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1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976ffd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976ffd0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2976ffd0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9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48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2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72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55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7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98585" y="2365009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9788" y="715108"/>
            <a:ext cx="10515600" cy="12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39788" y="1997687"/>
            <a:ext cx="5157787" cy="76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sz="18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39788" y="2766645"/>
            <a:ext cx="5157787" cy="342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6172200" y="1997687"/>
            <a:ext cx="5183188" cy="76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sz="18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6172200" y="2766645"/>
            <a:ext cx="5183188" cy="34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 idx="5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7402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9788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5159742" y="124188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−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839788" y="230391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3"/>
          </p:nvPr>
        </p:nvSpPr>
        <p:spPr>
          <a:xfrm>
            <a:off x="26725" y="74575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838200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>
            <a:spLocks noGrp="1"/>
          </p:cNvSpPr>
          <p:nvPr>
            <p:ph type="pic" idx="2"/>
          </p:nvPr>
        </p:nvSpPr>
        <p:spPr>
          <a:xfrm>
            <a:off x="5183188" y="126374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38200" y="232577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3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719658"/>
            <a:ext cx="10515600" cy="12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 rot="5400000">
            <a:off x="3927231" y="-1131276"/>
            <a:ext cx="43375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 rot="5400000">
            <a:off x="7292930" y="2210976"/>
            <a:ext cx="551628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 rot="5400000">
            <a:off x="1947207" y="-341724"/>
            <a:ext cx="5516286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99" y="1685846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2"/>
          </p:nvPr>
        </p:nvSpPr>
        <p:spPr>
          <a:xfrm>
            <a:off x="0" y="53475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453054" y="1652832"/>
            <a:ext cx="9332912" cy="128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2385710" y="2965328"/>
            <a:ext cx="7467600" cy="19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3012831" y="932053"/>
            <a:ext cx="6166338" cy="464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8200" y="705095"/>
            <a:ext cx="10515600" cy="94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8200" y="1852246"/>
            <a:ext cx="10515600" cy="432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2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2"/>
          </p:nvPr>
        </p:nvSpPr>
        <p:spPr>
          <a:xfrm>
            <a:off x="0" y="100125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0" y="879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838200" y="784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838200" y="2215662"/>
            <a:ext cx="5181600" cy="3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6172200" y="2215661"/>
            <a:ext cx="5181600" cy="39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-1" y="415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idx="3"/>
          </p:nvPr>
        </p:nvSpPr>
        <p:spPr>
          <a:xfrm>
            <a:off x="0" y="100175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" y="0"/>
            <a:ext cx="12191391" cy="68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392" y="5637158"/>
            <a:ext cx="4027821" cy="58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867" y="3823056"/>
            <a:ext cx="2973133" cy="30349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369" y="6435914"/>
            <a:ext cx="1955088" cy="2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394" cy="6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9570830" y="4841631"/>
            <a:ext cx="2621170" cy="2016369"/>
          </a:xfrm>
          <a:prstGeom prst="rect">
            <a:avLst/>
          </a:prstGeom>
          <a:blipFill rotWithShape="1">
            <a:blip r:embed="rId15" cstate="email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9126" b="-4185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-1" y="207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ws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rinedataexchange.co.u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3" y="49375"/>
            <a:ext cx="12070081" cy="675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New Blue Economy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dirty="0"/>
              <a:t>Ideas, themes, and subtopics identified by the Committee: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Technology Advancement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Data Management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Data Buys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Offshore Wind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Education and Workforce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New Blue Economy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dirty="0"/>
              <a:t>References: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5715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IOOS Advisory Committee - New Blue Economy(NBE) PWG</a:t>
            </a:r>
          </a:p>
          <a:p>
            <a:pPr marL="228600" indent="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NOAA FY22-26 Strategic Plan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Recommendations to NOAA and the IOOC – June 2021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Ocean Enterprise Study 2015-2020</a:t>
            </a:r>
            <a:br>
              <a:rPr lang="en-US" dirty="0"/>
            </a:b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2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Technology Advancement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A new funding model </a:t>
            </a:r>
            <a:r>
              <a:rPr lang="en-US" sz="2000" dirty="0" err="1"/>
              <a:t>e.g</a:t>
            </a:r>
            <a:r>
              <a:rPr lang="en-US" sz="2000" dirty="0"/>
              <a:t> DARPA/ARPA-E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Expanding readiness levels for data science-focused OTT projects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Proposed bill S.3866 - Ocean Regional Opportunity and Innovation Act of 2022  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Evaluate the Regional Association business model  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6ADB5-D1CF-3043-5499-3867EEC973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13" y="3029505"/>
            <a:ext cx="9287974" cy="18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Data Management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Federated -&gt; Centralization</a:t>
            </a:r>
          </a:p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Benefits -  Cloud ready -  Reaching for the Cloud initiative</a:t>
            </a:r>
          </a:p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Ocean Observing Catalog (BOOC)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685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Data Buys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NOAA has entered into agreements to purchase data, especially in the weather enterprise, and current technologies are expanding beyond the air-sea interface.  Future opportunities for the data-purchase model in the ocean domain should be evaluated further.  </a:t>
            </a:r>
          </a:p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Review and evaluate the data buys currently in place for the ocean domain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Identify critical data gaps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“best practices for data buys”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824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r>
              <a:rPr lang="en-US" b="1" dirty="0"/>
              <a:t>Offshore Wind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342900" marR="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IOOS should be the leader in the coordination of data exchange between the energy developers and the federal agencies</a:t>
            </a:r>
          </a:p>
          <a:p>
            <a:pPr marL="0" marR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 </a:t>
            </a:r>
          </a:p>
          <a:p>
            <a:pPr marL="342900" marR="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Regional Wildlife Science Collaborative (</a:t>
            </a:r>
            <a:r>
              <a:rPr lang="en-US" sz="2000" dirty="0">
                <a:hlinkClick r:id="rId3"/>
              </a:rPr>
              <a:t>https://rwsc.org/</a:t>
            </a:r>
            <a:r>
              <a:rPr lang="en-US" sz="2000" dirty="0"/>
              <a:t>)</a:t>
            </a:r>
          </a:p>
          <a:p>
            <a:pPr marL="0" marR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endParaRPr lang="en-US" sz="2000" dirty="0"/>
          </a:p>
          <a:p>
            <a:pPr marL="342900" marR="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IOOS and RA’s as advisors</a:t>
            </a:r>
          </a:p>
          <a:p>
            <a:pPr marL="0" marR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endParaRPr lang="en-US" sz="2000" dirty="0"/>
          </a:p>
          <a:p>
            <a:pPr marL="342900" marR="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UK’s marine data exchange program </a:t>
            </a:r>
            <a:r>
              <a:rPr lang="en-US" sz="2000" dirty="0">
                <a:hlinkClick r:id="rId4"/>
              </a:rPr>
              <a:t>https://www.marinedataexchange.co.uk/</a:t>
            </a: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669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lang="en-US" dirty="0"/>
          </a:p>
          <a:p>
            <a:pPr marL="342900" marR="0" lvl="0" indent="-342900" fontAlgn="base">
              <a:spcBef>
                <a:spcPts val="3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/>
              <a:t>Education, Citizen Science, and Workforce Development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400"/>
              <a:buNone/>
            </a:pPr>
            <a:endParaRPr dirty="0"/>
          </a:p>
          <a:p>
            <a:pPr marL="228600" marR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IOOS is uniquely positioned to be the leader in providing data and content for our next generation of STEM students</a:t>
            </a:r>
          </a:p>
          <a:p>
            <a:pPr marL="228600" marR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IOOS tools and data should be promoted and used in high school and college courses</a:t>
            </a:r>
          </a:p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Continue to develop simple tools (</a:t>
            </a:r>
            <a:r>
              <a:rPr lang="en-US" sz="2000" dirty="0" err="1"/>
              <a:t>e.g</a:t>
            </a:r>
            <a:r>
              <a:rPr lang="en-US" sz="2000" dirty="0"/>
              <a:t> XLS, Python notebooks)</a:t>
            </a:r>
          </a:p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endParaRPr lang="en-US" sz="2000" dirty="0"/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Promote the IOOS brand as the education and citizen science engagement platform for the U.S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Blue Economy PWG Deliberation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105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357</Words>
  <Application>Microsoft Macintosh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Century Gothic</vt:lpstr>
      <vt:lpstr>Arial</vt:lpstr>
      <vt:lpstr>Calibri</vt:lpstr>
      <vt:lpstr>Rockwell</vt:lpstr>
      <vt:lpstr>Courier New</vt:lpstr>
      <vt:lpstr>Symbol</vt:lpstr>
      <vt:lpstr>Office Theme</vt:lpstr>
      <vt:lpstr>1_Custom Design</vt:lpstr>
      <vt:lpstr>PowerPoint Presentation</vt:lpstr>
      <vt:lpstr>New Blue Economy PWG Deliberation</vt:lpstr>
      <vt:lpstr>New Blue Economy PWG Deliberation</vt:lpstr>
      <vt:lpstr>New Blue Economy PWG Deliberation</vt:lpstr>
      <vt:lpstr>New Blue Economy PWG Deliberation</vt:lpstr>
      <vt:lpstr>New Blue Economy PWG Deliberation</vt:lpstr>
      <vt:lpstr>New Blue Economy PWG Deliberation</vt:lpstr>
      <vt:lpstr>New Blue Economy PWG Deliberation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Torie Ketcham</cp:lastModifiedBy>
  <cp:revision>5</cp:revision>
  <dcterms:modified xsi:type="dcterms:W3CDTF">2022-11-30T18:34:20Z</dcterms:modified>
</cp:coreProperties>
</file>