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/>
              <a:t>There are some new diagnostics and protections in version 2.12 and 2.14...</a:t>
            </a:r>
            <a:endParaRPr/>
          </a:p>
        </p:txBody>
      </p:sp>
      <p:sp>
        <p:nvSpPr>
          <p:cNvPr id="94" name="Google Shape;94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0779b5851_0_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g90779b5851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/>
              <a:t>,,,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/>
              <a:t>All of these upgrades necessitated a large number of code changes.</a:t>
            </a:r>
            <a:endParaRPr/>
          </a:p>
        </p:txBody>
      </p:sp>
      <p:sp>
        <p:nvSpPr>
          <p:cNvPr id="101" name="Google Shape;101;g90779b5851_0_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0779b5851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g90779b585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08" name="Google Shape;108;g90779b5851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e96145bedf_0_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ge96145bed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5" name="Google Shape;115;ge96145bedf_0_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3408e4f829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g13408e4f82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2" name="Google Shape;122;g13408e4f829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97B4E4"/>
            </a:gs>
            <a:gs pos="50000">
              <a:srgbClr val="BFCFEC"/>
            </a:gs>
            <a:gs pos="100000">
              <a:srgbClr val="E0E8F4"/>
            </a:gs>
          </a:gsLst>
          <a:lin ang="54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ctrTitle"/>
          </p:nvPr>
        </p:nvSpPr>
        <p:spPr>
          <a:xfrm>
            <a:off x="685800" y="446314"/>
            <a:ext cx="77724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en-US" sz="6000"/>
              <a:t>New ERDDAP Features</a:t>
            </a:r>
            <a:br>
              <a:rPr b="1" lang="en-US" sz="6000"/>
            </a:br>
            <a:r>
              <a:rPr b="1" lang="en-US" sz="6000"/>
              <a:t>in v2.15 </a:t>
            </a:r>
            <a:r>
              <a:rPr b="1" lang="en-US" sz="3200"/>
              <a:t>(</a:t>
            </a:r>
            <a:r>
              <a:rPr b="1" lang="en-US" sz="3200"/>
              <a:t>2021-11-19</a:t>
            </a:r>
            <a:r>
              <a:rPr b="1" lang="en-US" sz="3200"/>
              <a:t>)</a:t>
            </a:r>
            <a:br>
              <a:rPr b="1" lang="en-US" sz="3200"/>
            </a:br>
            <a:r>
              <a:rPr b="1" lang="en-US" sz="6000"/>
              <a:t>to 2.19 </a:t>
            </a:r>
            <a:r>
              <a:rPr b="1" lang="en-US" sz="3200"/>
              <a:t>(soon)</a:t>
            </a:r>
            <a:endParaRPr b="1" sz="100"/>
          </a:p>
        </p:txBody>
      </p:sp>
      <p:sp>
        <p:nvSpPr>
          <p:cNvPr id="90" name="Google Shape;90;p13"/>
          <p:cNvSpPr txBox="1"/>
          <p:nvPr>
            <p:ph idx="1" type="subTitle"/>
          </p:nvPr>
        </p:nvSpPr>
        <p:spPr>
          <a:xfrm>
            <a:off x="1371600" y="4114800"/>
            <a:ext cx="6400800" cy="22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sz="2400">
                <a:solidFill>
                  <a:schemeClr val="dk1"/>
                </a:solidFill>
              </a:rPr>
              <a:t>Bob Simons</a:t>
            </a:r>
            <a:endParaRPr sz="2400"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sz="2400">
                <a:solidFill>
                  <a:schemeClr val="dk1"/>
                </a:solidFill>
              </a:rPr>
              <a:t>DOC / NOAA / NMFS / SWFSC / ERD</a:t>
            </a:r>
            <a:endParaRPr sz="2400"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sz="2400">
                <a:solidFill>
                  <a:schemeClr val="dk1"/>
                </a:solidFill>
              </a:rPr>
              <a:t>Monterey, CA</a:t>
            </a:r>
            <a:endParaRPr sz="2400"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sz="2400">
                <a:solidFill>
                  <a:schemeClr val="dk1"/>
                </a:solidFill>
              </a:rPr>
              <a:t>bob.simons@noaa.gov</a:t>
            </a:r>
            <a:br>
              <a:rPr lang="en-US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type="ctrTitle"/>
          </p:nvPr>
        </p:nvSpPr>
        <p:spPr>
          <a:xfrm>
            <a:off x="152400" y="152400"/>
            <a:ext cx="8839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4000"/>
              <a:t>v2.15</a:t>
            </a:r>
            <a:endParaRPr b="1" sz="3200"/>
          </a:p>
        </p:txBody>
      </p:sp>
      <p:sp>
        <p:nvSpPr>
          <p:cNvPr id="97" name="Google Shape;97;p14"/>
          <p:cNvSpPr txBox="1"/>
          <p:nvPr>
            <p:ph idx="1" type="subTitle"/>
          </p:nvPr>
        </p:nvSpPr>
        <p:spPr>
          <a:xfrm>
            <a:off x="224425" y="1730100"/>
            <a:ext cx="8839200" cy="48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Translation into 34 languages.</a:t>
            </a:r>
            <a:br>
              <a:rPr lang="en-US" sz="2400">
                <a:solidFill>
                  <a:schemeClr val="dk1"/>
                </a:solidFill>
              </a:rPr>
            </a:br>
            <a:r>
              <a:rPr lang="en-US" sz="2400">
                <a:solidFill>
                  <a:schemeClr val="dk1"/>
                </a:solidFill>
              </a:rPr>
              <a:t>Huge project. </a:t>
            </a:r>
            <a:br>
              <a:rPr lang="en-US" sz="2400">
                <a:solidFill>
                  <a:schemeClr val="dk1"/>
                </a:solidFill>
              </a:rPr>
            </a:br>
            <a:r>
              <a:rPr lang="en-US" sz="2400">
                <a:solidFill>
                  <a:schemeClr val="dk1"/>
                </a:solidFill>
              </a:rPr>
              <a:t>Thanks to Qi Zeng (Google Summer of Code Intern) and Bob Simons for the code.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Many small changes.</a:t>
            </a:r>
            <a:br>
              <a:rPr lang="en-US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/>
          <p:nvPr>
            <p:ph type="ctrTitle"/>
          </p:nvPr>
        </p:nvSpPr>
        <p:spPr>
          <a:xfrm>
            <a:off x="152400" y="152400"/>
            <a:ext cx="88392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4000"/>
              <a:t>v2.16</a:t>
            </a:r>
            <a:endParaRPr b="1" sz="3200"/>
          </a:p>
        </p:txBody>
      </p:sp>
      <p:sp>
        <p:nvSpPr>
          <p:cNvPr id="104" name="Google Shape;104;p15"/>
          <p:cNvSpPr txBox="1"/>
          <p:nvPr>
            <p:ph idx="1" type="subTitle"/>
          </p:nvPr>
        </p:nvSpPr>
        <p:spPr>
          <a:xfrm>
            <a:off x="457200" y="1752600"/>
            <a:ext cx="8686800" cy="44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Numerous small changes to the translation system.</a:t>
            </a:r>
            <a:br>
              <a:rPr lang="en-US" sz="2400">
                <a:solidFill>
                  <a:schemeClr val="dk1"/>
                </a:solidFill>
              </a:rPr>
            </a:br>
            <a:r>
              <a:rPr lang="en-US" sz="2400">
                <a:solidFill>
                  <a:schemeClr val="dk1"/>
                </a:solidFill>
              </a:rPr>
              <a:t>Thanks to many people.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New orderBySum filter</a:t>
            </a:r>
            <a:br>
              <a:rPr lang="en-US" sz="2400">
                <a:solidFill>
                  <a:schemeClr val="dk1"/>
                </a:solidFill>
              </a:rPr>
            </a:br>
            <a:r>
              <a:rPr lang="en-US" sz="2400">
                <a:solidFill>
                  <a:schemeClr val="dk1"/>
                </a:solidFill>
              </a:rPr>
              <a:t>Thanks to Marco Alba for the code.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Switched to Adoptium as recommended source of Java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Switched as much as possible to UTF-8.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Speed up downloading files from AWS S3.</a:t>
            </a:r>
            <a:br>
              <a:rPr lang="en-US" sz="2400">
                <a:solidFill>
                  <a:schemeClr val="dk1"/>
                </a:solidFill>
              </a:rPr>
            </a:br>
            <a:r>
              <a:rPr lang="en-US" sz="2400">
                <a:solidFill>
                  <a:schemeClr val="dk1"/>
                </a:solidFill>
              </a:rPr>
              <a:t>Auto parallelized. As efficient as xarray.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Lucene search option improved and deprecated.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Many small changes.</a:t>
            </a:r>
            <a:br>
              <a:rPr lang="en-US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/>
          <p:nvPr>
            <p:ph type="ctrTitle"/>
          </p:nvPr>
        </p:nvSpPr>
        <p:spPr>
          <a:xfrm>
            <a:off x="1813025" y="152400"/>
            <a:ext cx="57543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4000"/>
              <a:t>v2.17</a:t>
            </a:r>
            <a:endParaRPr b="1" sz="3200"/>
          </a:p>
        </p:txBody>
      </p:sp>
      <p:sp>
        <p:nvSpPr>
          <p:cNvPr id="111" name="Google Shape;111;p16"/>
          <p:cNvSpPr txBox="1"/>
          <p:nvPr>
            <p:ph idx="1" type="subTitle"/>
          </p:nvPr>
        </p:nvSpPr>
        <p:spPr>
          <a:xfrm>
            <a:off x="457200" y="1752600"/>
            <a:ext cx="8316900" cy="44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.transparentPng requests may be out of dataset's range.</a:t>
            </a:r>
            <a:br>
              <a:rPr lang="en-US" sz="2400">
                <a:solidFill>
                  <a:schemeClr val="dk1"/>
                </a:solidFill>
              </a:rPr>
            </a:br>
            <a:r>
              <a:rPr lang="en-US" sz="2400">
                <a:solidFill>
                  <a:schemeClr val="dk1"/>
                </a:solidFill>
              </a:rPr>
              <a:t>Useful for tiled image requests.</a:t>
            </a:r>
            <a:br>
              <a:rPr lang="en-US" sz="2400">
                <a:solidFill>
                  <a:schemeClr val="dk1"/>
                </a:solidFill>
              </a:rPr>
            </a:br>
            <a:r>
              <a:rPr lang="en-US" sz="2400">
                <a:solidFill>
                  <a:schemeClr val="dk1"/>
                </a:solidFill>
              </a:rPr>
              <a:t>Thanks to Chris John for the code. (more in the future)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griddap requests may be [low:high] or [high:low].</a:t>
            </a:r>
            <a:br>
              <a:rPr lang="en-US" sz="2400">
                <a:solidFill>
                  <a:schemeClr val="dk1"/>
                </a:solidFill>
              </a:rPr>
            </a:br>
            <a:r>
              <a:rPr lang="en-US" sz="2400">
                <a:solidFill>
                  <a:schemeClr val="dk1"/>
                </a:solidFill>
              </a:rPr>
              <a:t>Solves problem with datasets with high to low latitude.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A small security bug fix.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Many small changes.</a:t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/>
          <p:nvPr>
            <p:ph type="ctrTitle"/>
          </p:nvPr>
        </p:nvSpPr>
        <p:spPr>
          <a:xfrm>
            <a:off x="1813025" y="152400"/>
            <a:ext cx="57543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4000"/>
              <a:t>v2.18</a:t>
            </a:r>
            <a:endParaRPr b="1" sz="3200"/>
          </a:p>
        </p:txBody>
      </p:sp>
      <p:sp>
        <p:nvSpPr>
          <p:cNvPr id="118" name="Google Shape;118;p17"/>
          <p:cNvSpPr txBox="1"/>
          <p:nvPr>
            <p:ph idx="1" type="subTitle"/>
          </p:nvPr>
        </p:nvSpPr>
        <p:spPr>
          <a:xfrm>
            <a:off x="429750" y="1752600"/>
            <a:ext cx="8165100" cy="44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Bug fix: .nc files weren't closed in some circumstances.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Many small changes.</a:t>
            </a:r>
            <a:endParaRPr sz="24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/>
          <p:nvPr>
            <p:ph type="ctrTitle"/>
          </p:nvPr>
        </p:nvSpPr>
        <p:spPr>
          <a:xfrm>
            <a:off x="1813025" y="152400"/>
            <a:ext cx="57543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4000"/>
              <a:t>v2.19 (soon)</a:t>
            </a:r>
            <a:endParaRPr b="1" sz="3200"/>
          </a:p>
        </p:txBody>
      </p:sp>
      <p:sp>
        <p:nvSpPr>
          <p:cNvPr id="125" name="Google Shape;125;p18"/>
          <p:cNvSpPr txBox="1"/>
          <p:nvPr>
            <p:ph idx="1" type="subTitle"/>
          </p:nvPr>
        </p:nvSpPr>
        <p:spPr>
          <a:xfrm>
            <a:off x="429750" y="1217600"/>
            <a:ext cx="8165100" cy="50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Numerous speed enhancements:</a:t>
            </a:r>
            <a:br>
              <a:rPr lang="en-US" sz="2400">
                <a:solidFill>
                  <a:schemeClr val="dk1"/>
                </a:solidFill>
              </a:rPr>
            </a:br>
            <a:r>
              <a:rPr lang="en-US" sz="2400">
                <a:solidFill>
                  <a:schemeClr val="dk1"/>
                </a:solidFill>
              </a:rPr>
              <a:t>* EDDGridFromFiles and EDDTableFromFiles nThreads.</a:t>
            </a:r>
            <a:br>
              <a:rPr lang="en-US" sz="2400">
                <a:solidFill>
                  <a:schemeClr val="dk1"/>
                </a:solidFill>
              </a:rPr>
            </a:br>
            <a:r>
              <a:rPr lang="en-US" sz="2400">
                <a:solidFill>
                  <a:schemeClr val="dk1"/>
                </a:solidFill>
              </a:rPr>
              <a:t>* Low level speed ups.</a:t>
            </a:r>
            <a:br>
              <a:rPr lang="en-US" sz="2400">
                <a:solidFill>
                  <a:schemeClr val="dk1"/>
                </a:solidFill>
              </a:rPr>
            </a:br>
            <a:r>
              <a:rPr lang="en-US" sz="2400">
                <a:solidFill>
                  <a:schemeClr val="dk1"/>
                </a:solidFill>
              </a:rPr>
              <a:t>Thanks for Chris John for the code.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New orderByDescending filter.</a:t>
            </a:r>
            <a:br>
              <a:rPr lang="en-US" sz="2400">
                <a:solidFill>
                  <a:schemeClr val="dk1"/>
                </a:solidFill>
              </a:rPr>
            </a:br>
            <a:r>
              <a:rPr lang="en-US" sz="2400">
                <a:solidFill>
                  <a:schemeClr val="dk1"/>
                </a:solidFill>
              </a:rPr>
              <a:t>Thanks to Adam Leadbetter.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generateDatasetsXml -doNotAddStandardNames.</a:t>
            </a:r>
            <a:br>
              <a:rPr lang="en-US" sz="2400">
                <a:solidFill>
                  <a:schemeClr val="dk1"/>
                </a:solidFill>
              </a:rPr>
            </a:br>
            <a:r>
              <a:rPr lang="en-US" sz="2400">
                <a:solidFill>
                  <a:schemeClr val="dk1"/>
                </a:solidFill>
              </a:rPr>
              <a:t>Thanks to Kevin O'Brien.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&lt;updateMaxEvents&gt; affects &lt;updateEveryNMillis&gt; datasets.</a:t>
            </a:r>
            <a:br>
              <a:rPr lang="en-US" sz="2400">
                <a:solidFill>
                  <a:schemeClr val="dk1"/>
                </a:solidFill>
              </a:rPr>
            </a:br>
            <a:r>
              <a:rPr lang="en-US" sz="2400">
                <a:solidFill>
                  <a:schemeClr val="dk1"/>
                </a:solidFill>
              </a:rPr>
              <a:t>Thanks to John Maurer.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Bug fix: ERDDAP_</a:t>
            </a:r>
            <a:r>
              <a:rPr i="1" lang="en-US" sz="2400">
                <a:solidFill>
                  <a:schemeClr val="dk1"/>
                </a:solidFill>
              </a:rPr>
              <a:t>paramName</a:t>
            </a:r>
            <a:r>
              <a:rPr lang="en-US" sz="2400">
                <a:solidFill>
                  <a:schemeClr val="dk1"/>
                </a:solidFill>
              </a:rPr>
              <a:t> int and boolean params fixed.</a:t>
            </a:r>
            <a:br>
              <a:rPr lang="en-US" sz="2400">
                <a:solidFill>
                  <a:schemeClr val="dk1"/>
                </a:solidFill>
              </a:rPr>
            </a:br>
            <a:r>
              <a:rPr lang="en-US" sz="2400">
                <a:solidFill>
                  <a:schemeClr val="dk1"/>
                </a:solidFill>
              </a:rPr>
              <a:t>Thanks to Alessandro De Donno.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New automated system to check test images.</a:t>
            </a:r>
            <a:br>
              <a:rPr lang="en-US" sz="2400">
                <a:solidFill>
                  <a:schemeClr val="dk1"/>
                </a:solidFill>
              </a:rPr>
            </a:br>
            <a:r>
              <a:rPr lang="en-US" sz="2400">
                <a:solidFill>
                  <a:schemeClr val="dk1"/>
                </a:solidFill>
              </a:rPr>
              <a:t>Chris John suggested. Bob implemented.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Many small changes.</a:t>
            </a:r>
            <a:endParaRPr sz="24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/>
          <p:nvPr>
            <p:ph type="ctrTitle"/>
          </p:nvPr>
        </p:nvSpPr>
        <p:spPr>
          <a:xfrm>
            <a:off x="457200" y="609600"/>
            <a:ext cx="8458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lang="en-US" sz="2800"/>
              <a:t>Read about ERDDAP and try it out</a:t>
            </a:r>
            <a:br>
              <a:rPr b="1" lang="en-US" sz="2800"/>
            </a:br>
            <a:r>
              <a:rPr b="1" lang="en-US" sz="2400">
                <a:solidFill>
                  <a:srgbClr val="0000FF"/>
                </a:solidFill>
              </a:rPr>
              <a:t>http://coastwatch.pfeg.noaa.gov/erddap/</a:t>
            </a:r>
            <a:br>
              <a:rPr b="1" lang="en-US" sz="2400">
                <a:solidFill>
                  <a:srgbClr val="0070C0"/>
                </a:solidFill>
              </a:rPr>
            </a:br>
            <a:br>
              <a:rPr b="1" lang="en-US" sz="2800">
                <a:solidFill>
                  <a:srgbClr val="0070C0"/>
                </a:solidFill>
              </a:rPr>
            </a:br>
            <a:r>
              <a:rPr b="1" lang="en-US" sz="2800"/>
              <a:t>Download and install ERDDAP</a:t>
            </a:r>
            <a:br>
              <a:rPr b="1" lang="en-US" sz="2800"/>
            </a:br>
            <a:r>
              <a:rPr b="1" lang="en-US" sz="2400">
                <a:solidFill>
                  <a:srgbClr val="0000FF"/>
                </a:solidFill>
              </a:rPr>
              <a:t>http://coastwatch.pfeg.noaa.gov/erddap/download/setup.html</a:t>
            </a:r>
            <a:br>
              <a:rPr b="1" lang="en-US" sz="2400">
                <a:solidFill>
                  <a:srgbClr val="0070C0"/>
                </a:solidFill>
              </a:rPr>
            </a:br>
            <a:br>
              <a:rPr b="1" lang="en-US" sz="2800">
                <a:solidFill>
                  <a:srgbClr val="0070C0"/>
                </a:solidFill>
              </a:rPr>
            </a:br>
            <a:br>
              <a:rPr b="1" lang="en-US" sz="2800"/>
            </a:br>
            <a:br>
              <a:rPr b="1" lang="en-US" sz="2800"/>
            </a:br>
            <a:r>
              <a:rPr b="1" lang="en-US" sz="6000"/>
              <a:t>Thank you!</a:t>
            </a:r>
            <a:br>
              <a:rPr b="1" lang="en-US" sz="6000"/>
            </a:br>
            <a:r>
              <a:rPr b="1" lang="en-US" sz="2400"/>
              <a:t>Questions? Comments? Suggestions? </a:t>
            </a:r>
            <a:r>
              <a:rPr b="1" lang="en-US" sz="2400">
                <a:solidFill>
                  <a:srgbClr val="0000FF"/>
                </a:solidFill>
              </a:rPr>
              <a:t>bob.simons@noaa.gov</a:t>
            </a:r>
            <a:endParaRPr b="1" sz="2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