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  <p:sldMasterId id="2147483663" r:id="rId5"/>
    <p:sldMasterId id="214748366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y="6858000" cx="9144000"/>
  <p:notesSz cx="6858000" cy="9144000"/>
  <p:embeddedFontLst>
    <p:embeddedFont>
      <p:font typeface="Century Gothic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  <p:guide pos="22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font" Target="fonts/CenturyGothic-regular.fntdata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font" Target="fonts/CenturyGothic-italic.fntdata"/><Relationship Id="rId14" Type="http://schemas.openxmlformats.org/officeDocument/2006/relationships/font" Target="fonts/CenturyGothic-bold.fntdata"/><Relationship Id="rId16" Type="http://schemas.openxmlformats.org/officeDocument/2006/relationships/font" Target="fonts/CenturyGothic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e8f8662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de8f86628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1ae982814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1ae98281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131ae982814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1ae98281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1ae9828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131ae98281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426e7dc1a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426e7dc1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3426e7dc1a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f0b29393f_0_1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f0b29393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df0b29393f_0_1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457200" y="2362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457200" y="609600"/>
            <a:ext cx="3008313" cy="8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ckwell"/>
              <a:buNone/>
              <a:defRPr b="1" i="0" sz="20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575050" y="609600"/>
            <a:ext cx="5111750" cy="5516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urier New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ckwell"/>
              <a:buNone/>
              <a:defRPr b="1" i="0" sz="20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urier New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urier New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 rot="5400000">
            <a:off x="1943100" y="-495299"/>
            <a:ext cx="5257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838700" y="2400300"/>
            <a:ext cx="5638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647700" y="419100"/>
            <a:ext cx="56388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685800" y="1600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371600" y="3124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1792288" y="65246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4"/>
          <p:cNvSpPr/>
          <p:nvPr>
            <p:ph idx="2" type="pic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idx="1" type="body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7"/>
          <p:cNvSpPr txBox="1"/>
          <p:nvPr>
            <p:ph idx="2" type="body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187F9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87F9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" name="Google Shape;31;p9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2" name="Google Shape;32;p9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well"/>
              <a:buNone/>
              <a:defRPr b="0" i="0" sz="28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1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Google Shape;36;p10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Google Shape;37;p10"/>
          <p:cNvSpPr txBox="1"/>
          <p:nvPr/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Click to edit Master title style</a:t>
            </a:r>
            <a:endParaRPr b="0" i="0" sz="32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" name="Google Shape;38;p10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" name="Google Shape;42;p1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1" name="Google Shape;51;p12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8"/>
          <p:cNvSpPr txBox="1"/>
          <p:nvPr>
            <p:ph idx="1" type="body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8"/>
          <p:cNvSpPr txBox="1"/>
          <p:nvPr>
            <p:ph idx="11" type="ftr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8"/>
          <p:cNvSpPr txBox="1"/>
          <p:nvPr>
            <p:ph idx="12" type="sldNum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7.jpg"/><Relationship Id="rId5" Type="http://schemas.openxmlformats.org/officeDocument/2006/relationships/hyperlink" Target="https://ioos.github.io/ioos_code_lab/content/intro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4.jpg"/><Relationship Id="rId7" Type="http://schemas.openxmlformats.org/officeDocument/2006/relationships/image" Target="../media/image6.jpg"/><Relationship Id="rId8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hyperlink" Target="https://hfrnet-tds.ucsd.edu/thredds/catalog.html" TargetMode="External"/><Relationship Id="rId6" Type="http://schemas.openxmlformats.org/officeDocument/2006/relationships/hyperlink" Target="http://nopp.dms.uconn.edu:8080/thredds/catalog.html" TargetMode="External"/><Relationship Id="rId7" Type="http://schemas.openxmlformats.org/officeDocument/2006/relationships/hyperlink" Target="http://3.219.116.209/erddap/info/index.html" TargetMode="External"/><Relationship Id="rId8" Type="http://schemas.openxmlformats.org/officeDocument/2006/relationships/hyperlink" Target="http://ioos-hfradar.axds.c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IOOS Operations Division Updates</a:t>
            </a:r>
            <a:endParaRPr b="0" i="0" sz="32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87F9F"/>
              </a:buClr>
              <a:buSzPts val="2000"/>
              <a:buFont typeface="Arial"/>
              <a:buNone/>
            </a:pPr>
            <a:r>
              <a:rPr lang="en-US"/>
              <a:t>Derrick Snowden, Operations Division Chief</a:t>
            </a:r>
            <a:endParaRPr b="0" i="0" sz="2000" u="none" cap="none" strike="noStrike">
              <a:solidFill>
                <a:srgbClr val="187F9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4354" y="17417"/>
            <a:ext cx="9139500" cy="59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to IOOS! New members</a:t>
            </a:r>
            <a:endParaRPr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457200" y="6356350"/>
            <a:ext cx="762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875" y="3428988"/>
            <a:ext cx="2828925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990600"/>
            <a:ext cx="3159624" cy="31596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3918850" y="1248650"/>
            <a:ext cx="3803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Melissa Zweng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DMAC Program Coordinator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Program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management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Strategic Planning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New Blue Economy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2054175" y="4804125"/>
            <a:ext cx="3803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Matt Biddle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DMAC Data Management Analyst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Code sprints and Code </a:t>
            </a:r>
            <a:r>
              <a:rPr lang="en-US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Lab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Biological Data Standards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Marine Life Data Portal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4354" y="17417"/>
            <a:ext cx="9139500" cy="59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Recognition Ceremony</a:t>
            </a:r>
            <a:endParaRPr/>
          </a:p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457200" y="6356350"/>
            <a:ext cx="762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00" y="734475"/>
            <a:ext cx="4583850" cy="515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20"/>
          <p:cNvGrpSpPr/>
          <p:nvPr/>
        </p:nvGrpSpPr>
        <p:grpSpPr>
          <a:xfrm>
            <a:off x="2357363" y="1947332"/>
            <a:ext cx="4946195" cy="2050483"/>
            <a:chOff x="1821775" y="1912575"/>
            <a:chExt cx="4736374" cy="1963500"/>
          </a:xfrm>
        </p:grpSpPr>
        <p:pic>
          <p:nvPicPr>
            <p:cNvPr id="106" name="Google Shape;106;p20"/>
            <p:cNvPicPr preferRelativeResize="0"/>
            <p:nvPr/>
          </p:nvPicPr>
          <p:blipFill rotWithShape="1">
            <a:blip r:embed="rId4">
              <a:alphaModFix/>
            </a:blip>
            <a:srcRect b="3484" l="0" r="13404" t="48652"/>
            <a:stretch/>
          </p:blipFill>
          <p:spPr>
            <a:xfrm>
              <a:off x="1821775" y="1912575"/>
              <a:ext cx="4736374" cy="19635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07" name="Google Shape;107;p20"/>
            <p:cNvSpPr/>
            <p:nvPr/>
          </p:nvSpPr>
          <p:spPr>
            <a:xfrm rot="1422599">
              <a:off x="4423659" y="2217255"/>
              <a:ext cx="366320" cy="440340"/>
            </a:xfrm>
            <a:prstGeom prst="ellipse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20"/>
          <p:cNvSpPr txBox="1"/>
          <p:nvPr/>
        </p:nvSpPr>
        <p:spPr>
          <a:xfrm>
            <a:off x="4659650" y="3932475"/>
            <a:ext cx="2091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/>
              <a:t>QARTOD V, 2009, Atlanta</a:t>
            </a:r>
            <a:endParaRPr i="1" sz="110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3450" y="1982025"/>
            <a:ext cx="1830900" cy="183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0" name="Google Shape;110;p20"/>
          <p:cNvSpPr txBox="1"/>
          <p:nvPr/>
        </p:nvSpPr>
        <p:spPr>
          <a:xfrm>
            <a:off x="75800" y="1248000"/>
            <a:ext cx="896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2"/>
                </a:solidFill>
              </a:rPr>
              <a:t>Mark Bushnell (National Coordinator) and Helen Worthington (Technical Writer)</a:t>
            </a:r>
            <a:endParaRPr i="1" sz="1800">
              <a:solidFill>
                <a:schemeClr val="dk2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6">
            <a:alphaModFix/>
          </a:blip>
          <a:srcRect b="4701" l="3205" r="3624" t="4016"/>
          <a:stretch/>
        </p:blipFill>
        <p:spPr>
          <a:xfrm>
            <a:off x="1888675" y="3629275"/>
            <a:ext cx="2738351" cy="31742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2" name="Google Shape;11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650" y="1797125"/>
            <a:ext cx="1830901" cy="20504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13" name="Google Shape;113;p20"/>
          <p:cNvGrpSpPr/>
          <p:nvPr/>
        </p:nvGrpSpPr>
        <p:grpSpPr>
          <a:xfrm>
            <a:off x="4992225" y="4335038"/>
            <a:ext cx="3446651" cy="2386402"/>
            <a:chOff x="3588950" y="4110550"/>
            <a:chExt cx="3446651" cy="2386402"/>
          </a:xfrm>
        </p:grpSpPr>
        <p:pic>
          <p:nvPicPr>
            <p:cNvPr id="114" name="Google Shape;114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88950" y="4110550"/>
              <a:ext cx="3446651" cy="23864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15" name="Google Shape;115;p20"/>
            <p:cNvSpPr/>
            <p:nvPr/>
          </p:nvSpPr>
          <p:spPr>
            <a:xfrm rot="-3287">
              <a:off x="4708326" y="4971217"/>
              <a:ext cx="313800" cy="393000"/>
            </a:xfrm>
            <a:prstGeom prst="ellipse">
              <a:avLst/>
            </a:prstGeom>
            <a:noFill/>
            <a:ln cap="flat" cmpd="sng" w="28575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 rot="-3287">
              <a:off x="5640875" y="5135442"/>
              <a:ext cx="313800" cy="364800"/>
            </a:xfrm>
            <a:prstGeom prst="ellipse">
              <a:avLst/>
            </a:prstGeom>
            <a:noFill/>
            <a:ln cap="flat" cmpd="sng" w="28575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7" name="Google Shape;11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800" y="4166900"/>
            <a:ext cx="1936927" cy="1452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4354" y="17417"/>
            <a:ext cx="9139500" cy="59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Recognition Ceremony</a:t>
            </a:r>
            <a:endParaRPr/>
          </a:p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457200" y="6356350"/>
            <a:ext cx="762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25" y="1137396"/>
            <a:ext cx="3371050" cy="326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6" name="Google Shape;126;p21"/>
          <p:cNvSpPr txBox="1"/>
          <p:nvPr/>
        </p:nvSpPr>
        <p:spPr>
          <a:xfrm>
            <a:off x="141075" y="757925"/>
            <a:ext cx="806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2"/>
                </a:solidFill>
              </a:rPr>
              <a:t>Bill Woodward (Animal Telemetry Network Coordinator)</a:t>
            </a:r>
            <a:endParaRPr i="1" sz="1800">
              <a:solidFill>
                <a:schemeClr val="dk2"/>
              </a:solidFill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225" y="1094000"/>
            <a:ext cx="2409749" cy="2892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28" name="Google Shape;128;p21"/>
          <p:cNvGrpSpPr/>
          <p:nvPr/>
        </p:nvGrpSpPr>
        <p:grpSpPr>
          <a:xfrm>
            <a:off x="2657840" y="3758101"/>
            <a:ext cx="3701007" cy="2607243"/>
            <a:chOff x="6651674" y="1497842"/>
            <a:chExt cx="2281052" cy="1710789"/>
          </a:xfrm>
        </p:grpSpPr>
        <p:pic>
          <p:nvPicPr>
            <p:cNvPr id="129" name="Google Shape;129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1674" y="1497842"/>
              <a:ext cx="2281052" cy="171078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30" name="Google Shape;130;p21"/>
            <p:cNvSpPr/>
            <p:nvPr/>
          </p:nvSpPr>
          <p:spPr>
            <a:xfrm rot="-2449">
              <a:off x="7820175" y="2276213"/>
              <a:ext cx="421200" cy="423000"/>
            </a:xfrm>
            <a:prstGeom prst="ellipse">
              <a:avLst/>
            </a:prstGeom>
            <a:noFill/>
            <a:ln cap="flat" cmpd="sng" w="28575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21"/>
          <p:cNvSpPr txBox="1"/>
          <p:nvPr/>
        </p:nvSpPr>
        <p:spPr>
          <a:xfrm>
            <a:off x="679225" y="6457800"/>
            <a:ext cx="64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https://oceanservice.noaa.gov/profiles/2022/bill-woodward.html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taflowSTPS.png" id="137" name="Google Shape;137;p22"/>
          <p:cNvPicPr preferRelativeResize="0"/>
          <p:nvPr/>
        </p:nvPicPr>
        <p:blipFill rotWithShape="1">
          <a:blip r:embed="rId3">
            <a:alphaModFix/>
          </a:blip>
          <a:srcRect b="0" l="8181" r="0" t="20363"/>
          <a:stretch/>
        </p:blipFill>
        <p:spPr>
          <a:xfrm>
            <a:off x="496450" y="693075"/>
            <a:ext cx="3499251" cy="180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>
            <p:ph type="title"/>
          </p:nvPr>
        </p:nvSpPr>
        <p:spPr>
          <a:xfrm>
            <a:off x="4354" y="17417"/>
            <a:ext cx="9139500" cy="59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HFR Data Flow and Augmentation of STPS</a:t>
            </a:r>
            <a:endParaRPr/>
          </a:p>
        </p:txBody>
      </p:sp>
      <p:grpSp>
        <p:nvGrpSpPr>
          <p:cNvPr id="139" name="Google Shape;139;p22"/>
          <p:cNvGrpSpPr/>
          <p:nvPr/>
        </p:nvGrpSpPr>
        <p:grpSpPr>
          <a:xfrm>
            <a:off x="6316798" y="4616119"/>
            <a:ext cx="2785205" cy="2191417"/>
            <a:chOff x="5086350" y="4114800"/>
            <a:chExt cx="2924100" cy="2300700"/>
          </a:xfrm>
        </p:grpSpPr>
        <p:sp>
          <p:nvSpPr>
            <p:cNvPr id="140" name="Google Shape;140;p22"/>
            <p:cNvSpPr/>
            <p:nvPr/>
          </p:nvSpPr>
          <p:spPr>
            <a:xfrm>
              <a:off x="5086350" y="4114800"/>
              <a:ext cx="2924100" cy="230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0000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2"/>
            <p:cNvSpPr txBox="1"/>
            <p:nvPr/>
          </p:nvSpPr>
          <p:spPr>
            <a:xfrm>
              <a:off x="5722458" y="4143458"/>
              <a:ext cx="19050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SAROPS 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Operator</a:t>
              </a:r>
              <a:endParaRPr/>
            </a:p>
          </p:txBody>
        </p:sp>
        <p:pic>
          <p:nvPicPr>
            <p:cNvPr id="142" name="Google Shape;142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48236" y="4461286"/>
              <a:ext cx="2600326" cy="18819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22"/>
          <p:cNvGrpSpPr/>
          <p:nvPr/>
        </p:nvGrpSpPr>
        <p:grpSpPr>
          <a:xfrm>
            <a:off x="7689109" y="1351128"/>
            <a:ext cx="1454733" cy="1088708"/>
            <a:chOff x="6390221" y="1467644"/>
            <a:chExt cx="2257500" cy="1143000"/>
          </a:xfrm>
        </p:grpSpPr>
        <p:sp>
          <p:nvSpPr>
            <p:cNvPr id="144" name="Google Shape;144;p22"/>
            <p:cNvSpPr/>
            <p:nvPr/>
          </p:nvSpPr>
          <p:spPr>
            <a:xfrm>
              <a:off x="6477000" y="1467644"/>
              <a:ext cx="1828800" cy="11430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2"/>
            <p:cNvSpPr txBox="1"/>
            <p:nvPr/>
          </p:nvSpPr>
          <p:spPr>
            <a:xfrm>
              <a:off x="6390221" y="1845227"/>
              <a:ext cx="22575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</a:t>
              </a: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onn STPS</a:t>
              </a:r>
              <a:endParaRPr/>
            </a:p>
          </p:txBody>
        </p:sp>
      </p:grpSp>
      <p:grpSp>
        <p:nvGrpSpPr>
          <p:cNvPr id="146" name="Google Shape;146;p22"/>
          <p:cNvGrpSpPr/>
          <p:nvPr/>
        </p:nvGrpSpPr>
        <p:grpSpPr>
          <a:xfrm>
            <a:off x="4624584" y="3072968"/>
            <a:ext cx="1511686" cy="1088707"/>
            <a:chOff x="1333500" y="2785765"/>
            <a:chExt cx="1828800" cy="1143000"/>
          </a:xfrm>
        </p:grpSpPr>
        <p:sp>
          <p:nvSpPr>
            <p:cNvPr id="147" name="Google Shape;147;p22"/>
            <p:cNvSpPr/>
            <p:nvPr/>
          </p:nvSpPr>
          <p:spPr>
            <a:xfrm>
              <a:off x="1333500" y="2785765"/>
              <a:ext cx="1828800" cy="11430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2"/>
            <p:cNvSpPr txBox="1"/>
            <p:nvPr/>
          </p:nvSpPr>
          <p:spPr>
            <a:xfrm>
              <a:off x="1523994" y="2867583"/>
              <a:ext cx="1571400" cy="9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USCG Operational Server</a:t>
              </a:r>
              <a:endParaRPr/>
            </a:p>
          </p:txBody>
        </p:sp>
      </p:grpSp>
      <p:grpSp>
        <p:nvGrpSpPr>
          <p:cNvPr id="149" name="Google Shape;149;p22"/>
          <p:cNvGrpSpPr/>
          <p:nvPr/>
        </p:nvGrpSpPr>
        <p:grpSpPr>
          <a:xfrm>
            <a:off x="7133888" y="3072965"/>
            <a:ext cx="1854415" cy="1088708"/>
            <a:chOff x="3790950" y="2340022"/>
            <a:chExt cx="2171700" cy="1143000"/>
          </a:xfrm>
        </p:grpSpPr>
        <p:sp>
          <p:nvSpPr>
            <p:cNvPr id="150" name="Google Shape;150;p22"/>
            <p:cNvSpPr/>
            <p:nvPr/>
          </p:nvSpPr>
          <p:spPr>
            <a:xfrm>
              <a:off x="3790950" y="2340022"/>
              <a:ext cx="2171700" cy="11430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E36C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2"/>
            <p:cNvSpPr txBox="1"/>
            <p:nvPr/>
          </p:nvSpPr>
          <p:spPr>
            <a:xfrm>
              <a:off x="4019383" y="2449560"/>
              <a:ext cx="1903500" cy="9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EDS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Developmental Server</a:t>
              </a:r>
              <a:endParaRPr/>
            </a:p>
          </p:txBody>
        </p:sp>
      </p:grpSp>
      <p:grpSp>
        <p:nvGrpSpPr>
          <p:cNvPr id="152" name="Google Shape;152;p22"/>
          <p:cNvGrpSpPr/>
          <p:nvPr/>
        </p:nvGrpSpPr>
        <p:grpSpPr>
          <a:xfrm>
            <a:off x="4277658" y="1858915"/>
            <a:ext cx="1792817" cy="1049456"/>
            <a:chOff x="2222118" y="1831181"/>
            <a:chExt cx="2241021" cy="1152488"/>
          </a:xfrm>
        </p:grpSpPr>
        <p:sp>
          <p:nvSpPr>
            <p:cNvPr id="153" name="Google Shape;153;p22"/>
            <p:cNvSpPr/>
            <p:nvPr/>
          </p:nvSpPr>
          <p:spPr>
            <a:xfrm>
              <a:off x="2222118" y="1831181"/>
              <a:ext cx="1828500" cy="11430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2"/>
            <p:cNvSpPr txBox="1"/>
            <p:nvPr/>
          </p:nvSpPr>
          <p:spPr>
            <a:xfrm>
              <a:off x="2547968" y="2043071"/>
              <a:ext cx="1190700" cy="7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Scripps Server</a:t>
              </a:r>
              <a:endParaRPr/>
            </a:p>
          </p:txBody>
        </p:sp>
        <p:sp>
          <p:nvSpPr>
            <p:cNvPr id="155" name="Google Shape;155;p22"/>
            <p:cNvSpPr txBox="1"/>
            <p:nvPr/>
          </p:nvSpPr>
          <p:spPr>
            <a:xfrm rot="5400000">
              <a:off x="3700389" y="2220919"/>
              <a:ext cx="1063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Thredds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22"/>
          <p:cNvGrpSpPr/>
          <p:nvPr/>
        </p:nvGrpSpPr>
        <p:grpSpPr>
          <a:xfrm>
            <a:off x="4292470" y="787370"/>
            <a:ext cx="1792930" cy="1049401"/>
            <a:chOff x="1988864" y="676959"/>
            <a:chExt cx="2203970" cy="1092671"/>
          </a:xfrm>
        </p:grpSpPr>
        <p:sp>
          <p:nvSpPr>
            <p:cNvPr id="157" name="Google Shape;157;p22"/>
            <p:cNvSpPr/>
            <p:nvPr/>
          </p:nvSpPr>
          <p:spPr>
            <a:xfrm>
              <a:off x="1988864" y="676959"/>
              <a:ext cx="1752900" cy="1066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2"/>
            <p:cNvSpPr txBox="1"/>
            <p:nvPr/>
          </p:nvSpPr>
          <p:spPr>
            <a:xfrm>
              <a:off x="2336950" y="886695"/>
              <a:ext cx="1097400" cy="67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NDBC Server</a:t>
              </a:r>
              <a:endParaRPr/>
            </a:p>
          </p:txBody>
        </p:sp>
        <p:sp>
          <p:nvSpPr>
            <p:cNvPr id="159" name="Google Shape;159;p22"/>
            <p:cNvSpPr txBox="1"/>
            <p:nvPr/>
          </p:nvSpPr>
          <p:spPr>
            <a:xfrm rot="5400000">
              <a:off x="3466684" y="1043480"/>
              <a:ext cx="9981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Thredds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0" name="Google Shape;160;p22"/>
          <p:cNvCxnSpPr/>
          <p:nvPr/>
        </p:nvCxnSpPr>
        <p:spPr>
          <a:xfrm>
            <a:off x="5394275" y="4063075"/>
            <a:ext cx="990600" cy="599400"/>
          </a:xfrm>
          <a:prstGeom prst="straightConnector1">
            <a:avLst/>
          </a:prstGeom>
          <a:noFill/>
          <a:ln cap="flat" cmpd="sng" w="38100">
            <a:solidFill>
              <a:srgbClr val="4A7DBA"/>
            </a:solidFill>
            <a:prstDash val="solid"/>
            <a:round/>
            <a:headEnd len="med" w="med" type="triangle"/>
            <a:tailEnd len="med" w="med" type="stealth"/>
          </a:ln>
        </p:spPr>
      </p:cxnSp>
      <p:cxnSp>
        <p:nvCxnSpPr>
          <p:cNvPr id="161" name="Google Shape;161;p22"/>
          <p:cNvCxnSpPr>
            <a:stCxn id="151" idx="2"/>
            <a:endCxn id="141" idx="0"/>
          </p:cNvCxnSpPr>
          <p:nvPr/>
        </p:nvCxnSpPr>
        <p:spPr>
          <a:xfrm flipH="1">
            <a:off x="7829946" y="4100844"/>
            <a:ext cx="311700" cy="542700"/>
          </a:xfrm>
          <a:prstGeom prst="straightConnector1">
            <a:avLst/>
          </a:prstGeom>
          <a:noFill/>
          <a:ln cap="flat" cmpd="sng" w="38100">
            <a:solidFill>
              <a:srgbClr val="4A7DBA"/>
            </a:solidFill>
            <a:prstDash val="solid"/>
            <a:round/>
            <a:headEnd len="med" w="med" type="triangle"/>
            <a:tailEnd len="med" w="med" type="stealth"/>
          </a:ln>
        </p:spPr>
      </p:cxnSp>
      <p:cxnSp>
        <p:nvCxnSpPr>
          <p:cNvPr id="162" name="Google Shape;162;p22"/>
          <p:cNvCxnSpPr/>
          <p:nvPr/>
        </p:nvCxnSpPr>
        <p:spPr>
          <a:xfrm flipH="1" rot="10800000">
            <a:off x="6103175" y="2355425"/>
            <a:ext cx="1578900" cy="3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3" name="Google Shape;163;p22"/>
          <p:cNvCxnSpPr>
            <a:endCxn id="159" idx="0"/>
          </p:cNvCxnSpPr>
          <p:nvPr/>
        </p:nvCxnSpPr>
        <p:spPr>
          <a:xfrm flipH="1">
            <a:off x="6085400" y="1347283"/>
            <a:ext cx="1604400" cy="102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64" name="Google Shape;164;p22"/>
          <p:cNvCxnSpPr>
            <a:stCxn id="150" idx="1"/>
          </p:cNvCxnSpPr>
          <p:nvPr/>
        </p:nvCxnSpPr>
        <p:spPr>
          <a:xfrm rot="10800000">
            <a:off x="6181388" y="3617319"/>
            <a:ext cx="952500" cy="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7921513" y="2503039"/>
            <a:ext cx="476400" cy="476400"/>
          </a:xfrm>
          <a:prstGeom prst="straightConnector1">
            <a:avLst/>
          </a:prstGeom>
          <a:noFill/>
          <a:ln cap="flat" cmpd="sng" w="38100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6" name="Google Shape;166;p22"/>
          <p:cNvSpPr txBox="1"/>
          <p:nvPr/>
        </p:nvSpPr>
        <p:spPr>
          <a:xfrm>
            <a:off x="6253200" y="1761676"/>
            <a:ext cx="142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 Km vectors</a:t>
            </a:r>
            <a:endParaRPr/>
          </a:p>
        </p:txBody>
      </p:sp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457200" y="6356350"/>
            <a:ext cx="762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-43675" y="2315450"/>
            <a:ext cx="4624500" cy="2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b="1" lang="en-US" sz="1200" u="sng">
                <a:latin typeface="Calibri"/>
                <a:ea typeface="Calibri"/>
                <a:cs typeface="Calibri"/>
                <a:sym typeface="Calibri"/>
              </a:rPr>
              <a:t>Short Term Predictive System (STPS):</a:t>
            </a:r>
            <a:endParaRPr b="1" sz="1200" u="sng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HFR Total Vector Files are retrieved hourly from NDBC/SCRIPPS.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2" marL="1371600" marR="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https://hfrnet-tds.ucsd.edu/thredds/catalog.html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Hourly 24 hr. predictions from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present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are made using STPS.</a:t>
            </a:r>
            <a:endParaRPr sz="1200"/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STPS results saved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NetCDF for accessibility through THREDDS server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http://nopp.dms.uconn.edu:8080/thredds/catalog.html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Domains have been expanded to deliver HFR-derived predictions nationwide to SAROPS.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76200" y="4386900"/>
            <a:ext cx="5684400" cy="2471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85750" marR="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•"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On a separate note…</a:t>
            </a:r>
            <a:br>
              <a:rPr lang="en-US" sz="1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u="sng">
                <a:latin typeface="Calibri"/>
                <a:ea typeface="Calibri"/>
                <a:cs typeface="Calibri"/>
                <a:sym typeface="Calibri"/>
              </a:rPr>
              <a:t>HFR Radials ERDDAP server at MARACOOS/RPS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In the process of operationalizing.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Will rename URL 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http://3.219.116.209/erddap/info/index.html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and post to IOOS website.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Assimilating radials into models, instead of totals, has the potential to significantly improve HFR data utilization, spatial coverage, and forecast accuracy.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•"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HFR Range Series server at AOOS/Axiom:</a:t>
            </a:r>
            <a:endParaRPr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 under development to archive “raw” HFR data for QA/QC enhanced surface current reprocessing and extraction of additional products beyond surface velocities (e.g., waves, winds) from HFR data.</a:t>
            </a:r>
            <a:endParaRPr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http://ioos-hfradar.axds.co/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OS Cover Slides">
  <a:themeElements>
    <a:clrScheme name="IOOS Custom">
      <a:dk1>
        <a:srgbClr val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OOS Title Slides">
  <a:themeElements>
    <a:clrScheme name="IOOS Custom">
      <a:dk1>
        <a:srgbClr val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OOS PowerPoint Masters_012716">
  <a:themeElements>
    <a:clrScheme name="IOOS Custom">
      <a:dk1>
        <a:srgbClr val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