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PT Sans Narrow"/>
      <p:regular r:id="rId13"/>
      <p:bold r:id="rId14"/>
    </p:embeddedFon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PTSansNarrow-regular.fntdata"/><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OpenSans-regular.fntdata"/><Relationship Id="rId14" Type="http://schemas.openxmlformats.org/officeDocument/2006/relationships/font" Target="fonts/PTSansNarrow-bold.fntdata"/><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schemas.openxmlformats.org/officeDocument/2006/relationships/font" Target="fonts/OpenSans-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t/>
            </a:r>
            <a:endParaRPr/>
          </a:p>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247734a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13247734a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t/>
            </a:r>
            <a:endParaRPr/>
          </a:p>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3247734a6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13247734a68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 name="Shape 9"/>
        <p:cNvGrpSpPr/>
        <p:nvPr/>
      </p:nvGrpSpPr>
      <p:grpSpPr>
        <a:xfrm>
          <a:off x="0" y="0"/>
          <a:ext cx="0" cy="0"/>
          <a:chOff x="0" y="0"/>
          <a:chExt cx="0" cy="0"/>
        </a:xfrm>
      </p:grpSpPr>
      <p:sp>
        <p:nvSpPr>
          <p:cNvPr id="10" name="Google Shape;10;p2"/>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2" name="Google Shape;12;p2"/>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3" name="Google Shape;13;p2"/>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 name="Google Shape;14;p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5" name="Google Shape;15;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1"/>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4"/>
          <p:cNvSpPr txBox="1"/>
          <p:nvPr>
            <p:ph type="title"/>
          </p:nvPr>
        </p:nvSpPr>
        <p:spPr>
          <a:xfrm>
            <a:off x="311700" y="11517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B5394"/>
              </a:buClr>
              <a:buSzPts val="3600"/>
              <a:buNone/>
              <a:defRPr>
                <a:solidFill>
                  <a:srgbClr val="0B5394"/>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69" name="Google Shape;69;p14"/>
          <p:cNvSpPr txBox="1"/>
          <p:nvPr>
            <p:ph idx="1" type="body"/>
          </p:nvPr>
        </p:nvSpPr>
        <p:spPr>
          <a:xfrm>
            <a:off x="311700" y="822575"/>
            <a:ext cx="8520600" cy="3302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0" name="Google Shape;7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cxnSp>
        <p:nvCxnSpPr>
          <p:cNvPr id="72" name="Google Shape;72;p15"/>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73" name="Google Shape;73;p15"/>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74" name="Google Shape;74;p15"/>
          <p:cNvGrpSpPr/>
          <p:nvPr/>
        </p:nvGrpSpPr>
        <p:grpSpPr>
          <a:xfrm>
            <a:off x="1004144" y="1022025"/>
            <a:ext cx="7136668" cy="152400"/>
            <a:chOff x="1346429" y="1011300"/>
            <a:chExt cx="6452100" cy="152400"/>
          </a:xfrm>
        </p:grpSpPr>
        <p:cxnSp>
          <p:nvCxnSpPr>
            <p:cNvPr id="75" name="Google Shape;75;p15"/>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76" name="Google Shape;76;p15"/>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77" name="Google Shape;77;p15"/>
          <p:cNvGrpSpPr/>
          <p:nvPr/>
        </p:nvGrpSpPr>
        <p:grpSpPr>
          <a:xfrm>
            <a:off x="1004151" y="3969100"/>
            <a:ext cx="7136668" cy="152400"/>
            <a:chOff x="1346435" y="3969088"/>
            <a:chExt cx="6452100" cy="152400"/>
          </a:xfrm>
        </p:grpSpPr>
        <p:cxnSp>
          <p:nvCxnSpPr>
            <p:cNvPr id="78" name="Google Shape;78;p15"/>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79" name="Google Shape;79;p15"/>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80" name="Google Shape;80;p15"/>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0B5394"/>
              </a:buClr>
              <a:buSzPts val="5400"/>
              <a:buNone/>
              <a:defRPr sz="5400">
                <a:solidFill>
                  <a:srgbClr val="0B5394"/>
                </a:solidFill>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81" name="Google Shape;81;p15"/>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82" name="Google Shape;8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p16"/>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6"/>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86" name="Google Shape;8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7" name="Shape 87"/>
        <p:cNvGrpSpPr/>
        <p:nvPr/>
      </p:nvGrpSpPr>
      <p:grpSpPr>
        <a:xfrm>
          <a:off x="0" y="0"/>
          <a:ext cx="0" cy="0"/>
          <a:chOff x="0" y="0"/>
          <a:chExt cx="0" cy="0"/>
        </a:xfrm>
      </p:grpSpPr>
      <p:sp>
        <p:nvSpPr>
          <p:cNvPr id="88" name="Google Shape;88;p17"/>
          <p:cNvSpPr txBox="1"/>
          <p:nvPr>
            <p:ph type="title"/>
          </p:nvPr>
        </p:nvSpPr>
        <p:spPr>
          <a:xfrm>
            <a:off x="311700" y="11517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89" name="Google Shape;89;p17"/>
          <p:cNvSpPr txBox="1"/>
          <p:nvPr>
            <p:ph idx="1" type="body"/>
          </p:nvPr>
        </p:nvSpPr>
        <p:spPr>
          <a:xfrm>
            <a:off x="311700" y="920400"/>
            <a:ext cx="3999900" cy="3302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0" name="Google Shape;90;p17"/>
          <p:cNvSpPr txBox="1"/>
          <p:nvPr>
            <p:ph idx="2" type="body"/>
          </p:nvPr>
        </p:nvSpPr>
        <p:spPr>
          <a:xfrm>
            <a:off x="4832400" y="920400"/>
            <a:ext cx="3999900" cy="3302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1" name="Google Shape;9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8"/>
          <p:cNvSpPr txBox="1"/>
          <p:nvPr>
            <p:ph type="title"/>
          </p:nvPr>
        </p:nvSpPr>
        <p:spPr>
          <a:xfrm>
            <a:off x="311700" y="11517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94" name="Google Shape;9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 name="Shape 95"/>
        <p:cNvGrpSpPr/>
        <p:nvPr/>
      </p:nvGrpSpPr>
      <p:grpSpPr>
        <a:xfrm>
          <a:off x="0" y="0"/>
          <a:ext cx="0" cy="0"/>
          <a:chOff x="0" y="0"/>
          <a:chExt cx="0" cy="0"/>
        </a:xfrm>
      </p:grpSpPr>
      <p:sp>
        <p:nvSpPr>
          <p:cNvPr id="96" name="Google Shape;96;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7" name="Google Shape;97;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8" name="Google Shape;9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101" name="Google Shape;10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2" name="Shape 102"/>
        <p:cNvGrpSpPr/>
        <p:nvPr/>
      </p:nvGrpSpPr>
      <p:grpSpPr>
        <a:xfrm>
          <a:off x="0" y="0"/>
          <a:ext cx="0" cy="0"/>
          <a:chOff x="0" y="0"/>
          <a:chExt cx="0" cy="0"/>
        </a:xfrm>
      </p:grpSpPr>
      <p:sp>
        <p:nvSpPr>
          <p:cNvPr id="103" name="Google Shape;103;p21"/>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4" name="Google Shape;104;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5" name="Google Shape;105;p21"/>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6" name="Google Shape;106;p21"/>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7" name="Google Shape;107;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08" name="Google Shape;10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cxnSp>
        <p:nvCxnSpPr>
          <p:cNvPr id="17" name="Google Shape;17;p3"/>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8" name="Google Shape;18;p3"/>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9" name="Google Shape;19;p3"/>
          <p:cNvGrpSpPr/>
          <p:nvPr/>
        </p:nvGrpSpPr>
        <p:grpSpPr>
          <a:xfrm>
            <a:off x="1004144" y="1022025"/>
            <a:ext cx="7136668" cy="152400"/>
            <a:chOff x="1346429" y="1011300"/>
            <a:chExt cx="6452100" cy="152400"/>
          </a:xfrm>
        </p:grpSpPr>
        <p:cxnSp>
          <p:nvCxnSpPr>
            <p:cNvPr id="20" name="Google Shape;20;p3"/>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21" name="Google Shape;21;p3"/>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22" name="Google Shape;22;p3"/>
          <p:cNvGrpSpPr/>
          <p:nvPr/>
        </p:nvGrpSpPr>
        <p:grpSpPr>
          <a:xfrm>
            <a:off x="1004151" y="3969100"/>
            <a:ext cx="7136668" cy="152400"/>
            <a:chOff x="1346435" y="3969088"/>
            <a:chExt cx="6452100" cy="152400"/>
          </a:xfrm>
        </p:grpSpPr>
        <p:cxnSp>
          <p:nvCxnSpPr>
            <p:cNvPr id="23" name="Google Shape;23;p3"/>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24" name="Google Shape;24;p3"/>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25" name="Google Shape;25;p3"/>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26" name="Google Shape;26;p3"/>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7" name="Google Shape;27;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9" name="Shape 109"/>
        <p:cNvGrpSpPr/>
        <p:nvPr/>
      </p:nvGrpSpPr>
      <p:grpSpPr>
        <a:xfrm>
          <a:off x="0" y="0"/>
          <a:ext cx="0" cy="0"/>
          <a:chOff x="0" y="0"/>
          <a:chExt cx="0" cy="0"/>
        </a:xfrm>
      </p:grpSpPr>
      <p:sp>
        <p:nvSpPr>
          <p:cNvPr id="110" name="Google Shape;110;p22"/>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111" name="Google Shape;11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2" name="Shape 112"/>
        <p:cNvGrpSpPr/>
        <p:nvPr/>
      </p:nvGrpSpPr>
      <p:grpSpPr>
        <a:xfrm>
          <a:off x="0" y="0"/>
          <a:ext cx="0" cy="0"/>
          <a:chOff x="0" y="0"/>
          <a:chExt cx="0" cy="0"/>
        </a:xfrm>
      </p:grpSpPr>
      <p:sp>
        <p:nvSpPr>
          <p:cNvPr id="113" name="Google Shape;113;p23"/>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3"/>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115" name="Google Shape;115;p23"/>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16" name="Google Shape;11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
        <p:nvSpPr>
          <p:cNvPr id="118" name="Google Shape;11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31" name="Google Shape;3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5"/>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5" name="Google Shape;35;p5"/>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6" name="Google Shape;36;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9" name="Google Shape;39;p6"/>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0" name="Google Shape;40;p6"/>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44" name="Google Shape;4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7" name="Google Shape;47;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8" name="Google Shape;4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9" name="Shape 49"/>
        <p:cNvGrpSpPr/>
        <p:nvPr/>
      </p:nvGrpSpPr>
      <p:grpSpPr>
        <a:xfrm>
          <a:off x="0" y="0"/>
          <a:ext cx="0" cy="0"/>
          <a:chOff x="0" y="0"/>
          <a:chExt cx="0" cy="0"/>
        </a:xfrm>
      </p:grpSpPr>
      <p:sp>
        <p:nvSpPr>
          <p:cNvPr id="50" name="Google Shape;50;p9"/>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51" name="Google Shape;5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311700" y="115175"/>
            <a:ext cx="8520600" cy="70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5394"/>
              </a:buClr>
              <a:buSzPts val="3600"/>
              <a:buFont typeface="PT Sans Narrow"/>
              <a:buNone/>
              <a:defRPr b="1" i="0" sz="3600" u="none" cap="none" strike="noStrike">
                <a:solidFill>
                  <a:srgbClr val="0B5394"/>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64" name="Google Shape;64;p13"/>
          <p:cNvSpPr txBox="1"/>
          <p:nvPr>
            <p:ph idx="1" type="body"/>
          </p:nvPr>
        </p:nvSpPr>
        <p:spPr>
          <a:xfrm>
            <a:off x="311700" y="822575"/>
            <a:ext cx="8520600" cy="3302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Open Sans"/>
              <a:buChar char="●"/>
              <a:defRPr b="0" i="0" sz="1800" u="none" cap="none" strike="noStrike">
                <a:solidFill>
                  <a:srgbClr val="000000"/>
                </a:solidFill>
                <a:latin typeface="Open Sans"/>
                <a:ea typeface="Open Sans"/>
                <a:cs typeface="Open Sans"/>
                <a:sym typeface="Open Sans"/>
              </a:defRPr>
            </a:lvl1pPr>
            <a:lvl2pPr indent="-317500" lvl="1" marL="9144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2pPr>
            <a:lvl3pPr indent="-317500" lvl="2" marL="13716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3pPr>
            <a:lvl4pPr indent="-317500" lvl="3" marL="18288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4pPr>
            <a:lvl5pPr indent="-317500" lvl="4" marL="22860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5pPr>
            <a:lvl6pPr indent="-317500" lvl="5" marL="27432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6pPr>
            <a:lvl7pPr indent="-317500" lvl="6" marL="32004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7pPr>
            <a:lvl8pPr indent="-317500" lvl="7" marL="3657600" marR="0" rtl="0" algn="l">
              <a:lnSpc>
                <a:spcPct val="115000"/>
              </a:lnSpc>
              <a:spcBef>
                <a:spcPts val="1600"/>
              </a:spcBef>
              <a:spcAft>
                <a:spcPts val="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rgbClr val="000000"/>
              </a:buClr>
              <a:buSzPts val="1400"/>
              <a:buFont typeface="Open Sans"/>
              <a:buChar char="■"/>
              <a:defRPr b="0" i="0" sz="1400" u="none" cap="none" strike="noStrike">
                <a:solidFill>
                  <a:srgbClr val="000000"/>
                </a:solidFill>
                <a:latin typeface="Open Sans"/>
                <a:ea typeface="Open Sans"/>
                <a:cs typeface="Open Sans"/>
                <a:sym typeface="Open Sans"/>
              </a:defRPr>
            </a:lvl9pPr>
          </a:lstStyle>
          <a:p/>
        </p:txBody>
      </p:sp>
      <p:sp>
        <p:nvSpPr>
          <p:cNvPr id="65" name="Google Shape;6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hyperlink" Target="http://wiki.esipfed.org/index.php/MarineData" TargetMode="External"/><Relationship Id="rId9" Type="http://schemas.openxmlformats.org/officeDocument/2006/relationships/hyperlink" Target="mailto:mathew.biddle@noaa.gov" TargetMode="External"/><Relationship Id="rId5" Type="http://schemas.openxmlformats.org/officeDocument/2006/relationships/image" Target="../media/image12.png"/><Relationship Id="rId6" Type="http://schemas.openxmlformats.org/officeDocument/2006/relationships/image" Target="../media/image2.png"/><Relationship Id="rId7" Type="http://schemas.openxmlformats.org/officeDocument/2006/relationships/hyperlink" Target="mailto:cberysgonzalez@ucsd.edu" TargetMode="External"/><Relationship Id="rId8" Type="http://schemas.openxmlformats.org/officeDocument/2006/relationships/hyperlink" Target="mailto:cjolson@ucsd.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ww.esipfed.org/abou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wiki.esipfed.org/index.php/MarineDat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jpg"/><Relationship Id="rId11" Type="http://schemas.openxmlformats.org/officeDocument/2006/relationships/hyperlink" Target="http://wiki.esipfed.org/index.php/MarineData" TargetMode="External"/><Relationship Id="rId10" Type="http://schemas.openxmlformats.org/officeDocument/2006/relationships/hyperlink" Target="http://wiki.esipfed.org/index.php/MarineData" TargetMode="External"/><Relationship Id="rId9" Type="http://schemas.openxmlformats.org/officeDocument/2006/relationships/image" Target="../media/image20.jpg"/><Relationship Id="rId5" Type="http://schemas.openxmlformats.org/officeDocument/2006/relationships/image" Target="../media/image4.jpg"/><Relationship Id="rId6" Type="http://schemas.openxmlformats.org/officeDocument/2006/relationships/image" Target="../media/image11.jpg"/><Relationship Id="rId7" Type="http://schemas.openxmlformats.org/officeDocument/2006/relationships/image" Target="../media/image1.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7.png"/><Relationship Id="rId13" Type="http://schemas.openxmlformats.org/officeDocument/2006/relationships/image" Target="../media/image24.jpg"/><Relationship Id="rId12"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3.png"/><Relationship Id="rId15" Type="http://schemas.openxmlformats.org/officeDocument/2006/relationships/image" Target="../media/image26.png"/><Relationship Id="rId14" Type="http://schemas.openxmlformats.org/officeDocument/2006/relationships/image" Target="../media/image27.png"/><Relationship Id="rId17" Type="http://schemas.openxmlformats.org/officeDocument/2006/relationships/image" Target="../media/image22.png"/><Relationship Id="rId16" Type="http://schemas.openxmlformats.org/officeDocument/2006/relationships/image" Target="../media/image21.png"/><Relationship Id="rId5" Type="http://schemas.openxmlformats.org/officeDocument/2006/relationships/image" Target="../media/image6.png"/><Relationship Id="rId19" Type="http://schemas.openxmlformats.org/officeDocument/2006/relationships/image" Target="../media/image23.png"/><Relationship Id="rId6" Type="http://schemas.openxmlformats.org/officeDocument/2006/relationships/image" Target="../media/image14.png"/><Relationship Id="rId18" Type="http://schemas.openxmlformats.org/officeDocument/2006/relationships/image" Target="../media/image25.png"/><Relationship Id="rId7" Type="http://schemas.openxmlformats.org/officeDocument/2006/relationships/image" Target="../media/image18.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iki.esipfed.org/index.php/MarineData" TargetMode="External"/><Relationship Id="rId4" Type="http://schemas.openxmlformats.org/officeDocument/2006/relationships/hyperlink" Target="https://lists.esipfed.org/mailman/listinfo/esip-marinedat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ph type="title"/>
          </p:nvPr>
        </p:nvSpPr>
        <p:spPr>
          <a:xfrm>
            <a:off x="0" y="837950"/>
            <a:ext cx="4572000" cy="824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solidFill>
                  <a:srgbClr val="0B5394"/>
                </a:solidFill>
              </a:rPr>
              <a:t>Marine Data Cluster</a:t>
            </a:r>
            <a:endParaRPr>
              <a:solidFill>
                <a:srgbClr val="0B5394"/>
              </a:solidFill>
            </a:endParaRPr>
          </a:p>
        </p:txBody>
      </p:sp>
      <p:sp>
        <p:nvSpPr>
          <p:cNvPr id="124" name="Google Shape;124;p25"/>
          <p:cNvSpPr txBox="1"/>
          <p:nvPr>
            <p:ph idx="1" type="subTitle"/>
          </p:nvPr>
        </p:nvSpPr>
        <p:spPr>
          <a:xfrm>
            <a:off x="265500" y="1723500"/>
            <a:ext cx="4045200" cy="326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sz="1800"/>
              <a:t>Explore critical topic areas in informatics such as </a:t>
            </a:r>
            <a:endParaRPr sz="1800"/>
          </a:p>
          <a:p>
            <a:pPr indent="0" lvl="0" marL="0" rtl="0" algn="ctr">
              <a:lnSpc>
                <a:spcPct val="100000"/>
              </a:lnSpc>
              <a:spcBef>
                <a:spcPts val="1000"/>
              </a:spcBef>
              <a:spcAft>
                <a:spcPts val="0"/>
              </a:spcAft>
              <a:buSzPts val="2100"/>
              <a:buNone/>
            </a:pPr>
            <a:r>
              <a:rPr i="1" lang="en" sz="1800">
                <a:solidFill>
                  <a:srgbClr val="0B5394"/>
                </a:solidFill>
              </a:rPr>
              <a:t>Data Management</a:t>
            </a:r>
            <a:endParaRPr i="1" sz="1800">
              <a:solidFill>
                <a:srgbClr val="0B5394"/>
              </a:solidFill>
            </a:endParaRPr>
          </a:p>
          <a:p>
            <a:pPr indent="0" lvl="0" marL="0" rtl="0" algn="ctr">
              <a:lnSpc>
                <a:spcPct val="100000"/>
              </a:lnSpc>
              <a:spcBef>
                <a:spcPts val="0"/>
              </a:spcBef>
              <a:spcAft>
                <a:spcPts val="0"/>
              </a:spcAft>
              <a:buSzPts val="2100"/>
              <a:buNone/>
            </a:pPr>
            <a:r>
              <a:rPr i="1" lang="en" sz="1800">
                <a:solidFill>
                  <a:srgbClr val="0B5394"/>
                </a:solidFill>
              </a:rPr>
              <a:t>Interoperability</a:t>
            </a:r>
            <a:endParaRPr i="1" sz="1800">
              <a:solidFill>
                <a:srgbClr val="0B5394"/>
              </a:solidFill>
            </a:endParaRPr>
          </a:p>
          <a:p>
            <a:pPr indent="0" lvl="0" marL="0" rtl="0" algn="ctr">
              <a:lnSpc>
                <a:spcPct val="100000"/>
              </a:lnSpc>
              <a:spcBef>
                <a:spcPts val="0"/>
              </a:spcBef>
              <a:spcAft>
                <a:spcPts val="0"/>
              </a:spcAft>
              <a:buSzPts val="2100"/>
              <a:buNone/>
            </a:pPr>
            <a:r>
              <a:rPr i="1" lang="en" sz="1800">
                <a:solidFill>
                  <a:srgbClr val="0B5394"/>
                </a:solidFill>
              </a:rPr>
              <a:t>Data Analytics</a:t>
            </a:r>
            <a:endParaRPr i="1" sz="1800">
              <a:solidFill>
                <a:srgbClr val="0B5394"/>
              </a:solidFill>
            </a:endParaRPr>
          </a:p>
          <a:p>
            <a:pPr indent="0" lvl="0" marL="0" rtl="0" algn="ctr">
              <a:lnSpc>
                <a:spcPct val="100000"/>
              </a:lnSpc>
              <a:spcBef>
                <a:spcPts val="0"/>
              </a:spcBef>
              <a:spcAft>
                <a:spcPts val="0"/>
              </a:spcAft>
              <a:buSzPts val="2100"/>
              <a:buNone/>
            </a:pPr>
            <a:r>
              <a:rPr i="1" lang="en" sz="1800">
                <a:solidFill>
                  <a:srgbClr val="0B5394"/>
                </a:solidFill>
              </a:rPr>
              <a:t>Data Quality</a:t>
            </a:r>
            <a:endParaRPr i="1" sz="1800">
              <a:solidFill>
                <a:srgbClr val="0B5394"/>
              </a:solidFill>
            </a:endParaRPr>
          </a:p>
          <a:p>
            <a:pPr indent="0" lvl="0" marL="0" rtl="0" algn="ctr">
              <a:lnSpc>
                <a:spcPct val="100000"/>
              </a:lnSpc>
              <a:spcBef>
                <a:spcPts val="0"/>
              </a:spcBef>
              <a:spcAft>
                <a:spcPts val="0"/>
              </a:spcAft>
              <a:buSzPts val="2100"/>
              <a:buNone/>
            </a:pPr>
            <a:r>
              <a:rPr i="1" lang="en" sz="1800">
                <a:solidFill>
                  <a:srgbClr val="0B5394"/>
                </a:solidFill>
              </a:rPr>
              <a:t>Best Practices</a:t>
            </a:r>
            <a:r>
              <a:rPr lang="en" sz="1800">
                <a:solidFill>
                  <a:srgbClr val="0B5394"/>
                </a:solidFill>
              </a:rPr>
              <a:t> </a:t>
            </a:r>
            <a:endParaRPr sz="1800"/>
          </a:p>
          <a:p>
            <a:pPr indent="0" lvl="0" marL="0" rtl="0" algn="ctr">
              <a:lnSpc>
                <a:spcPct val="100000"/>
              </a:lnSpc>
              <a:spcBef>
                <a:spcPts val="1000"/>
              </a:spcBef>
              <a:spcAft>
                <a:spcPts val="0"/>
              </a:spcAft>
              <a:buSzPts val="2100"/>
              <a:buNone/>
            </a:pPr>
            <a:r>
              <a:rPr lang="en" sz="1800"/>
              <a:t>but specifically related to the marine environment</a:t>
            </a:r>
            <a:endParaRPr sz="1800"/>
          </a:p>
          <a:p>
            <a:pPr indent="0" lvl="0" marL="0" rtl="0" algn="ctr">
              <a:lnSpc>
                <a:spcPct val="100000"/>
              </a:lnSpc>
              <a:spcBef>
                <a:spcPts val="0"/>
              </a:spcBef>
              <a:spcAft>
                <a:spcPts val="0"/>
              </a:spcAft>
              <a:buSzPts val="2100"/>
              <a:buNone/>
            </a:pPr>
            <a:r>
              <a:rPr i="1" lang="en" sz="1400"/>
              <a:t>(anywhere in or over water)</a:t>
            </a:r>
            <a:endParaRPr i="1" sz="1400"/>
          </a:p>
        </p:txBody>
      </p:sp>
      <p:pic>
        <p:nvPicPr>
          <p:cNvPr id="125" name="Google Shape;125;p25"/>
          <p:cNvPicPr preferRelativeResize="0"/>
          <p:nvPr/>
        </p:nvPicPr>
        <p:blipFill rotWithShape="1">
          <a:blip r:embed="rId3">
            <a:alphaModFix/>
          </a:blip>
          <a:srcRect b="0" l="0" r="44444" t="0"/>
          <a:stretch/>
        </p:blipFill>
        <p:spPr>
          <a:xfrm>
            <a:off x="4572000" y="0"/>
            <a:ext cx="4572000" cy="5143500"/>
          </a:xfrm>
          <a:prstGeom prst="rect">
            <a:avLst/>
          </a:prstGeom>
          <a:noFill/>
          <a:ln>
            <a:noFill/>
          </a:ln>
        </p:spPr>
      </p:pic>
      <p:sp>
        <p:nvSpPr>
          <p:cNvPr id="126" name="Google Shape;126;p25"/>
          <p:cNvSpPr txBox="1"/>
          <p:nvPr/>
        </p:nvSpPr>
        <p:spPr>
          <a:xfrm>
            <a:off x="4572000" y="2571750"/>
            <a:ext cx="4572000" cy="396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Open Sans"/>
                <a:ea typeface="Open Sans"/>
                <a:cs typeface="Open Sans"/>
                <a:sym typeface="Open Sans"/>
                <a:hlinkClick r:id="rId4"/>
              </a:rPr>
              <a:t>http://wiki.esipfed.org/index.php/MarineData</a:t>
            </a:r>
            <a:endParaRPr b="1" i="0" sz="1800" u="none" cap="none" strike="noStrike">
              <a:solidFill>
                <a:schemeClr val="dk1"/>
              </a:solidFill>
              <a:latin typeface="Open Sans"/>
              <a:ea typeface="Open Sans"/>
              <a:cs typeface="Open Sans"/>
              <a:sym typeface="Open Sans"/>
            </a:endParaRPr>
          </a:p>
        </p:txBody>
      </p:sp>
      <p:sp>
        <p:nvSpPr>
          <p:cNvPr id="127" name="Google Shape;127;p25"/>
          <p:cNvSpPr txBox="1"/>
          <p:nvPr/>
        </p:nvSpPr>
        <p:spPr>
          <a:xfrm>
            <a:off x="4572000" y="677825"/>
            <a:ext cx="4572000" cy="156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chemeClr val="lt1"/>
                </a:solidFill>
                <a:latin typeface="Open Sans"/>
                <a:ea typeface="Open Sans"/>
                <a:cs typeface="Open Sans"/>
                <a:sym typeface="Open Sans"/>
              </a:rPr>
              <a:t>Calls every </a:t>
            </a:r>
            <a:endParaRPr b="1" i="0" sz="30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chemeClr val="lt1"/>
                </a:solidFill>
                <a:latin typeface="Open Sans"/>
                <a:ea typeface="Open Sans"/>
                <a:cs typeface="Open Sans"/>
                <a:sym typeface="Open Sans"/>
              </a:rPr>
              <a:t>2nd Thursday </a:t>
            </a:r>
            <a:endParaRPr b="1" i="0" sz="30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chemeClr val="lt1"/>
                </a:solidFill>
                <a:latin typeface="Open Sans"/>
                <a:ea typeface="Open Sans"/>
                <a:cs typeface="Open Sans"/>
                <a:sym typeface="Open Sans"/>
              </a:rPr>
              <a:t>at 11 </a:t>
            </a:r>
            <a:r>
              <a:rPr b="1" lang="en" sz="3000">
                <a:solidFill>
                  <a:schemeClr val="lt1"/>
                </a:solidFill>
                <a:latin typeface="Open Sans"/>
                <a:ea typeface="Open Sans"/>
                <a:cs typeface="Open Sans"/>
                <a:sym typeface="Open Sans"/>
              </a:rPr>
              <a:t>am</a:t>
            </a:r>
            <a:r>
              <a:rPr b="1" i="0" lang="en" sz="3000" u="none" cap="none" strike="noStrike">
                <a:solidFill>
                  <a:schemeClr val="lt1"/>
                </a:solidFill>
                <a:latin typeface="Open Sans"/>
                <a:ea typeface="Open Sans"/>
                <a:cs typeface="Open Sans"/>
                <a:sym typeface="Open Sans"/>
              </a:rPr>
              <a:t> PT / 2 </a:t>
            </a:r>
            <a:r>
              <a:rPr b="1" lang="en" sz="3000">
                <a:solidFill>
                  <a:schemeClr val="lt1"/>
                </a:solidFill>
                <a:latin typeface="Open Sans"/>
                <a:ea typeface="Open Sans"/>
                <a:cs typeface="Open Sans"/>
                <a:sym typeface="Open Sans"/>
              </a:rPr>
              <a:t>pm</a:t>
            </a:r>
            <a:r>
              <a:rPr b="1" i="0" lang="en" sz="3000" u="none" cap="none" strike="noStrike">
                <a:solidFill>
                  <a:schemeClr val="lt1"/>
                </a:solidFill>
                <a:latin typeface="Open Sans"/>
                <a:ea typeface="Open Sans"/>
                <a:cs typeface="Open Sans"/>
                <a:sym typeface="Open Sans"/>
              </a:rPr>
              <a:t> ET</a:t>
            </a:r>
            <a:endParaRPr b="1" i="0" sz="3000" u="none" cap="none" strike="noStrike">
              <a:solidFill>
                <a:schemeClr val="lt1"/>
              </a:solidFill>
              <a:latin typeface="Open Sans"/>
              <a:ea typeface="Open Sans"/>
              <a:cs typeface="Open Sans"/>
              <a:sym typeface="Open Sans"/>
            </a:endParaRPr>
          </a:p>
        </p:txBody>
      </p:sp>
      <p:pic>
        <p:nvPicPr>
          <p:cNvPr id="128" name="Google Shape;128;p25"/>
          <p:cNvPicPr preferRelativeResize="0"/>
          <p:nvPr/>
        </p:nvPicPr>
        <p:blipFill rotWithShape="1">
          <a:blip r:embed="rId5">
            <a:alphaModFix/>
          </a:blip>
          <a:srcRect b="0" l="0" r="0" t="0"/>
          <a:stretch/>
        </p:blipFill>
        <p:spPr>
          <a:xfrm>
            <a:off x="5590225" y="2984925"/>
            <a:ext cx="396600" cy="396600"/>
          </a:xfrm>
          <a:prstGeom prst="rect">
            <a:avLst/>
          </a:prstGeom>
          <a:noFill/>
          <a:ln>
            <a:noFill/>
          </a:ln>
        </p:spPr>
      </p:pic>
      <p:sp>
        <p:nvSpPr>
          <p:cNvPr id="129" name="Google Shape;129;p25"/>
          <p:cNvSpPr txBox="1"/>
          <p:nvPr/>
        </p:nvSpPr>
        <p:spPr>
          <a:xfrm>
            <a:off x="5910625" y="2951775"/>
            <a:ext cx="2550900" cy="46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Open Sans"/>
                <a:ea typeface="Open Sans"/>
                <a:cs typeface="Open Sans"/>
                <a:sym typeface="Open Sans"/>
              </a:rPr>
              <a:t>#MarineDataCluster</a:t>
            </a:r>
            <a:endParaRPr b="1" i="0" sz="1800" u="none" cap="none" strike="noStrike">
              <a:solidFill>
                <a:schemeClr val="dk1"/>
              </a:solidFill>
              <a:latin typeface="Open Sans"/>
              <a:ea typeface="Open Sans"/>
              <a:cs typeface="Open Sans"/>
              <a:sym typeface="Open Sans"/>
            </a:endParaRPr>
          </a:p>
        </p:txBody>
      </p:sp>
      <p:pic>
        <p:nvPicPr>
          <p:cNvPr id="130" name="Google Shape;130;p25"/>
          <p:cNvPicPr preferRelativeResize="0"/>
          <p:nvPr/>
        </p:nvPicPr>
        <p:blipFill rotWithShape="1">
          <a:blip r:embed="rId6">
            <a:alphaModFix/>
          </a:blip>
          <a:srcRect b="0" l="0" r="0" t="0"/>
          <a:stretch/>
        </p:blipFill>
        <p:spPr>
          <a:xfrm>
            <a:off x="1588987" y="214200"/>
            <a:ext cx="1398225" cy="714675"/>
          </a:xfrm>
          <a:prstGeom prst="rect">
            <a:avLst/>
          </a:prstGeom>
          <a:noFill/>
          <a:ln>
            <a:noFill/>
          </a:ln>
        </p:spPr>
      </p:pic>
      <p:sp>
        <p:nvSpPr>
          <p:cNvPr id="131" name="Google Shape;131;p25"/>
          <p:cNvSpPr txBox="1"/>
          <p:nvPr/>
        </p:nvSpPr>
        <p:spPr>
          <a:xfrm>
            <a:off x="4572000" y="3805475"/>
            <a:ext cx="4572000" cy="82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Open Sans"/>
                <a:ea typeface="Open Sans"/>
                <a:cs typeface="Open Sans"/>
                <a:sym typeface="Open Sans"/>
              </a:rPr>
              <a:t>Chair: Carolina Berys-Gonzalez, </a:t>
            </a:r>
            <a:r>
              <a:rPr b="0" i="0" lang="en" sz="1200" u="sng" cap="none" strike="noStrike">
                <a:solidFill>
                  <a:schemeClr val="hlink"/>
                </a:solidFill>
                <a:latin typeface="Open Sans"/>
                <a:ea typeface="Open Sans"/>
                <a:cs typeface="Open Sans"/>
                <a:sym typeface="Open Sans"/>
                <a:hlinkClick r:id="rId7"/>
              </a:rPr>
              <a:t>cberysgonzalez@ucsd.edu</a:t>
            </a:r>
            <a:endParaRPr b="0" i="0" sz="1200" u="none" cap="none" strike="noStrike">
              <a:solidFill>
                <a:schemeClr val="dk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Open Sans"/>
                <a:ea typeface="Open Sans"/>
                <a:cs typeface="Open Sans"/>
                <a:sym typeface="Open Sans"/>
              </a:rPr>
              <a:t>Co-Chair: Chris Olson, </a:t>
            </a:r>
            <a:r>
              <a:rPr b="0" i="0" lang="en" sz="1200" u="sng" cap="none" strike="noStrike">
                <a:solidFill>
                  <a:schemeClr val="hlink"/>
                </a:solidFill>
                <a:latin typeface="Open Sans"/>
                <a:ea typeface="Open Sans"/>
                <a:cs typeface="Open Sans"/>
                <a:sym typeface="Open Sans"/>
                <a:hlinkClick r:id="rId8"/>
              </a:rPr>
              <a:t>cjolson@ucsd.edu</a:t>
            </a:r>
            <a:endParaRPr b="0" i="0" sz="1200" u="none" cap="none" strike="noStrike">
              <a:solidFill>
                <a:schemeClr val="dk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Open Sans"/>
                <a:ea typeface="Open Sans"/>
                <a:cs typeface="Open Sans"/>
                <a:sym typeface="Open Sans"/>
              </a:rPr>
              <a:t>Co-Chair: Mathew Biddle, </a:t>
            </a:r>
            <a:r>
              <a:rPr b="0" i="0" lang="en" sz="1200" u="sng" cap="none" strike="noStrike">
                <a:solidFill>
                  <a:schemeClr val="hlink"/>
                </a:solidFill>
                <a:latin typeface="Open Sans"/>
                <a:ea typeface="Open Sans"/>
                <a:cs typeface="Open Sans"/>
                <a:sym typeface="Open Sans"/>
                <a:hlinkClick r:id="rId9"/>
              </a:rPr>
              <a:t>mathew.biddle@noaa.gov</a:t>
            </a:r>
            <a:endParaRPr b="0" i="0" sz="1200" u="none" cap="none" strike="noStrike">
              <a:solidFill>
                <a:schemeClr val="dk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11700" y="11517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Earth Science Information Partnership (ESIP)</a:t>
            </a:r>
            <a:endParaRPr/>
          </a:p>
        </p:txBody>
      </p:sp>
      <p:sp>
        <p:nvSpPr>
          <p:cNvPr id="137" name="Google Shape;137;p26"/>
          <p:cNvSpPr txBox="1"/>
          <p:nvPr>
            <p:ph idx="1" type="body"/>
          </p:nvPr>
        </p:nvSpPr>
        <p:spPr>
          <a:xfrm>
            <a:off x="976250" y="1717900"/>
            <a:ext cx="6921000" cy="161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To support the networking and data dissemination needs of our members and the global Earth science data community by linking the functional sectors of observation, research, application, education and use of Earth science.</a:t>
            </a:r>
            <a:endParaRPr/>
          </a:p>
          <a:p>
            <a:pPr indent="0" lvl="0" marL="0" rtl="0" algn="l">
              <a:lnSpc>
                <a:spcPct val="115000"/>
              </a:lnSpc>
              <a:spcBef>
                <a:spcPts val="1600"/>
              </a:spcBef>
              <a:spcAft>
                <a:spcPts val="1600"/>
              </a:spcAft>
              <a:buSzPts val="1800"/>
              <a:buNone/>
            </a:pPr>
            <a:r>
              <a:t/>
            </a:r>
            <a:endParaRPr/>
          </a:p>
        </p:txBody>
      </p:sp>
      <p:sp>
        <p:nvSpPr>
          <p:cNvPr id="138" name="Google Shape;13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
                <a:solidFill>
                  <a:schemeClr val="dk2"/>
                </a:solidFill>
                <a:latin typeface="Open Sans"/>
                <a:ea typeface="Open Sans"/>
                <a:cs typeface="Open Sans"/>
                <a:sym typeface="Open Sans"/>
              </a:rPr>
              <a:t>‹#›</a:t>
            </a:fld>
            <a:endParaRPr>
              <a:solidFill>
                <a:schemeClr val="dk2"/>
              </a:solidFill>
              <a:latin typeface="Open Sans"/>
              <a:ea typeface="Open Sans"/>
              <a:cs typeface="Open Sans"/>
              <a:sym typeface="Open Sans"/>
            </a:endParaRPr>
          </a:p>
        </p:txBody>
      </p:sp>
      <p:sp>
        <p:nvSpPr>
          <p:cNvPr id="139" name="Google Shape;139;p26"/>
          <p:cNvSpPr txBox="1"/>
          <p:nvPr/>
        </p:nvSpPr>
        <p:spPr>
          <a:xfrm>
            <a:off x="260700" y="1252400"/>
            <a:ext cx="79620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n" sz="4800" u="none" cap="none" strike="noStrike">
                <a:solidFill>
                  <a:srgbClr val="073763"/>
                </a:solidFill>
                <a:latin typeface="Georgia"/>
                <a:ea typeface="Georgia"/>
                <a:cs typeface="Georgia"/>
                <a:sym typeface="Georgia"/>
              </a:rPr>
              <a:t>“                                                 </a:t>
            </a:r>
            <a:endParaRPr b="1" i="0" sz="4800" u="none" cap="none" strike="noStrike">
              <a:solidFill>
                <a:srgbClr val="073763"/>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4800"/>
              <a:buFont typeface="Arial"/>
              <a:buNone/>
            </a:pPr>
            <a:r>
              <a:t/>
            </a:r>
            <a:endParaRPr b="1" i="0" sz="4800" u="none" cap="none" strike="noStrike">
              <a:solidFill>
                <a:srgbClr val="073763"/>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4800"/>
              <a:buFont typeface="Arial"/>
              <a:buNone/>
            </a:pPr>
            <a:r>
              <a:rPr b="1" i="0" lang="en" sz="4800" u="none" cap="none" strike="noStrike">
                <a:solidFill>
                  <a:srgbClr val="073763"/>
                </a:solidFill>
                <a:latin typeface="Georgia"/>
                <a:ea typeface="Georgia"/>
                <a:cs typeface="Georgia"/>
                <a:sym typeface="Georgia"/>
              </a:rPr>
              <a:t>                                               ”</a:t>
            </a:r>
            <a:endParaRPr b="1" i="0" sz="4800" u="none" cap="none" strike="noStrike">
              <a:solidFill>
                <a:srgbClr val="073763"/>
              </a:solidFill>
              <a:latin typeface="Georgia"/>
              <a:ea typeface="Georgia"/>
              <a:cs typeface="Georgia"/>
              <a:sym typeface="Georgia"/>
            </a:endParaRPr>
          </a:p>
        </p:txBody>
      </p:sp>
      <p:sp>
        <p:nvSpPr>
          <p:cNvPr id="140" name="Google Shape;140;p26"/>
          <p:cNvSpPr txBox="1"/>
          <p:nvPr/>
        </p:nvSpPr>
        <p:spPr>
          <a:xfrm>
            <a:off x="4407675" y="4235425"/>
            <a:ext cx="4622100" cy="3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Open Sans"/>
                <a:ea typeface="Open Sans"/>
                <a:cs typeface="Open Sans"/>
                <a:sym typeface="Open Sans"/>
                <a:hlinkClick r:id="rId3"/>
              </a:rPr>
              <a:t>https://www.esipfed.org/about</a:t>
            </a:r>
            <a:endParaRPr b="1" i="0" sz="1800" u="none" cap="none" strike="noStrike">
              <a:solidFill>
                <a:schemeClr val="accent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11517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Earth Science Information Partnership (ESIP)</a:t>
            </a:r>
            <a:endParaRPr/>
          </a:p>
        </p:txBody>
      </p:sp>
      <p:sp>
        <p:nvSpPr>
          <p:cNvPr id="146" name="Google Shape;146;p27"/>
          <p:cNvSpPr txBox="1"/>
          <p:nvPr>
            <p:ph idx="1" type="body"/>
          </p:nvPr>
        </p:nvSpPr>
        <p:spPr>
          <a:xfrm>
            <a:off x="976250" y="1717900"/>
            <a:ext cx="6921000" cy="161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
              <a:t>The goal of the Marine Data Cluster is to bring together ESIP members working with data in the marine geosciences to discuss advancements and challenges in their field, and to build relationships to foster future collaborations.</a:t>
            </a:r>
            <a:endParaRPr/>
          </a:p>
        </p:txBody>
      </p:sp>
      <p:sp>
        <p:nvSpPr>
          <p:cNvPr id="147" name="Google Shape;14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
                <a:solidFill>
                  <a:schemeClr val="dk2"/>
                </a:solidFill>
                <a:latin typeface="Open Sans"/>
                <a:ea typeface="Open Sans"/>
                <a:cs typeface="Open Sans"/>
                <a:sym typeface="Open Sans"/>
              </a:rPr>
              <a:t>‹#›</a:t>
            </a:fld>
            <a:endParaRPr>
              <a:solidFill>
                <a:schemeClr val="dk2"/>
              </a:solidFill>
              <a:latin typeface="Open Sans"/>
              <a:ea typeface="Open Sans"/>
              <a:cs typeface="Open Sans"/>
              <a:sym typeface="Open Sans"/>
            </a:endParaRPr>
          </a:p>
        </p:txBody>
      </p:sp>
      <p:sp>
        <p:nvSpPr>
          <p:cNvPr id="148" name="Google Shape;148;p27"/>
          <p:cNvSpPr txBox="1"/>
          <p:nvPr/>
        </p:nvSpPr>
        <p:spPr>
          <a:xfrm>
            <a:off x="246125" y="1237800"/>
            <a:ext cx="79620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n" sz="4800" u="none" cap="none" strike="noStrike">
                <a:solidFill>
                  <a:srgbClr val="073763"/>
                </a:solidFill>
                <a:latin typeface="Georgia"/>
                <a:ea typeface="Georgia"/>
                <a:cs typeface="Georgia"/>
                <a:sym typeface="Georgia"/>
              </a:rPr>
              <a:t>“                                                 </a:t>
            </a:r>
            <a:endParaRPr b="1" i="0" sz="4800" u="none" cap="none" strike="noStrike">
              <a:solidFill>
                <a:srgbClr val="073763"/>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4800"/>
              <a:buFont typeface="Arial"/>
              <a:buNone/>
            </a:pPr>
            <a:r>
              <a:t/>
            </a:r>
            <a:endParaRPr b="1" i="0" sz="4800" u="none" cap="none" strike="noStrike">
              <a:solidFill>
                <a:srgbClr val="073763"/>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4800"/>
              <a:buFont typeface="Arial"/>
              <a:buNone/>
            </a:pPr>
            <a:r>
              <a:rPr b="1" i="0" lang="en" sz="4800" u="none" cap="none" strike="noStrike">
                <a:solidFill>
                  <a:srgbClr val="073763"/>
                </a:solidFill>
                <a:latin typeface="Georgia"/>
                <a:ea typeface="Georgia"/>
                <a:cs typeface="Georgia"/>
                <a:sym typeface="Georgia"/>
              </a:rPr>
              <a:t>                                               ”</a:t>
            </a:r>
            <a:endParaRPr b="1" i="0" sz="4800" u="none" cap="none" strike="noStrike">
              <a:solidFill>
                <a:srgbClr val="073763"/>
              </a:solidFill>
              <a:latin typeface="Georgia"/>
              <a:ea typeface="Georgia"/>
              <a:cs typeface="Georgia"/>
              <a:sym typeface="Georgia"/>
            </a:endParaRPr>
          </a:p>
        </p:txBody>
      </p:sp>
      <p:sp>
        <p:nvSpPr>
          <p:cNvPr id="149" name="Google Shape;149;p27"/>
          <p:cNvSpPr txBox="1"/>
          <p:nvPr/>
        </p:nvSpPr>
        <p:spPr>
          <a:xfrm>
            <a:off x="4407675" y="4235425"/>
            <a:ext cx="4622100" cy="3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Open Sans"/>
                <a:ea typeface="Open Sans"/>
                <a:cs typeface="Open Sans"/>
                <a:sym typeface="Open Sans"/>
                <a:hlinkClick r:id="rId3"/>
              </a:rPr>
              <a:t>http://wiki.esipfed.org/index.php/MarineData</a:t>
            </a:r>
            <a:endParaRPr b="1" i="0" sz="1800" u="none" cap="none" strike="noStrike">
              <a:solidFill>
                <a:schemeClr val="accent3"/>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3897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Marine Data Cluster Calls</a:t>
            </a:r>
            <a:endParaRPr/>
          </a:p>
        </p:txBody>
      </p:sp>
      <p:pic>
        <p:nvPicPr>
          <p:cNvPr id="155" name="Google Shape;155;p28"/>
          <p:cNvPicPr preferRelativeResize="0"/>
          <p:nvPr/>
        </p:nvPicPr>
        <p:blipFill rotWithShape="1">
          <a:blip r:embed="rId3">
            <a:alphaModFix/>
          </a:blip>
          <a:srcRect b="0" l="13184" r="18321" t="40394"/>
          <a:stretch/>
        </p:blipFill>
        <p:spPr>
          <a:xfrm>
            <a:off x="6374925" y="408825"/>
            <a:ext cx="2648025" cy="905200"/>
          </a:xfrm>
          <a:prstGeom prst="rect">
            <a:avLst/>
          </a:prstGeom>
          <a:noFill/>
          <a:ln>
            <a:noFill/>
          </a:ln>
        </p:spPr>
      </p:pic>
      <p:pic>
        <p:nvPicPr>
          <p:cNvPr id="156" name="Google Shape;156;p28"/>
          <p:cNvPicPr preferRelativeResize="0"/>
          <p:nvPr/>
        </p:nvPicPr>
        <p:blipFill rotWithShape="1">
          <a:blip r:embed="rId4">
            <a:alphaModFix/>
          </a:blip>
          <a:srcRect b="0" l="0" r="0" t="0"/>
          <a:stretch/>
        </p:blipFill>
        <p:spPr>
          <a:xfrm>
            <a:off x="6682125" y="408825"/>
            <a:ext cx="554800" cy="554800"/>
          </a:xfrm>
          <a:prstGeom prst="rect">
            <a:avLst/>
          </a:prstGeom>
          <a:noFill/>
          <a:ln>
            <a:noFill/>
          </a:ln>
        </p:spPr>
      </p:pic>
      <p:sp>
        <p:nvSpPr>
          <p:cNvPr id="157" name="Google Shape;157;p28"/>
          <p:cNvSpPr txBox="1"/>
          <p:nvPr/>
        </p:nvSpPr>
        <p:spPr>
          <a:xfrm>
            <a:off x="6520525" y="1111500"/>
            <a:ext cx="2356800" cy="6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Open Sans"/>
                <a:ea typeface="Open Sans"/>
                <a:cs typeface="Open Sans"/>
                <a:sym typeface="Open Sans"/>
              </a:rPr>
              <a:t>Git Overview - C. Olson</a:t>
            </a:r>
            <a:endParaRPr b="0" i="0" sz="1400" u="none" cap="none" strike="noStrike">
              <a:solidFill>
                <a:srgbClr val="000000"/>
              </a:solidFill>
              <a:latin typeface="Open Sans"/>
              <a:ea typeface="Open Sans"/>
              <a:cs typeface="Open Sans"/>
              <a:sym typeface="Open Sans"/>
            </a:endParaRPr>
          </a:p>
        </p:txBody>
      </p:sp>
      <p:pic>
        <p:nvPicPr>
          <p:cNvPr id="158" name="Google Shape;158;p28"/>
          <p:cNvPicPr preferRelativeResize="0"/>
          <p:nvPr/>
        </p:nvPicPr>
        <p:blipFill rotWithShape="1">
          <a:blip r:embed="rId5">
            <a:alphaModFix/>
          </a:blip>
          <a:srcRect b="0" l="0" r="0" t="0"/>
          <a:stretch/>
        </p:blipFill>
        <p:spPr>
          <a:xfrm>
            <a:off x="3983100" y="822575"/>
            <a:ext cx="2024225" cy="1664200"/>
          </a:xfrm>
          <a:prstGeom prst="rect">
            <a:avLst/>
          </a:prstGeom>
          <a:noFill/>
          <a:ln>
            <a:noFill/>
          </a:ln>
        </p:spPr>
      </p:pic>
      <p:sp>
        <p:nvSpPr>
          <p:cNvPr id="159" name="Google Shape;159;p28"/>
          <p:cNvSpPr txBox="1"/>
          <p:nvPr/>
        </p:nvSpPr>
        <p:spPr>
          <a:xfrm>
            <a:off x="3317200" y="2486775"/>
            <a:ext cx="3271800" cy="70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CCHDO CF compliant NetCDF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rPr b="0" i="0" lang="en" sz="1400" u="none" cap="none" strike="noStrike">
                <a:solidFill>
                  <a:srgbClr val="000000"/>
                </a:solidFill>
                <a:latin typeface="Arial"/>
                <a:ea typeface="Arial"/>
                <a:cs typeface="Arial"/>
                <a:sym typeface="Arial"/>
              </a:rPr>
              <a:t>S. Diggs, C. Berys-Gonzalez, J. Gum</a:t>
            </a:r>
            <a:endParaRPr b="0" i="0" sz="1400" u="none" cap="none" strike="noStrike">
              <a:solidFill>
                <a:srgbClr val="000000"/>
              </a:solidFill>
              <a:latin typeface="Open Sans"/>
              <a:ea typeface="Open Sans"/>
              <a:cs typeface="Open Sans"/>
              <a:sym typeface="Open Sans"/>
            </a:endParaRPr>
          </a:p>
        </p:txBody>
      </p:sp>
      <p:pic>
        <p:nvPicPr>
          <p:cNvPr id="160" name="Google Shape;160;p28"/>
          <p:cNvPicPr preferRelativeResize="0"/>
          <p:nvPr/>
        </p:nvPicPr>
        <p:blipFill rotWithShape="1">
          <a:blip r:embed="rId6">
            <a:alphaModFix/>
          </a:blip>
          <a:srcRect b="0" l="0" r="0" t="0"/>
          <a:stretch/>
        </p:blipFill>
        <p:spPr>
          <a:xfrm>
            <a:off x="165017" y="2823600"/>
            <a:ext cx="2130433" cy="1596775"/>
          </a:xfrm>
          <a:prstGeom prst="rect">
            <a:avLst/>
          </a:prstGeom>
          <a:noFill/>
          <a:ln>
            <a:noFill/>
          </a:ln>
        </p:spPr>
      </p:pic>
      <p:sp>
        <p:nvSpPr>
          <p:cNvPr id="161" name="Google Shape;161;p28"/>
          <p:cNvSpPr txBox="1"/>
          <p:nvPr/>
        </p:nvSpPr>
        <p:spPr>
          <a:xfrm>
            <a:off x="51838" y="4420375"/>
            <a:ext cx="2356800" cy="70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Hurricane Hunter Data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rPr b="0" i="0" lang="en" sz="1400" u="none" cap="none" strike="noStrike">
                <a:solidFill>
                  <a:srgbClr val="000000"/>
                </a:solidFill>
                <a:latin typeface="Arial"/>
                <a:ea typeface="Arial"/>
                <a:cs typeface="Arial"/>
                <a:sym typeface="Arial"/>
              </a:rPr>
              <a:t>H. Holbach</a:t>
            </a:r>
            <a:endParaRPr b="0" i="0" sz="1400" u="none" cap="none" strike="noStrike">
              <a:solidFill>
                <a:srgbClr val="000000"/>
              </a:solidFill>
              <a:latin typeface="Open Sans"/>
              <a:ea typeface="Open Sans"/>
              <a:cs typeface="Open Sans"/>
              <a:sym typeface="Open Sans"/>
            </a:endParaRPr>
          </a:p>
        </p:txBody>
      </p:sp>
      <p:sp>
        <p:nvSpPr>
          <p:cNvPr id="162" name="Google Shape;162;p28"/>
          <p:cNvSpPr txBox="1"/>
          <p:nvPr/>
        </p:nvSpPr>
        <p:spPr>
          <a:xfrm>
            <a:off x="3567400" y="4365050"/>
            <a:ext cx="2356800" cy="70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OIIP &amp; THREDDS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rPr b="0" i="0" lang="en" sz="1400" u="none" cap="none" strike="noStrike">
                <a:solidFill>
                  <a:srgbClr val="000000"/>
                </a:solidFill>
                <a:latin typeface="Arial"/>
                <a:ea typeface="Arial"/>
                <a:cs typeface="Arial"/>
                <a:sym typeface="Arial"/>
              </a:rPr>
              <a:t>V. Stontos, S. Arms</a:t>
            </a:r>
            <a:endParaRPr b="0" i="0" sz="1400" u="none" cap="none" strike="noStrike">
              <a:solidFill>
                <a:srgbClr val="000000"/>
              </a:solidFill>
              <a:latin typeface="Arial"/>
              <a:ea typeface="Arial"/>
              <a:cs typeface="Arial"/>
              <a:sym typeface="Arial"/>
            </a:endParaRPr>
          </a:p>
        </p:txBody>
      </p:sp>
      <p:pic>
        <p:nvPicPr>
          <p:cNvPr id="163" name="Google Shape;163;p28"/>
          <p:cNvPicPr preferRelativeResize="0"/>
          <p:nvPr/>
        </p:nvPicPr>
        <p:blipFill rotWithShape="1">
          <a:blip r:embed="rId7">
            <a:alphaModFix/>
          </a:blip>
          <a:srcRect b="0" l="0" r="0" t="0"/>
          <a:stretch/>
        </p:blipFill>
        <p:spPr>
          <a:xfrm>
            <a:off x="2713448" y="3272428"/>
            <a:ext cx="3271799" cy="1208648"/>
          </a:xfrm>
          <a:prstGeom prst="rect">
            <a:avLst/>
          </a:prstGeom>
          <a:noFill/>
          <a:ln>
            <a:noFill/>
          </a:ln>
        </p:spPr>
      </p:pic>
      <p:pic>
        <p:nvPicPr>
          <p:cNvPr id="164" name="Google Shape;164;p28"/>
          <p:cNvPicPr preferRelativeResize="0"/>
          <p:nvPr/>
        </p:nvPicPr>
        <p:blipFill rotWithShape="1">
          <a:blip r:embed="rId8">
            <a:alphaModFix/>
          </a:blip>
          <a:srcRect b="0" l="17609" r="16901" t="0"/>
          <a:stretch/>
        </p:blipFill>
        <p:spPr>
          <a:xfrm>
            <a:off x="387207" y="882900"/>
            <a:ext cx="2875394" cy="1208650"/>
          </a:xfrm>
          <a:prstGeom prst="rect">
            <a:avLst/>
          </a:prstGeom>
          <a:noFill/>
          <a:ln>
            <a:noFill/>
          </a:ln>
        </p:spPr>
      </p:pic>
      <p:sp>
        <p:nvSpPr>
          <p:cNvPr id="165" name="Google Shape;165;p28"/>
          <p:cNvSpPr txBox="1"/>
          <p:nvPr/>
        </p:nvSpPr>
        <p:spPr>
          <a:xfrm>
            <a:off x="425700" y="2091550"/>
            <a:ext cx="2798400" cy="70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Outreach &amp; OceanHackWeek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rPr b="0" i="0" lang="en" sz="1400" u="none" cap="none" strike="noStrike">
                <a:solidFill>
                  <a:srgbClr val="000000"/>
                </a:solidFill>
                <a:latin typeface="Arial"/>
                <a:ea typeface="Arial"/>
                <a:cs typeface="Arial"/>
                <a:sym typeface="Arial"/>
              </a:rPr>
              <a:t>S. Diggs, J. Gum</a:t>
            </a:r>
            <a:endParaRPr b="0" i="0" sz="1400" u="none" cap="none" strike="noStrike">
              <a:solidFill>
                <a:srgbClr val="000000"/>
              </a:solidFill>
              <a:latin typeface="Arial"/>
              <a:ea typeface="Arial"/>
              <a:cs typeface="Arial"/>
              <a:sym typeface="Arial"/>
            </a:endParaRPr>
          </a:p>
        </p:txBody>
      </p:sp>
      <p:pic>
        <p:nvPicPr>
          <p:cNvPr id="166" name="Google Shape;166;p28"/>
          <p:cNvPicPr preferRelativeResize="0"/>
          <p:nvPr/>
        </p:nvPicPr>
        <p:blipFill rotWithShape="1">
          <a:blip r:embed="rId9">
            <a:alphaModFix/>
          </a:blip>
          <a:srcRect b="24615" l="10999" r="25891" t="24969"/>
          <a:stretch/>
        </p:blipFill>
        <p:spPr>
          <a:xfrm>
            <a:off x="6834525" y="1809748"/>
            <a:ext cx="2130427" cy="1540863"/>
          </a:xfrm>
          <a:prstGeom prst="rect">
            <a:avLst/>
          </a:prstGeom>
          <a:noFill/>
          <a:ln>
            <a:noFill/>
          </a:ln>
        </p:spPr>
      </p:pic>
      <p:sp>
        <p:nvSpPr>
          <p:cNvPr id="167" name="Google Shape;167;p28"/>
          <p:cNvSpPr txBox="1"/>
          <p:nvPr/>
        </p:nvSpPr>
        <p:spPr>
          <a:xfrm>
            <a:off x="6721325" y="3350600"/>
            <a:ext cx="2356800" cy="70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Satellite Winds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rPr b="0" i="0" lang="en" sz="1400" u="none" cap="none" strike="noStrike">
                <a:solidFill>
                  <a:srgbClr val="000000"/>
                </a:solidFill>
                <a:latin typeface="Arial"/>
                <a:ea typeface="Arial"/>
                <a:cs typeface="Arial"/>
                <a:sym typeface="Arial"/>
              </a:rPr>
              <a:t>M. Bourassa, J. Elya</a:t>
            </a:r>
            <a:endParaRPr b="0" i="0" sz="1400" u="none" cap="none" strike="noStrike">
              <a:solidFill>
                <a:srgbClr val="000000"/>
              </a:solidFill>
              <a:latin typeface="Arial"/>
              <a:ea typeface="Arial"/>
              <a:cs typeface="Arial"/>
              <a:sym typeface="Arial"/>
            </a:endParaRPr>
          </a:p>
        </p:txBody>
      </p:sp>
      <p:sp>
        <p:nvSpPr>
          <p:cNvPr id="168" name="Google Shape;168;p28"/>
          <p:cNvSpPr txBox="1"/>
          <p:nvPr/>
        </p:nvSpPr>
        <p:spPr>
          <a:xfrm>
            <a:off x="6589000" y="4235425"/>
            <a:ext cx="2440800" cy="3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Open Sans"/>
                <a:ea typeface="Open Sans"/>
                <a:cs typeface="Open Sans"/>
                <a:sym typeface="Open Sans"/>
                <a:hlinkClick r:id="rId10"/>
              </a:rPr>
              <a:t>http://wiki.esipfed.org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sng" cap="none" strike="noStrike">
                <a:solidFill>
                  <a:schemeClr val="hlink"/>
                </a:solidFill>
                <a:latin typeface="Open Sans"/>
                <a:ea typeface="Open Sans"/>
                <a:cs typeface="Open Sans"/>
                <a:sym typeface="Open Sans"/>
                <a:hlinkClick r:id="rId11"/>
              </a:rPr>
              <a:t>/index.php/MarineData</a:t>
            </a:r>
            <a:endParaRPr b="1" i="0" sz="1800" u="none" cap="none" strike="noStrike">
              <a:solidFill>
                <a:schemeClr val="accent3"/>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9"/>
          <p:cNvPicPr preferRelativeResize="0"/>
          <p:nvPr/>
        </p:nvPicPr>
        <p:blipFill>
          <a:blip r:embed="rId3">
            <a:alphaModFix/>
          </a:blip>
          <a:stretch>
            <a:fillRect/>
          </a:stretch>
        </p:blipFill>
        <p:spPr>
          <a:xfrm>
            <a:off x="415801" y="3002500"/>
            <a:ext cx="1217325" cy="765789"/>
          </a:xfrm>
          <a:prstGeom prst="rect">
            <a:avLst/>
          </a:prstGeom>
          <a:noFill/>
          <a:ln>
            <a:noFill/>
          </a:ln>
        </p:spPr>
      </p:pic>
      <p:pic>
        <p:nvPicPr>
          <p:cNvPr id="174" name="Google Shape;174;p29"/>
          <p:cNvPicPr preferRelativeResize="0"/>
          <p:nvPr/>
        </p:nvPicPr>
        <p:blipFill>
          <a:blip r:embed="rId4">
            <a:alphaModFix/>
          </a:blip>
          <a:stretch>
            <a:fillRect/>
          </a:stretch>
        </p:blipFill>
        <p:spPr>
          <a:xfrm>
            <a:off x="4770525" y="3155775"/>
            <a:ext cx="1231629" cy="1067100"/>
          </a:xfrm>
          <a:prstGeom prst="rect">
            <a:avLst/>
          </a:prstGeom>
          <a:noFill/>
          <a:ln>
            <a:noFill/>
          </a:ln>
        </p:spPr>
      </p:pic>
      <p:sp>
        <p:nvSpPr>
          <p:cNvPr id="175" name="Google Shape;175;p29"/>
          <p:cNvSpPr txBox="1"/>
          <p:nvPr>
            <p:ph type="title"/>
          </p:nvPr>
        </p:nvSpPr>
        <p:spPr>
          <a:xfrm>
            <a:off x="311700" y="3897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Marine Data Cluster Sessions</a:t>
            </a:r>
            <a:endParaRPr/>
          </a:p>
        </p:txBody>
      </p:sp>
      <p:sp>
        <p:nvSpPr>
          <p:cNvPr id="176" name="Google Shape;176;p29"/>
          <p:cNvSpPr txBox="1"/>
          <p:nvPr/>
        </p:nvSpPr>
        <p:spPr>
          <a:xfrm>
            <a:off x="6370025" y="961625"/>
            <a:ext cx="2615400" cy="106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latin typeface="Open Sans"/>
                <a:ea typeface="Open Sans"/>
                <a:cs typeface="Open Sans"/>
                <a:sym typeface="Open Sans"/>
              </a:rPr>
              <a:t>Controlled Vocabularies Decision Tree Development - Working Session</a:t>
            </a:r>
            <a:endParaRPr>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lang="en">
                <a:latin typeface="Open Sans"/>
                <a:ea typeface="Open Sans"/>
                <a:cs typeface="Open Sans"/>
                <a:sym typeface="Open Sans"/>
              </a:rPr>
              <a:t>ESIP Summer 2021</a:t>
            </a:r>
            <a:endParaRPr>
              <a:latin typeface="Open Sans"/>
              <a:ea typeface="Open Sans"/>
              <a:cs typeface="Open Sans"/>
              <a:sym typeface="Open Sans"/>
            </a:endParaRPr>
          </a:p>
        </p:txBody>
      </p:sp>
      <p:sp>
        <p:nvSpPr>
          <p:cNvPr id="177" name="Google Shape;177;p29"/>
          <p:cNvSpPr txBox="1"/>
          <p:nvPr/>
        </p:nvSpPr>
        <p:spPr>
          <a:xfrm>
            <a:off x="3014850" y="2209025"/>
            <a:ext cx="3271800" cy="83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t>Controlled Vocabularies </a:t>
            </a:r>
            <a:endParaRPr/>
          </a:p>
          <a:p>
            <a:pPr indent="0" lvl="0" marL="0" marR="0" rtl="0" algn="ctr">
              <a:lnSpc>
                <a:spcPct val="100000"/>
              </a:lnSpc>
              <a:spcBef>
                <a:spcPts val="0"/>
              </a:spcBef>
              <a:spcAft>
                <a:spcPts val="0"/>
              </a:spcAft>
              <a:buClr>
                <a:srgbClr val="000000"/>
              </a:buClr>
              <a:buSzPts val="1400"/>
              <a:buFont typeface="Arial"/>
              <a:buNone/>
            </a:pPr>
            <a:r>
              <a:rPr lang="en"/>
              <a:t>Special Session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rPr lang="en"/>
              <a:t>February 11, 2021</a:t>
            </a:r>
            <a:endParaRPr b="0" i="0" sz="1400" u="none" cap="none" strike="noStrike">
              <a:solidFill>
                <a:srgbClr val="000000"/>
              </a:solidFill>
              <a:latin typeface="Open Sans"/>
              <a:ea typeface="Open Sans"/>
              <a:cs typeface="Open Sans"/>
              <a:sym typeface="Open Sans"/>
            </a:endParaRPr>
          </a:p>
        </p:txBody>
      </p:sp>
      <p:sp>
        <p:nvSpPr>
          <p:cNvPr id="178" name="Google Shape;178;p29"/>
          <p:cNvSpPr txBox="1"/>
          <p:nvPr/>
        </p:nvSpPr>
        <p:spPr>
          <a:xfrm>
            <a:off x="313525" y="3887550"/>
            <a:ext cx="2356800" cy="94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t>Data Interoperability for In Situ Data Sets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rPr lang="en"/>
              <a:t>ESIP Summer 2020</a:t>
            </a:r>
            <a:endParaRPr b="0" i="0" sz="1400" u="none" cap="none" strike="noStrike">
              <a:solidFill>
                <a:srgbClr val="000000"/>
              </a:solidFill>
              <a:latin typeface="Open Sans"/>
              <a:ea typeface="Open Sans"/>
              <a:cs typeface="Open Sans"/>
              <a:sym typeface="Open Sans"/>
            </a:endParaRPr>
          </a:p>
        </p:txBody>
      </p:sp>
      <p:sp>
        <p:nvSpPr>
          <p:cNvPr id="179" name="Google Shape;179;p29"/>
          <p:cNvSpPr txBox="1"/>
          <p:nvPr/>
        </p:nvSpPr>
        <p:spPr>
          <a:xfrm>
            <a:off x="3100250" y="4187350"/>
            <a:ext cx="2901900" cy="65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t>Vocabularies in the Marine World Special Session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rPr lang="en"/>
              <a:t>March 08, 2021</a:t>
            </a:r>
            <a:endParaRPr b="0" i="0" sz="1400" u="none" cap="none" strike="noStrike">
              <a:solidFill>
                <a:srgbClr val="000000"/>
              </a:solidFill>
              <a:latin typeface="Arial"/>
              <a:ea typeface="Arial"/>
              <a:cs typeface="Arial"/>
              <a:sym typeface="Arial"/>
            </a:endParaRPr>
          </a:p>
        </p:txBody>
      </p:sp>
      <p:sp>
        <p:nvSpPr>
          <p:cNvPr id="180" name="Google Shape;180;p29"/>
          <p:cNvSpPr txBox="1"/>
          <p:nvPr/>
        </p:nvSpPr>
        <p:spPr>
          <a:xfrm>
            <a:off x="149763" y="1963263"/>
            <a:ext cx="2798400" cy="70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t>Marine Data Cluster </a:t>
            </a:r>
            <a:r>
              <a:rPr lang="en"/>
              <a:t>Introduction and Development of Focus Area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rPr lang="en"/>
              <a:t>ESIP Winter 2019</a:t>
            </a:r>
            <a:endParaRPr b="0" i="0" sz="1400" u="none" cap="none" strike="noStrike">
              <a:solidFill>
                <a:srgbClr val="000000"/>
              </a:solidFill>
              <a:latin typeface="Arial"/>
              <a:ea typeface="Arial"/>
              <a:cs typeface="Arial"/>
              <a:sym typeface="Arial"/>
            </a:endParaRPr>
          </a:p>
        </p:txBody>
      </p:sp>
      <p:sp>
        <p:nvSpPr>
          <p:cNvPr id="181" name="Google Shape;181;p29"/>
          <p:cNvSpPr txBox="1"/>
          <p:nvPr/>
        </p:nvSpPr>
        <p:spPr>
          <a:xfrm>
            <a:off x="6370025" y="4138975"/>
            <a:ext cx="2550300" cy="88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a:t>Recent Advancements in Marine Data Management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400"/>
              </a:spcBef>
              <a:spcAft>
                <a:spcPts val="400"/>
              </a:spcAft>
              <a:buClr>
                <a:srgbClr val="000000"/>
              </a:buClr>
              <a:buSzPts val="1400"/>
              <a:buFont typeface="Arial"/>
              <a:buNone/>
            </a:pPr>
            <a:r>
              <a:rPr lang="en"/>
              <a:t>ESIP Winter 2022</a:t>
            </a:r>
            <a:endParaRPr b="0" i="0" sz="1400" u="none" cap="none" strike="noStrike">
              <a:solidFill>
                <a:srgbClr val="000000"/>
              </a:solidFill>
              <a:latin typeface="Arial"/>
              <a:ea typeface="Arial"/>
              <a:cs typeface="Arial"/>
              <a:sym typeface="Arial"/>
            </a:endParaRPr>
          </a:p>
        </p:txBody>
      </p:sp>
      <p:pic>
        <p:nvPicPr>
          <p:cNvPr id="182" name="Google Shape;182;p29"/>
          <p:cNvPicPr preferRelativeResize="0"/>
          <p:nvPr/>
        </p:nvPicPr>
        <p:blipFill rotWithShape="1">
          <a:blip r:embed="rId5">
            <a:alphaModFix/>
          </a:blip>
          <a:srcRect b="54661" l="4481" r="23694" t="4976"/>
          <a:stretch/>
        </p:blipFill>
        <p:spPr>
          <a:xfrm>
            <a:off x="362513" y="961625"/>
            <a:ext cx="2506274" cy="884700"/>
          </a:xfrm>
          <a:prstGeom prst="rect">
            <a:avLst/>
          </a:prstGeom>
          <a:noFill/>
          <a:ln>
            <a:noFill/>
          </a:ln>
        </p:spPr>
      </p:pic>
      <p:grpSp>
        <p:nvGrpSpPr>
          <p:cNvPr id="183" name="Google Shape;183;p29"/>
          <p:cNvGrpSpPr/>
          <p:nvPr/>
        </p:nvGrpSpPr>
        <p:grpSpPr>
          <a:xfrm>
            <a:off x="3350687" y="1091306"/>
            <a:ext cx="1279123" cy="463131"/>
            <a:chOff x="4527850" y="2421575"/>
            <a:chExt cx="3216300" cy="1210800"/>
          </a:xfrm>
        </p:grpSpPr>
        <p:sp>
          <p:nvSpPr>
            <p:cNvPr id="184" name="Google Shape;184;p29"/>
            <p:cNvSpPr/>
            <p:nvPr/>
          </p:nvSpPr>
          <p:spPr>
            <a:xfrm>
              <a:off x="4527850" y="2421575"/>
              <a:ext cx="3216300" cy="1210800"/>
            </a:xfrm>
            <a:prstGeom prst="rect">
              <a:avLst/>
            </a:prstGeom>
            <a:solidFill>
              <a:srgbClr val="0B5394"/>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www.marinespecies.org/images/layout/worms_logo.png" id="185" name="Google Shape;185;p29"/>
            <p:cNvPicPr preferRelativeResize="0"/>
            <p:nvPr/>
          </p:nvPicPr>
          <p:blipFill rotWithShape="1">
            <a:blip r:embed="rId6">
              <a:alphaModFix/>
            </a:blip>
            <a:srcRect b="0" l="0" r="0" t="0"/>
            <a:stretch/>
          </p:blipFill>
          <p:spPr>
            <a:xfrm>
              <a:off x="4572011" y="2501645"/>
              <a:ext cx="3079408" cy="1004629"/>
            </a:xfrm>
            <a:prstGeom prst="rect">
              <a:avLst/>
            </a:prstGeom>
            <a:noFill/>
            <a:ln>
              <a:noFill/>
            </a:ln>
          </p:spPr>
        </p:pic>
      </p:grpSp>
      <p:pic>
        <p:nvPicPr>
          <p:cNvPr id="186" name="Google Shape;186;p29"/>
          <p:cNvPicPr preferRelativeResize="0"/>
          <p:nvPr/>
        </p:nvPicPr>
        <p:blipFill>
          <a:blip r:embed="rId7">
            <a:alphaModFix/>
          </a:blip>
          <a:stretch>
            <a:fillRect/>
          </a:stretch>
        </p:blipFill>
        <p:spPr>
          <a:xfrm>
            <a:off x="3350756" y="1638257"/>
            <a:ext cx="1279178" cy="506279"/>
          </a:xfrm>
          <a:prstGeom prst="rect">
            <a:avLst/>
          </a:prstGeom>
          <a:noFill/>
          <a:ln>
            <a:noFill/>
          </a:ln>
        </p:spPr>
      </p:pic>
      <p:pic>
        <p:nvPicPr>
          <p:cNvPr id="187" name="Google Shape;187;p29"/>
          <p:cNvPicPr preferRelativeResize="0"/>
          <p:nvPr/>
        </p:nvPicPr>
        <p:blipFill>
          <a:blip r:embed="rId8">
            <a:alphaModFix/>
          </a:blip>
          <a:stretch>
            <a:fillRect/>
          </a:stretch>
        </p:blipFill>
        <p:spPr>
          <a:xfrm>
            <a:off x="4710222" y="1638272"/>
            <a:ext cx="1392778" cy="506278"/>
          </a:xfrm>
          <a:prstGeom prst="rect">
            <a:avLst/>
          </a:prstGeom>
          <a:noFill/>
          <a:ln>
            <a:noFill/>
          </a:ln>
        </p:spPr>
      </p:pic>
      <p:pic>
        <p:nvPicPr>
          <p:cNvPr id="188" name="Google Shape;188;p29"/>
          <p:cNvPicPr preferRelativeResize="0"/>
          <p:nvPr/>
        </p:nvPicPr>
        <p:blipFill rotWithShape="1">
          <a:blip r:embed="rId9">
            <a:alphaModFix/>
          </a:blip>
          <a:srcRect b="0" l="2536" r="3159" t="0"/>
          <a:stretch/>
        </p:blipFill>
        <p:spPr>
          <a:xfrm>
            <a:off x="4710216" y="1077450"/>
            <a:ext cx="1392785" cy="366016"/>
          </a:xfrm>
          <a:prstGeom prst="rect">
            <a:avLst/>
          </a:prstGeom>
          <a:noFill/>
          <a:ln>
            <a:noFill/>
          </a:ln>
        </p:spPr>
      </p:pic>
      <p:pic>
        <p:nvPicPr>
          <p:cNvPr descr="logo" id="189" name="Google Shape;189;p29"/>
          <p:cNvPicPr preferRelativeResize="0"/>
          <p:nvPr/>
        </p:nvPicPr>
        <p:blipFill rotWithShape="1">
          <a:blip r:embed="rId10">
            <a:alphaModFix/>
          </a:blip>
          <a:srcRect b="0" l="0" r="0" t="0"/>
          <a:stretch/>
        </p:blipFill>
        <p:spPr>
          <a:xfrm>
            <a:off x="3172675" y="3642902"/>
            <a:ext cx="705047" cy="544450"/>
          </a:xfrm>
          <a:prstGeom prst="rect">
            <a:avLst/>
          </a:prstGeom>
          <a:noFill/>
          <a:ln>
            <a:noFill/>
          </a:ln>
        </p:spPr>
      </p:pic>
      <p:pic>
        <p:nvPicPr>
          <p:cNvPr id="190" name="Google Shape;190;p29"/>
          <p:cNvPicPr preferRelativeResize="0"/>
          <p:nvPr/>
        </p:nvPicPr>
        <p:blipFill rotWithShape="1">
          <a:blip r:embed="rId11">
            <a:alphaModFix/>
          </a:blip>
          <a:srcRect b="4992" l="1671" r="1681" t="5538"/>
          <a:stretch/>
        </p:blipFill>
        <p:spPr>
          <a:xfrm>
            <a:off x="3619525" y="3421050"/>
            <a:ext cx="838725" cy="221850"/>
          </a:xfrm>
          <a:prstGeom prst="rect">
            <a:avLst/>
          </a:prstGeom>
          <a:noFill/>
          <a:ln>
            <a:noFill/>
          </a:ln>
        </p:spPr>
      </p:pic>
      <p:pic>
        <p:nvPicPr>
          <p:cNvPr id="191" name="Google Shape;191;p29"/>
          <p:cNvPicPr preferRelativeResize="0"/>
          <p:nvPr/>
        </p:nvPicPr>
        <p:blipFill>
          <a:blip r:embed="rId12">
            <a:alphaModFix/>
          </a:blip>
          <a:stretch>
            <a:fillRect/>
          </a:stretch>
        </p:blipFill>
        <p:spPr>
          <a:xfrm>
            <a:off x="3877733" y="3642900"/>
            <a:ext cx="1217325" cy="312775"/>
          </a:xfrm>
          <a:prstGeom prst="rect">
            <a:avLst/>
          </a:prstGeom>
          <a:noFill/>
          <a:ln>
            <a:noFill/>
          </a:ln>
        </p:spPr>
      </p:pic>
      <p:pic>
        <p:nvPicPr>
          <p:cNvPr descr="Frictionless Data Pipelines for Ocean Science - Open ..." id="192" name="Google Shape;192;p29"/>
          <p:cNvPicPr preferRelativeResize="0"/>
          <p:nvPr/>
        </p:nvPicPr>
        <p:blipFill rotWithShape="1">
          <a:blip r:embed="rId13">
            <a:alphaModFix/>
          </a:blip>
          <a:srcRect b="0" l="0" r="0" t="0"/>
          <a:stretch/>
        </p:blipFill>
        <p:spPr>
          <a:xfrm>
            <a:off x="4335700" y="4021875"/>
            <a:ext cx="941998" cy="193300"/>
          </a:xfrm>
          <a:prstGeom prst="rect">
            <a:avLst/>
          </a:prstGeom>
          <a:noFill/>
          <a:ln>
            <a:noFill/>
          </a:ln>
        </p:spPr>
      </p:pic>
      <p:pic>
        <p:nvPicPr>
          <p:cNvPr id="193" name="Google Shape;193;p29"/>
          <p:cNvPicPr preferRelativeResize="0"/>
          <p:nvPr/>
        </p:nvPicPr>
        <p:blipFill>
          <a:blip r:embed="rId14">
            <a:alphaModFix/>
          </a:blip>
          <a:stretch>
            <a:fillRect/>
          </a:stretch>
        </p:blipFill>
        <p:spPr>
          <a:xfrm>
            <a:off x="6590225" y="2028725"/>
            <a:ext cx="2013300" cy="2110251"/>
          </a:xfrm>
          <a:prstGeom prst="rect">
            <a:avLst/>
          </a:prstGeom>
          <a:noFill/>
          <a:ln>
            <a:noFill/>
          </a:ln>
        </p:spPr>
      </p:pic>
      <p:pic>
        <p:nvPicPr>
          <p:cNvPr id="194" name="Google Shape;194;p29"/>
          <p:cNvPicPr preferRelativeResize="0"/>
          <p:nvPr/>
        </p:nvPicPr>
        <p:blipFill rotWithShape="1">
          <a:blip r:embed="rId15">
            <a:alphaModFix/>
          </a:blip>
          <a:srcRect b="0" l="0" r="0" t="4168"/>
          <a:stretch/>
        </p:blipFill>
        <p:spPr>
          <a:xfrm>
            <a:off x="1493225" y="3711650"/>
            <a:ext cx="1145275" cy="270650"/>
          </a:xfrm>
          <a:prstGeom prst="rect">
            <a:avLst/>
          </a:prstGeom>
          <a:noFill/>
          <a:ln>
            <a:noFill/>
          </a:ln>
        </p:spPr>
      </p:pic>
      <p:pic>
        <p:nvPicPr>
          <p:cNvPr id="195" name="Google Shape;195;p29"/>
          <p:cNvPicPr preferRelativeResize="0"/>
          <p:nvPr/>
        </p:nvPicPr>
        <p:blipFill>
          <a:blip r:embed="rId16">
            <a:alphaModFix/>
          </a:blip>
          <a:stretch>
            <a:fillRect/>
          </a:stretch>
        </p:blipFill>
        <p:spPr>
          <a:xfrm>
            <a:off x="930160" y="3561563"/>
            <a:ext cx="380201" cy="394121"/>
          </a:xfrm>
          <a:prstGeom prst="rect">
            <a:avLst/>
          </a:prstGeom>
          <a:noFill/>
          <a:ln>
            <a:noFill/>
          </a:ln>
        </p:spPr>
      </p:pic>
      <p:pic>
        <p:nvPicPr>
          <p:cNvPr id="196" name="Google Shape;196;p29"/>
          <p:cNvPicPr preferRelativeResize="0"/>
          <p:nvPr/>
        </p:nvPicPr>
        <p:blipFill>
          <a:blip r:embed="rId17">
            <a:alphaModFix/>
          </a:blip>
          <a:stretch>
            <a:fillRect/>
          </a:stretch>
        </p:blipFill>
        <p:spPr>
          <a:xfrm rot="10800000">
            <a:off x="133445" y="4991100"/>
            <a:ext cx="18955" cy="5650"/>
          </a:xfrm>
          <a:prstGeom prst="rect">
            <a:avLst/>
          </a:prstGeom>
          <a:noFill/>
          <a:ln>
            <a:noFill/>
          </a:ln>
        </p:spPr>
      </p:pic>
      <p:pic>
        <p:nvPicPr>
          <p:cNvPr id="197" name="Google Shape;197;p29"/>
          <p:cNvPicPr preferRelativeResize="0"/>
          <p:nvPr/>
        </p:nvPicPr>
        <p:blipFill>
          <a:blip r:embed="rId18">
            <a:alphaModFix/>
          </a:blip>
          <a:stretch>
            <a:fillRect/>
          </a:stretch>
        </p:blipFill>
        <p:spPr>
          <a:xfrm>
            <a:off x="1689474" y="3014249"/>
            <a:ext cx="483783" cy="312775"/>
          </a:xfrm>
          <a:prstGeom prst="rect">
            <a:avLst/>
          </a:prstGeom>
          <a:noFill/>
          <a:ln>
            <a:noFill/>
          </a:ln>
        </p:spPr>
      </p:pic>
      <p:pic>
        <p:nvPicPr>
          <p:cNvPr id="198" name="Google Shape;198;p29"/>
          <p:cNvPicPr preferRelativeResize="0"/>
          <p:nvPr/>
        </p:nvPicPr>
        <p:blipFill>
          <a:blip r:embed="rId19">
            <a:alphaModFix/>
          </a:blip>
          <a:stretch>
            <a:fillRect/>
          </a:stretch>
        </p:blipFill>
        <p:spPr>
          <a:xfrm>
            <a:off x="2063375" y="3241632"/>
            <a:ext cx="583625" cy="4168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42875" y="311525"/>
            <a:ext cx="4585200" cy="1278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sz="3600">
                <a:solidFill>
                  <a:srgbClr val="0B5394"/>
                </a:solidFill>
              </a:rPr>
              <a:t>Upcoming Calls</a:t>
            </a:r>
            <a:r>
              <a:rPr lang="en" sz="3600">
                <a:solidFill>
                  <a:srgbClr val="0B5394"/>
                </a:solidFill>
              </a:rPr>
              <a:t> and </a:t>
            </a:r>
            <a:r>
              <a:rPr lang="en" sz="3600">
                <a:solidFill>
                  <a:srgbClr val="0B5394"/>
                </a:solidFill>
              </a:rPr>
              <a:t>Sessions</a:t>
            </a:r>
            <a:endParaRPr sz="3600">
              <a:solidFill>
                <a:srgbClr val="0B5394"/>
              </a:solidFill>
            </a:endParaRPr>
          </a:p>
        </p:txBody>
      </p:sp>
      <p:sp>
        <p:nvSpPr>
          <p:cNvPr id="204" name="Google Shape;204;p30"/>
          <p:cNvSpPr txBox="1"/>
          <p:nvPr/>
        </p:nvSpPr>
        <p:spPr>
          <a:xfrm>
            <a:off x="393725" y="1699250"/>
            <a:ext cx="3883500" cy="317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Upcoming Marine Data Cluster call:</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457200" rtl="0" algn="l">
              <a:spcBef>
                <a:spcPts val="0"/>
              </a:spcBef>
              <a:spcAft>
                <a:spcPts val="0"/>
              </a:spcAft>
              <a:buNone/>
            </a:pPr>
            <a:r>
              <a:rPr lang="en">
                <a:latin typeface="Open Sans"/>
                <a:ea typeface="Open Sans"/>
                <a:cs typeface="Open Sans"/>
                <a:sym typeface="Open Sans"/>
              </a:rPr>
              <a:t>August 2022-08-11</a:t>
            </a:r>
            <a:endParaRPr>
              <a:latin typeface="Open Sans"/>
              <a:ea typeface="Open Sans"/>
              <a:cs typeface="Open Sans"/>
              <a:sym typeface="Open Sans"/>
            </a:endParaRPr>
          </a:p>
          <a:p>
            <a:pPr indent="0" lvl="0" marL="457200" rtl="0" algn="l">
              <a:spcBef>
                <a:spcPts val="0"/>
              </a:spcBef>
              <a:spcAft>
                <a:spcPts val="0"/>
              </a:spcAft>
              <a:buNone/>
            </a:pPr>
            <a:r>
              <a:rPr lang="en">
                <a:latin typeface="Open Sans"/>
                <a:ea typeface="Open Sans"/>
                <a:cs typeface="Open Sans"/>
                <a:sym typeface="Open Sans"/>
              </a:rPr>
              <a:t>xarray for Marine Data (tentative)</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None/>
            </a:pPr>
            <a:r>
              <a:rPr lang="en">
                <a:latin typeface="Open Sans"/>
                <a:ea typeface="Open Sans"/>
                <a:cs typeface="Open Sans"/>
                <a:sym typeface="Open Sans"/>
              </a:rPr>
              <a:t>Keep in touch about future calls</a:t>
            </a:r>
            <a:r>
              <a:rPr lang="en"/>
              <a:t>:</a:t>
            </a:r>
            <a:endParaRPr/>
          </a:p>
          <a:p>
            <a:pPr indent="0" lvl="0" marL="0" marR="0" rtl="0" algn="l">
              <a:lnSpc>
                <a:spcPct val="100000"/>
              </a:lnSpc>
              <a:spcBef>
                <a:spcPts val="0"/>
              </a:spcBef>
              <a:spcAft>
                <a:spcPts val="0"/>
              </a:spcAft>
              <a:buNone/>
            </a:pPr>
            <a:r>
              <a:t/>
            </a:r>
            <a:endParaRPr/>
          </a:p>
          <a:p>
            <a:pPr indent="0" lvl="0" marL="457200" marR="0" rtl="0" algn="l">
              <a:lnSpc>
                <a:spcPct val="100000"/>
              </a:lnSpc>
              <a:spcBef>
                <a:spcPts val="0"/>
              </a:spcBef>
              <a:spcAft>
                <a:spcPts val="0"/>
              </a:spcAft>
              <a:buNone/>
            </a:pPr>
            <a:r>
              <a:rPr lang="en">
                <a:latin typeface="Open Sans"/>
                <a:ea typeface="Open Sans"/>
                <a:cs typeface="Open Sans"/>
                <a:sym typeface="Open Sans"/>
              </a:rPr>
              <a:t>Check</a:t>
            </a:r>
            <a:r>
              <a:rPr lang="en"/>
              <a:t> </a:t>
            </a:r>
            <a:r>
              <a:rPr lang="en">
                <a:latin typeface="Open Sans"/>
                <a:ea typeface="Open Sans"/>
                <a:cs typeface="Open Sans"/>
                <a:sym typeface="Open Sans"/>
              </a:rPr>
              <a:t>out the calendar on the</a:t>
            </a:r>
            <a:r>
              <a:rPr lang="en"/>
              <a:t> </a:t>
            </a:r>
            <a:r>
              <a:rPr lang="en" u="sng">
                <a:solidFill>
                  <a:srgbClr val="7030A0"/>
                </a:solidFill>
                <a:hlinkClick r:id="rId3">
                  <a:extLst>
                    <a:ext uri="{A12FA001-AC4F-418D-AE19-62706E023703}">
                      <ahyp:hlinkClr val="tx"/>
                    </a:ext>
                  </a:extLst>
                </a:hlinkClick>
              </a:rPr>
              <a:t>Wiki</a:t>
            </a:r>
            <a:endParaRPr/>
          </a:p>
          <a:p>
            <a:pPr indent="0" lvl="0" marL="457200" rtl="0" algn="l">
              <a:spcBef>
                <a:spcPts val="0"/>
              </a:spcBef>
              <a:spcAft>
                <a:spcPts val="0"/>
              </a:spcAft>
              <a:buClr>
                <a:srgbClr val="000000"/>
              </a:buClr>
              <a:buFont typeface="Arial"/>
              <a:buNone/>
            </a:pPr>
            <a:r>
              <a:rPr lang="en">
                <a:latin typeface="Open Sans"/>
                <a:ea typeface="Open Sans"/>
                <a:cs typeface="Open Sans"/>
                <a:sym typeface="Open Sans"/>
              </a:rPr>
              <a:t>Join the</a:t>
            </a:r>
            <a:r>
              <a:rPr lang="en"/>
              <a:t> </a:t>
            </a:r>
            <a:r>
              <a:rPr lang="en" u="sng">
                <a:solidFill>
                  <a:srgbClr val="7030A0"/>
                </a:solidFill>
                <a:hlinkClick r:id="rId4">
                  <a:extLst>
                    <a:ext uri="{A12FA001-AC4F-418D-AE19-62706E023703}">
                      <ahyp:hlinkClr val="tx"/>
                    </a:ext>
                  </a:extLst>
                </a:hlinkClick>
              </a:rPr>
              <a:t>email list</a:t>
            </a:r>
            <a:endParaRPr/>
          </a:p>
          <a:p>
            <a:pPr indent="0" lvl="0" marL="457200" rtl="0" algn="l">
              <a:spcBef>
                <a:spcPts val="0"/>
              </a:spcBef>
              <a:spcAft>
                <a:spcPts val="0"/>
              </a:spcAft>
              <a:buNone/>
            </a:pPr>
            <a:r>
              <a:t/>
            </a:r>
            <a:endParaRPr>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a:p>
            <a:pPr indent="0" lvl="0" marL="0" rtl="0" algn="ctr">
              <a:spcBef>
                <a:spcPts val="0"/>
              </a:spcBef>
              <a:spcAft>
                <a:spcPts val="0"/>
              </a:spcAft>
              <a:buNone/>
            </a:pPr>
            <a:r>
              <a:rPr i="1" lang="en" sz="1300">
                <a:latin typeface="Open Sans"/>
                <a:ea typeface="Open Sans"/>
                <a:cs typeface="Open Sans"/>
                <a:sym typeface="Open Sans"/>
              </a:rPr>
              <a:t>If you would like to present or request a topic, feel free to reach out!</a:t>
            </a:r>
            <a:endParaRPr i="1" sz="1300">
              <a:latin typeface="Open Sans"/>
              <a:ea typeface="Open Sans"/>
              <a:cs typeface="Open Sans"/>
              <a:sym typeface="Open Sans"/>
            </a:endParaRPr>
          </a:p>
        </p:txBody>
      </p:sp>
      <p:sp>
        <p:nvSpPr>
          <p:cNvPr id="205" name="Google Shape;205;p30"/>
          <p:cNvSpPr/>
          <p:nvPr/>
        </p:nvSpPr>
        <p:spPr>
          <a:xfrm>
            <a:off x="4628075" y="3884600"/>
            <a:ext cx="1419300" cy="10521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0"/>
          <p:cNvSpPr txBox="1"/>
          <p:nvPr>
            <p:ph idx="2" type="body"/>
          </p:nvPr>
        </p:nvSpPr>
        <p:spPr>
          <a:xfrm>
            <a:off x="4572000" y="279625"/>
            <a:ext cx="4585200" cy="4590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b="1" lang="en" sz="2400">
                <a:latin typeface="Arial"/>
                <a:ea typeface="Arial"/>
                <a:cs typeface="Arial"/>
                <a:sym typeface="Arial"/>
              </a:rPr>
              <a:t>ESIP </a:t>
            </a:r>
            <a:r>
              <a:rPr b="1" lang="en" sz="2400">
                <a:latin typeface="Arial"/>
                <a:ea typeface="Arial"/>
                <a:cs typeface="Arial"/>
                <a:sym typeface="Arial"/>
              </a:rPr>
              <a:t>Summer Meeting 2022 DOOS Session</a:t>
            </a:r>
            <a:endParaRPr b="1" sz="2400">
              <a:latin typeface="Arial"/>
              <a:ea typeface="Arial"/>
              <a:cs typeface="Arial"/>
              <a:sym typeface="Arial"/>
            </a:endParaRPr>
          </a:p>
          <a:p>
            <a:pPr indent="0" lvl="0" marL="0" rtl="0" algn="l">
              <a:lnSpc>
                <a:spcPct val="100000"/>
              </a:lnSpc>
              <a:spcBef>
                <a:spcPts val="0"/>
              </a:spcBef>
              <a:spcAft>
                <a:spcPts val="0"/>
              </a:spcAft>
              <a:buSzPts val="1800"/>
              <a:buNone/>
            </a:pPr>
            <a:r>
              <a:t/>
            </a:r>
            <a:endParaRPr b="1" sz="1400">
              <a:latin typeface="Arial"/>
              <a:ea typeface="Arial"/>
              <a:cs typeface="Arial"/>
              <a:sym typeface="Arial"/>
            </a:endParaRPr>
          </a:p>
          <a:p>
            <a:pPr indent="0" lvl="0" marL="0" rtl="0" algn="ctr">
              <a:lnSpc>
                <a:spcPct val="100000"/>
              </a:lnSpc>
              <a:spcBef>
                <a:spcPts val="0"/>
              </a:spcBef>
              <a:spcAft>
                <a:spcPts val="0"/>
              </a:spcAft>
              <a:buSzPts val="1800"/>
              <a:buNone/>
            </a:pPr>
            <a:r>
              <a:rPr b="1" lang="en" sz="1400">
                <a:latin typeface="Arial"/>
                <a:ea typeface="Arial"/>
                <a:cs typeface="Arial"/>
                <a:sym typeface="Arial"/>
              </a:rPr>
              <a:t>The Marine Data Cluster is collaborating with DOOS on their session at the ESIP Summer Meeting</a:t>
            </a:r>
            <a:endParaRPr b="1" sz="1400">
              <a:latin typeface="Arial"/>
              <a:ea typeface="Arial"/>
              <a:cs typeface="Arial"/>
              <a:sym typeface="Arial"/>
            </a:endParaRPr>
          </a:p>
          <a:p>
            <a:pPr indent="0" lvl="0" marL="0" rtl="0" algn="ctr">
              <a:lnSpc>
                <a:spcPct val="100000"/>
              </a:lnSpc>
              <a:spcBef>
                <a:spcPts val="0"/>
              </a:spcBef>
              <a:spcAft>
                <a:spcPts val="0"/>
              </a:spcAft>
              <a:buSzPts val="1800"/>
              <a:buNone/>
            </a:pPr>
            <a:r>
              <a:t/>
            </a:r>
            <a:endParaRPr b="1" sz="1400">
              <a:latin typeface="Arial"/>
              <a:ea typeface="Arial"/>
              <a:cs typeface="Arial"/>
              <a:sym typeface="Arial"/>
            </a:endParaRPr>
          </a:p>
          <a:p>
            <a:pPr indent="0" lvl="0" marL="0" rtl="0" algn="ctr">
              <a:lnSpc>
                <a:spcPct val="100000"/>
              </a:lnSpc>
              <a:spcBef>
                <a:spcPts val="0"/>
              </a:spcBef>
              <a:spcAft>
                <a:spcPts val="0"/>
              </a:spcAft>
              <a:buSzPts val="1800"/>
              <a:buNone/>
            </a:pPr>
            <a:r>
              <a:rPr b="1" lang="en" sz="1400">
                <a:latin typeface="Arial"/>
                <a:ea typeface="Arial"/>
                <a:cs typeface="Arial"/>
                <a:sym typeface="Arial"/>
              </a:rPr>
              <a:t>Tuesday July 19th 11:00am - 12:30pm ET</a:t>
            </a:r>
            <a:endParaRPr b="1" sz="1400">
              <a:latin typeface="Arial"/>
              <a:ea typeface="Arial"/>
              <a:cs typeface="Arial"/>
              <a:sym typeface="Arial"/>
            </a:endParaRPr>
          </a:p>
          <a:p>
            <a:pPr indent="0" lvl="0" marL="0" rtl="0" algn="ctr">
              <a:lnSpc>
                <a:spcPct val="100000"/>
              </a:lnSpc>
              <a:spcBef>
                <a:spcPts val="0"/>
              </a:spcBef>
              <a:spcAft>
                <a:spcPts val="0"/>
              </a:spcAft>
              <a:buSzPts val="1800"/>
              <a:buNone/>
            </a:pPr>
            <a:r>
              <a:t/>
            </a:r>
            <a:endParaRPr b="1" sz="1400">
              <a:latin typeface="Arial"/>
              <a:ea typeface="Arial"/>
              <a:cs typeface="Arial"/>
              <a:sym typeface="Arial"/>
            </a:endParaRPr>
          </a:p>
          <a:p>
            <a:pPr indent="0" lvl="0" marL="0" rtl="0" algn="ctr">
              <a:lnSpc>
                <a:spcPct val="100000"/>
              </a:lnSpc>
              <a:spcBef>
                <a:spcPts val="0"/>
              </a:spcBef>
              <a:spcAft>
                <a:spcPts val="0"/>
              </a:spcAft>
              <a:buSzPts val="1800"/>
              <a:buNone/>
            </a:pPr>
            <a:r>
              <a:rPr b="1" lang="en" sz="1700" u="sng">
                <a:latin typeface="Arial"/>
                <a:ea typeface="Arial"/>
                <a:cs typeface="Arial"/>
                <a:sym typeface="Arial"/>
              </a:rPr>
              <a:t>Creating a “10 things” list about Data Management for (Deep) Ocean Scientists</a:t>
            </a:r>
            <a:endParaRPr b="1" sz="1700" u="sng">
              <a:latin typeface="Arial"/>
              <a:ea typeface="Arial"/>
              <a:cs typeface="Arial"/>
              <a:sym typeface="Arial"/>
            </a:endParaRPr>
          </a:p>
          <a:p>
            <a:pPr indent="0" lvl="0" marL="0" rtl="0" algn="ctr">
              <a:lnSpc>
                <a:spcPct val="100000"/>
              </a:lnSpc>
              <a:spcBef>
                <a:spcPts val="0"/>
              </a:spcBef>
              <a:spcAft>
                <a:spcPts val="0"/>
              </a:spcAft>
              <a:buSzPts val="1800"/>
              <a:buNone/>
            </a:pPr>
            <a:r>
              <a:t/>
            </a:r>
            <a:endParaRPr b="1" sz="1400">
              <a:latin typeface="Arial"/>
              <a:ea typeface="Arial"/>
              <a:cs typeface="Arial"/>
              <a:sym typeface="Arial"/>
            </a:endParaRPr>
          </a:p>
          <a:p>
            <a:pPr indent="0" lvl="0" marL="0" rtl="0" algn="ctr">
              <a:lnSpc>
                <a:spcPct val="100000"/>
              </a:lnSpc>
              <a:spcBef>
                <a:spcPts val="0"/>
              </a:spcBef>
              <a:spcAft>
                <a:spcPts val="0"/>
              </a:spcAft>
              <a:buSzPts val="1800"/>
              <a:buNone/>
            </a:pPr>
            <a:r>
              <a:rPr b="1" lang="en" sz="1400">
                <a:latin typeface="Arial"/>
                <a:ea typeface="Arial"/>
                <a:cs typeface="Arial"/>
                <a:sym typeface="Arial"/>
              </a:rPr>
              <a:t>Session info: </a:t>
            </a:r>
            <a:r>
              <a:rPr lang="en" sz="1400">
                <a:latin typeface="Arial"/>
                <a:ea typeface="Arial"/>
                <a:cs typeface="Arial"/>
                <a:sym typeface="Arial"/>
              </a:rPr>
              <a:t>https://bit.ly/doos-10-things-summer-2022</a:t>
            </a:r>
            <a:endParaRPr sz="1400">
              <a:solidFill>
                <a:srgbClr val="0000FF"/>
              </a:solidFill>
              <a:latin typeface="Arial"/>
              <a:ea typeface="Arial"/>
              <a:cs typeface="Arial"/>
              <a:sym typeface="Arial"/>
            </a:endParaRPr>
          </a:p>
          <a:p>
            <a:pPr indent="0" lvl="0" marL="0" rtl="0" algn="ctr">
              <a:lnSpc>
                <a:spcPct val="100000"/>
              </a:lnSpc>
              <a:spcBef>
                <a:spcPts val="0"/>
              </a:spcBef>
              <a:spcAft>
                <a:spcPts val="0"/>
              </a:spcAft>
              <a:buSzPts val="1800"/>
              <a:buNone/>
            </a:pPr>
            <a:r>
              <a:t/>
            </a:r>
            <a:endParaRPr sz="1400">
              <a:solidFill>
                <a:srgbClr val="0000FF"/>
              </a:solidFill>
              <a:latin typeface="Arial"/>
              <a:ea typeface="Arial"/>
              <a:cs typeface="Arial"/>
              <a:sym typeface="Arial"/>
            </a:endParaRPr>
          </a:p>
          <a:p>
            <a:pPr indent="0" lvl="0" marL="0" rtl="0" algn="ctr">
              <a:lnSpc>
                <a:spcPct val="100000"/>
              </a:lnSpc>
              <a:spcBef>
                <a:spcPts val="0"/>
              </a:spcBef>
              <a:spcAft>
                <a:spcPts val="0"/>
              </a:spcAft>
              <a:buClr>
                <a:srgbClr val="000000"/>
              </a:buClr>
              <a:buSzPts val="1800"/>
              <a:buFont typeface="Arial"/>
              <a:buNone/>
            </a:pPr>
            <a:r>
              <a:rPr b="1" lang="en" sz="1400">
                <a:latin typeface="Arial"/>
                <a:ea typeface="Arial"/>
                <a:cs typeface="Arial"/>
                <a:sym typeface="Arial"/>
              </a:rPr>
              <a:t>The summer meeting will be in person in Pittsburgh, PA with remote participation available</a:t>
            </a:r>
            <a:endParaRPr sz="1400">
              <a:solidFill>
                <a:srgbClr val="0000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