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0" r:id="rId2"/>
    <p:sldId id="294" r:id="rId3"/>
    <p:sldId id="260" r:id="rId4"/>
    <p:sldId id="274" r:id="rId5"/>
    <p:sldId id="289" r:id="rId6"/>
    <p:sldId id="286" r:id="rId7"/>
    <p:sldId id="304" r:id="rId8"/>
    <p:sldId id="298" r:id="rId9"/>
    <p:sldId id="300" r:id="rId10"/>
    <p:sldId id="301"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O'Donnell" initials="jO" lastIdx="1" clrIdx="0">
    <p:extLst>
      <p:ext uri="{19B8F6BF-5375-455C-9EA6-DF929625EA0E}">
        <p15:presenceInfo xmlns:p15="http://schemas.microsoft.com/office/powerpoint/2012/main" userId="0db93a2b717db1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6" autoAdjust="0"/>
    <p:restoredTop sz="94660"/>
  </p:normalViewPr>
  <p:slideViewPr>
    <p:cSldViewPr snapToGrid="0">
      <p:cViewPr varScale="1">
        <p:scale>
          <a:sx n="113" d="100"/>
          <a:sy n="113"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9T09:27:03.161" idx="1">
    <p:pos x="4723" y="1149"/>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AF282-F72D-4518-B68E-E68BFCC66045}" type="datetimeFigureOut">
              <a:rPr lang="en-US" smtClean="0"/>
              <a:t>5/13/22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F0894-D36D-4DA1-BBC3-C2AF14BC795B}" type="slidenum">
              <a:rPr lang="en-US" smtClean="0"/>
              <a:t>‹#›</a:t>
            </a:fld>
            <a:endParaRPr lang="en-US"/>
          </a:p>
        </p:txBody>
      </p:sp>
    </p:spTree>
    <p:extLst>
      <p:ext uri="{BB962C8B-B14F-4D97-AF65-F5344CB8AC3E}">
        <p14:creationId xmlns:p14="http://schemas.microsoft.com/office/powerpoint/2010/main" val="234655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ga.ct.gov/asp/cgabillstatus/cgabillstatus.asp?selBillType=Bill&amp;which_year=2018&amp;bill_num=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agencies (National Weather Service, Marine Fisheries,  Coast Guard, EPA, USGS, Army Corp of Engineers, DOD) all make measurement in the ocean.</a:t>
            </a:r>
          </a:p>
          <a:p>
            <a:endParaRPr lang="en-US" dirty="0"/>
          </a:p>
          <a:p>
            <a:r>
              <a:rPr lang="en-US" dirty="0"/>
              <a:t>The don’t share data efficiently with states or each other.</a:t>
            </a:r>
          </a:p>
          <a:p>
            <a:endParaRPr lang="en-US" dirty="0"/>
          </a:p>
          <a:p>
            <a:r>
              <a:rPr lang="en-US" dirty="0"/>
              <a:t>The idea of IOOS was to coordinate with agencies to provide observations and analyses more efficiently, and to deliver products to states and towns. </a:t>
            </a:r>
          </a:p>
          <a:p>
            <a:endParaRPr lang="en-US" dirty="0"/>
          </a:p>
          <a:p>
            <a:r>
              <a:rPr lang="en-US" dirty="0"/>
              <a:t>Rep DeLauro supported the development of this program in 2004-2008</a:t>
            </a:r>
          </a:p>
          <a:p>
            <a:endParaRPr lang="en-US" dirty="0"/>
          </a:p>
        </p:txBody>
      </p:sp>
      <p:sp>
        <p:nvSpPr>
          <p:cNvPr id="4" name="Slide Number Placeholder 3"/>
          <p:cNvSpPr>
            <a:spLocks noGrp="1"/>
          </p:cNvSpPr>
          <p:nvPr>
            <p:ph type="sldNum" sz="quarter" idx="10"/>
          </p:nvPr>
        </p:nvSpPr>
        <p:spPr/>
        <p:txBody>
          <a:bodyPr/>
          <a:lstStyle/>
          <a:p>
            <a:fld id="{36901061-803F-44AE-920B-3BDCAB2D0B7C}" type="slidenum">
              <a:rPr lang="en-US" smtClean="0"/>
              <a:t>2</a:t>
            </a:fld>
            <a:endParaRPr lang="en-US"/>
          </a:p>
        </p:txBody>
      </p:sp>
    </p:spTree>
    <p:extLst>
      <p:ext uri="{BB962C8B-B14F-4D97-AF65-F5344CB8AC3E}">
        <p14:creationId xmlns:p14="http://schemas.microsoft.com/office/powerpoint/2010/main" val="121851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Chronic/nuisance/tidal Flooding will also increase</a:t>
            </a:r>
          </a:p>
          <a:p>
            <a:pPr lvl="1"/>
            <a:r>
              <a:rPr lang="en-US" dirty="0"/>
              <a:t>Town and State roads are already experiencing this  </a:t>
            </a:r>
          </a:p>
          <a:p>
            <a:r>
              <a:rPr lang="en-US" dirty="0">
                <a:solidFill>
                  <a:schemeClr val="tx1"/>
                </a:solidFill>
              </a:rPr>
              <a:t>Sea level rise will increase the cost of living on the shoreline.</a:t>
            </a:r>
          </a:p>
          <a:p>
            <a:pPr lvl="1"/>
            <a:r>
              <a:rPr lang="en-US" dirty="0">
                <a:solidFill>
                  <a:schemeClr val="tx1"/>
                </a:solidFill>
              </a:rPr>
              <a:t>The State’s strategy has been to reduce exposure by protecting critical infrastructure</a:t>
            </a:r>
          </a:p>
          <a:p>
            <a:pPr lvl="1"/>
            <a:r>
              <a:rPr lang="en-US" dirty="0">
                <a:solidFill>
                  <a:schemeClr val="tx1"/>
                </a:solidFill>
              </a:rPr>
              <a:t>Ensuring evacuation routes and Disaster Recovery Planning</a:t>
            </a:r>
          </a:p>
          <a:p>
            <a:pPr lvl="1"/>
            <a:r>
              <a:rPr lang="en-US" dirty="0">
                <a:solidFill>
                  <a:schemeClr val="tx1"/>
                </a:solidFill>
              </a:rPr>
              <a:t>Discouraging intensification of development in the (FEMA) flood plain </a:t>
            </a:r>
          </a:p>
          <a:p>
            <a:pPr lvl="1"/>
            <a:r>
              <a:rPr lang="en-US" dirty="0">
                <a:solidFill>
                  <a:schemeClr val="tx1"/>
                </a:solidFill>
                <a:hlinkClick r:id="rId3"/>
              </a:rPr>
              <a:t>Public Act 18-82</a:t>
            </a:r>
            <a:r>
              <a:rPr lang="en-US" dirty="0">
                <a:solidFill>
                  <a:schemeClr val="tx1"/>
                </a:solidFill>
              </a:rPr>
              <a:t> requires sea level rise to be included in planning by towns and agencies with the sea level projection updated at least every 10 years.</a:t>
            </a:r>
          </a:p>
          <a:p>
            <a:pPr lvl="1"/>
            <a:endParaRPr lang="en-US" dirty="0">
              <a:solidFill>
                <a:schemeClr val="tx1"/>
              </a:solidFill>
            </a:endParaRPr>
          </a:p>
          <a:p>
            <a:r>
              <a:rPr lang="en-US" dirty="0">
                <a:solidFill>
                  <a:schemeClr val="tx1"/>
                </a:solidFill>
              </a:rPr>
              <a:t>FEMA estimate reducing risk exposure has a high (4 to 1) return on investment</a:t>
            </a:r>
          </a:p>
          <a:p>
            <a:endParaRPr lang="en-US" dirty="0"/>
          </a:p>
        </p:txBody>
      </p:sp>
      <p:sp>
        <p:nvSpPr>
          <p:cNvPr id="4" name="Slide Number Placeholder 3"/>
          <p:cNvSpPr>
            <a:spLocks noGrp="1"/>
          </p:cNvSpPr>
          <p:nvPr>
            <p:ph type="sldNum" sz="quarter" idx="10"/>
          </p:nvPr>
        </p:nvSpPr>
        <p:spPr/>
        <p:txBody>
          <a:bodyPr/>
          <a:lstStyle/>
          <a:p>
            <a:fld id="{36901061-803F-44AE-920B-3BDCAB2D0B7C}" type="slidenum">
              <a:rPr lang="en-US" smtClean="0"/>
              <a:t>8</a:t>
            </a:fld>
            <a:endParaRPr lang="en-US"/>
          </a:p>
        </p:txBody>
      </p:sp>
    </p:spTree>
    <p:extLst>
      <p:ext uri="{BB962C8B-B14F-4D97-AF65-F5344CB8AC3E}">
        <p14:creationId xmlns:p14="http://schemas.microsoft.com/office/powerpoint/2010/main" val="21919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0FD811-F05F-4A11-BA10-3C5A6EF962FA}" type="datetimeFigureOut">
              <a:rPr lang="en-US" smtClean="0"/>
              <a:t>5/13/22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14496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FD811-F05F-4A11-BA10-3C5A6EF962FA}" type="datetimeFigureOut">
              <a:rPr lang="en-US" smtClean="0"/>
              <a:t>5/13/22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81966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FD811-F05F-4A11-BA10-3C5A6EF962FA}" type="datetimeFigureOut">
              <a:rPr lang="en-US" smtClean="0"/>
              <a:t>5/13/22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67342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FD811-F05F-4A11-BA10-3C5A6EF962FA}" type="datetimeFigureOut">
              <a:rPr lang="en-US" smtClean="0"/>
              <a:t>5/13/22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127445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0FD811-F05F-4A11-BA10-3C5A6EF962FA}" type="datetimeFigureOut">
              <a:rPr lang="en-US" smtClean="0"/>
              <a:t>5/13/22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236847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0FD811-F05F-4A11-BA10-3C5A6EF962FA}" type="datetimeFigureOut">
              <a:rPr lang="en-US" smtClean="0"/>
              <a:t>5/13/22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41581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0FD811-F05F-4A11-BA10-3C5A6EF962FA}" type="datetimeFigureOut">
              <a:rPr lang="en-US" smtClean="0"/>
              <a:t>5/13/22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81057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0FD811-F05F-4A11-BA10-3C5A6EF962FA}" type="datetimeFigureOut">
              <a:rPr lang="en-US" smtClean="0"/>
              <a:t>5/13/22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178655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FD811-F05F-4A11-BA10-3C5A6EF962FA}" type="datetimeFigureOut">
              <a:rPr lang="en-US" smtClean="0"/>
              <a:t>5/13/22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4629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0FD811-F05F-4A11-BA10-3C5A6EF962FA}" type="datetimeFigureOut">
              <a:rPr lang="en-US" smtClean="0"/>
              <a:t>5/13/22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134071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0FD811-F05F-4A11-BA10-3C5A6EF962FA}" type="datetimeFigureOut">
              <a:rPr lang="en-US" smtClean="0"/>
              <a:t>5/13/22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681EE-1286-4AD3-9DDD-E44924001071}" type="slidenum">
              <a:rPr lang="en-US" smtClean="0"/>
              <a:t>‹#›</a:t>
            </a:fld>
            <a:endParaRPr lang="en-US"/>
          </a:p>
        </p:txBody>
      </p:sp>
    </p:spTree>
    <p:extLst>
      <p:ext uri="{BB962C8B-B14F-4D97-AF65-F5344CB8AC3E}">
        <p14:creationId xmlns:p14="http://schemas.microsoft.com/office/powerpoint/2010/main" val="133530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FD811-F05F-4A11-BA10-3C5A6EF962FA}" type="datetimeFigureOut">
              <a:rPr lang="en-US" smtClean="0"/>
              <a:t>5/13/22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681EE-1286-4AD3-9DDD-E44924001071}" type="slidenum">
              <a:rPr lang="en-US" smtClean="0"/>
              <a:t>‹#›</a:t>
            </a:fld>
            <a:endParaRPr lang="en-US"/>
          </a:p>
        </p:txBody>
      </p:sp>
    </p:spTree>
    <p:extLst>
      <p:ext uri="{BB962C8B-B14F-4D97-AF65-F5344CB8AC3E}">
        <p14:creationId xmlns:p14="http://schemas.microsoft.com/office/powerpoint/2010/main" val="5511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IOOS Contributions to LIS </a:t>
            </a:r>
            <a:br>
              <a:rPr lang="en-US" dirty="0"/>
            </a:br>
            <a:r>
              <a:rPr lang="en-US" dirty="0"/>
              <a:t>and Connecticut  Communities</a:t>
            </a:r>
          </a:p>
        </p:txBody>
      </p:sp>
      <p:sp>
        <p:nvSpPr>
          <p:cNvPr id="3" name="Content Placeholder 2"/>
          <p:cNvSpPr>
            <a:spLocks noGrp="1"/>
          </p:cNvSpPr>
          <p:nvPr>
            <p:ph idx="1"/>
          </p:nvPr>
        </p:nvSpPr>
        <p:spPr>
          <a:xfrm>
            <a:off x="838200" y="1825625"/>
            <a:ext cx="10515600" cy="3234348"/>
          </a:xfrm>
        </p:spPr>
        <p:txBody>
          <a:bodyPr>
            <a:normAutofit fontScale="92500" lnSpcReduction="10000"/>
          </a:bodyPr>
          <a:lstStyle/>
          <a:p>
            <a:pPr marL="0" indent="0" algn="ctr">
              <a:buNone/>
            </a:pPr>
            <a:r>
              <a:rPr lang="en-US" sz="2400" dirty="0"/>
              <a:t>James O’Donnell</a:t>
            </a:r>
          </a:p>
          <a:p>
            <a:pPr marL="0" indent="0" algn="ctr">
              <a:buNone/>
            </a:pPr>
            <a:r>
              <a:rPr lang="en-US" sz="2400" dirty="0"/>
              <a:t>Department of Marine Sciences and </a:t>
            </a:r>
          </a:p>
          <a:p>
            <a:pPr marL="0" indent="0" algn="ctr">
              <a:buNone/>
            </a:pPr>
            <a:r>
              <a:rPr lang="en-US" sz="2400" dirty="0"/>
              <a:t>Connecticut Institute for Resilience and Climate Adaptation</a:t>
            </a:r>
          </a:p>
          <a:p>
            <a:pPr marL="0" indent="0" algn="ctr">
              <a:buNone/>
            </a:pPr>
            <a:r>
              <a:rPr lang="en-US" sz="2400" dirty="0"/>
              <a:t>University of Connecticut</a:t>
            </a:r>
          </a:p>
          <a:p>
            <a:pPr marL="0" indent="0" algn="ctr">
              <a:buNone/>
            </a:pPr>
            <a:endParaRPr lang="en-US" sz="2400" dirty="0"/>
          </a:p>
          <a:p>
            <a:pPr marL="0" indent="0" algn="ctr">
              <a:buNone/>
            </a:pPr>
            <a:endParaRPr lang="en-US" sz="2400" dirty="0"/>
          </a:p>
          <a:p>
            <a:pPr marL="0" indent="0" algn="ctr">
              <a:buNone/>
            </a:pPr>
            <a:r>
              <a:rPr lang="en-US" sz="2400" dirty="0"/>
              <a:t>Supported by NERACOOS, MARACOOS and EPA LISS</a:t>
            </a:r>
          </a:p>
          <a:p>
            <a:pPr marL="0" indent="0" algn="ctr">
              <a:buNone/>
            </a:pPr>
            <a:r>
              <a:rPr lang="en-US" dirty="0"/>
              <a:t> </a:t>
            </a:r>
          </a:p>
        </p:txBody>
      </p:sp>
    </p:spTree>
    <p:extLst>
      <p:ext uri="{BB962C8B-B14F-4D97-AF65-F5344CB8AC3E}">
        <p14:creationId xmlns:p14="http://schemas.microsoft.com/office/powerpoint/2010/main" val="1427440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20824" y="979414"/>
            <a:ext cx="8959999" cy="5040000"/>
          </a:xfrm>
          <a:prstGeom prst="rect">
            <a:avLst/>
          </a:prstGeom>
        </p:spPr>
      </p:pic>
      <p:cxnSp>
        <p:nvCxnSpPr>
          <p:cNvPr id="6" name="Straight Arrow Connector 5"/>
          <p:cNvCxnSpPr/>
          <p:nvPr/>
        </p:nvCxnSpPr>
        <p:spPr>
          <a:xfrm flipV="1">
            <a:off x="5172075" y="2847975"/>
            <a:ext cx="1666875" cy="9525"/>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65941" y="2488168"/>
            <a:ext cx="1079142" cy="369332"/>
          </a:xfrm>
          <a:prstGeom prst="rect">
            <a:avLst/>
          </a:prstGeom>
          <a:noFill/>
        </p:spPr>
        <p:txBody>
          <a:bodyPr wrap="none" rtlCol="0">
            <a:spAutoFit/>
          </a:bodyPr>
          <a:lstStyle/>
          <a:p>
            <a:r>
              <a:rPr lang="en-US" dirty="0">
                <a:solidFill>
                  <a:schemeClr val="bg1"/>
                </a:solidFill>
              </a:rPr>
              <a:t>182.8 (6’)</a:t>
            </a:r>
          </a:p>
        </p:txBody>
      </p:sp>
      <p:cxnSp>
        <p:nvCxnSpPr>
          <p:cNvPr id="10" name="Straight Arrow Connector 9"/>
          <p:cNvCxnSpPr/>
          <p:nvPr/>
        </p:nvCxnSpPr>
        <p:spPr>
          <a:xfrm>
            <a:off x="5572125" y="3114675"/>
            <a:ext cx="0" cy="1000125"/>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72125" y="3430071"/>
            <a:ext cx="1079142" cy="369332"/>
          </a:xfrm>
          <a:prstGeom prst="rect">
            <a:avLst/>
          </a:prstGeom>
          <a:noFill/>
        </p:spPr>
        <p:txBody>
          <a:bodyPr wrap="none" rtlCol="0">
            <a:spAutoFit/>
          </a:bodyPr>
          <a:lstStyle/>
          <a:p>
            <a:r>
              <a:rPr lang="en-US" dirty="0">
                <a:solidFill>
                  <a:schemeClr val="bg1"/>
                </a:solidFill>
              </a:rPr>
              <a:t>121.9 (4’)</a:t>
            </a:r>
          </a:p>
        </p:txBody>
      </p:sp>
      <p:sp>
        <p:nvSpPr>
          <p:cNvPr id="12" name="TextBox 11"/>
          <p:cNvSpPr txBox="1"/>
          <p:nvPr/>
        </p:nvSpPr>
        <p:spPr>
          <a:xfrm>
            <a:off x="1620824" y="684428"/>
            <a:ext cx="3201133" cy="307777"/>
          </a:xfrm>
          <a:prstGeom prst="rect">
            <a:avLst/>
          </a:prstGeom>
          <a:noFill/>
        </p:spPr>
        <p:txBody>
          <a:bodyPr wrap="none" rtlCol="0">
            <a:spAutoFit/>
          </a:bodyPr>
          <a:lstStyle/>
          <a:p>
            <a:r>
              <a:rPr lang="en-US" sz="1400" dirty="0"/>
              <a:t>South side – Daniel Avenue Beach culvert</a:t>
            </a:r>
          </a:p>
        </p:txBody>
      </p:sp>
    </p:spTree>
    <p:extLst>
      <p:ext uri="{BB962C8B-B14F-4D97-AF65-F5344CB8AC3E}">
        <p14:creationId xmlns:p14="http://schemas.microsoft.com/office/powerpoint/2010/main" val="418763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b="-3951"/>
          <a:stretch/>
        </p:blipFill>
        <p:spPr>
          <a:xfrm>
            <a:off x="5297557" y="3066222"/>
            <a:ext cx="6488893" cy="373711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3386" y="74544"/>
            <a:ext cx="5317436" cy="5903843"/>
          </a:xfrm>
          <a:prstGeom prst="rect">
            <a:avLst/>
          </a:prstGeom>
        </p:spPr>
      </p:pic>
    </p:spTree>
    <p:extLst>
      <p:ext uri="{BB962C8B-B14F-4D97-AF65-F5344CB8AC3E}">
        <p14:creationId xmlns:p14="http://schemas.microsoft.com/office/powerpoint/2010/main" val="90831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2311" y="458511"/>
            <a:ext cx="4529666" cy="2031325"/>
          </a:xfrm>
          <a:prstGeom prst="rect">
            <a:avLst/>
          </a:prstGeom>
          <a:noFill/>
        </p:spPr>
        <p:txBody>
          <a:bodyPr wrap="square" rtlCol="0">
            <a:spAutoFit/>
          </a:bodyPr>
          <a:lstStyle/>
          <a:p>
            <a:r>
              <a:rPr lang="en-US" dirty="0"/>
              <a:t>Long Island Sound Integrated Coastal Observing System 2002-2008</a:t>
            </a:r>
          </a:p>
          <a:p>
            <a:endParaRPr lang="en-US" dirty="0"/>
          </a:p>
          <a:p>
            <a:r>
              <a:rPr lang="en-US" dirty="0"/>
              <a:t>NOAA IOOS continued support for multi-use observations (Waves, Weather, SAR and WQ) and models in Long Island Sound since 2002</a:t>
            </a:r>
          </a:p>
          <a:p>
            <a:endParaRPr lang="en-US" dirty="0"/>
          </a:p>
        </p:txBody>
      </p:sp>
      <p:grpSp>
        <p:nvGrpSpPr>
          <p:cNvPr id="5" name="Group 4"/>
          <p:cNvGrpSpPr/>
          <p:nvPr/>
        </p:nvGrpSpPr>
        <p:grpSpPr>
          <a:xfrm>
            <a:off x="496291" y="479724"/>
            <a:ext cx="5661622" cy="3344563"/>
            <a:chOff x="3337703" y="913914"/>
            <a:chExt cx="4198656" cy="2199914"/>
          </a:xfrm>
        </p:grpSpPr>
        <p:grpSp>
          <p:nvGrpSpPr>
            <p:cNvPr id="6" name="Group 5"/>
            <p:cNvGrpSpPr/>
            <p:nvPr/>
          </p:nvGrpSpPr>
          <p:grpSpPr>
            <a:xfrm>
              <a:off x="3337703" y="913914"/>
              <a:ext cx="4198656" cy="2199914"/>
              <a:chOff x="3772043" y="948204"/>
              <a:chExt cx="4198656" cy="2199914"/>
            </a:xfrm>
          </p:grpSpPr>
          <p:pic>
            <p:nvPicPr>
              <p:cNvPr id="9" name="Picture 2" descr="http://lisicos.uconn.edu/images/LI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2043" y="948204"/>
                <a:ext cx="4198656" cy="219991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6764655" y="1652799"/>
                <a:ext cx="55245" cy="59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58890" y="1593744"/>
                <a:ext cx="55245" cy="59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56785" y="1900449"/>
                <a:ext cx="55245" cy="59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37032" y="1500462"/>
                <a:ext cx="55245" cy="59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5-Point Star 6"/>
            <p:cNvSpPr/>
            <p:nvPr/>
          </p:nvSpPr>
          <p:spPr>
            <a:xfrm>
              <a:off x="4069185" y="2074015"/>
              <a:ext cx="70485" cy="60960"/>
            </a:xfrm>
            <a:prstGeom prst="star5">
              <a:avLst>
                <a:gd name="adj" fmla="val 190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443275" y="1805199"/>
              <a:ext cx="70485" cy="60960"/>
            </a:xfrm>
            <a:prstGeom prst="star5">
              <a:avLst>
                <a:gd name="adj" fmla="val 190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9925" y="2243443"/>
            <a:ext cx="2748690" cy="3664920"/>
          </a:xfrm>
          <a:prstGeom prst="rect">
            <a:avLst/>
          </a:prstGeom>
        </p:spPr>
      </p:pic>
    </p:spTree>
    <p:extLst>
      <p:ext uri="{BB962C8B-B14F-4D97-AF65-F5344CB8AC3E}">
        <p14:creationId xmlns:p14="http://schemas.microsoft.com/office/powerpoint/2010/main" val="315606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33485" y="183158"/>
            <a:ext cx="10795905" cy="6523775"/>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5074" y="1170737"/>
            <a:ext cx="4746072" cy="3558198"/>
          </a:xfrm>
          <a:prstGeom prst="rect">
            <a:avLst/>
          </a:prstGeom>
        </p:spPr>
      </p:pic>
    </p:spTree>
    <p:extLst>
      <p:ext uri="{BB962C8B-B14F-4D97-AF65-F5344CB8AC3E}">
        <p14:creationId xmlns:p14="http://schemas.microsoft.com/office/powerpoint/2010/main" val="303210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t="50375" r="47888"/>
          <a:stretch/>
        </p:blipFill>
        <p:spPr>
          <a:xfrm>
            <a:off x="6714485" y="3621245"/>
            <a:ext cx="4407341" cy="3236755"/>
          </a:xfrm>
          <a:prstGeom prst="rect">
            <a:avLst/>
          </a:prstGeom>
        </p:spPr>
      </p:pic>
      <p:sp>
        <p:nvSpPr>
          <p:cNvPr id="8" name="TextBox 7"/>
          <p:cNvSpPr txBox="1"/>
          <p:nvPr/>
        </p:nvSpPr>
        <p:spPr>
          <a:xfrm>
            <a:off x="574893" y="1025477"/>
            <a:ext cx="2551484" cy="1615827"/>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Figure15. (a) Map of the bathymetry of Long Island Sound and the location of three of the LISICOS buoys. (b) WLIS near-bottom DO concentration (mg/l) time series at the WLIS buoy in 2005 and (c) 2009. The * symbols show the measurements of CTDEEP at station C1 at the level of the level of the sensor and the error bar illustrates the range of values that would be obtained at the station and depth had the measurement occurred at other time in the two-week interval surrounding the survey dates.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5853" t="21371" r="6364" b="19608"/>
          <a:stretch/>
        </p:blipFill>
        <p:spPr>
          <a:xfrm>
            <a:off x="3317967" y="84716"/>
            <a:ext cx="7309924" cy="3686095"/>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r="47888" b="52513"/>
          <a:stretch/>
        </p:blipFill>
        <p:spPr>
          <a:xfrm>
            <a:off x="2777407" y="3465298"/>
            <a:ext cx="4407341" cy="3097324"/>
          </a:xfrm>
          <a:prstGeom prst="rect">
            <a:avLst/>
          </a:prstGeom>
        </p:spPr>
      </p:pic>
    </p:spTree>
    <p:extLst>
      <p:ext uri="{BB962C8B-B14F-4D97-AF65-F5344CB8AC3E}">
        <p14:creationId xmlns:p14="http://schemas.microsoft.com/office/powerpoint/2010/main" val="416929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4171" y="296124"/>
            <a:ext cx="6279171" cy="4707584"/>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27429" y="879566"/>
            <a:ext cx="5581607" cy="3936274"/>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358561" y="5188525"/>
                <a:ext cx="4303169" cy="1229567"/>
              </a:xfrm>
              <a:prstGeom prst="rect">
                <a:avLst/>
              </a:prstGeom>
            </p:spPr>
            <p:txBody>
              <a:bodyPr wrap="square">
                <a:spAutoFit/>
              </a:bodyPr>
              <a:lstStyle/>
              <a:p>
                <a:r>
                  <a:rPr lang="en-US" sz="900" dirty="0">
                    <a:latin typeface="Times New Roman" panose="02020603050405020304" pitchFamily="18" charset="0"/>
                    <a:cs typeface="Times New Roman" panose="02020603050405020304" pitchFamily="18" charset="0"/>
                  </a:rPr>
                  <a:t>Figure 26. (a) The black and red squares show the relationship between the annual maximum area of the bottom of LIS that is below 3 mg/l and the annual average daily discharge of nitrogen from WWTPs.  The black dashed line is the WLS regression line using all the data. The magenta line is the WLS regression line when the red points are omitted. The lower red dashed line arises when high anomalies (2016, 2012, and 2003) are  omitted. The upper red dashed line is the WLS fit through the anomalies, (b) The relationship of the normalized residuals (</a:t>
                </a:r>
                <a14:m>
                  <m:oMath xmlns:m="http://schemas.openxmlformats.org/officeDocument/2006/math">
                    <m:sSub>
                      <m:sSubPr>
                        <m:ctrlPr>
                          <a:rPr lang="en-US" sz="900" i="1">
                            <a:latin typeface="Cambria Math" panose="02040503050406030204" pitchFamily="18" charset="0"/>
                            <a:cs typeface="Times New Roman" panose="02020603050405020304" pitchFamily="18" charset="0"/>
                          </a:rPr>
                        </m:ctrlPr>
                      </m:sSubPr>
                      <m:e>
                        <m:r>
                          <a:rPr lang="en-US" sz="900" i="1">
                            <a:latin typeface="Cambria Math" panose="02040503050406030204" pitchFamily="18" charset="0"/>
                            <a:cs typeface="Times New Roman" panose="02020603050405020304" pitchFamily="18" charset="0"/>
                          </a:rPr>
                          <m:t>𝜒</m:t>
                        </m:r>
                      </m:e>
                      <m:sub>
                        <m:r>
                          <a:rPr lang="en-US" sz="900" i="1">
                            <a:latin typeface="Cambria Math" panose="02040503050406030204" pitchFamily="18" charset="0"/>
                            <a:cs typeface="Times New Roman" panose="02020603050405020304" pitchFamily="18" charset="0"/>
                          </a:rPr>
                          <m:t>𝑖</m:t>
                        </m:r>
                      </m:sub>
                    </m:sSub>
                    <m:r>
                      <a:rPr lang="en-US" sz="900" i="1">
                        <a:latin typeface="Cambria Math" panose="02040503050406030204" pitchFamily="18" charset="0"/>
                        <a:cs typeface="Times New Roman" panose="02020603050405020304" pitchFamily="18" charset="0"/>
                      </a:rPr>
                      <m:t>) </m:t>
                    </m:r>
                  </m:oMath>
                </a14:m>
                <a:r>
                  <a:rPr lang="en-US" sz="900" dirty="0">
                    <a:latin typeface="Times New Roman" panose="02020603050405020304" pitchFamily="18" charset="0"/>
                    <a:cs typeface="Times New Roman" panose="02020603050405020304" pitchFamily="18" charset="0"/>
                  </a:rPr>
                  <a:t>of the fit through all of the data (black dashed line in (a)) to </a:t>
                </a:r>
                <a14:m>
                  <m:oMath xmlns:m="http://schemas.openxmlformats.org/officeDocument/2006/math">
                    <m:r>
                      <a:rPr lang="en-US" sz="900" i="1">
                        <a:latin typeface="Cambria Math" panose="02040503050406030204" pitchFamily="18" charset="0"/>
                        <a:cs typeface="Times New Roman" panose="02020603050405020304" pitchFamily="18" charset="0"/>
                      </a:rPr>
                      <m:t>(</m:t>
                    </m:r>
                    <m:sSub>
                      <m:sSubPr>
                        <m:ctrlPr>
                          <a:rPr lang="en-US" sz="900" i="1">
                            <a:latin typeface="Cambria Math" panose="02040503050406030204" pitchFamily="18" charset="0"/>
                            <a:cs typeface="Times New Roman" panose="02020603050405020304" pitchFamily="18" charset="0"/>
                          </a:rPr>
                        </m:ctrlPr>
                      </m:sSubPr>
                      <m:e>
                        <m:r>
                          <a:rPr lang="en-US" sz="900" i="1">
                            <a:latin typeface="Cambria Math" panose="02040503050406030204" pitchFamily="18" charset="0"/>
                            <a:cs typeface="Times New Roman" panose="02020603050405020304" pitchFamily="18" charset="0"/>
                          </a:rPr>
                          <m:t>𝜒</m:t>
                        </m:r>
                      </m:e>
                      <m:sub>
                        <m:r>
                          <a:rPr lang="en-US" sz="900" i="1">
                            <a:latin typeface="Cambria Math" panose="02040503050406030204" pitchFamily="18" charset="0"/>
                            <a:cs typeface="Times New Roman" panose="02020603050405020304" pitchFamily="18" charset="0"/>
                          </a:rPr>
                          <m:t>𝑖</m:t>
                        </m:r>
                      </m:sub>
                    </m:sSub>
                    <m:r>
                      <a:rPr lang="en-US" sz="900" i="1">
                        <a:latin typeface="Cambria Math" panose="02040503050406030204" pitchFamily="18" charset="0"/>
                        <a:cs typeface="Times New Roman" panose="02020603050405020304" pitchFamily="18" charset="0"/>
                      </a:rPr>
                      <m:t>−≺</m:t>
                    </m:r>
                    <m:sSub>
                      <m:sSubPr>
                        <m:ctrlPr>
                          <a:rPr lang="en-US" sz="900" i="1">
                            <a:latin typeface="Cambria Math" panose="02040503050406030204" pitchFamily="18" charset="0"/>
                            <a:cs typeface="Times New Roman" panose="02020603050405020304" pitchFamily="18" charset="0"/>
                          </a:rPr>
                        </m:ctrlPr>
                      </m:sSubPr>
                      <m:e>
                        <m:r>
                          <a:rPr lang="en-US" sz="900" i="1">
                            <a:latin typeface="Cambria Math" panose="02040503050406030204" pitchFamily="18" charset="0"/>
                            <a:cs typeface="Times New Roman" panose="02020603050405020304" pitchFamily="18" charset="0"/>
                          </a:rPr>
                          <m:t>𝜒</m:t>
                        </m:r>
                      </m:e>
                      <m:sub>
                        <m:r>
                          <a:rPr lang="en-US" sz="900" i="1">
                            <a:latin typeface="Cambria Math" panose="02040503050406030204" pitchFamily="18" charset="0"/>
                            <a:cs typeface="Times New Roman" panose="02020603050405020304" pitchFamily="18" charset="0"/>
                          </a:rPr>
                          <m:t>𝑖</m:t>
                        </m:r>
                      </m:sub>
                    </m:sSub>
                    <m:r>
                      <a:rPr lang="en-US" sz="900" i="1">
                        <a:latin typeface="Cambria Math" panose="02040503050406030204" pitchFamily="18" charset="0"/>
                        <a:cs typeface="Times New Roman" panose="02020603050405020304" pitchFamily="18" charset="0"/>
                      </a:rPr>
                      <m:t>&gt;)/</m:t>
                    </m:r>
                    <m:rad>
                      <m:radPr>
                        <m:degHide m:val="on"/>
                        <m:ctrlPr>
                          <a:rPr lang="en-US" sz="900" i="1">
                            <a:latin typeface="Cambria Math" panose="02040503050406030204" pitchFamily="18" charset="0"/>
                            <a:cs typeface="Times New Roman" panose="02020603050405020304" pitchFamily="18" charset="0"/>
                          </a:rPr>
                        </m:ctrlPr>
                      </m:radPr>
                      <m:deg/>
                      <m:e>
                        <m:r>
                          <a:rPr lang="en-US" sz="900" i="1">
                            <a:latin typeface="Cambria Math" panose="02040503050406030204" pitchFamily="18" charset="0"/>
                            <a:cs typeface="Times New Roman" panose="02020603050405020304" pitchFamily="18" charset="0"/>
                          </a:rPr>
                          <m:t>𝑣𝑎𝑟</m:t>
                        </m:r>
                        <m:r>
                          <a:rPr lang="en-US" sz="900" i="1">
                            <a:latin typeface="Cambria Math" panose="02040503050406030204" pitchFamily="18" charset="0"/>
                            <a:cs typeface="Times New Roman" panose="02020603050405020304" pitchFamily="18" charset="0"/>
                          </a:rPr>
                          <m:t>(</m:t>
                        </m:r>
                        <m:sSub>
                          <m:sSubPr>
                            <m:ctrlPr>
                              <a:rPr lang="en-US" sz="900" i="1">
                                <a:latin typeface="Cambria Math" panose="02040503050406030204" pitchFamily="18" charset="0"/>
                                <a:cs typeface="Times New Roman" panose="02020603050405020304" pitchFamily="18" charset="0"/>
                              </a:rPr>
                            </m:ctrlPr>
                          </m:sSubPr>
                          <m:e>
                            <m:r>
                              <a:rPr lang="en-US" sz="900" i="1">
                                <a:latin typeface="Cambria Math" panose="02040503050406030204" pitchFamily="18" charset="0"/>
                                <a:cs typeface="Times New Roman" panose="02020603050405020304" pitchFamily="18" charset="0"/>
                              </a:rPr>
                              <m:t>𝜒</m:t>
                            </m:r>
                          </m:e>
                          <m:sub>
                            <m:r>
                              <a:rPr lang="en-US" sz="900" i="1">
                                <a:latin typeface="Cambria Math" panose="02040503050406030204" pitchFamily="18" charset="0"/>
                                <a:cs typeface="Times New Roman" panose="02020603050405020304" pitchFamily="18" charset="0"/>
                              </a:rPr>
                              <m:t>𝑖</m:t>
                            </m:r>
                          </m:sub>
                        </m:sSub>
                        <m:r>
                          <a:rPr lang="en-US" sz="900" i="1">
                            <a:latin typeface="Cambria Math" panose="02040503050406030204" pitchFamily="18" charset="0"/>
                            <a:cs typeface="Times New Roman" panose="02020603050405020304" pitchFamily="18" charset="0"/>
                          </a:rPr>
                          <m:t>)</m:t>
                        </m:r>
                      </m:e>
                    </m:rad>
                  </m:oMath>
                </a14:m>
                <a:r>
                  <a:rPr lang="en-US" sz="900" dirty="0">
                    <a:latin typeface="Times New Roman" panose="02020603050405020304" pitchFamily="18" charset="0"/>
                    <a:cs typeface="Times New Roman" panose="02020603050405020304"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358561" y="5188525"/>
                <a:ext cx="4303169" cy="1229567"/>
              </a:xfrm>
              <a:prstGeom prst="rect">
                <a:avLst/>
              </a:prstGeom>
              <a:blipFill>
                <a:blip r:embed="rId4"/>
                <a:stretch>
                  <a:fillRect b="-495"/>
                </a:stretch>
              </a:blipFill>
            </p:spPr>
            <p:txBody>
              <a:bodyPr/>
              <a:lstStyle/>
              <a:p>
                <a:r>
                  <a:rPr lang="en-US">
                    <a:noFill/>
                  </a:rPr>
                  <a:t> </a:t>
                </a:r>
              </a:p>
            </p:txBody>
          </p:sp>
        </mc:Fallback>
      </mc:AlternateContent>
    </p:spTree>
    <p:extLst>
      <p:ext uri="{BB962C8B-B14F-4D97-AF65-F5344CB8AC3E}">
        <p14:creationId xmlns:p14="http://schemas.microsoft.com/office/powerpoint/2010/main" val="118660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1093" y="1564603"/>
                <a:ext cx="10515600" cy="5550535"/>
              </a:xfrm>
            </p:spPr>
            <p:txBody>
              <a:bodyPr>
                <a:normAutofit/>
              </a:bodyPr>
              <a:lstStyle/>
              <a:p>
                <a:r>
                  <a:rPr lang="en-US" sz="2400" dirty="0"/>
                  <a:t>1 of 5 years are statistically anomalous – not sure why</a:t>
                </a:r>
              </a:p>
              <a:p>
                <a:r>
                  <a:rPr lang="en-US" sz="2400" dirty="0"/>
                  <a:t>With </a:t>
                </a:r>
                <a:r>
                  <a:rPr lang="en-US" sz="2400" u="sng" dirty="0"/>
                  <a:t>current loads </a:t>
                </a:r>
                <a:r>
                  <a:rPr lang="en-US" sz="2400" dirty="0"/>
                  <a:t>we should expect that in 80% of years</a:t>
                </a:r>
              </a:p>
              <a:p>
                <a:pPr lvl="1"/>
                <a:r>
                  <a:rPr lang="en-US" sz="2000" dirty="0"/>
                  <a:t>the 2mg/l area is not different from zero	</a:t>
                </a:r>
              </a:p>
              <a:p>
                <a:pPr lvl="1"/>
                <a:r>
                  <a:rPr lang="en-US" sz="2000" dirty="0"/>
                  <a:t>The  3mg/l area is </a:t>
                </a:r>
                <a:r>
                  <a:rPr lang="en-US" sz="2000" i="0" dirty="0">
                    <a:latin typeface="+mj-lt"/>
                  </a:rPr>
                  <a:t>180</a:t>
                </a:r>
                <a14:m>
                  <m:oMath xmlns:m="http://schemas.openxmlformats.org/officeDocument/2006/math">
                    <m:r>
                      <a:rPr lang="en-US" sz="2000" b="0" i="1" smtClean="0">
                        <a:latin typeface="Cambria Math" panose="02040503050406030204" pitchFamily="18" charset="0"/>
                      </a:rPr>
                      <m:t>±20</m:t>
                    </m:r>
                  </m:oMath>
                </a14:m>
                <a:r>
                  <a:rPr lang="en-US" sz="2000" dirty="0"/>
                  <a:t> km</a:t>
                </a:r>
                <a:r>
                  <a:rPr lang="en-US" sz="2000" baseline="30000" dirty="0"/>
                  <a:t>2</a:t>
                </a:r>
              </a:p>
              <a:p>
                <a:r>
                  <a:rPr lang="en-US" sz="2400" dirty="0"/>
                  <a:t>In BAD years</a:t>
                </a:r>
              </a:p>
              <a:p>
                <a:pPr lvl="1"/>
                <a:r>
                  <a:rPr lang="en-US" sz="2000" dirty="0"/>
                  <a:t>The 3 mg/l area is </a:t>
                </a:r>
                <a14:m>
                  <m:oMath xmlns:m="http://schemas.openxmlformats.org/officeDocument/2006/math">
                    <m:r>
                      <a:rPr lang="en-US" sz="2000" b="0" i="0" smtClean="0">
                        <a:latin typeface="Cambria Math" panose="02040503050406030204" pitchFamily="18" charset="0"/>
                      </a:rPr>
                      <m:t>500</m:t>
                    </m:r>
                    <m:r>
                      <a:rPr lang="en-US" sz="2000" b="0" i="1" smtClean="0">
                        <a:latin typeface="Cambria Math" panose="02040503050406030204" pitchFamily="18" charset="0"/>
                      </a:rPr>
                      <m:t>±50</m:t>
                    </m:r>
                  </m:oMath>
                </a14:m>
                <a:r>
                  <a:rPr lang="en-US" sz="2000" dirty="0"/>
                  <a:t> km</a:t>
                </a:r>
                <a:r>
                  <a:rPr lang="en-US" sz="2000" baseline="30000" dirty="0"/>
                  <a:t>2</a:t>
                </a:r>
                <a:r>
                  <a:rPr lang="en-US" sz="2000" dirty="0"/>
                  <a:t> </a:t>
                </a:r>
              </a:p>
              <a:p>
                <a:pPr lvl="1"/>
                <a:r>
                  <a:rPr lang="en-US" sz="2000" dirty="0"/>
                  <a:t>The 2 mg/l area is </a:t>
                </a:r>
                <a14:m>
                  <m:oMath xmlns:m="http://schemas.openxmlformats.org/officeDocument/2006/math">
                    <m:r>
                      <a:rPr lang="en-US" sz="2000" b="0" i="0" smtClean="0">
                        <a:latin typeface="Cambria Math" panose="02040503050406030204" pitchFamily="18" charset="0"/>
                      </a:rPr>
                      <m:t>50</m:t>
                    </m:r>
                    <m:r>
                      <a:rPr lang="en-US" sz="2000" b="0" i="1" smtClean="0">
                        <a:latin typeface="Cambria Math" panose="02040503050406030204" pitchFamily="18" charset="0"/>
                      </a:rPr>
                      <m:t>±20</m:t>
                    </m:r>
                  </m:oMath>
                </a14:m>
                <a:r>
                  <a:rPr lang="en-US" sz="2000" dirty="0"/>
                  <a:t> km</a:t>
                </a:r>
                <a:r>
                  <a:rPr lang="en-US" sz="2000" baseline="30000" dirty="0"/>
                  <a:t>2</a:t>
                </a:r>
                <a:endParaRPr lang="en-US" sz="2000" dirty="0"/>
              </a:p>
              <a:p>
                <a:pPr marL="457200" lvl="1" indent="0">
                  <a:buNone/>
                </a:pPr>
                <a:endParaRPr lang="en-US" baseline="30000" dirty="0"/>
              </a:p>
              <a:p>
                <a:pPr marL="0" indent="0">
                  <a:buNone/>
                </a:pPr>
                <a:r>
                  <a:rPr lang="en-US" sz="2400" dirty="0">
                    <a:solidFill>
                      <a:srgbClr val="FF0000"/>
                    </a:solidFill>
                  </a:rPr>
                  <a:t>Demonstrated that nutrient management has worked in LIS</a:t>
                </a:r>
              </a:p>
              <a:p>
                <a:pPr lvl="1"/>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1093" y="1564603"/>
                <a:ext cx="10515600" cy="5550535"/>
              </a:xfrm>
              <a:blipFill>
                <a:blip r:embed="rId2"/>
                <a:stretch>
                  <a:fillRect l="-928" t="-1538"/>
                </a:stretch>
              </a:blipFill>
            </p:spPr>
            <p:txBody>
              <a:bodyPr/>
              <a:lstStyle/>
              <a:p>
                <a:r>
                  <a:rPr lang="en-US">
                    <a:noFill/>
                  </a:rPr>
                  <a:t> </a:t>
                </a:r>
              </a:p>
            </p:txBody>
          </p:sp>
        </mc:Fallback>
      </mc:AlternateContent>
      <p:sp>
        <p:nvSpPr>
          <p:cNvPr id="4" name="TextBox 3"/>
          <p:cNvSpPr txBox="1"/>
          <p:nvPr/>
        </p:nvSpPr>
        <p:spPr>
          <a:xfrm>
            <a:off x="851093" y="512248"/>
            <a:ext cx="10413105" cy="461665"/>
          </a:xfrm>
          <a:prstGeom prst="rect">
            <a:avLst/>
          </a:prstGeom>
          <a:noFill/>
        </p:spPr>
        <p:txBody>
          <a:bodyPr wrap="square" rtlCol="0">
            <a:spAutoFit/>
          </a:bodyPr>
          <a:lstStyle/>
          <a:p>
            <a:r>
              <a:rPr lang="en-US" sz="2400" dirty="0">
                <a:solidFill>
                  <a:srgbClr val="FF0000"/>
                </a:solidFill>
              </a:rPr>
              <a:t>Integrated 30 years of EPA ship surveys, and 20 years of IOOS buoy data</a:t>
            </a:r>
          </a:p>
        </p:txBody>
      </p:sp>
    </p:spTree>
    <p:extLst>
      <p:ext uri="{BB962C8B-B14F-4D97-AF65-F5344CB8AC3E}">
        <p14:creationId xmlns:p14="http://schemas.microsoft.com/office/powerpoint/2010/main" val="22952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94" y="318743"/>
            <a:ext cx="10972800" cy="1143000"/>
          </a:xfrm>
        </p:spPr>
        <p:txBody>
          <a:bodyPr>
            <a:normAutofit/>
          </a:bodyPr>
          <a:lstStyle/>
          <a:p>
            <a:r>
              <a:rPr lang="en-US" sz="3200" b="1" dirty="0"/>
              <a:t>Connecticut Institute for Resilience and Climate Adaptation</a:t>
            </a:r>
          </a:p>
        </p:txBody>
      </p:sp>
      <p:sp>
        <p:nvSpPr>
          <p:cNvPr id="4" name="Content Placeholder 2"/>
          <p:cNvSpPr>
            <a:spLocks noGrp="1"/>
          </p:cNvSpPr>
          <p:nvPr>
            <p:ph idx="1"/>
          </p:nvPr>
        </p:nvSpPr>
        <p:spPr>
          <a:xfrm>
            <a:off x="279918" y="969666"/>
            <a:ext cx="10984283" cy="4754967"/>
          </a:xfrm>
        </p:spPr>
        <p:txBody>
          <a:bodyPr>
            <a:normAutofit fontScale="92500"/>
          </a:bodyPr>
          <a:lstStyle/>
          <a:p>
            <a:pPr eaLnBrk="1" hangingPunct="1"/>
            <a:endParaRPr lang="en-US" sz="2400" dirty="0"/>
          </a:p>
          <a:p>
            <a:pPr marL="0" indent="640080" eaLnBrk="1" hangingPunct="1"/>
            <a:r>
              <a:rPr lang="en-US" sz="2100" b="1" dirty="0">
                <a:ea typeface="Adobe Myungjo Std M" panose="02020600000000000000" pitchFamily="18" charset="-128"/>
              </a:rPr>
              <a:t>February, 2012:	Formation of Shoreline Preservation Task Force</a:t>
            </a:r>
          </a:p>
          <a:p>
            <a:pPr marL="0" indent="640080" eaLnBrk="1" hangingPunct="1"/>
            <a:r>
              <a:rPr lang="en-US" sz="2100" b="1" dirty="0">
                <a:ea typeface="Adobe Myungjo Std M" panose="02020600000000000000" pitchFamily="18" charset="-128"/>
              </a:rPr>
              <a:t>June, 2013: 		Special Act 13-9 (U)</a:t>
            </a:r>
          </a:p>
          <a:p>
            <a:pPr marL="0" indent="640080" eaLnBrk="1" hangingPunct="1"/>
            <a:r>
              <a:rPr lang="en-US" sz="2100" b="1" dirty="0">
                <a:ea typeface="Adobe Myungjo Std M" panose="02020600000000000000" pitchFamily="18" charset="-128"/>
              </a:rPr>
              <a:t>January, 2014:	Gov. Malloy at Avery Point to Create CIRCA with $3,000,000 from a 								an environmental settlement fund </a:t>
            </a:r>
          </a:p>
          <a:p>
            <a:pPr marL="0" indent="640080"/>
            <a:r>
              <a:rPr lang="en-US" sz="2100" b="1" dirty="0">
                <a:ea typeface="Adobe Myungjo Std M" panose="02020600000000000000" pitchFamily="18" charset="-128"/>
              </a:rPr>
              <a:t>June 2018:		Depth of Housing NDRC funds Bridgeport Project and Resilient 					Connecticut (regional risk assessment &amp; planning in New Haven and 				Fairfield Counties)</a:t>
            </a:r>
          </a:p>
          <a:p>
            <a:pPr marL="0" indent="640080"/>
            <a:r>
              <a:rPr lang="en-US" sz="2100" b="1" dirty="0">
                <a:ea typeface="Adobe Myungjo Std M" panose="02020600000000000000" pitchFamily="18" charset="-128"/>
              </a:rPr>
              <a:t>June 2021: 		Connecticut Legislature Authorized Resilience Bonds from CT Green 				Bank, created authority for towns to raise revenue to fund projects, 				and provided $20,000,000 to CT DEEP for resilience projects  </a:t>
            </a:r>
          </a:p>
          <a:p>
            <a:pPr marL="0" indent="640080"/>
            <a:r>
              <a:rPr lang="en-US" sz="2100" b="1" dirty="0">
                <a:ea typeface="Adobe Myungjo Std M" panose="02020600000000000000" pitchFamily="18" charset="-128"/>
              </a:rPr>
              <a:t>June 2021:		Connecticut Legislature appropriates $5,000,000  for 2021-23 to expand-						continue Resilient Connecticut to other counties</a:t>
            </a:r>
          </a:p>
          <a:p>
            <a:pPr marL="0" indent="640080"/>
            <a:endParaRPr lang="en-US" sz="2100" b="1" dirty="0">
              <a:ea typeface="Adobe Myungjo Std M" panose="02020600000000000000" pitchFamily="18" charset="-128"/>
            </a:endParaRPr>
          </a:p>
          <a:p>
            <a:pPr marL="0" indent="640080"/>
            <a:endParaRPr lang="en-US" sz="2100" b="1" dirty="0">
              <a:ea typeface="Adobe Myungjo Std M" panose="02020600000000000000" pitchFamily="18" charset="-128"/>
            </a:endParaRPr>
          </a:p>
          <a:p>
            <a:pPr marL="2171700" lvl="5" indent="640080"/>
            <a:endParaRPr lang="en-US" sz="900" b="1" dirty="0">
              <a:ea typeface="Adobe Myungjo Std M" panose="02020600000000000000" pitchFamily="18" charset="-128"/>
            </a:endParaRPr>
          </a:p>
          <a:p>
            <a:pPr marL="2171700" lvl="5" indent="0">
              <a:buNone/>
            </a:pPr>
            <a:endParaRPr lang="en-US" sz="900" b="1" dirty="0">
              <a:ea typeface="Adobe Myungjo Std M" panose="02020600000000000000" pitchFamily="18" charset="-128"/>
            </a:endParaRPr>
          </a:p>
          <a:p>
            <a:pPr marL="0" indent="640080"/>
            <a:endParaRPr lang="en-US" sz="2100" b="1" dirty="0">
              <a:ea typeface="Adobe Myungjo Std M" panose="02020600000000000000" pitchFamily="18" charset="-128"/>
            </a:endParaRPr>
          </a:p>
          <a:p>
            <a:pPr marL="0" indent="0">
              <a:buNone/>
            </a:pPr>
            <a:endParaRPr lang="en-US" sz="2100" b="1" dirty="0">
              <a:ea typeface="Adobe Myungjo Std M" panose="02020600000000000000" pitchFamily="18" charset="-128"/>
            </a:endParaRPr>
          </a:p>
          <a:p>
            <a:pPr marL="0" indent="640080"/>
            <a:endParaRPr lang="en-US" sz="2000" b="1" dirty="0">
              <a:latin typeface="Adobe Myungjo Std M" panose="02020600000000000000" pitchFamily="18" charset="-128"/>
              <a:ea typeface="Adobe Myungjo Std M" panose="02020600000000000000" pitchFamily="18" charset="-128"/>
            </a:endParaRPr>
          </a:p>
          <a:p>
            <a:pPr marL="0" indent="640080"/>
            <a:endParaRPr lang="en-US" sz="2000" b="1" dirty="0">
              <a:latin typeface="Adobe Myungjo Std M" panose="02020600000000000000" pitchFamily="18" charset="-128"/>
              <a:ea typeface="Adobe Myungjo Std M" panose="02020600000000000000" pitchFamily="18" charset="-128"/>
            </a:endParaRPr>
          </a:p>
          <a:p>
            <a:endParaRPr lang="en-US" sz="2800" dirty="0"/>
          </a:p>
          <a:p>
            <a:pPr eaLnBrk="1" hangingPunct="1"/>
            <a:endParaRPr lang="en-US" sz="2400" dirty="0"/>
          </a:p>
        </p:txBody>
      </p:sp>
    </p:spTree>
    <p:extLst>
      <p:ext uri="{BB962C8B-B14F-4D97-AF65-F5344CB8AC3E}">
        <p14:creationId xmlns:p14="http://schemas.microsoft.com/office/powerpoint/2010/main" val="36441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26" y="792442"/>
            <a:ext cx="5583334" cy="1143000"/>
          </a:xfrm>
        </p:spPr>
        <p:txBody>
          <a:bodyPr>
            <a:noAutofit/>
          </a:bodyPr>
          <a:lstStyle/>
          <a:p>
            <a:r>
              <a:rPr lang="en-US" sz="2400" dirty="0"/>
              <a:t>More frequent  road flooding,</a:t>
            </a:r>
            <a:br>
              <a:rPr lang="en-US" sz="2400" dirty="0"/>
            </a:br>
            <a:r>
              <a:rPr lang="en-US" sz="2400" dirty="0"/>
              <a:t>disrupts business, e.g. RT 146</a:t>
            </a:r>
            <a:br>
              <a:rPr lang="en-US" sz="2800" dirty="0"/>
            </a:br>
            <a:r>
              <a:rPr lang="en-US" sz="2800" dirty="0"/>
              <a:t> </a:t>
            </a:r>
            <a:br>
              <a:rPr lang="en-US" sz="2800" dirty="0"/>
            </a:br>
            <a:endParaRPr lang="en-US" sz="28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200074" y="2801264"/>
            <a:ext cx="3963538" cy="2972653"/>
          </a:xfr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0102" y="2834259"/>
            <a:ext cx="3963539" cy="297265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07713" y="2801265"/>
            <a:ext cx="3963537" cy="2972653"/>
          </a:xfrm>
          <a:prstGeom prst="rect">
            <a:avLst/>
          </a:prstGeom>
        </p:spPr>
      </p:pic>
      <p:pic>
        <p:nvPicPr>
          <p:cNvPr id="9" name="Picture 8" descr="Connecticut State Roads 146 142 copy.jpg"/>
          <p:cNvPicPr>
            <a:picLocks noChangeAspect="1"/>
          </p:cNvPicPr>
          <p:nvPr/>
        </p:nvPicPr>
        <p:blipFill rotWithShape="1">
          <a:blip r:embed="rId6" cstate="print">
            <a:extLst>
              <a:ext uri="{28A0092B-C50C-407E-A947-70E740481C1C}">
                <a14:useLocalDpi xmlns:a14="http://schemas.microsoft.com/office/drawing/2010/main"/>
              </a:ext>
            </a:extLst>
          </a:blip>
          <a:srcRect t="-9037"/>
          <a:stretch/>
        </p:blipFill>
        <p:spPr>
          <a:xfrm>
            <a:off x="4147742" y="-73380"/>
            <a:ext cx="7081114" cy="3388564"/>
          </a:xfrm>
          <a:prstGeom prst="rect">
            <a:avLst/>
          </a:prstGeom>
        </p:spPr>
      </p:pic>
    </p:spTree>
    <p:extLst>
      <p:ext uri="{BB962C8B-B14F-4D97-AF65-F5344CB8AC3E}">
        <p14:creationId xmlns:p14="http://schemas.microsoft.com/office/powerpoint/2010/main" val="147596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mes\AppData\Local\Microsoft\Windows\INetCache\Content.Word\Slide2.jpg"/>
          <p:cNvPicPr/>
          <p:nvPr/>
        </p:nvPicPr>
        <p:blipFill rotWithShape="1">
          <a:blip r:embed="rId2" cstate="print">
            <a:extLst>
              <a:ext uri="{28A0092B-C50C-407E-A947-70E740481C1C}">
                <a14:useLocalDpi xmlns:a14="http://schemas.microsoft.com/office/drawing/2010/main"/>
              </a:ext>
            </a:extLst>
          </a:blip>
          <a:srcRect/>
          <a:stretch/>
        </p:blipFill>
        <p:spPr bwMode="auto">
          <a:xfrm>
            <a:off x="4575319" y="706034"/>
            <a:ext cx="6009005" cy="258445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5025044" y="139166"/>
            <a:ext cx="4379420" cy="1133736"/>
          </a:xfrm>
        </p:spPr>
        <p:txBody>
          <a:bodyPr>
            <a:normAutofit/>
          </a:bodyPr>
          <a:lstStyle/>
          <a:p>
            <a:r>
              <a:rPr lang="en-US" sz="1400" dirty="0">
                <a:latin typeface="Times New Roman" panose="02020603050405020304" pitchFamily="18" charset="0"/>
                <a:cs typeface="Times New Roman" panose="02020603050405020304" pitchFamily="18" charset="0"/>
              </a:rPr>
              <a:t>Sachems Head Road (RT 146) </a:t>
            </a:r>
          </a:p>
        </p:txBody>
      </p:sp>
      <p:pic>
        <p:nvPicPr>
          <p:cNvPr id="5" name="Content Placeholder 4" descr="C:\Users\james\AppData\Local\Microsoft\Windows\INetCache\Content.Word\Slide1.jpg"/>
          <p:cNvPicPr>
            <a:picLocks noGrp="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4575319" y="3755016"/>
            <a:ext cx="5899767" cy="2628926"/>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080" y="1591886"/>
            <a:ext cx="4261239" cy="4002905"/>
          </a:xfrm>
          <a:prstGeom prst="rect">
            <a:avLst/>
          </a:prstGeom>
        </p:spPr>
      </p:pic>
      <p:sp>
        <p:nvSpPr>
          <p:cNvPr id="7" name="TextBox 6"/>
          <p:cNvSpPr txBox="1"/>
          <p:nvPr/>
        </p:nvSpPr>
        <p:spPr>
          <a:xfrm>
            <a:off x="1014153" y="1965960"/>
            <a:ext cx="1924397" cy="261610"/>
          </a:xfrm>
          <a:prstGeom prst="rect">
            <a:avLst/>
          </a:prstGeom>
          <a:noFill/>
        </p:spPr>
        <p:txBody>
          <a:bodyPr wrap="square" rtlCol="0">
            <a:spAutoFit/>
          </a:bodyPr>
          <a:lstStyle/>
          <a:p>
            <a:r>
              <a:rPr lang="en-US" sz="1100" dirty="0">
                <a:solidFill>
                  <a:srgbClr val="FFFF00"/>
                </a:solidFill>
              </a:rPr>
              <a:t>Sachems Head Road (RT 146) </a:t>
            </a:r>
          </a:p>
        </p:txBody>
      </p:sp>
      <p:sp>
        <p:nvSpPr>
          <p:cNvPr id="8" name="Rectangle 7"/>
          <p:cNvSpPr/>
          <p:nvPr/>
        </p:nvSpPr>
        <p:spPr>
          <a:xfrm>
            <a:off x="5118659" y="3460465"/>
            <a:ext cx="1315617" cy="307777"/>
          </a:xfrm>
          <a:prstGeom prst="rect">
            <a:avLst/>
          </a:prstGeom>
        </p:spPr>
        <p:txBody>
          <a:bodyPr wrap="none">
            <a:spAutoFit/>
          </a:bodyPr>
          <a:lstStyle/>
          <a:p>
            <a:r>
              <a:rPr lang="en-US" sz="1400">
                <a:effectLst/>
                <a:latin typeface="Times New Roman" panose="02020603050405020304" pitchFamily="18" charset="0"/>
                <a:ea typeface="Calibri" panose="020F0502020204030204" pitchFamily="34" charset="0"/>
              </a:rPr>
              <a:t>Daniels Avenue</a:t>
            </a:r>
            <a:endParaRPr lang="en-US" sz="1400" dirty="0"/>
          </a:p>
        </p:txBody>
      </p:sp>
      <p:sp>
        <p:nvSpPr>
          <p:cNvPr id="9" name="Rectangle 8"/>
          <p:cNvSpPr/>
          <p:nvPr/>
        </p:nvSpPr>
        <p:spPr>
          <a:xfrm>
            <a:off x="440426" y="78442"/>
            <a:ext cx="4245329" cy="369332"/>
          </a:xfrm>
          <a:prstGeom prst="rect">
            <a:avLst/>
          </a:prstGeom>
        </p:spPr>
        <p:txBody>
          <a:bodyPr wrap="none">
            <a:spAutoFit/>
          </a:bodyPr>
          <a:lstStyle/>
          <a:p>
            <a:pPr marL="342900" indent="-342900">
              <a:buFont typeface="+mj-lt"/>
              <a:buAutoNum type="arabicPeriod"/>
            </a:pPr>
            <a:r>
              <a:rPr lang="en-US" b="1" dirty="0"/>
              <a:t>Sachems Head Road (RT 146), Guilford</a:t>
            </a:r>
            <a:r>
              <a:rPr lang="en-US" dirty="0"/>
              <a:t> </a:t>
            </a:r>
          </a:p>
        </p:txBody>
      </p:sp>
      <p:sp>
        <p:nvSpPr>
          <p:cNvPr id="10" name="TextBox 9"/>
          <p:cNvSpPr txBox="1"/>
          <p:nvPr/>
        </p:nvSpPr>
        <p:spPr>
          <a:xfrm>
            <a:off x="3175462" y="4692781"/>
            <a:ext cx="1745673" cy="553998"/>
          </a:xfrm>
          <a:prstGeom prst="rect">
            <a:avLst/>
          </a:prstGeom>
          <a:noFill/>
        </p:spPr>
        <p:txBody>
          <a:bodyPr wrap="square" rtlCol="0">
            <a:spAutoFit/>
          </a:bodyPr>
          <a:lstStyle/>
          <a:p>
            <a:r>
              <a:rPr lang="en-US" sz="1100" dirty="0">
                <a:solidFill>
                  <a:srgbClr val="FFFF00"/>
                </a:solidFill>
                <a:effectLst/>
                <a:latin typeface="Times New Roman" panose="02020603050405020304" pitchFamily="18" charset="0"/>
                <a:ea typeface="Calibri" panose="020F0502020204030204" pitchFamily="34" charset="0"/>
              </a:rPr>
              <a:t>Daniels Avenue</a:t>
            </a:r>
            <a:endParaRPr lang="en-US" sz="1100" dirty="0">
              <a:solidFill>
                <a:srgbClr val="FFFF00"/>
              </a:solidFill>
            </a:endParaRPr>
          </a:p>
          <a:p>
            <a:endParaRPr lang="en-US" dirty="0"/>
          </a:p>
        </p:txBody>
      </p:sp>
    </p:spTree>
    <p:extLst>
      <p:ext uri="{BB962C8B-B14F-4D97-AF65-F5344CB8AC3E}">
        <p14:creationId xmlns:p14="http://schemas.microsoft.com/office/powerpoint/2010/main" val="2580326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3886</TotalTime>
  <Words>806</Words>
  <Application>Microsoft Macintosh PowerPoint</Application>
  <PresentationFormat>Widescreen</PresentationFormat>
  <Paragraphs>67</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Adobe Myungjo Std M</vt:lpstr>
      <vt:lpstr>Arial</vt:lpstr>
      <vt:lpstr>Calibri</vt:lpstr>
      <vt:lpstr>Calibri Light</vt:lpstr>
      <vt:lpstr>Cambria Math</vt:lpstr>
      <vt:lpstr>Times New Roman</vt:lpstr>
      <vt:lpstr>Office Theme</vt:lpstr>
      <vt:lpstr>IOOS Contributions to LIS  and Connecticut  Communities</vt:lpstr>
      <vt:lpstr>PowerPoint Presentation</vt:lpstr>
      <vt:lpstr>PowerPoint Presentation</vt:lpstr>
      <vt:lpstr>PowerPoint Presentation</vt:lpstr>
      <vt:lpstr>PowerPoint Presentation</vt:lpstr>
      <vt:lpstr>PowerPoint Presentation</vt:lpstr>
      <vt:lpstr>Connecticut Institute for Resilience and Climate Adaptation</vt:lpstr>
      <vt:lpstr>More frequent  road flooding, disrupts business, e.g. RT 146   </vt:lpstr>
      <vt:lpstr>Sachems Head Road (RT 146)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O'Donnell</dc:creator>
  <cp:lastModifiedBy>Torie Ketcham</cp:lastModifiedBy>
  <cp:revision>24</cp:revision>
  <dcterms:created xsi:type="dcterms:W3CDTF">2021-02-19T05:33:18Z</dcterms:created>
  <dcterms:modified xsi:type="dcterms:W3CDTF">2022-05-13T13:20:35Z</dcterms:modified>
</cp:coreProperties>
</file>