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3"/>
    <p:sldMasterId id="2147483663" r:id="rId4"/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9144000"/>
  <p:notesSz cx="6858000" cy="9144000"/>
  <p:embeddedFontLst>
    <p:embeddedFont>
      <p:font typeface="Century Gothic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CenturyGothic-bold.fntdata"/><Relationship Id="rId23" Type="http://schemas.openxmlformats.org/officeDocument/2006/relationships/font" Target="fonts/CenturyGothic-regular.fntdata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font" Target="fonts/CenturyGothic-boldItalic.fntdata"/><Relationship Id="rId25" Type="http://schemas.openxmlformats.org/officeDocument/2006/relationships/font" Target="fonts/CenturyGothic-italic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30bb1a843c_1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30bb1a843c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130bb1a843c_1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2fe9f1b5c1_0_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2fe9f1b5c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12fe9f1b5c1_0_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fb85b0282_0_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dfb85b028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dfb85b0282_0_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2fe9f1b5c1_0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2fe9f1b5c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12fe9f1b5c1_0_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2fe9f1b5c1_0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2fe9f1b5c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12fe9f1b5c1_0_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dfb85b0282_0_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dfb85b0282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dfb85b0282_0_7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36d7ef3c4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36d7ef3c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236d7ef3c4_0_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30f5e7a80c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30f5e7a8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130f5e7a80c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30bb1a843c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30bb1a843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130bb1a843c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4e586bf55_1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4e586bf55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24e586bf55_1_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fb85b0282_0_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fb85b0282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dfb85b0282_0_5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fb85b0282_0_9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dfb85b0282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dfb85b0282_0_9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fe9f1b5c1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2fe9f1b5c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12fe9f1b5c1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fb85b0282_0_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dfb85b028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dfb85b0282_0_6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457200" y="2362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ckwel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4354" y="17417"/>
            <a:ext cx="9139646" cy="592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ckwel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13"/>
          <p:cNvSpPr txBox="1"/>
          <p:nvPr>
            <p:ph idx="11" type="ftr"/>
          </p:nvPr>
        </p:nvSpPr>
        <p:spPr>
          <a:xfrm>
            <a:off x="1600200" y="6356350"/>
            <a:ext cx="533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45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title"/>
          </p:nvPr>
        </p:nvSpPr>
        <p:spPr>
          <a:xfrm>
            <a:off x="457200" y="609600"/>
            <a:ext cx="3008313" cy="82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ckwell"/>
              <a:buNone/>
              <a:defRPr b="1" i="0" sz="2000" u="none" cap="none" strike="noStrik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3575050" y="609600"/>
            <a:ext cx="5111750" cy="55165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None/>
              <a:defRPr b="0" i="0" sz="1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>
            <a:off x="1600200" y="6356350"/>
            <a:ext cx="533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45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ckwell"/>
              <a:buNone/>
              <a:defRPr b="1" i="0" sz="2000" u="none" cap="none" strike="noStrik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1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New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None/>
              <a:defRPr b="0" i="0" sz="1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1" type="ftr"/>
          </p:nvPr>
        </p:nvSpPr>
        <p:spPr>
          <a:xfrm>
            <a:off x="1600200" y="6356350"/>
            <a:ext cx="533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45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4354" y="17417"/>
            <a:ext cx="9139646" cy="592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ckwel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 rot="5400000">
            <a:off x="1943100" y="-495299"/>
            <a:ext cx="52578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1600200" y="6356350"/>
            <a:ext cx="533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45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4838700" y="2400300"/>
            <a:ext cx="56388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ckwell"/>
              <a:buNone/>
              <a:defRPr b="0" i="0" sz="3200" u="none" cap="none" strike="noStrik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647700" y="419100"/>
            <a:ext cx="56388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1" type="ftr"/>
          </p:nvPr>
        </p:nvSpPr>
        <p:spPr>
          <a:xfrm>
            <a:off x="1600200" y="6356350"/>
            <a:ext cx="533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45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685800" y="16002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ckwel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1371600" y="3124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1792288" y="652462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ckwel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4"/>
          <p:cNvSpPr/>
          <p:nvPr>
            <p:ph idx="2" type="pic"/>
          </p:nvPr>
        </p:nvSpPr>
        <p:spPr>
          <a:xfrm>
            <a:off x="1792288" y="12192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/>
          <p:nvPr>
            <p:ph idx="1" type="body"/>
          </p:nvPr>
        </p:nvSpPr>
        <p:spPr>
          <a:xfrm>
            <a:off x="914400" y="2514600"/>
            <a:ext cx="6705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" name="Google Shape;22;p7"/>
          <p:cNvSpPr txBox="1"/>
          <p:nvPr>
            <p:ph idx="2" type="body"/>
          </p:nvPr>
        </p:nvSpPr>
        <p:spPr>
          <a:xfrm>
            <a:off x="914400" y="3276600"/>
            <a:ext cx="670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187F9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187F9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4354" y="17417"/>
            <a:ext cx="9139646" cy="592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ckwel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9"/>
          <p:cNvSpPr txBox="1"/>
          <p:nvPr>
            <p:ph idx="1" type="body"/>
          </p:nvPr>
        </p:nvSpPr>
        <p:spPr>
          <a:xfrm>
            <a:off x="457200" y="990601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1" name="Google Shape;31;p9"/>
          <p:cNvSpPr txBox="1"/>
          <p:nvPr>
            <p:ph idx="11" type="ftr"/>
          </p:nvPr>
        </p:nvSpPr>
        <p:spPr>
          <a:xfrm>
            <a:off x="1600200" y="6356350"/>
            <a:ext cx="533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2" name="Google Shape;32;p9"/>
          <p:cNvSpPr txBox="1"/>
          <p:nvPr>
            <p:ph idx="12" type="sldNum"/>
          </p:nvPr>
        </p:nvSpPr>
        <p:spPr>
          <a:xfrm>
            <a:off x="45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ckwell"/>
              <a:buNone/>
              <a:defRPr b="0" i="0" sz="2800" u="none" cap="none" strike="noStrik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1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ourier New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" name="Google Shape;36;p10"/>
          <p:cNvSpPr txBox="1"/>
          <p:nvPr>
            <p:ph idx="11" type="ftr"/>
          </p:nvPr>
        </p:nvSpPr>
        <p:spPr>
          <a:xfrm>
            <a:off x="1600200" y="6356350"/>
            <a:ext cx="533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7" name="Google Shape;37;p10"/>
          <p:cNvSpPr txBox="1"/>
          <p:nvPr/>
        </p:nvSpPr>
        <p:spPr>
          <a:xfrm>
            <a:off x="4354" y="17417"/>
            <a:ext cx="9139646" cy="592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ckwel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Click to edit Master title style</a:t>
            </a:r>
            <a:endParaRPr b="0" i="0" sz="32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8" name="Google Shape;38;p10"/>
          <p:cNvSpPr txBox="1"/>
          <p:nvPr>
            <p:ph idx="12" type="sldNum"/>
          </p:nvPr>
        </p:nvSpPr>
        <p:spPr>
          <a:xfrm>
            <a:off x="45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4354" y="17417"/>
            <a:ext cx="9139646" cy="592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ckwel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Google Shape;41;p1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2" name="Google Shape;42;p1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1600200" y="6356350"/>
            <a:ext cx="533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45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4354" y="17417"/>
            <a:ext cx="9139646" cy="592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ckwel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None/>
              <a:defRPr b="1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1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9" name="Google Shape;49;p1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None/>
              <a:defRPr b="1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0" name="Google Shape;50;p1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1" name="Google Shape;51;p12"/>
          <p:cNvSpPr txBox="1"/>
          <p:nvPr>
            <p:ph idx="11" type="ftr"/>
          </p:nvPr>
        </p:nvSpPr>
        <p:spPr>
          <a:xfrm>
            <a:off x="1600200" y="6356350"/>
            <a:ext cx="533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45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5.xml"/><Relationship Id="rId3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3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4354" y="17417"/>
            <a:ext cx="9139646" cy="592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ckwel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457200" y="990601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1" type="ftr"/>
          </p:nvPr>
        </p:nvSpPr>
        <p:spPr>
          <a:xfrm>
            <a:off x="1600200" y="6356350"/>
            <a:ext cx="533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8"/>
          <p:cNvSpPr txBox="1"/>
          <p:nvPr>
            <p:ph idx="12" type="sldNum"/>
          </p:nvPr>
        </p:nvSpPr>
        <p:spPr>
          <a:xfrm>
            <a:off x="45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Relationship Id="rId4" Type="http://schemas.openxmlformats.org/officeDocument/2006/relationships/image" Target="../media/image12.png"/><Relationship Id="rId5" Type="http://schemas.openxmlformats.org/officeDocument/2006/relationships/hyperlink" Target="https://ioos.github.io/ioos-code-sprint/" TargetMode="External"/><Relationship Id="rId6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hyperlink" Target="https://github.com/ioos/ioos-code-sprint/issues" TargetMode="External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marinebon.org/obisindicators/articles/obisindicators.html" TargetMode="External"/><Relationship Id="rId4" Type="http://schemas.openxmlformats.org/officeDocument/2006/relationships/hyperlink" Target="https://asascience.github.io/restful-grids/README.html#" TargetMode="External"/><Relationship Id="rId5" Type="http://schemas.openxmlformats.org/officeDocument/2006/relationships/hyperlink" Target="https://cioos-siooc.github.io/pyobistools/" TargetMode="External"/><Relationship Id="rId6" Type="http://schemas.openxmlformats.org/officeDocument/2006/relationships/hyperlink" Target="https://ioos.github.io/erddap-gold-standard/index.html" TargetMode="External"/><Relationship Id="rId7" Type="http://schemas.openxmlformats.org/officeDocument/2006/relationships/hyperlink" Target="https://github.com/Dylan-Pugh/ioos-qc-front-end" TargetMode="External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ctrTitle"/>
          </p:nvPr>
        </p:nvSpPr>
        <p:spPr>
          <a:xfrm>
            <a:off x="685800" y="307525"/>
            <a:ext cx="7772400" cy="7782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2022 IOOS Code Sprint</a:t>
            </a:r>
            <a:endParaRPr sz="4000"/>
          </a:p>
        </p:txBody>
      </p:sp>
      <p:sp>
        <p:nvSpPr>
          <p:cNvPr id="85" name="Google Shape;85;p18"/>
          <p:cNvSpPr txBox="1"/>
          <p:nvPr>
            <p:ph idx="1" type="subTitle"/>
          </p:nvPr>
        </p:nvSpPr>
        <p:spPr>
          <a:xfrm>
            <a:off x="308125" y="4215650"/>
            <a:ext cx="8140800" cy="1739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Hybrid event hosted by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17 in-person</a:t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23 virtual</a:t>
            </a:r>
            <a:endParaRPr sz="2400"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123" y="1247050"/>
            <a:ext cx="4026752" cy="30200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7" name="Google Shape;87;p18"/>
          <p:cNvPicPr preferRelativeResize="0"/>
          <p:nvPr/>
        </p:nvPicPr>
        <p:blipFill rotWithShape="1">
          <a:blip r:embed="rId4">
            <a:alphaModFix/>
          </a:blip>
          <a:srcRect b="24219" l="0" r="0" t="0"/>
          <a:stretch/>
        </p:blipFill>
        <p:spPr>
          <a:xfrm>
            <a:off x="4560600" y="2255925"/>
            <a:ext cx="4463250" cy="195973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88" name="Google Shape;88;p18"/>
          <p:cNvSpPr txBox="1"/>
          <p:nvPr/>
        </p:nvSpPr>
        <p:spPr>
          <a:xfrm>
            <a:off x="4560525" y="1461900"/>
            <a:ext cx="446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https://ioos.github.io/ioos-code-sprint/</a:t>
            </a:r>
            <a:endParaRPr sz="600"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91968" y="4469050"/>
            <a:ext cx="1669952" cy="33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>
            <p:ph type="title"/>
          </p:nvPr>
        </p:nvSpPr>
        <p:spPr>
          <a:xfrm>
            <a:off x="4354" y="17417"/>
            <a:ext cx="91395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</p:txBody>
      </p:sp>
      <p:sp>
        <p:nvSpPr>
          <p:cNvPr id="163" name="Google Shape;163;p27"/>
          <p:cNvSpPr txBox="1"/>
          <p:nvPr>
            <p:ph idx="12" type="sldNum"/>
          </p:nvPr>
        </p:nvSpPr>
        <p:spPr>
          <a:xfrm>
            <a:off x="457200" y="6356350"/>
            <a:ext cx="76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4" name="Google Shape;164;p27"/>
          <p:cNvSpPr txBox="1"/>
          <p:nvPr/>
        </p:nvSpPr>
        <p:spPr>
          <a:xfrm>
            <a:off x="394975" y="927250"/>
            <a:ext cx="8501400" cy="53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Dears Dingrui Lei</a:t>
            </a:r>
            <a:endParaRPr sz="3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entury Gothic"/>
              <a:buChar char="●"/>
            </a:pPr>
            <a:r>
              <a:rPr lang="en-US" sz="2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Computer science undergraduate from Tongji University. Going to Houston to study as a computer science graduate at Rice University in this summer.</a:t>
            </a:r>
            <a:endParaRPr sz="2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entury Gothic"/>
              <a:buChar char="●"/>
            </a:pPr>
            <a:r>
              <a:rPr lang="en-US" sz="2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develop the main APIs of echoshader based on the HoloViz suite of tools, test configuration for using echoshader widgets in Panel dashboards.</a:t>
            </a:r>
            <a:endParaRPr sz="2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title"/>
          </p:nvPr>
        </p:nvSpPr>
        <p:spPr>
          <a:xfrm>
            <a:off x="4354" y="17417"/>
            <a:ext cx="91395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</p:txBody>
      </p:sp>
      <p:sp>
        <p:nvSpPr>
          <p:cNvPr id="171" name="Google Shape;171;p28"/>
          <p:cNvSpPr txBox="1"/>
          <p:nvPr>
            <p:ph idx="12" type="sldNum"/>
          </p:nvPr>
        </p:nvSpPr>
        <p:spPr>
          <a:xfrm>
            <a:off x="457200" y="6356350"/>
            <a:ext cx="76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" name="Google Shape;172;p28"/>
          <p:cNvSpPr txBox="1"/>
          <p:nvPr/>
        </p:nvSpPr>
        <p:spPr>
          <a:xfrm>
            <a:off x="394975" y="927250"/>
            <a:ext cx="8501400" cy="54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Peter Marsh</a:t>
            </a:r>
            <a:endParaRPr sz="3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entury Gothic"/>
              <a:buChar char="●"/>
            </a:pPr>
            <a:r>
              <a:rPr lang="en-US" sz="2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Recent Atmospheric Science Master’s graduate from the University of Cape Town.</a:t>
            </a:r>
            <a:endParaRPr sz="2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entury Gothic"/>
              <a:buChar char="●"/>
            </a:pPr>
            <a:r>
              <a:rPr lang="en-US" sz="2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work will look to demonstrate the functionality of Kerchunk on new datasets such as GRIB2 operational forecast data.</a:t>
            </a:r>
            <a:endParaRPr sz="2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3" name="Google Shape;17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9998" y="721800"/>
            <a:ext cx="2627625" cy="21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/>
          <p:nvPr>
            <p:ph type="title"/>
          </p:nvPr>
        </p:nvSpPr>
        <p:spPr>
          <a:xfrm>
            <a:off x="4354" y="17417"/>
            <a:ext cx="91395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</p:txBody>
      </p:sp>
      <p:sp>
        <p:nvSpPr>
          <p:cNvPr id="180" name="Google Shape;180;p29"/>
          <p:cNvSpPr txBox="1"/>
          <p:nvPr>
            <p:ph idx="12" type="sldNum"/>
          </p:nvPr>
        </p:nvSpPr>
        <p:spPr>
          <a:xfrm>
            <a:off x="457200" y="6356350"/>
            <a:ext cx="76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1" name="Google Shape;181;p29"/>
          <p:cNvSpPr txBox="1"/>
          <p:nvPr/>
        </p:nvSpPr>
        <p:spPr>
          <a:xfrm>
            <a:off x="394975" y="927250"/>
            <a:ext cx="8501400" cy="54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Vini Salazar</a:t>
            </a:r>
            <a:endParaRPr sz="3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entury Gothic"/>
              <a:buChar char="●"/>
            </a:pPr>
            <a:r>
              <a:rPr lang="en-US" sz="2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PhD student at the University of Melbourne. Vini is also the Maintainer Community lead at The Carpentries, a global organisation teaching coding and data skills to scientists.</a:t>
            </a:r>
            <a:endParaRPr sz="2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entury Gothic"/>
              <a:buChar char="●"/>
            </a:pPr>
            <a:r>
              <a:rPr lang="en-US" sz="2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work on refactoring erddapy.</a:t>
            </a:r>
            <a:endParaRPr sz="2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2" name="Google Shape;18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6476" y="793551"/>
            <a:ext cx="2497700" cy="203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>
            <p:ph type="title"/>
          </p:nvPr>
        </p:nvSpPr>
        <p:spPr>
          <a:xfrm>
            <a:off x="4354" y="17417"/>
            <a:ext cx="91395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</p:txBody>
      </p:sp>
      <p:sp>
        <p:nvSpPr>
          <p:cNvPr id="189" name="Google Shape;189;p30"/>
          <p:cNvSpPr txBox="1"/>
          <p:nvPr>
            <p:ph idx="12" type="sldNum"/>
          </p:nvPr>
        </p:nvSpPr>
        <p:spPr>
          <a:xfrm>
            <a:off x="457200" y="6356350"/>
            <a:ext cx="76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0" name="Google Shape;190;p30"/>
          <p:cNvSpPr txBox="1"/>
          <p:nvPr/>
        </p:nvSpPr>
        <p:spPr>
          <a:xfrm>
            <a:off x="394975" y="927250"/>
            <a:ext cx="8501400" cy="54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Ayush Anand</a:t>
            </a:r>
            <a:endParaRPr sz="3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entury Gothic"/>
              <a:buChar char="●"/>
            </a:pPr>
            <a:r>
              <a:rPr lang="en-US" sz="2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First-year CS undergraduate from the National Institute of Technology Durgapur. I love playing with data to address social challenges.</a:t>
            </a:r>
            <a:endParaRPr sz="2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entury Gothic"/>
              <a:buChar char="●"/>
            </a:pPr>
            <a:r>
              <a:rPr lang="en-US" sz="2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summer, I will contribute to pyobis - python client for OBIS, to upgrade it to the new API and improve usability and test coverage.</a:t>
            </a:r>
            <a:endParaRPr sz="2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1" name="Google Shape;19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7725" y="753300"/>
            <a:ext cx="2424100" cy="24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2950" y="924214"/>
            <a:ext cx="5858099" cy="5009572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1"/>
          <p:cNvSpPr txBox="1"/>
          <p:nvPr>
            <p:ph type="title"/>
          </p:nvPr>
        </p:nvSpPr>
        <p:spPr>
          <a:xfrm>
            <a:off x="4354" y="17417"/>
            <a:ext cx="91395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</p:txBody>
      </p:sp>
      <p:sp>
        <p:nvSpPr>
          <p:cNvPr id="199" name="Google Shape;199;p31"/>
          <p:cNvSpPr txBox="1"/>
          <p:nvPr>
            <p:ph idx="12" type="sldNum"/>
          </p:nvPr>
        </p:nvSpPr>
        <p:spPr>
          <a:xfrm>
            <a:off x="457200" y="6356350"/>
            <a:ext cx="76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" name="Google Shape;200;p31"/>
          <p:cNvSpPr/>
          <p:nvPr/>
        </p:nvSpPr>
        <p:spPr>
          <a:xfrm>
            <a:off x="341850" y="742775"/>
            <a:ext cx="1301100" cy="17667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01" name="Google Shape;201;p31"/>
          <p:cNvSpPr/>
          <p:nvPr/>
        </p:nvSpPr>
        <p:spPr>
          <a:xfrm>
            <a:off x="3486625" y="2100075"/>
            <a:ext cx="1701000" cy="5922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1"/>
          <p:cNvSpPr/>
          <p:nvPr/>
        </p:nvSpPr>
        <p:spPr>
          <a:xfrm>
            <a:off x="6347500" y="2937375"/>
            <a:ext cx="1701000" cy="5922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/>
          <p:nvPr>
            <p:ph idx="1" type="body"/>
          </p:nvPr>
        </p:nvSpPr>
        <p:spPr>
          <a:xfrm>
            <a:off x="914400" y="2514600"/>
            <a:ext cx="670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3000"/>
              <a:t>Thank you!</a:t>
            </a:r>
            <a:endParaRPr b="0" i="0" sz="30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8" name="Google Shape;208;p32"/>
          <p:cNvSpPr txBox="1"/>
          <p:nvPr>
            <p:ph idx="2" type="body"/>
          </p:nvPr>
        </p:nvSpPr>
        <p:spPr>
          <a:xfrm>
            <a:off x="914400" y="3809100"/>
            <a:ext cx="5080500" cy="18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Google for granting 4 slots</a:t>
            </a:r>
            <a:endParaRPr/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Micah Wengren, </a:t>
            </a:r>
            <a:r>
              <a:rPr lang="en-US"/>
              <a:t>Mathew Biddle, and Melissa Zweng</a:t>
            </a:r>
            <a:r>
              <a:rPr lang="en-US"/>
              <a:t> for the support with the application</a:t>
            </a:r>
            <a:endParaRPr/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All the project mentors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/>
          <p:nvPr>
            <p:ph type="title"/>
          </p:nvPr>
        </p:nvSpPr>
        <p:spPr>
          <a:xfrm>
            <a:off x="4354" y="17417"/>
            <a:ext cx="91395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Extra Slides</a:t>
            </a:r>
            <a:endParaRPr/>
          </a:p>
        </p:txBody>
      </p:sp>
      <p:sp>
        <p:nvSpPr>
          <p:cNvPr id="215" name="Google Shape;215;p33"/>
          <p:cNvSpPr txBox="1"/>
          <p:nvPr>
            <p:ph idx="12" type="sldNum"/>
          </p:nvPr>
        </p:nvSpPr>
        <p:spPr>
          <a:xfrm>
            <a:off x="457200" y="6356350"/>
            <a:ext cx="76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6" name="Google Shape;216;p33"/>
          <p:cNvSpPr txBox="1"/>
          <p:nvPr/>
        </p:nvSpPr>
        <p:spPr>
          <a:xfrm>
            <a:off x="358050" y="927250"/>
            <a:ext cx="8501400" cy="54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p33"/>
          <p:cNvSpPr txBox="1"/>
          <p:nvPr/>
        </p:nvSpPr>
        <p:spPr>
          <a:xfrm>
            <a:off x="394975" y="927250"/>
            <a:ext cx="8501400" cy="54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 we do more than GSoC?</a:t>
            </a:r>
            <a:endParaRPr sz="3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Char char="●"/>
            </a:pPr>
            <a:r>
              <a:rPr lang="en-US" sz="2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IOOS Code Sprint</a:t>
            </a:r>
            <a:endParaRPr sz="20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Char char="●"/>
            </a:pPr>
            <a:r>
              <a:rPr lang="en-US" sz="2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Outreachy</a:t>
            </a:r>
            <a:endParaRPr sz="20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Char char="●"/>
            </a:pPr>
            <a:r>
              <a:rPr lang="en-US" sz="2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Hacktoberfest</a:t>
            </a:r>
            <a:endParaRPr sz="20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Char char="●"/>
            </a:pPr>
            <a:r>
              <a:rPr lang="en-US" sz="2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OceanHackWeek </a:t>
            </a:r>
            <a:r>
              <a:rPr baseline="30000" lang="en-US" sz="2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20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https://oceanhackweek.github.io/</a:t>
            </a:r>
            <a:endParaRPr sz="20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8" name="Google Shape;21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4300" y="1879675"/>
            <a:ext cx="3524250" cy="35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4354" y="17417"/>
            <a:ext cx="91395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Event structure</a:t>
            </a:r>
            <a:endParaRPr/>
          </a:p>
        </p:txBody>
      </p:sp>
      <p:sp>
        <p:nvSpPr>
          <p:cNvPr id="96" name="Google Shape;96;p19"/>
          <p:cNvSpPr txBox="1"/>
          <p:nvPr>
            <p:ph idx="12" type="sldNum"/>
          </p:nvPr>
        </p:nvSpPr>
        <p:spPr>
          <a:xfrm>
            <a:off x="457200" y="6356350"/>
            <a:ext cx="76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7214" y="3374700"/>
            <a:ext cx="4909575" cy="2903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8" name="Google Shape;98;p19"/>
          <p:cNvSpPr txBox="1"/>
          <p:nvPr/>
        </p:nvSpPr>
        <p:spPr>
          <a:xfrm>
            <a:off x="457200" y="923913"/>
            <a:ext cx="7129800" cy="23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Daily Agenda:</a:t>
            </a:r>
            <a:endParaRPr sz="17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-US" sz="17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9:00am daily kickoff</a:t>
            </a:r>
            <a:endParaRPr sz="17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-US" sz="17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hour 45 mins of breakout groups</a:t>
            </a:r>
            <a:endParaRPr sz="17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-US" sz="17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hour lunch</a:t>
            </a:r>
            <a:endParaRPr sz="17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-US" sz="17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 hours of breakout groups (breaks when needed)</a:t>
            </a:r>
            <a:endParaRPr sz="17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700"/>
              <a:buChar char="●"/>
            </a:pPr>
            <a:r>
              <a:rPr lang="en-US" sz="17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Short daily recap and lightning talks to round off each day</a:t>
            </a:r>
            <a:endParaRPr sz="700"/>
          </a:p>
        </p:txBody>
      </p:sp>
      <p:sp>
        <p:nvSpPr>
          <p:cNvPr id="99" name="Google Shape;99;p19"/>
          <p:cNvSpPr txBox="1"/>
          <p:nvPr/>
        </p:nvSpPr>
        <p:spPr>
          <a:xfrm>
            <a:off x="2117225" y="6332725"/>
            <a:ext cx="490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https://github.com/ioos/ioos-code-sprint/issues</a:t>
            </a:r>
            <a:r>
              <a:rPr lang="en-US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5253" y="609637"/>
            <a:ext cx="1817249" cy="152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/>
        </p:nvSpPr>
        <p:spPr>
          <a:xfrm>
            <a:off x="291125" y="1381475"/>
            <a:ext cx="8482800" cy="50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Char char="●"/>
            </a:pPr>
            <a:r>
              <a:rPr lang="en-US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open source tool to develop biodiversity indicators </a:t>
            </a:r>
            <a:br>
              <a:rPr lang="en-US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from open data: </a:t>
            </a:r>
            <a:r>
              <a:rPr lang="en-US" sz="18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https://marinebon.org/obisindicators/articles/obisindicators.html</a:t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Char char="●"/>
            </a:pPr>
            <a:r>
              <a:rPr lang="en-US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Exploring modern RESTful services for gridded data: </a:t>
            </a:r>
            <a:r>
              <a:rPr lang="en-US" sz="18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https://asascience.github.io/restful-grids/README.html#</a:t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Char char="●"/>
            </a:pPr>
            <a:r>
              <a:rPr lang="en-US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pyobistools: Python tools for working with OBIS data: </a:t>
            </a:r>
            <a:r>
              <a:rPr lang="en-US" sz="18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https://cioos-siooc.github.io/pyobistools/</a:t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Char char="●"/>
            </a:pPr>
            <a:r>
              <a:rPr lang="en-US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quick start guide for standing up an ERDDAP server: </a:t>
            </a:r>
            <a:r>
              <a:rPr lang="en-US" sz="18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https://ioos.github.io/erddap-gold-standard/index.html</a:t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800"/>
              <a:buFont typeface="Century Gothic"/>
              <a:buChar char="●"/>
            </a:pPr>
            <a:r>
              <a:rPr lang="en-US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interactive web application for non-programmers to upload and QC their data using QARTOD tests: </a:t>
            </a:r>
            <a:r>
              <a:rPr lang="en-US" sz="18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/>
              </a:rPr>
              <a:t>https://github.com/Dylan-Pugh/ioos-qc-front-end</a:t>
            </a:r>
            <a:endParaRPr sz="180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20"/>
          <p:cNvSpPr txBox="1"/>
          <p:nvPr>
            <p:ph idx="12" type="sldNum"/>
          </p:nvPr>
        </p:nvSpPr>
        <p:spPr>
          <a:xfrm>
            <a:off x="457200" y="6356350"/>
            <a:ext cx="76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65253" y="609637"/>
            <a:ext cx="1817249" cy="15296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>
            <p:ph type="title"/>
          </p:nvPr>
        </p:nvSpPr>
        <p:spPr>
          <a:xfrm>
            <a:off x="4354" y="17417"/>
            <a:ext cx="91395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Tools and Products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607625" y="531250"/>
            <a:ext cx="69363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ckwell"/>
              <a:buNone/>
            </a:pPr>
            <a:r>
              <a:rPr lang="en-US"/>
              <a:t>Google Summer of Code 2022</a:t>
            </a:r>
            <a:endParaRPr b="0" i="0" sz="32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5" name="Google Shape;115;p21"/>
          <p:cNvSpPr txBox="1"/>
          <p:nvPr/>
        </p:nvSpPr>
        <p:spPr>
          <a:xfrm>
            <a:off x="1037425" y="3433575"/>
            <a:ext cx="3938700" cy="22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87F9F"/>
                </a:solidFill>
                <a:latin typeface="Rockwell"/>
                <a:ea typeface="Rockwell"/>
                <a:cs typeface="Rockwell"/>
                <a:sym typeface="Rockwell"/>
              </a:rPr>
              <a:t>SafeFromHome</a:t>
            </a:r>
            <a:endParaRPr sz="1800">
              <a:solidFill>
                <a:srgbClr val="187F9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87F9F"/>
                </a:solidFill>
                <a:latin typeface="Rockwell"/>
                <a:ea typeface="Rockwell"/>
                <a:cs typeface="Rockwell"/>
                <a:sym typeface="Rockwell"/>
              </a:rPr>
              <a:t>Tuesday, June 14th</a:t>
            </a:r>
            <a:endParaRPr sz="1800">
              <a:solidFill>
                <a:srgbClr val="187F9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87F9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87F9F"/>
                </a:solidFill>
                <a:latin typeface="Rockwell"/>
                <a:ea typeface="Rockwell"/>
                <a:cs typeface="Rockwell"/>
                <a:sym typeface="Rockwell"/>
              </a:rPr>
              <a:t>Melissa Zweng</a:t>
            </a:r>
            <a:endParaRPr sz="1800">
              <a:solidFill>
                <a:srgbClr val="187F9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87F9F"/>
                </a:solidFill>
                <a:latin typeface="Rockwell"/>
                <a:ea typeface="Rockwell"/>
                <a:cs typeface="Rockwell"/>
                <a:sym typeface="Rockwell"/>
              </a:rPr>
              <a:t>Micah Wengren</a:t>
            </a:r>
            <a:endParaRPr sz="1800">
              <a:solidFill>
                <a:srgbClr val="187F9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87F9F"/>
                </a:solidFill>
                <a:latin typeface="Rockwell"/>
                <a:ea typeface="Rockwell"/>
                <a:cs typeface="Rockwell"/>
                <a:sym typeface="Rockwell"/>
              </a:rPr>
              <a:t>Matt Biddle</a:t>
            </a:r>
            <a:endParaRPr sz="1800">
              <a:solidFill>
                <a:srgbClr val="187F9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87F9F"/>
                </a:solidFill>
                <a:latin typeface="Rockwell"/>
                <a:ea typeface="Rockwell"/>
                <a:cs typeface="Rockwell"/>
                <a:sym typeface="Rockwell"/>
              </a:rPr>
              <a:t>Filipe Fernandes</a:t>
            </a:r>
            <a:endParaRPr sz="1800">
              <a:solidFill>
                <a:srgbClr val="187F9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 b="25015" l="30374" r="30639" t="0"/>
          <a:stretch/>
        </p:blipFill>
        <p:spPr>
          <a:xfrm>
            <a:off x="7183675" y="188425"/>
            <a:ext cx="1284875" cy="132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4354" y="17417"/>
            <a:ext cx="91395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</p:txBody>
      </p:sp>
      <p:sp>
        <p:nvSpPr>
          <p:cNvPr id="123" name="Google Shape;123;p22"/>
          <p:cNvSpPr txBox="1"/>
          <p:nvPr>
            <p:ph idx="12" type="sldNum"/>
          </p:nvPr>
        </p:nvSpPr>
        <p:spPr>
          <a:xfrm>
            <a:off x="457200" y="6356350"/>
            <a:ext cx="76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22"/>
          <p:cNvSpPr txBox="1"/>
          <p:nvPr/>
        </p:nvSpPr>
        <p:spPr>
          <a:xfrm>
            <a:off x="394975" y="927250"/>
            <a:ext cx="8501400" cy="54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 Summer of Code (GSoC) is an</a:t>
            </a:r>
            <a:endParaRPr sz="2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online, international program designed to</a:t>
            </a:r>
            <a:endParaRPr sz="2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encourage new contributors to participate</a:t>
            </a:r>
            <a:endParaRPr sz="2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open source software development</a:t>
            </a:r>
            <a:endParaRPr sz="2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 the guidance of mentors from the</a:t>
            </a:r>
            <a:endParaRPr sz="2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open source community.</a:t>
            </a:r>
            <a:endParaRPr sz="2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Selected candidates will work on medium (175 hours) or large size (350 hours) OSS projects.</a:t>
            </a:r>
            <a:endParaRPr sz="2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4354" y="17417"/>
            <a:ext cx="91395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</p:txBody>
      </p:sp>
      <p:sp>
        <p:nvSpPr>
          <p:cNvPr id="131" name="Google Shape;131;p23"/>
          <p:cNvSpPr txBox="1"/>
          <p:nvPr>
            <p:ph idx="12" type="sldNum"/>
          </p:nvPr>
        </p:nvSpPr>
        <p:spPr>
          <a:xfrm>
            <a:off x="457200" y="6356350"/>
            <a:ext cx="76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23"/>
          <p:cNvSpPr txBox="1"/>
          <p:nvPr/>
        </p:nvSpPr>
        <p:spPr>
          <a:xfrm>
            <a:off x="457200" y="662275"/>
            <a:ext cx="8501400" cy="6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goals of GSoC are</a:t>
            </a:r>
            <a:endParaRPr sz="260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2600"/>
              <a:buFont typeface="Century Gothic"/>
              <a:buChar char="●"/>
            </a:pPr>
            <a:r>
              <a:rPr lang="en-US" sz="2600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Introduce new contributors to OSS</a:t>
            </a:r>
            <a:endParaRPr sz="260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2600"/>
              <a:buFont typeface="Century Gothic"/>
              <a:buChar char="●"/>
            </a:pPr>
            <a:r>
              <a:rPr lang="en-US" sz="2600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Help projects bring in new developers who stay involved in their communities after the program ends</a:t>
            </a:r>
            <a:endParaRPr sz="260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2600"/>
              <a:buFont typeface="Century Gothic"/>
              <a:buChar char="●"/>
            </a:pPr>
            <a:r>
              <a:rPr lang="en-US" sz="2600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Give contributors exposure to real-world software development (testing, version control, software licensing, distributed development, etc.).</a:t>
            </a:r>
            <a:endParaRPr sz="260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4354" y="17417"/>
            <a:ext cx="91395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57200" y="6356350"/>
            <a:ext cx="76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24"/>
          <p:cNvSpPr txBox="1"/>
          <p:nvPr/>
        </p:nvSpPr>
        <p:spPr>
          <a:xfrm>
            <a:off x="394975" y="1363050"/>
            <a:ext cx="8501400" cy="47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GSoC Stats</a:t>
            </a:r>
            <a:endParaRPr sz="260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● </a:t>
            </a:r>
            <a:r>
              <a:rPr lang="en-US" sz="2600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Since </a:t>
            </a:r>
            <a:r>
              <a:rPr lang="en-US" sz="2600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2005, over 18,000+ participants from 112</a:t>
            </a:r>
            <a:endParaRPr sz="260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countries have been accepted into GSoC</a:t>
            </a:r>
            <a:endParaRPr sz="260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● Over 17,000 mentors from 124 countries</a:t>
            </a:r>
            <a:endParaRPr sz="260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● 746 open source organizations have participated</a:t>
            </a:r>
            <a:endParaRPr sz="260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● Over 40 million lines of code have been produced</a:t>
            </a:r>
            <a:endParaRPr sz="260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4354" y="17417"/>
            <a:ext cx="91395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</p:txBody>
      </p:sp>
      <p:sp>
        <p:nvSpPr>
          <p:cNvPr id="147" name="Google Shape;147;p25"/>
          <p:cNvSpPr txBox="1"/>
          <p:nvPr>
            <p:ph idx="12" type="sldNum"/>
          </p:nvPr>
        </p:nvSpPr>
        <p:spPr>
          <a:xfrm>
            <a:off x="457200" y="6356350"/>
            <a:ext cx="76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" name="Google Shape;148;p25"/>
          <p:cNvSpPr txBox="1"/>
          <p:nvPr/>
        </p:nvSpPr>
        <p:spPr>
          <a:xfrm>
            <a:off x="394975" y="1363050"/>
            <a:ext cx="8501400" cy="41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GSoC and Met/Ocean and related Sciences:</a:t>
            </a:r>
            <a:endParaRPr sz="260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2600"/>
              <a:buFont typeface="Century Gothic"/>
              <a:buChar char="●"/>
            </a:pPr>
            <a:r>
              <a:rPr lang="en-US" sz="2600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Clear Climate Code</a:t>
            </a:r>
            <a:endParaRPr sz="260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2600"/>
              <a:buFont typeface="Century Gothic"/>
              <a:buChar char="●"/>
            </a:pPr>
            <a:r>
              <a:rPr lang="en-US" sz="2600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52North</a:t>
            </a:r>
            <a:endParaRPr sz="260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2600"/>
              <a:buFont typeface="Century Gothic"/>
              <a:buChar char="●"/>
            </a:pPr>
            <a:r>
              <a:rPr lang="en-US" sz="2600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OPeNDAP</a:t>
            </a:r>
            <a:endParaRPr sz="260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2600"/>
              <a:buFont typeface="Century Gothic"/>
              <a:buChar char="●"/>
            </a:pPr>
            <a:r>
              <a:rPr lang="en-US" sz="2600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ESIP</a:t>
            </a:r>
            <a:endParaRPr sz="260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2600"/>
              <a:buFont typeface="Century Gothic"/>
              <a:buChar char="●"/>
            </a:pPr>
            <a:r>
              <a:rPr lang="en-US" sz="2600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Probably more…</a:t>
            </a:r>
            <a:endParaRPr sz="260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4354" y="17417"/>
            <a:ext cx="91395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</p:txBody>
      </p:sp>
      <p:sp>
        <p:nvSpPr>
          <p:cNvPr id="155" name="Google Shape;155;p26"/>
          <p:cNvSpPr txBox="1"/>
          <p:nvPr>
            <p:ph idx="12" type="sldNum"/>
          </p:nvPr>
        </p:nvSpPr>
        <p:spPr>
          <a:xfrm>
            <a:off x="457200" y="6356350"/>
            <a:ext cx="76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6" name="Google Shape;15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99651"/>
            <a:ext cx="8752950" cy="4857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OOS PowerPoint Masters_012716">
  <a:themeElements>
    <a:clrScheme name="IOOS Custom">
      <a:dk1>
        <a:srgbClr val="000000"/>
      </a:dk1>
      <a:lt1>
        <a:srgbClr val="F5F5F5"/>
      </a:lt1>
      <a:dk2>
        <a:srgbClr val="053285"/>
      </a:dk2>
      <a:lt2>
        <a:srgbClr val="EEECE1"/>
      </a:lt2>
      <a:accent1>
        <a:srgbClr val="1692B1"/>
      </a:accent1>
      <a:accent2>
        <a:srgbClr val="C0504D"/>
      </a:accent2>
      <a:accent3>
        <a:srgbClr val="9BBB59"/>
      </a:accent3>
      <a:accent4>
        <a:srgbClr val="8064A2"/>
      </a:accent4>
      <a:accent5>
        <a:srgbClr val="5CD6F6"/>
      </a:accent5>
      <a:accent6>
        <a:srgbClr val="F3A53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IOOS Title Slides">
  <a:themeElements>
    <a:clrScheme name="IOOS Custom">
      <a:dk1>
        <a:srgbClr val="000000"/>
      </a:dk1>
      <a:lt1>
        <a:srgbClr val="F5F5F5"/>
      </a:lt1>
      <a:dk2>
        <a:srgbClr val="053285"/>
      </a:dk2>
      <a:lt2>
        <a:srgbClr val="EEECE1"/>
      </a:lt2>
      <a:accent1>
        <a:srgbClr val="1692B1"/>
      </a:accent1>
      <a:accent2>
        <a:srgbClr val="C0504D"/>
      </a:accent2>
      <a:accent3>
        <a:srgbClr val="9BBB59"/>
      </a:accent3>
      <a:accent4>
        <a:srgbClr val="8064A2"/>
      </a:accent4>
      <a:accent5>
        <a:srgbClr val="5CD6F6"/>
      </a:accent5>
      <a:accent6>
        <a:srgbClr val="F3A53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IOOS Cover Slides">
  <a:themeElements>
    <a:clrScheme name="IOOS Custom">
      <a:dk1>
        <a:srgbClr val="000000"/>
      </a:dk1>
      <a:lt1>
        <a:srgbClr val="F5F5F5"/>
      </a:lt1>
      <a:dk2>
        <a:srgbClr val="053285"/>
      </a:dk2>
      <a:lt2>
        <a:srgbClr val="EEECE1"/>
      </a:lt2>
      <a:accent1>
        <a:srgbClr val="1692B1"/>
      </a:accent1>
      <a:accent2>
        <a:srgbClr val="C0504D"/>
      </a:accent2>
      <a:accent3>
        <a:srgbClr val="9BBB59"/>
      </a:accent3>
      <a:accent4>
        <a:srgbClr val="8064A2"/>
      </a:accent4>
      <a:accent5>
        <a:srgbClr val="5CD6F6"/>
      </a:accent5>
      <a:accent6>
        <a:srgbClr val="F3A53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