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oboto Slab"/>
      <p:regular r:id="rId21"/>
      <p:bold r:id="rId22"/>
    </p:embeddedFont>
    <p:embeddedFont>
      <p:font typeface="Roboto Slab Medium"/>
      <p:regular r:id="rId23"/>
      <p:bold r:id="rId24"/>
    </p:embeddedFont>
    <p:embeddedFont>
      <p:font typeface="Roboto Slab ExtraBold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Slab-bold.fntdata"/><Relationship Id="rId21" Type="http://schemas.openxmlformats.org/officeDocument/2006/relationships/font" Target="fonts/RobotoSlab-regular.fntdata"/><Relationship Id="rId24" Type="http://schemas.openxmlformats.org/officeDocument/2006/relationships/font" Target="fonts/RobotoSlabMedium-bold.fntdata"/><Relationship Id="rId23" Type="http://schemas.openxmlformats.org/officeDocument/2006/relationships/font" Target="fonts/RobotoSlab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obotoSlabExtra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28f84cf9cf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28f84cf9cf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9532ae7a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29532ae7a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29532ae7a3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29532ae7a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9532ae7a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9532ae7a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28f84cf9cf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28f84cf9cf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28f84cf9cf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28f84cf9cf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29a8ca4bb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29a8ca4bb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28f84cf9cf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28f84cf9cf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8f84cf9cf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8f84cf9cf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28f84cf9cf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28f84cf9cf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8f84cf9cf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8f84cf9cf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8f84cf9cf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28f84cf9cf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9532ae7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29532ae7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9532ae7a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29532ae7a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4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Diversity, Equity, Inclusion and Accessibility in IOOS:</a:t>
            </a:r>
            <a:endParaRPr sz="34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4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Fellowship Progress and Planning </a:t>
            </a:r>
            <a:endParaRPr>
              <a:latin typeface="Roboto Slab Medium"/>
              <a:ea typeface="Roboto Slab Medium"/>
              <a:cs typeface="Roboto Slab Medium"/>
              <a:sym typeface="Roboto Slab Medium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446900" y="3364250"/>
            <a:ext cx="73854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sz="1688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Ashley Peiffer, IOOS Association</a:t>
            </a:r>
            <a:endParaRPr sz="1688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sz="1688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Diversity, Equity, Inclusion, and Accessibility Fellow</a:t>
            </a:r>
            <a:endParaRPr sz="1688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sz="1688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IOOS Advisory Committee Meeting, May 2022</a:t>
            </a:r>
            <a:endParaRPr sz="257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2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Fellowship Fo</a:t>
            </a: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cus Areas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(1) Communicate DEIA activities internally and externally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Collate internal resources and updates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Prepare external communications (newsletters, webpage)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Facilitate Board discussions and next steps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3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Fellowship Focus Areas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(2) </a:t>
            </a: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Facilitate information and knowledge-sharing opportunities between the IOOS Office and RAs and among regional associations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Plan and facilitate monthly meetings, quarterly discussions (DEIA Dialogues), and informational webinars 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Meet regions where they are - exploratory “assessments” 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4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Fellowship Focus Areas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(3) </a:t>
            </a: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Identify funding resources to support RA diversity efforts including Federal programs, foundation, and others 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Outline federal and foundation opportunities for capacity building and support for DEIA expansion 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Capacity of Regional Associations, Program Office to invest in relationships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Fellowship Focus Areas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42" name="Google Shape;142;p25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(4) </a:t>
            </a: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Provide recommendations to improve service equity, develop long-term activities at both the national and regional level, and create new, and strengthen existing, long-term partnerships. 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IOOS DEIA Strategy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Summary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Short-term objectives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Gathering lessons learned and outlining opportunities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Facilitating community dialogues at the national and regional level to develop common understanding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Long-term objectives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IOOS DEIA Strategy 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➢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Ultimately, these efforts become normalized with shared understanding and support across IOOS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149" name="Google Shape;14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Considerations for the Advisory Committee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55" name="Google Shape;155;p27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49172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Roboto Slab"/>
              <a:buChar char="●"/>
            </a:pPr>
            <a:r>
              <a:rPr lang="en" sz="2233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Thanks to the Diversity, Inclusion, and Service Equity PWG!</a:t>
            </a:r>
            <a:endParaRPr sz="2233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9172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Roboto Slab"/>
              <a:buChar char="●"/>
            </a:pPr>
            <a:r>
              <a:rPr lang="en" sz="2233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Community of practice and support…</a:t>
            </a:r>
            <a:endParaRPr sz="2233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9172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Roboto Slab"/>
              <a:buChar char="●"/>
            </a:pPr>
            <a:r>
              <a:rPr lang="en" sz="2233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Please share resources or contacts… </a:t>
            </a:r>
            <a:endParaRPr sz="2233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sz="2800">
                <a:solidFill>
                  <a:srgbClr val="1C4587"/>
                </a:solidFill>
                <a:latin typeface="Roboto Slab ExtraBold"/>
                <a:ea typeface="Roboto Slab ExtraBold"/>
                <a:cs typeface="Roboto Slab ExtraBold"/>
                <a:sym typeface="Roboto Slab ExtraBold"/>
              </a:rPr>
              <a:t>Thank you!</a:t>
            </a:r>
            <a:endParaRPr sz="1900">
              <a:solidFill>
                <a:srgbClr val="1C4587"/>
              </a:solidFill>
              <a:latin typeface="Roboto Slab ExtraBold"/>
              <a:ea typeface="Roboto Slab ExtraBold"/>
              <a:cs typeface="Roboto Slab ExtraBold"/>
              <a:sym typeface="Roboto Slab ExtraBold"/>
            </a:endParaRPr>
          </a:p>
        </p:txBody>
      </p:sp>
      <p:pic>
        <p:nvPicPr>
          <p:cNvPr id="156" name="Google Shape;15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754650"/>
            <a:ext cx="8520600" cy="38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Context and Relevance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Regional Efforts and Needs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Fellowship Approach and Focus Areas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Considerations for the Advisory Committee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Outline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 Medium"/>
                <a:ea typeface="Roboto Slab Medium"/>
                <a:cs typeface="Roboto Slab Medium"/>
                <a:sym typeface="Roboto Slab Medium"/>
              </a:rPr>
              <a:t> </a:t>
            </a:r>
            <a:endParaRPr>
              <a:latin typeface="Roboto Slab Medium"/>
              <a:ea typeface="Roboto Slab Medium"/>
              <a:cs typeface="Roboto Slab Medium"/>
              <a:sym typeface="Roboto Slab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745025"/>
            <a:ext cx="3313200" cy="27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IOOS Office</a:t>
            </a: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, </a:t>
            </a: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Federal Agencies</a:t>
            </a: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, </a:t>
            </a: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Regional Associations</a:t>
            </a: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, </a:t>
            </a: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IOOS Association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 sz="18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Observations</a:t>
            </a:r>
            <a:endParaRPr sz="18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 sz="18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Data Management</a:t>
            </a:r>
            <a:endParaRPr sz="18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 sz="18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Product Development </a:t>
            </a:r>
            <a:endParaRPr sz="18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4250" y="1968950"/>
            <a:ext cx="3910550" cy="276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Context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 Medium"/>
                <a:ea typeface="Roboto Slab Medium"/>
                <a:cs typeface="Roboto Slab Medium"/>
                <a:sym typeface="Roboto Slab Medium"/>
              </a:rPr>
              <a:t> </a:t>
            </a:r>
            <a:endParaRPr>
              <a:latin typeface="Roboto Slab Medium"/>
              <a:ea typeface="Roboto Slab Medium"/>
              <a:cs typeface="Roboto Slab Medium"/>
              <a:sym typeface="Roboto Slab Medium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80350" y="1047876"/>
            <a:ext cx="2103400" cy="92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832400" y="759300"/>
            <a:ext cx="3999900" cy="38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External practices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Education and outreach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Workforce development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Access to information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Accountability and assessments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Co-design and co-development 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759350"/>
            <a:ext cx="3999900" cy="38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Internal policies &amp; procedures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Hiring practices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Trainings and workshops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Informal discussion spaces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Board policies and practices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Strategic plans, core values, mission statements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8" name="Google Shape;78;p16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Relevance to IOOS</a:t>
            </a:r>
            <a:endParaRPr>
              <a:latin typeface="Roboto Slab Medium"/>
              <a:ea typeface="Roboto Slab Medium"/>
              <a:cs typeface="Roboto Slab Medium"/>
              <a:sym typeface="Roboto Slab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IOOS Initiative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Diversity, Equity, Inclusion, and Accessibility Fellowship</a:t>
            </a:r>
            <a:r>
              <a:rPr lang="en" sz="21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21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Work with IOOS Office, 11 Regional Associations, and IOOC agencies to: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○"/>
            </a:pPr>
            <a:r>
              <a:rPr lang="en" sz="18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Amplify existing and planned efforts to improve DEIA and service equity,</a:t>
            </a:r>
            <a:endParaRPr sz="18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○"/>
            </a:pPr>
            <a:r>
              <a:rPr lang="en" sz="18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Research and recommend best practices for improving service equity, training opportunities for staff, workforce development and support, co-development and other activities,</a:t>
            </a:r>
            <a:endParaRPr sz="18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○"/>
            </a:pPr>
            <a:r>
              <a:rPr lang="en" sz="18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Facilitate information sharing, seek partnerships,</a:t>
            </a:r>
            <a:endParaRPr sz="18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○"/>
            </a:pPr>
            <a:r>
              <a:rPr lang="en" sz="18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Identify next steps including possible funding opportunities</a:t>
            </a:r>
            <a:endParaRPr sz="18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Font typeface="Roboto Slab"/>
              <a:buChar char="●"/>
            </a:pPr>
            <a:r>
              <a:rPr lang="en" sz="20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Timeline </a:t>
            </a:r>
            <a:endParaRPr sz="20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○"/>
            </a:pPr>
            <a:r>
              <a:rPr lang="en" sz="18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January - December 2022 </a:t>
            </a:r>
            <a:endParaRPr sz="18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Fellowship Progress to Date</a:t>
            </a:r>
            <a:endParaRPr>
              <a:solidFill>
                <a:schemeClr val="lt1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711900"/>
            <a:ext cx="3999900" cy="38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Initial Tasks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Roboto Slab"/>
              <a:buChar char="●"/>
            </a:pP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Outlined </a:t>
            </a: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existing</a:t>
            </a: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 DEIA efforts, qualitatively assessed needs to identify areas for improvement</a:t>
            </a:r>
            <a:endParaRPr sz="17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Roboto Slab"/>
              <a:buChar char="●"/>
            </a:pP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Compiled an up-to-date list of regional and national activities related to DEIA</a:t>
            </a:r>
            <a:endParaRPr sz="17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Roboto Slab"/>
              <a:buChar char="●"/>
            </a:pP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Collated preliminary research on best practices in co-design, STEM outreach, etc.  </a:t>
            </a:r>
            <a:endParaRPr sz="17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/>
          <p:nvPr>
            <p:ph idx="2" type="body"/>
          </p:nvPr>
        </p:nvSpPr>
        <p:spPr>
          <a:xfrm>
            <a:off x="4832400" y="711775"/>
            <a:ext cx="3999900" cy="38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Ongoing Tasks</a:t>
            </a:r>
            <a:endParaRPr sz="20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Roboto Slab"/>
              <a:buChar char="●"/>
            </a:pP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Facilitating DEIA Dialogues - discussion spaces for key topics</a:t>
            </a:r>
            <a:endParaRPr sz="17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Roboto Slab"/>
              <a:buChar char="●"/>
            </a:pP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Seeking out best practices and approaches</a:t>
            </a:r>
            <a:endParaRPr sz="17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Roboto Slab"/>
              <a:buChar char="●"/>
            </a:pP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Connecting with IOOS partners to learn more about their DEIA initiatives</a:t>
            </a:r>
            <a:endParaRPr sz="17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Roboto Slab"/>
              <a:buChar char="●"/>
            </a:pP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Advocating for IOOS </a:t>
            </a: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with</a:t>
            </a: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 partners</a:t>
            </a:r>
            <a:endParaRPr sz="17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Roboto Slab"/>
              <a:buChar char="●"/>
            </a:pPr>
            <a:r>
              <a:rPr lang="en" sz="17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Identifying funding opportunities for regional efforts </a:t>
            </a:r>
            <a:endParaRPr sz="17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Ongoing Regional Efforts</a:t>
            </a:r>
            <a:r>
              <a:rPr lang="en">
                <a:latin typeface="Roboto Slab Medium"/>
                <a:ea typeface="Roboto Slab Medium"/>
                <a:cs typeface="Roboto Slab Medium"/>
                <a:sym typeface="Roboto Slab Medium"/>
              </a:rPr>
              <a:t> </a:t>
            </a:r>
            <a:endParaRPr>
              <a:latin typeface="Roboto Slab Medium"/>
              <a:ea typeface="Roboto Slab Medium"/>
              <a:cs typeface="Roboto Slab Medium"/>
              <a:sym typeface="Roboto Slab Medium"/>
            </a:endParaRPr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Regional Examples</a:t>
            </a:r>
            <a:endParaRPr sz="21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9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Bringing Spotter Buoys to Indigenous Communities 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9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Internal conversations, workshops, and staff and Board trainings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9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Indigenous-led Smart Great Lakes effort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9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Building partnerships with HBCUs to connect with underserved communities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9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Translating websites and outreach materials 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9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Supporting mentorship efforts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Expressed Needs</a:t>
            </a:r>
            <a:r>
              <a:rPr lang="en">
                <a:latin typeface="Roboto Slab Medium"/>
                <a:ea typeface="Roboto Slab Medium"/>
                <a:cs typeface="Roboto Slab Medium"/>
                <a:sym typeface="Roboto Slab Medium"/>
              </a:rPr>
              <a:t> </a:t>
            </a:r>
            <a:endParaRPr>
              <a:latin typeface="Roboto Slab Medium"/>
              <a:ea typeface="Roboto Slab Medium"/>
              <a:cs typeface="Roboto Slab Medium"/>
              <a:sym typeface="Roboto Slab Medium"/>
            </a:endParaRPr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" sz="21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Structure </a:t>
            </a:r>
            <a:endParaRPr sz="21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40201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Shared DEIA goals, objectives, terminology </a:t>
            </a:r>
            <a:endParaRPr sz="21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Information </a:t>
            </a:r>
            <a:endParaRPr sz="21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40201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Expand regional DEIA toolkit - “exploratory assessment” 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020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Best practices - hiring practices, data accessibility, reaching underserved communities 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020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IOOS Program Office and Regional Association exchanges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1C4587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Capacity </a:t>
            </a:r>
            <a:endParaRPr sz="2100">
              <a:solidFill>
                <a:srgbClr val="1C4587"/>
              </a:solidFill>
              <a:latin typeface="Roboto Slab Medium"/>
              <a:ea typeface="Roboto Slab Medium"/>
              <a:cs typeface="Roboto Slab Medium"/>
              <a:sym typeface="Roboto Slab Medium"/>
            </a:endParaRPr>
          </a:p>
          <a:p>
            <a:pPr indent="-340201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Roboto Slab"/>
              <a:buChar char="●"/>
            </a:pPr>
            <a:r>
              <a:rPr lang="en" sz="1900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Funding and capacity building for RAs</a:t>
            </a:r>
            <a:endParaRPr sz="1900"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0" y="71625"/>
            <a:ext cx="9144000" cy="5730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 Slab Medium"/>
                <a:ea typeface="Roboto Slab Medium"/>
                <a:cs typeface="Roboto Slab Medium"/>
                <a:sym typeface="Roboto Slab Medium"/>
              </a:rPr>
              <a:t>Approach</a:t>
            </a:r>
            <a:endParaRPr>
              <a:latin typeface="Roboto Slab Medium"/>
              <a:ea typeface="Roboto Slab Medium"/>
              <a:cs typeface="Roboto Slab Medium"/>
              <a:sym typeface="Roboto Slab Medium"/>
            </a:endParaRPr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745025"/>
            <a:ext cx="8520600" cy="38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Collaboration and trusted partnerships are key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Accountability, open conversations, and reflection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Capacity (more than just checking the box)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1C4587"/>
                </a:solidFill>
                <a:latin typeface="Roboto Slab"/>
                <a:ea typeface="Roboto Slab"/>
                <a:cs typeface="Roboto Slab"/>
                <a:sym typeface="Roboto Slab"/>
              </a:rPr>
              <a:t>Interagency dialogue and collaboration efforts</a:t>
            </a:r>
            <a:endParaRPr>
              <a:solidFill>
                <a:srgbClr val="1C4587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6053" y="4193575"/>
            <a:ext cx="1607949" cy="93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