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88825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ABCB1-FF31-4271-A083-911DF1DC0E40}" type="doc">
      <dgm:prSet loTypeId="urn:microsoft.com/office/officeart/2018/5/layout/CenteredIconLabelDescriptionList#1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E15EBED-C5EE-41E1-ABA0-85F74F2FAA30}">
      <dgm:prSet/>
      <dgm:spPr/>
      <dgm:t>
        <a:bodyPr/>
        <a:lstStyle/>
        <a:p>
          <a:pPr>
            <a:defRPr b="1"/>
          </a:pPr>
          <a:r>
            <a:rPr lang="en-US" dirty="0"/>
            <a:t>Local knowledge QC</a:t>
          </a:r>
        </a:p>
      </dgm:t>
    </dgm:pt>
    <dgm:pt modelId="{B13AF705-7567-4EFE-8CAA-EC5E67475F69}" type="parTrans" cxnId="{11BA5B3F-F1E9-4847-999D-B33C0D65DB26}">
      <dgm:prSet/>
      <dgm:spPr/>
      <dgm:t>
        <a:bodyPr/>
        <a:lstStyle/>
        <a:p>
          <a:endParaRPr lang="en-US"/>
        </a:p>
      </dgm:t>
    </dgm:pt>
    <dgm:pt modelId="{7970F10A-618B-43C8-9B9E-E80F8F8248D1}" type="sibTrans" cxnId="{11BA5B3F-F1E9-4847-999D-B33C0D65DB26}">
      <dgm:prSet/>
      <dgm:spPr/>
      <dgm:t>
        <a:bodyPr/>
        <a:lstStyle/>
        <a:p>
          <a:endParaRPr lang="en-US"/>
        </a:p>
      </dgm:t>
    </dgm:pt>
    <dgm:pt modelId="{28267002-7E01-42A5-BCD4-0AE430C13841}">
      <dgm:prSet/>
      <dgm:spPr/>
      <dgm:t>
        <a:bodyPr/>
        <a:lstStyle/>
        <a:p>
          <a:r>
            <a:rPr lang="en-US"/>
            <a:t>Probably better</a:t>
          </a:r>
        </a:p>
      </dgm:t>
    </dgm:pt>
    <dgm:pt modelId="{E2FCCDDA-E39F-4633-B8C1-EFA383734979}" type="parTrans" cxnId="{EBE5C289-7986-44BC-A559-A1F5C3296BE8}">
      <dgm:prSet/>
      <dgm:spPr/>
      <dgm:t>
        <a:bodyPr/>
        <a:lstStyle/>
        <a:p>
          <a:endParaRPr lang="en-US"/>
        </a:p>
      </dgm:t>
    </dgm:pt>
    <dgm:pt modelId="{EC7DD639-E250-4426-9793-801B28CE7308}" type="sibTrans" cxnId="{EBE5C289-7986-44BC-A559-A1F5C3296BE8}">
      <dgm:prSet/>
      <dgm:spPr/>
      <dgm:t>
        <a:bodyPr/>
        <a:lstStyle/>
        <a:p>
          <a:endParaRPr lang="en-US"/>
        </a:p>
      </dgm:t>
    </dgm:pt>
    <dgm:pt modelId="{73667995-4EAF-4D91-ADE8-26E5554B4970}">
      <dgm:prSet/>
      <dgm:spPr/>
      <dgm:t>
        <a:bodyPr/>
        <a:lstStyle/>
        <a:p>
          <a:r>
            <a:rPr lang="en-US" dirty="0"/>
            <a:t>Inconsistent across data sets</a:t>
          </a:r>
        </a:p>
      </dgm:t>
    </dgm:pt>
    <dgm:pt modelId="{54EEECCA-5E41-4419-BB78-C15E9FE5607A}" type="parTrans" cxnId="{5CD23A6F-7082-43B1-884C-6499B90BF6D7}">
      <dgm:prSet/>
      <dgm:spPr/>
      <dgm:t>
        <a:bodyPr/>
        <a:lstStyle/>
        <a:p>
          <a:endParaRPr lang="en-US"/>
        </a:p>
      </dgm:t>
    </dgm:pt>
    <dgm:pt modelId="{8731FCDF-762A-43E6-878E-F87CFDA528CE}" type="sibTrans" cxnId="{5CD23A6F-7082-43B1-884C-6499B90BF6D7}">
      <dgm:prSet/>
      <dgm:spPr/>
      <dgm:t>
        <a:bodyPr/>
        <a:lstStyle/>
        <a:p>
          <a:endParaRPr lang="en-US"/>
        </a:p>
      </dgm:t>
    </dgm:pt>
    <dgm:pt modelId="{E4CF7547-74A3-4A3C-91C8-E734AF0E0E7E}">
      <dgm:prSet/>
      <dgm:spPr/>
      <dgm:t>
        <a:bodyPr/>
        <a:lstStyle/>
        <a:p>
          <a:pPr>
            <a:defRPr b="1"/>
          </a:pPr>
          <a:r>
            <a:rPr lang="en-US" dirty="0"/>
            <a:t>Standardized set of QC tests</a:t>
          </a:r>
        </a:p>
      </dgm:t>
    </dgm:pt>
    <dgm:pt modelId="{8F60CBE6-0A56-4AB4-8BEE-4F7DFE919F8D}" type="parTrans" cxnId="{C06F7DF0-A1AB-4D43-99D5-6F41C170C8D2}">
      <dgm:prSet/>
      <dgm:spPr/>
      <dgm:t>
        <a:bodyPr/>
        <a:lstStyle/>
        <a:p>
          <a:endParaRPr lang="en-US"/>
        </a:p>
      </dgm:t>
    </dgm:pt>
    <dgm:pt modelId="{C6AD5A67-1624-453E-BCDA-9BC73FE0BBFA}" type="sibTrans" cxnId="{C06F7DF0-A1AB-4D43-99D5-6F41C170C8D2}">
      <dgm:prSet/>
      <dgm:spPr/>
      <dgm:t>
        <a:bodyPr/>
        <a:lstStyle/>
        <a:p>
          <a:endParaRPr lang="en-US"/>
        </a:p>
      </dgm:t>
    </dgm:pt>
    <dgm:pt modelId="{7372EFEC-AD14-4DD1-B046-B425C1EE4058}">
      <dgm:prSet/>
      <dgm:spPr/>
      <dgm:t>
        <a:bodyPr/>
        <a:lstStyle/>
        <a:p>
          <a:r>
            <a:rPr lang="en-US"/>
            <a:t>increase confidence in the data sets</a:t>
          </a:r>
        </a:p>
      </dgm:t>
    </dgm:pt>
    <dgm:pt modelId="{3FA81674-DC65-4F3F-B03E-5A505F41D65A}" type="parTrans" cxnId="{90B28C2F-D965-4F6E-AABC-7C1AFA7B7A3D}">
      <dgm:prSet/>
      <dgm:spPr/>
      <dgm:t>
        <a:bodyPr/>
        <a:lstStyle/>
        <a:p>
          <a:endParaRPr lang="en-US"/>
        </a:p>
      </dgm:t>
    </dgm:pt>
    <dgm:pt modelId="{CEBFE293-D716-4F47-A868-43865AEAD920}" type="sibTrans" cxnId="{90B28C2F-D965-4F6E-AABC-7C1AFA7B7A3D}">
      <dgm:prSet/>
      <dgm:spPr/>
      <dgm:t>
        <a:bodyPr/>
        <a:lstStyle/>
        <a:p>
          <a:endParaRPr lang="en-US"/>
        </a:p>
      </dgm:t>
    </dgm:pt>
    <dgm:pt modelId="{C362361B-A1AC-4309-BA8A-D9FF9EA93A9F}">
      <dgm:prSet/>
      <dgm:spPr/>
      <dgm:t>
        <a:bodyPr/>
        <a:lstStyle/>
        <a:p>
          <a:r>
            <a:rPr lang="en-US" dirty="0"/>
            <a:t>Provides a mechanism for automated flagging and masking of data prior to GTS release</a:t>
          </a:r>
        </a:p>
        <a:p>
          <a:r>
            <a:rPr lang="en-US" dirty="0"/>
            <a:t>QARTOD</a:t>
          </a:r>
        </a:p>
      </dgm:t>
    </dgm:pt>
    <dgm:pt modelId="{54BBAAD1-504F-4423-AD3A-2B1DD308EA97}" type="parTrans" cxnId="{36EEB339-8965-48A6-9A86-E67BD1A99433}">
      <dgm:prSet/>
      <dgm:spPr/>
      <dgm:t>
        <a:bodyPr/>
        <a:lstStyle/>
        <a:p>
          <a:endParaRPr lang="en-US"/>
        </a:p>
      </dgm:t>
    </dgm:pt>
    <dgm:pt modelId="{60006557-2AA2-46D7-9B48-732CF20C6255}" type="sibTrans" cxnId="{36EEB339-8965-48A6-9A86-E67BD1A99433}">
      <dgm:prSet/>
      <dgm:spPr/>
      <dgm:t>
        <a:bodyPr/>
        <a:lstStyle/>
        <a:p>
          <a:endParaRPr lang="en-US"/>
        </a:p>
      </dgm:t>
    </dgm:pt>
    <dgm:pt modelId="{2F49B3E1-4665-49FE-820F-D4662F5DB5CF}">
      <dgm:prSet/>
      <dgm:spPr/>
      <dgm:t>
        <a:bodyPr/>
        <a:lstStyle/>
        <a:p>
          <a:pPr>
            <a:defRPr b="1"/>
          </a:pPr>
          <a:r>
            <a:rPr lang="en-US"/>
            <a:t>Sources of regional/seasonal values for QC checks?</a:t>
          </a:r>
        </a:p>
      </dgm:t>
    </dgm:pt>
    <dgm:pt modelId="{C4533C87-F18C-4DD7-8F50-423119725C8E}" type="parTrans" cxnId="{AFEB8F48-ACA3-4F86-981D-FAE6A96F76F8}">
      <dgm:prSet/>
      <dgm:spPr/>
      <dgm:t>
        <a:bodyPr/>
        <a:lstStyle/>
        <a:p>
          <a:endParaRPr lang="en-US"/>
        </a:p>
      </dgm:t>
    </dgm:pt>
    <dgm:pt modelId="{711A26A8-CE4C-41F9-A73A-56DD28FF3D8A}" type="sibTrans" cxnId="{AFEB8F48-ACA3-4F86-981D-FAE6A96F76F8}">
      <dgm:prSet/>
      <dgm:spPr/>
      <dgm:t>
        <a:bodyPr/>
        <a:lstStyle/>
        <a:p>
          <a:endParaRPr lang="en-US"/>
        </a:p>
      </dgm:t>
    </dgm:pt>
    <dgm:pt modelId="{E942532A-076A-4F9A-A040-E8175495849E}" type="pres">
      <dgm:prSet presAssocID="{F3FABCB1-FF31-4271-A083-911DF1DC0E40}" presName="root" presStyleCnt="0">
        <dgm:presLayoutVars>
          <dgm:dir/>
          <dgm:resizeHandles val="exact"/>
        </dgm:presLayoutVars>
      </dgm:prSet>
      <dgm:spPr/>
    </dgm:pt>
    <dgm:pt modelId="{6906C798-137B-4789-9175-68BE63E38619}" type="pres">
      <dgm:prSet presAssocID="{7E15EBED-C5EE-41E1-ABA0-85F74F2FAA30}" presName="compNode" presStyleCnt="0"/>
      <dgm:spPr/>
    </dgm:pt>
    <dgm:pt modelId="{66D2A542-D31C-49C3-B73C-941D983C2111}" type="pres">
      <dgm:prSet presAssocID="{7E15EBED-C5EE-41E1-ABA0-85F74F2FAA3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A889EB7-7386-485A-BC33-E4C64864DF1E}" type="pres">
      <dgm:prSet presAssocID="{7E15EBED-C5EE-41E1-ABA0-85F74F2FAA30}" presName="iconSpace" presStyleCnt="0"/>
      <dgm:spPr/>
    </dgm:pt>
    <dgm:pt modelId="{9A5F08AE-D8CE-480A-8846-17126D04897D}" type="pres">
      <dgm:prSet presAssocID="{7E15EBED-C5EE-41E1-ABA0-85F74F2FAA30}" presName="parTx" presStyleLbl="revTx" presStyleIdx="0" presStyleCnt="6">
        <dgm:presLayoutVars>
          <dgm:chMax val="0"/>
          <dgm:chPref val="0"/>
        </dgm:presLayoutVars>
      </dgm:prSet>
      <dgm:spPr/>
    </dgm:pt>
    <dgm:pt modelId="{82A1ED14-E28B-49D4-A259-355CE49F3757}" type="pres">
      <dgm:prSet presAssocID="{7E15EBED-C5EE-41E1-ABA0-85F74F2FAA30}" presName="txSpace" presStyleCnt="0"/>
      <dgm:spPr/>
    </dgm:pt>
    <dgm:pt modelId="{7CCE3315-BB1D-42CE-A022-4CBD801DC578}" type="pres">
      <dgm:prSet presAssocID="{7E15EBED-C5EE-41E1-ABA0-85F74F2FAA30}" presName="desTx" presStyleLbl="revTx" presStyleIdx="1" presStyleCnt="6">
        <dgm:presLayoutVars/>
      </dgm:prSet>
      <dgm:spPr/>
    </dgm:pt>
    <dgm:pt modelId="{73C17117-D6B3-4654-9F5D-F44FA25A571F}" type="pres">
      <dgm:prSet presAssocID="{7970F10A-618B-43C8-9B9E-E80F8F8248D1}" presName="sibTrans" presStyleCnt="0"/>
      <dgm:spPr/>
    </dgm:pt>
    <dgm:pt modelId="{288DC5AE-B3E6-42B8-B3A6-FB0442B942B4}" type="pres">
      <dgm:prSet presAssocID="{E4CF7547-74A3-4A3C-91C8-E734AF0E0E7E}" presName="compNode" presStyleCnt="0"/>
      <dgm:spPr/>
    </dgm:pt>
    <dgm:pt modelId="{519F429D-2EA7-4310-9D71-A317115936F2}" type="pres">
      <dgm:prSet presAssocID="{E4CF7547-74A3-4A3C-91C8-E734AF0E0E7E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92A2EED-6B4A-4702-A288-D0618FEDA1F7}" type="pres">
      <dgm:prSet presAssocID="{E4CF7547-74A3-4A3C-91C8-E734AF0E0E7E}" presName="iconSpace" presStyleCnt="0"/>
      <dgm:spPr/>
    </dgm:pt>
    <dgm:pt modelId="{8C6D4E28-4A4F-4993-8168-891B22DD3EA3}" type="pres">
      <dgm:prSet presAssocID="{E4CF7547-74A3-4A3C-91C8-E734AF0E0E7E}" presName="parTx" presStyleLbl="revTx" presStyleIdx="2" presStyleCnt="6">
        <dgm:presLayoutVars>
          <dgm:chMax val="0"/>
          <dgm:chPref val="0"/>
        </dgm:presLayoutVars>
      </dgm:prSet>
      <dgm:spPr/>
    </dgm:pt>
    <dgm:pt modelId="{316EF346-0DBB-4794-B5AE-B4F280319532}" type="pres">
      <dgm:prSet presAssocID="{E4CF7547-74A3-4A3C-91C8-E734AF0E0E7E}" presName="txSpace" presStyleCnt="0"/>
      <dgm:spPr/>
    </dgm:pt>
    <dgm:pt modelId="{B042D66A-EFC5-4BC5-B834-FB308DF42C14}" type="pres">
      <dgm:prSet presAssocID="{E4CF7547-74A3-4A3C-91C8-E734AF0E0E7E}" presName="desTx" presStyleLbl="revTx" presStyleIdx="3" presStyleCnt="6">
        <dgm:presLayoutVars/>
      </dgm:prSet>
      <dgm:spPr/>
    </dgm:pt>
    <dgm:pt modelId="{01CA00D4-471A-45E5-A9F7-0F23F63BEC98}" type="pres">
      <dgm:prSet presAssocID="{C6AD5A67-1624-453E-BCDA-9BC73FE0BBFA}" presName="sibTrans" presStyleCnt="0"/>
      <dgm:spPr/>
    </dgm:pt>
    <dgm:pt modelId="{71B6F5B3-AD31-4F61-BAD7-404F24D97983}" type="pres">
      <dgm:prSet presAssocID="{2F49B3E1-4665-49FE-820F-D4662F5DB5CF}" presName="compNode" presStyleCnt="0"/>
      <dgm:spPr/>
    </dgm:pt>
    <dgm:pt modelId="{E6DD31BA-54D6-4B41-B53B-CB3A016D9BED}" type="pres">
      <dgm:prSet presAssocID="{2F49B3E1-4665-49FE-820F-D4662F5DB5CF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7B4C9ACD-2EE4-403D-96EF-5CC8FFACDD70}" type="pres">
      <dgm:prSet presAssocID="{2F49B3E1-4665-49FE-820F-D4662F5DB5CF}" presName="iconSpace" presStyleCnt="0"/>
      <dgm:spPr/>
    </dgm:pt>
    <dgm:pt modelId="{0A180319-64E8-46CB-A6B8-8310298CB129}" type="pres">
      <dgm:prSet presAssocID="{2F49B3E1-4665-49FE-820F-D4662F5DB5CF}" presName="parTx" presStyleLbl="revTx" presStyleIdx="4" presStyleCnt="6">
        <dgm:presLayoutVars>
          <dgm:chMax val="0"/>
          <dgm:chPref val="0"/>
        </dgm:presLayoutVars>
      </dgm:prSet>
      <dgm:spPr/>
    </dgm:pt>
    <dgm:pt modelId="{669717D2-DDAB-4786-87C7-3FE0D7550306}" type="pres">
      <dgm:prSet presAssocID="{2F49B3E1-4665-49FE-820F-D4662F5DB5CF}" presName="txSpace" presStyleCnt="0"/>
      <dgm:spPr/>
    </dgm:pt>
    <dgm:pt modelId="{9F4D0539-C0B7-49C5-B6AC-D93B730A2898}" type="pres">
      <dgm:prSet presAssocID="{2F49B3E1-4665-49FE-820F-D4662F5DB5CF}" presName="desTx" presStyleLbl="revTx" presStyleIdx="5" presStyleCnt="6">
        <dgm:presLayoutVars/>
      </dgm:prSet>
      <dgm:spPr/>
    </dgm:pt>
  </dgm:ptLst>
  <dgm:cxnLst>
    <dgm:cxn modelId="{D1DC450B-CBA6-4814-9B5F-7F1946044804}" type="presOf" srcId="{7E15EBED-C5EE-41E1-ABA0-85F74F2FAA30}" destId="{9A5F08AE-D8CE-480A-8846-17126D04897D}" srcOrd="0" destOrd="0" presId="urn:microsoft.com/office/officeart/2018/5/layout/CenteredIconLabelDescriptionList#1"/>
    <dgm:cxn modelId="{93070018-526B-403C-B4D4-A90B31B0C253}" type="presOf" srcId="{28267002-7E01-42A5-BCD4-0AE430C13841}" destId="{7CCE3315-BB1D-42CE-A022-4CBD801DC578}" srcOrd="0" destOrd="0" presId="urn:microsoft.com/office/officeart/2018/5/layout/CenteredIconLabelDescriptionList#1"/>
    <dgm:cxn modelId="{90B28C2F-D965-4F6E-AABC-7C1AFA7B7A3D}" srcId="{E4CF7547-74A3-4A3C-91C8-E734AF0E0E7E}" destId="{7372EFEC-AD14-4DD1-B046-B425C1EE4058}" srcOrd="0" destOrd="0" parTransId="{3FA81674-DC65-4F3F-B03E-5A505F41D65A}" sibTransId="{CEBFE293-D716-4F47-A868-43865AEAD920}"/>
    <dgm:cxn modelId="{36EEB339-8965-48A6-9A86-E67BD1A99433}" srcId="{E4CF7547-74A3-4A3C-91C8-E734AF0E0E7E}" destId="{C362361B-A1AC-4309-BA8A-D9FF9EA93A9F}" srcOrd="1" destOrd="0" parTransId="{54BBAAD1-504F-4423-AD3A-2B1DD308EA97}" sibTransId="{60006557-2AA2-46D7-9B48-732CF20C6255}"/>
    <dgm:cxn modelId="{11BA5B3F-F1E9-4847-999D-B33C0D65DB26}" srcId="{F3FABCB1-FF31-4271-A083-911DF1DC0E40}" destId="{7E15EBED-C5EE-41E1-ABA0-85F74F2FAA30}" srcOrd="0" destOrd="0" parTransId="{B13AF705-7567-4EFE-8CAA-EC5E67475F69}" sibTransId="{7970F10A-618B-43C8-9B9E-E80F8F8248D1}"/>
    <dgm:cxn modelId="{AFEB8F48-ACA3-4F86-981D-FAE6A96F76F8}" srcId="{F3FABCB1-FF31-4271-A083-911DF1DC0E40}" destId="{2F49B3E1-4665-49FE-820F-D4662F5DB5CF}" srcOrd="2" destOrd="0" parTransId="{C4533C87-F18C-4DD7-8F50-423119725C8E}" sibTransId="{711A26A8-CE4C-41F9-A73A-56DD28FF3D8A}"/>
    <dgm:cxn modelId="{5CD23A6F-7082-43B1-884C-6499B90BF6D7}" srcId="{7E15EBED-C5EE-41E1-ABA0-85F74F2FAA30}" destId="{73667995-4EAF-4D91-ADE8-26E5554B4970}" srcOrd="1" destOrd="0" parTransId="{54EEECCA-5E41-4419-BB78-C15E9FE5607A}" sibTransId="{8731FCDF-762A-43E6-878E-F87CFDA528CE}"/>
    <dgm:cxn modelId="{0245457E-ED68-41A2-813C-002D520B6450}" type="presOf" srcId="{C362361B-A1AC-4309-BA8A-D9FF9EA93A9F}" destId="{B042D66A-EFC5-4BC5-B834-FB308DF42C14}" srcOrd="0" destOrd="1" presId="urn:microsoft.com/office/officeart/2018/5/layout/CenteredIconLabelDescriptionList#1"/>
    <dgm:cxn modelId="{120D1A89-A5DC-4186-A06D-514666B83953}" type="presOf" srcId="{E4CF7547-74A3-4A3C-91C8-E734AF0E0E7E}" destId="{8C6D4E28-4A4F-4993-8168-891B22DD3EA3}" srcOrd="0" destOrd="0" presId="urn:microsoft.com/office/officeart/2018/5/layout/CenteredIconLabelDescriptionList#1"/>
    <dgm:cxn modelId="{EBE5C289-7986-44BC-A559-A1F5C3296BE8}" srcId="{7E15EBED-C5EE-41E1-ABA0-85F74F2FAA30}" destId="{28267002-7E01-42A5-BCD4-0AE430C13841}" srcOrd="0" destOrd="0" parTransId="{E2FCCDDA-E39F-4633-B8C1-EFA383734979}" sibTransId="{EC7DD639-E250-4426-9793-801B28CE7308}"/>
    <dgm:cxn modelId="{27EC488D-ED36-4D6F-87C2-A67BB839684D}" type="presOf" srcId="{7372EFEC-AD14-4DD1-B046-B425C1EE4058}" destId="{B042D66A-EFC5-4BC5-B834-FB308DF42C14}" srcOrd="0" destOrd="0" presId="urn:microsoft.com/office/officeart/2018/5/layout/CenteredIconLabelDescriptionList#1"/>
    <dgm:cxn modelId="{A409F5C8-89AE-45D7-A127-AD08F1A363FA}" type="presOf" srcId="{2F49B3E1-4665-49FE-820F-D4662F5DB5CF}" destId="{0A180319-64E8-46CB-A6B8-8310298CB129}" srcOrd="0" destOrd="0" presId="urn:microsoft.com/office/officeart/2018/5/layout/CenteredIconLabelDescriptionList#1"/>
    <dgm:cxn modelId="{341CA5D1-49ED-4C6D-8CCE-6C7A9E083F2B}" type="presOf" srcId="{73667995-4EAF-4D91-ADE8-26E5554B4970}" destId="{7CCE3315-BB1D-42CE-A022-4CBD801DC578}" srcOrd="0" destOrd="1" presId="urn:microsoft.com/office/officeart/2018/5/layout/CenteredIconLabelDescriptionList#1"/>
    <dgm:cxn modelId="{60DB86E0-E1F5-4B9F-ACD5-A91ADA2B9131}" type="presOf" srcId="{F3FABCB1-FF31-4271-A083-911DF1DC0E40}" destId="{E942532A-076A-4F9A-A040-E8175495849E}" srcOrd="0" destOrd="0" presId="urn:microsoft.com/office/officeart/2018/5/layout/CenteredIconLabelDescriptionList#1"/>
    <dgm:cxn modelId="{C06F7DF0-A1AB-4D43-99D5-6F41C170C8D2}" srcId="{F3FABCB1-FF31-4271-A083-911DF1DC0E40}" destId="{E4CF7547-74A3-4A3C-91C8-E734AF0E0E7E}" srcOrd="1" destOrd="0" parTransId="{8F60CBE6-0A56-4AB4-8BEE-4F7DFE919F8D}" sibTransId="{C6AD5A67-1624-453E-BCDA-9BC73FE0BBFA}"/>
    <dgm:cxn modelId="{DA85E572-9F9F-42CE-9764-99B24D1E7D1F}" type="presParOf" srcId="{E942532A-076A-4F9A-A040-E8175495849E}" destId="{6906C798-137B-4789-9175-68BE63E38619}" srcOrd="0" destOrd="0" presId="urn:microsoft.com/office/officeart/2018/5/layout/CenteredIconLabelDescriptionList#1"/>
    <dgm:cxn modelId="{2F926BF9-7699-4A4B-9ABA-4C37EB48A539}" type="presParOf" srcId="{6906C798-137B-4789-9175-68BE63E38619}" destId="{66D2A542-D31C-49C3-B73C-941D983C2111}" srcOrd="0" destOrd="0" presId="urn:microsoft.com/office/officeart/2018/5/layout/CenteredIconLabelDescriptionList#1"/>
    <dgm:cxn modelId="{CB0BA69F-BDD2-41F7-A889-7FE3A9583564}" type="presParOf" srcId="{6906C798-137B-4789-9175-68BE63E38619}" destId="{EA889EB7-7386-485A-BC33-E4C64864DF1E}" srcOrd="1" destOrd="0" presId="urn:microsoft.com/office/officeart/2018/5/layout/CenteredIconLabelDescriptionList#1"/>
    <dgm:cxn modelId="{03480462-0AF3-4152-8E47-27BDAFAA7EC9}" type="presParOf" srcId="{6906C798-137B-4789-9175-68BE63E38619}" destId="{9A5F08AE-D8CE-480A-8846-17126D04897D}" srcOrd="2" destOrd="0" presId="urn:microsoft.com/office/officeart/2018/5/layout/CenteredIconLabelDescriptionList#1"/>
    <dgm:cxn modelId="{4DD64CCF-09D3-44B0-B4A8-00AC4A266E06}" type="presParOf" srcId="{6906C798-137B-4789-9175-68BE63E38619}" destId="{82A1ED14-E28B-49D4-A259-355CE49F3757}" srcOrd="3" destOrd="0" presId="urn:microsoft.com/office/officeart/2018/5/layout/CenteredIconLabelDescriptionList#1"/>
    <dgm:cxn modelId="{A4EF196B-D64C-4489-9CFA-FB8FA67B1521}" type="presParOf" srcId="{6906C798-137B-4789-9175-68BE63E38619}" destId="{7CCE3315-BB1D-42CE-A022-4CBD801DC578}" srcOrd="4" destOrd="0" presId="urn:microsoft.com/office/officeart/2018/5/layout/CenteredIconLabelDescriptionList#1"/>
    <dgm:cxn modelId="{8F08F50D-4748-4419-ACB4-0A5A664ABC9E}" type="presParOf" srcId="{E942532A-076A-4F9A-A040-E8175495849E}" destId="{73C17117-D6B3-4654-9F5D-F44FA25A571F}" srcOrd="1" destOrd="0" presId="urn:microsoft.com/office/officeart/2018/5/layout/CenteredIconLabelDescriptionList#1"/>
    <dgm:cxn modelId="{0FC6E18E-E761-4E4C-8ED7-CFE7DEEBF0EA}" type="presParOf" srcId="{E942532A-076A-4F9A-A040-E8175495849E}" destId="{288DC5AE-B3E6-42B8-B3A6-FB0442B942B4}" srcOrd="2" destOrd="0" presId="urn:microsoft.com/office/officeart/2018/5/layout/CenteredIconLabelDescriptionList#1"/>
    <dgm:cxn modelId="{6F64FA52-BCA1-4156-9600-D8E3E3E1051F}" type="presParOf" srcId="{288DC5AE-B3E6-42B8-B3A6-FB0442B942B4}" destId="{519F429D-2EA7-4310-9D71-A317115936F2}" srcOrd="0" destOrd="0" presId="urn:microsoft.com/office/officeart/2018/5/layout/CenteredIconLabelDescriptionList#1"/>
    <dgm:cxn modelId="{94BC657E-A634-4C0D-96C1-34461DBA5F0B}" type="presParOf" srcId="{288DC5AE-B3E6-42B8-B3A6-FB0442B942B4}" destId="{D92A2EED-6B4A-4702-A288-D0618FEDA1F7}" srcOrd="1" destOrd="0" presId="urn:microsoft.com/office/officeart/2018/5/layout/CenteredIconLabelDescriptionList#1"/>
    <dgm:cxn modelId="{601CC77E-2D01-4F4F-A6AC-A0EDD2AE4FF0}" type="presParOf" srcId="{288DC5AE-B3E6-42B8-B3A6-FB0442B942B4}" destId="{8C6D4E28-4A4F-4993-8168-891B22DD3EA3}" srcOrd="2" destOrd="0" presId="urn:microsoft.com/office/officeart/2018/5/layout/CenteredIconLabelDescriptionList#1"/>
    <dgm:cxn modelId="{4E6D90F5-0370-474F-A708-D2A235128CD9}" type="presParOf" srcId="{288DC5AE-B3E6-42B8-B3A6-FB0442B942B4}" destId="{316EF346-0DBB-4794-B5AE-B4F280319532}" srcOrd="3" destOrd="0" presId="urn:microsoft.com/office/officeart/2018/5/layout/CenteredIconLabelDescriptionList#1"/>
    <dgm:cxn modelId="{D937BB23-81CB-4672-AFF3-9BCD2BEA2676}" type="presParOf" srcId="{288DC5AE-B3E6-42B8-B3A6-FB0442B942B4}" destId="{B042D66A-EFC5-4BC5-B834-FB308DF42C14}" srcOrd="4" destOrd="0" presId="urn:microsoft.com/office/officeart/2018/5/layout/CenteredIconLabelDescriptionList#1"/>
    <dgm:cxn modelId="{1CFF0A32-1C4B-4FB5-ACDD-234A570D1144}" type="presParOf" srcId="{E942532A-076A-4F9A-A040-E8175495849E}" destId="{01CA00D4-471A-45E5-A9F7-0F23F63BEC98}" srcOrd="3" destOrd="0" presId="urn:microsoft.com/office/officeart/2018/5/layout/CenteredIconLabelDescriptionList#1"/>
    <dgm:cxn modelId="{82B9BBA8-D417-41C9-871D-ECC9420415E2}" type="presParOf" srcId="{E942532A-076A-4F9A-A040-E8175495849E}" destId="{71B6F5B3-AD31-4F61-BAD7-404F24D97983}" srcOrd="4" destOrd="0" presId="urn:microsoft.com/office/officeart/2018/5/layout/CenteredIconLabelDescriptionList#1"/>
    <dgm:cxn modelId="{12F71103-3A2D-45A0-B615-24F2877A27D1}" type="presParOf" srcId="{71B6F5B3-AD31-4F61-BAD7-404F24D97983}" destId="{E6DD31BA-54D6-4B41-B53B-CB3A016D9BED}" srcOrd="0" destOrd="0" presId="urn:microsoft.com/office/officeart/2018/5/layout/CenteredIconLabelDescriptionList#1"/>
    <dgm:cxn modelId="{07120661-8BA4-47ED-BEAD-F834C2B7B2D6}" type="presParOf" srcId="{71B6F5B3-AD31-4F61-BAD7-404F24D97983}" destId="{7B4C9ACD-2EE4-403D-96EF-5CC8FFACDD70}" srcOrd="1" destOrd="0" presId="urn:microsoft.com/office/officeart/2018/5/layout/CenteredIconLabelDescriptionList#1"/>
    <dgm:cxn modelId="{9DB89771-9EA0-429D-8826-6E11F64CA1A7}" type="presParOf" srcId="{71B6F5B3-AD31-4F61-BAD7-404F24D97983}" destId="{0A180319-64E8-46CB-A6B8-8310298CB129}" srcOrd="2" destOrd="0" presId="urn:microsoft.com/office/officeart/2018/5/layout/CenteredIconLabelDescriptionList#1"/>
    <dgm:cxn modelId="{D6AD7506-1DB6-4725-A3C8-EC0BCA82D29C}" type="presParOf" srcId="{71B6F5B3-AD31-4F61-BAD7-404F24D97983}" destId="{669717D2-DDAB-4786-87C7-3FE0D7550306}" srcOrd="3" destOrd="0" presId="urn:microsoft.com/office/officeart/2018/5/layout/CenteredIconLabelDescriptionList#1"/>
    <dgm:cxn modelId="{72C871DC-D4E5-4D16-9C2D-D2F9C2BB63B6}" type="presParOf" srcId="{71B6F5B3-AD31-4F61-BAD7-404F24D97983}" destId="{9F4D0539-C0B7-49C5-B6AC-D93B730A2898}" srcOrd="4" destOrd="0" presId="urn:microsoft.com/office/officeart/2018/5/layout/CenteredIconLabelDescription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2A542-D31C-49C3-B73C-941D983C2111}">
      <dsp:nvSpPr>
        <dsp:cNvPr id="0" name=""/>
        <dsp:cNvSpPr/>
      </dsp:nvSpPr>
      <dsp:spPr>
        <a:xfrm>
          <a:off x="1020487" y="792696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F08AE-D8CE-480A-8846-17126D04897D}">
      <dsp:nvSpPr>
        <dsp:cNvPr id="0" name=""/>
        <dsp:cNvSpPr/>
      </dsp:nvSpPr>
      <dsp:spPr>
        <a:xfrm>
          <a:off x="393" y="201019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Local knowledge QC</a:t>
          </a:r>
        </a:p>
      </dsp:txBody>
      <dsp:txXfrm>
        <a:off x="393" y="2010194"/>
        <a:ext cx="3138750" cy="470812"/>
      </dsp:txXfrm>
    </dsp:sp>
    <dsp:sp modelId="{7CCE3315-BB1D-42CE-A022-4CBD801DC578}">
      <dsp:nvSpPr>
        <dsp:cNvPr id="0" name=""/>
        <dsp:cNvSpPr/>
      </dsp:nvSpPr>
      <dsp:spPr>
        <a:xfrm>
          <a:off x="393" y="2536326"/>
          <a:ext cx="3138750" cy="1022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Probably better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Inconsistent across data sets</a:t>
          </a:r>
        </a:p>
      </dsp:txBody>
      <dsp:txXfrm>
        <a:off x="393" y="2536326"/>
        <a:ext cx="3138750" cy="1022314"/>
      </dsp:txXfrm>
    </dsp:sp>
    <dsp:sp modelId="{519F429D-2EA7-4310-9D71-A317115936F2}">
      <dsp:nvSpPr>
        <dsp:cNvPr id="0" name=""/>
        <dsp:cNvSpPr/>
      </dsp:nvSpPr>
      <dsp:spPr>
        <a:xfrm>
          <a:off x="4708518" y="792696"/>
          <a:ext cx="1098562" cy="109856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D4E28-4A4F-4993-8168-891B22DD3EA3}">
      <dsp:nvSpPr>
        <dsp:cNvPr id="0" name=""/>
        <dsp:cNvSpPr/>
      </dsp:nvSpPr>
      <dsp:spPr>
        <a:xfrm>
          <a:off x="3688425" y="201019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Standardized set of QC tests</a:t>
          </a:r>
        </a:p>
      </dsp:txBody>
      <dsp:txXfrm>
        <a:off x="3688425" y="2010194"/>
        <a:ext cx="3138750" cy="470812"/>
      </dsp:txXfrm>
    </dsp:sp>
    <dsp:sp modelId="{B042D66A-EFC5-4BC5-B834-FB308DF42C14}">
      <dsp:nvSpPr>
        <dsp:cNvPr id="0" name=""/>
        <dsp:cNvSpPr/>
      </dsp:nvSpPr>
      <dsp:spPr>
        <a:xfrm>
          <a:off x="3688425" y="2536326"/>
          <a:ext cx="3138750" cy="1022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increase confidence in the data sets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Provides a mechanism for automated flagging and masking of data prior to GTS release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QARTOD</a:t>
          </a:r>
        </a:p>
      </dsp:txBody>
      <dsp:txXfrm>
        <a:off x="3688425" y="2536326"/>
        <a:ext cx="3138750" cy="1022314"/>
      </dsp:txXfrm>
    </dsp:sp>
    <dsp:sp modelId="{E6DD31BA-54D6-4B41-B53B-CB3A016D9BED}">
      <dsp:nvSpPr>
        <dsp:cNvPr id="0" name=""/>
        <dsp:cNvSpPr/>
      </dsp:nvSpPr>
      <dsp:spPr>
        <a:xfrm>
          <a:off x="8396550" y="792696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80319-64E8-46CB-A6B8-8310298CB129}">
      <dsp:nvSpPr>
        <dsp:cNvPr id="0" name=""/>
        <dsp:cNvSpPr/>
      </dsp:nvSpPr>
      <dsp:spPr>
        <a:xfrm>
          <a:off x="7376456" y="201019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Sources of regional/seasonal values for QC checks?</a:t>
          </a:r>
        </a:p>
      </dsp:txBody>
      <dsp:txXfrm>
        <a:off x="7376456" y="2010194"/>
        <a:ext cx="3138750" cy="470812"/>
      </dsp:txXfrm>
    </dsp:sp>
    <dsp:sp modelId="{9F4D0539-C0B7-49C5-B6AC-D93B730A2898}">
      <dsp:nvSpPr>
        <dsp:cNvPr id="0" name=""/>
        <dsp:cNvSpPr/>
      </dsp:nvSpPr>
      <dsp:spPr>
        <a:xfrm>
          <a:off x="7376456" y="2536326"/>
          <a:ext cx="3138750" cy="1022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#1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>
            <a:extLst>
              <a:ext uri="{FF2B5EF4-FFF2-40B4-BE49-F238E27FC236}">
                <a16:creationId xmlns:a16="http://schemas.microsoft.com/office/drawing/2014/main" id="{E0ACD66F-EC8D-444C-BB72-6F36DF21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une 09 title white">
            <a:extLst>
              <a:ext uri="{FF2B5EF4-FFF2-40B4-BE49-F238E27FC236}">
                <a16:creationId xmlns:a16="http://schemas.microsoft.com/office/drawing/2014/main" id="{2DFCA450-03F7-4546-8193-EE286B078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8" indent="0" algn="ctr">
              <a:buNone/>
              <a:defRPr/>
            </a:lvl2pPr>
            <a:lvl3pPr marL="914415" indent="0" algn="ctr">
              <a:buNone/>
              <a:defRPr/>
            </a:lvl3pPr>
            <a:lvl4pPr marL="1371623" indent="0" algn="ctr">
              <a:buNone/>
              <a:defRPr/>
            </a:lvl4pPr>
            <a:lvl5pPr marL="1828830" indent="0" algn="ctr">
              <a:buNone/>
              <a:defRPr/>
            </a:lvl5pPr>
            <a:lvl6pPr marL="2286038" indent="0" algn="ctr">
              <a:buNone/>
              <a:defRPr/>
            </a:lvl6pPr>
            <a:lvl7pPr marL="2743246" indent="0" algn="ctr">
              <a:buNone/>
              <a:defRPr/>
            </a:lvl7pPr>
            <a:lvl8pPr marL="3200453" indent="0" algn="ctr">
              <a:buNone/>
              <a:defRPr/>
            </a:lvl8pPr>
            <a:lvl9pPr marL="365766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B92ECD-1837-4D49-9002-644AAF5B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B586892-FD72-664D-8328-697F8B2A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E81887B-213D-9841-8EFD-277981BC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3A27-52C1-504E-80DC-2BE3990390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89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96E506-CA33-3247-A67A-F8B6F2817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7BE3FF-9DEA-E44E-B469-51734D006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55A919-AE39-504F-929E-5C7800B60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F844-EE87-BF4C-A205-B2A3630AF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4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538" y="609600"/>
            <a:ext cx="259012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09600"/>
            <a:ext cx="756722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C47175-F1EC-CD49-AE1B-31D0EE23A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9A9E4D-AE9C-A34A-8ED7-BD99E7102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0521A6-A4F2-954E-A0EC-B59A0283A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A474A-91BA-E444-BA8F-C3E8F75D5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8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5CD2B0-A781-C44D-B7F9-94F997A6F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B63E4F-7B77-9D42-A94E-F4AC0720F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D50E38-BD4C-5640-92B8-5294D2725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65153-05CE-774F-9598-BB5990F70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6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B2F09F-9443-A847-8B69-F58538811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BCABA4-E62D-1A43-9EB6-91EFA69EC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9EF14-9FA6-2547-9F7B-4CD54CB55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B2462-D2BE-D545-B96E-91045B50F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32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98120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98120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23F00-804F-2046-AACA-2F2AC2D22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F180E-4FFE-8140-A60F-69A2C81DC0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D9C50-CD30-294B-8590-A26E6255A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3879A-BF75-DF47-AF27-0711D1A25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9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AA0615-CC4B-8443-B9F3-F52A3775E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6BFED5-DB5B-9D47-BA8D-6528F2224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97EFB-2AA3-EF40-80FF-460B869710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F030A-10EF-7E49-9ACF-2DEAB1E20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76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93AEBD-C7C9-FD4E-AE56-F36FE9CC1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CEF551-B69D-1440-A0D7-1AB21FA1A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4DD5EB-867B-D645-B19A-F5A1B1FC4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B1034-5FF7-D749-8DD0-47EC2FF3F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C67ED3-B4D6-994E-93E2-6F8349DB6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10B641-517B-094B-99CF-87D86208D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D4850D-621B-4F44-A559-F6B0BD28F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E37FD-BB4D-1F49-BD3D-B31788F5B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01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CD7AA-3EC6-5C49-BB0F-1656CA06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E9FFF4-66CA-B94D-8158-21EDD93AD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44427-7261-6440-A7E1-F0BF59B6D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2B575-084B-984C-9003-8CADB6158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20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268E92-C1E6-0046-9E5C-3653DA958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BB0D1-78D8-C54F-AE67-39CECF24A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FE939-3F96-0C4E-8C25-E9E038803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1FF9-4BCD-3E40-87DF-9DF116225D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1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>
            <a:extLst>
              <a:ext uri="{FF2B5EF4-FFF2-40B4-BE49-F238E27FC236}">
                <a16:creationId xmlns:a16="http://schemas.microsoft.com/office/drawing/2014/main" id="{43DDE7AE-BFCF-A74D-9542-EDA3D19C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405D5697-6404-0E41-AB43-99AE55474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32E8133-E7AE-4C45-AB5D-1B82CB84C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00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A2D853C-3F02-8140-BECA-41C2A3EB55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47225" y="6324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7FE907-9507-3D4E-905B-4302ECFB06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46400" y="6324600"/>
            <a:ext cx="639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CF38FC9-D1D1-E444-8640-65501D2FC8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4425" y="6324600"/>
            <a:ext cx="81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5463C0D1-AC0B-C047-9315-D8D5D10BF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21353B-D89C-0E4D-A3B1-40D5D6A33F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62000"/>
            <a:ext cx="1218882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033" name="Picture 4" descr="June 09 text white">
            <a:extLst>
              <a:ext uri="{FF2B5EF4-FFF2-40B4-BE49-F238E27FC236}">
                <a16:creationId xmlns:a16="http://schemas.microsoft.com/office/drawing/2014/main" id="{03457C21-FE25-A340-8248-4261628054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AFDB85-D1E0-D940-A76F-482FC6CC8F2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762000"/>
            <a:ext cx="1218882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1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2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42" indent="-2286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49" indent="-2286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57" indent="-2286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65" indent="-2286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CC78AF-639B-C944-8687-A541032FC9CC}"/>
              </a:ext>
            </a:extLst>
          </p:cNvPr>
          <p:cNvSpPr txBox="1">
            <a:spLocks/>
          </p:cNvSpPr>
          <p:nvPr/>
        </p:nvSpPr>
        <p:spPr bwMode="auto">
          <a:xfrm>
            <a:off x="1522413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kern="0" dirty="0"/>
              <a:t>U.S. IOOS National Glider Data Assembly Center Updates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4C80A8A-2582-AF42-9B4B-542D3BCA3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3602038"/>
            <a:ext cx="9144000" cy="165576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John Kerfoot</a:t>
            </a:r>
            <a:r>
              <a:rPr lang="en-US" baseline="30000" dirty="0"/>
              <a:t>1</a:t>
            </a:r>
            <a:r>
              <a:rPr lang="en-US" dirty="0"/>
              <a:t>, Ben Adams</a:t>
            </a:r>
            <a:r>
              <a:rPr lang="en-US" baseline="30000" dirty="0"/>
              <a:t>2</a:t>
            </a:r>
            <a:r>
              <a:rPr lang="en-US" dirty="0"/>
              <a:t>, Andy Nguyen</a:t>
            </a:r>
            <a:r>
              <a:rPr lang="en-US" baseline="30000" dirty="0"/>
              <a:t>2</a:t>
            </a:r>
            <a:r>
              <a:rPr lang="en-US" dirty="0"/>
              <a:t>, Don Moretti</a:t>
            </a:r>
            <a:r>
              <a:rPr lang="en-US" baseline="30000" dirty="0"/>
              <a:t>2</a:t>
            </a:r>
            <a:r>
              <a:rPr lang="en-US" dirty="0"/>
              <a:t>, Kathy Bailey</a:t>
            </a:r>
            <a:r>
              <a:rPr lang="en-US" baseline="30000" dirty="0"/>
              <a:t>3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aseline="30000" dirty="0"/>
              <a:t>1</a:t>
            </a:r>
            <a:r>
              <a:rPr lang="en-US" dirty="0"/>
              <a:t> Rutgers University</a:t>
            </a:r>
          </a:p>
          <a:p>
            <a:pPr>
              <a:defRPr/>
            </a:pPr>
            <a:r>
              <a:rPr lang="en-US" baseline="30000" dirty="0"/>
              <a:t>2</a:t>
            </a:r>
            <a:r>
              <a:rPr lang="en-US" dirty="0"/>
              <a:t> RPS/ASA</a:t>
            </a:r>
          </a:p>
          <a:p>
            <a:pPr>
              <a:defRPr/>
            </a:pPr>
            <a:r>
              <a:rPr lang="en-US" baseline="30000" dirty="0"/>
              <a:t>3 </a:t>
            </a:r>
            <a:r>
              <a:rPr lang="en-US" dirty="0"/>
              <a:t>IOOS</a:t>
            </a:r>
            <a:endParaRPr lang="en-US" baseline="30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61138B5-D1EC-8947-A41C-FC0A93322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668337"/>
          </a:xfrm>
        </p:spPr>
        <p:txBody>
          <a:bodyPr/>
          <a:lstStyle/>
          <a:p>
            <a:r>
              <a:rPr lang="en-US" altLang="en-US"/>
              <a:t>Individual Data Set Status</a:t>
            </a:r>
          </a:p>
        </p:txBody>
      </p:sp>
      <p:pic>
        <p:nvPicPr>
          <p:cNvPr id="23554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2599F70-85C1-6E4E-960E-CE039504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11893" r="55595"/>
          <a:stretch>
            <a:fillRect/>
          </a:stretch>
        </p:blipFill>
        <p:spPr bwMode="auto">
          <a:xfrm>
            <a:off x="7085013" y="852488"/>
            <a:ext cx="4016375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1EBD14-25DD-3A48-A6E6-8375A304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3612" r="40466"/>
          <a:stretch>
            <a:fillRect/>
          </a:stretch>
        </p:blipFill>
        <p:spPr bwMode="auto">
          <a:xfrm>
            <a:off x="1087438" y="852488"/>
            <a:ext cx="4910137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864EFC4-2EA4-D84F-A1C6-4D512742AB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884237"/>
          </a:xfrm>
        </p:spPr>
        <p:txBody>
          <a:bodyPr/>
          <a:lstStyle/>
          <a:p>
            <a:r>
              <a:rPr lang="en-US" altLang="en-US"/>
              <a:t>GTS Observations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FDC5A0EC-A466-2145-ABAD-EBE633FAC3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11832" r="8458" b="11871"/>
          <a:stretch>
            <a:fillRect/>
          </a:stretch>
        </p:blipFill>
        <p:spPr>
          <a:xfrm>
            <a:off x="2187575" y="939800"/>
            <a:ext cx="7813675" cy="52324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A570E49-7448-4E4A-BA86-7BB842CA9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701675"/>
          </a:xfrm>
        </p:spPr>
        <p:txBody>
          <a:bodyPr/>
          <a:lstStyle/>
          <a:p>
            <a:r>
              <a:rPr lang="en-US" altLang="en-US"/>
              <a:t>Glider Raw Data Upload Tools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C90CBE-5ED2-F54D-858E-180D96515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538"/>
            <a:ext cx="10515600" cy="4352925"/>
          </a:xfrm>
        </p:spPr>
        <p:txBody>
          <a:bodyPr>
            <a:normAutofit fontScale="92500" lnSpcReduction="20000"/>
          </a:bodyPr>
          <a:lstStyle/>
          <a:p>
            <a:pPr marL="342906" indent="-342906">
              <a:defRPr/>
            </a:pPr>
            <a:r>
              <a:rPr lang="en-US" dirty="0"/>
              <a:t>Barriers to Participation</a:t>
            </a:r>
          </a:p>
          <a:p>
            <a:pPr marL="742962" lvl="1" indent="-285755">
              <a:defRPr/>
            </a:pPr>
            <a:r>
              <a:rPr lang="en-US" dirty="0"/>
              <a:t>Familiarity with NetCDF</a:t>
            </a:r>
          </a:p>
          <a:p>
            <a:pPr marL="742962" lvl="1" indent="-285755">
              <a:defRPr/>
            </a:pPr>
            <a:r>
              <a:rPr lang="en-US" dirty="0"/>
              <a:t>NetCDF standards</a:t>
            </a:r>
          </a:p>
          <a:p>
            <a:pPr marL="1143019" lvl="2" indent="-228604">
              <a:defRPr/>
            </a:pPr>
            <a:r>
              <a:rPr lang="en-US" dirty="0"/>
              <a:t>CF</a:t>
            </a:r>
          </a:p>
          <a:p>
            <a:pPr marL="1143019" lvl="2" indent="-228604">
              <a:defRPr/>
            </a:pPr>
            <a:r>
              <a:rPr lang="en-US" dirty="0"/>
              <a:t>ACDD</a:t>
            </a:r>
          </a:p>
          <a:p>
            <a:pPr marL="1143019" lvl="2" indent="-228604">
              <a:defRPr/>
            </a:pPr>
            <a:r>
              <a:rPr lang="en-US" dirty="0"/>
              <a:t>IOOS Metadata Profile</a:t>
            </a:r>
          </a:p>
          <a:p>
            <a:pPr marL="742962" lvl="1" indent="-285755">
              <a:defRPr/>
            </a:pPr>
            <a:r>
              <a:rPr lang="en-US" dirty="0"/>
              <a:t>Varying levels of programming experience</a:t>
            </a:r>
          </a:p>
          <a:p>
            <a:pPr marL="342906" indent="-342906">
              <a:defRPr/>
            </a:pPr>
            <a:r>
              <a:rPr lang="en-US" dirty="0"/>
              <a:t>Prototype development based on Slocum Gliders</a:t>
            </a:r>
          </a:p>
          <a:p>
            <a:pPr marL="742962" lvl="1" indent="-285755">
              <a:defRPr/>
            </a:pPr>
            <a:r>
              <a:rPr lang="en-US" dirty="0" err="1"/>
              <a:t>Seagliders</a:t>
            </a:r>
            <a:endParaRPr lang="en-US" dirty="0"/>
          </a:p>
          <a:p>
            <a:pPr marL="742962" lvl="1" indent="-285755">
              <a:defRPr/>
            </a:pPr>
            <a:r>
              <a:rPr lang="en-US" dirty="0"/>
              <a:t>Spray</a:t>
            </a:r>
          </a:p>
          <a:p>
            <a:pPr marL="742962" lvl="1" indent="-285755">
              <a:defRPr/>
            </a:pPr>
            <a:r>
              <a:rPr lang="en-US" dirty="0"/>
              <a:t>Others potentially (SEAEXPLORER, etc.)…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24F0C83-FF71-B14E-8ABE-F4DFE8207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88825" cy="811213"/>
          </a:xfrm>
        </p:spPr>
        <p:txBody>
          <a:bodyPr/>
          <a:lstStyle/>
          <a:p>
            <a:r>
              <a:rPr lang="en-US" altLang="en-US"/>
              <a:t>Raw Data Set Configuration &amp; Upload</a:t>
            </a:r>
          </a:p>
        </p:txBody>
      </p:sp>
      <p:pic>
        <p:nvPicPr>
          <p:cNvPr id="2662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6211CC-C94E-EE41-8808-9C0B591C8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2775" y="1538288"/>
            <a:ext cx="6962775" cy="4351337"/>
          </a:xfrm>
        </p:spPr>
      </p:pic>
      <p:pic>
        <p:nvPicPr>
          <p:cNvPr id="26627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86E798D-E0C9-9348-891D-A7548633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7" t="18919" r="35623" b="36575"/>
          <a:stretch>
            <a:fillRect/>
          </a:stretch>
        </p:blipFill>
        <p:spPr bwMode="auto">
          <a:xfrm>
            <a:off x="9523413" y="2590800"/>
            <a:ext cx="25368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6">
            <a:extLst>
              <a:ext uri="{FF2B5EF4-FFF2-40B4-BE49-F238E27FC236}">
                <a16:creationId xmlns:a16="http://schemas.microsoft.com/office/drawing/2014/main" id="{8792A83A-B2F7-1B4D-AE49-19A898DE5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384300"/>
            <a:ext cx="405765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Register deployment and global attributes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Science payload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Serial Number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Type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Calibration Dates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Upload raw data files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Delayed mode</a:t>
            </a:r>
          </a:p>
          <a:p>
            <a:pPr lvl="1"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Real-time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200"/>
              <a:t>Raw files are processed to DAC compliant NetCDFs with QARTOD QC and served via ERDDAP</a:t>
            </a:r>
          </a:p>
        </p:txBody>
      </p:sp>
      <p:sp>
        <p:nvSpPr>
          <p:cNvPr id="26629" name="TextBox 7">
            <a:extLst>
              <a:ext uri="{FF2B5EF4-FFF2-40B4-BE49-F238E27FC236}">
                <a16:creationId xmlns:a16="http://schemas.microsoft.com/office/drawing/2014/main" id="{90541862-2CC0-FF4C-A937-D2BBF93B5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968375"/>
            <a:ext cx="9066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Currently under development with anticipated prototype release summer 2021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E33E5A8D-389E-C648-9E7A-5CE1B2C316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8B237BE7-ED24-A34C-864A-8F385D00F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60375"/>
            <a:ext cx="10515600" cy="1003300"/>
          </a:xfrm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Consistent Quality Control</a:t>
            </a:r>
          </a:p>
        </p:txBody>
      </p:sp>
      <p:sp>
        <p:nvSpPr>
          <p:cNvPr id="16" name="Rectangle: Rounded Corners 10" descr="&quot;&quot;">
            <a:extLst>
              <a:ext uri="{FF2B5EF4-FFF2-40B4-BE49-F238E27FC236}">
                <a16:creationId xmlns:a16="http://schemas.microsoft.com/office/drawing/2014/main" id="{FD634562-3682-084B-A281-9D3BD06745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9438" y="1587500"/>
            <a:ext cx="11033125" cy="476885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6FE4C6CA-6102-5A48-97CC-7754701511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3762E-F021-E64D-AED5-9601E5D6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63"/>
            <a:ext cx="10515600" cy="663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QARTOD Glider Tests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955AEAFD-2BFA-E04C-B403-72617909F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0375" y="900113"/>
            <a:ext cx="5635625" cy="56261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Timing/Gap Test (required)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Syntax Test (required)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Location Test (required)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Gross Range Test (required)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Pressure Test (required)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Climatology (Strongly Recommended)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Spikes (Strongly Recommended)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Rate of Change (Strongly Recommended)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00B050"/>
                </a:solidFill>
              </a:rPr>
              <a:t>Flat line (Strongly Recommended)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/>
              <a:t>Multi-Variate (Suggested)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/>
              <a:t>Attenuated Signal (Suggested)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/>
              <a:t>Previous Profile (Suggested)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FFC000"/>
                </a:solidFill>
              </a:rPr>
              <a:t>TS Curve/Space (Suggested)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000">
                <a:solidFill>
                  <a:srgbClr val="FFC000"/>
                </a:solidFill>
              </a:rPr>
              <a:t>Density Inversion (Suggested)</a:t>
            </a:r>
          </a:p>
        </p:txBody>
      </p:sp>
      <p:pic>
        <p:nvPicPr>
          <p:cNvPr id="28675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A7A2452-E5F4-734A-B897-7A4FB41D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001713"/>
            <a:ext cx="39909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01A47AB-7ECD-2E49-852F-9917B9930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744537"/>
          </a:xfrm>
        </p:spPr>
        <p:txBody>
          <a:bodyPr/>
          <a:lstStyle/>
          <a:p>
            <a:r>
              <a:rPr lang="en-US" altLang="en-US"/>
              <a:t>QC Test Application Challenges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BC981E-D790-6244-940C-A1EFCB866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3" y="914400"/>
            <a:ext cx="10515600" cy="5183188"/>
          </a:xfrm>
        </p:spPr>
        <p:txBody>
          <a:bodyPr>
            <a:noAutofit/>
          </a:bodyPr>
          <a:lstStyle/>
          <a:p>
            <a:pPr marL="342906" indent="-342906">
              <a:defRPr/>
            </a:pPr>
            <a:r>
              <a:rPr lang="en-US" sz="2800" dirty="0"/>
              <a:t>20 or more real-time data sets at any given time</a:t>
            </a:r>
          </a:p>
          <a:p>
            <a:pPr marL="342906" indent="-342906">
              <a:defRPr/>
            </a:pPr>
            <a:r>
              <a:rPr lang="en-US" sz="2800" dirty="0"/>
              <a:t>1000’s of files per data set</a:t>
            </a:r>
          </a:p>
          <a:p>
            <a:pPr marL="342906" indent="-342906">
              <a:defRPr/>
            </a:pPr>
            <a:r>
              <a:rPr lang="en-US" sz="2800" dirty="0"/>
              <a:t>&gt;5 variables that need to be </a:t>
            </a:r>
            <a:r>
              <a:rPr lang="en-US" sz="2800" dirty="0" err="1"/>
              <a:t>QC’d</a:t>
            </a:r>
            <a:endParaRPr lang="en-US" sz="2800" dirty="0"/>
          </a:p>
          <a:p>
            <a:pPr marL="342906" indent="-342906">
              <a:defRPr/>
            </a:pPr>
            <a:r>
              <a:rPr lang="en-US" sz="2800" dirty="0"/>
              <a:t>6 tests per variable (required and strongly recommended)</a:t>
            </a:r>
          </a:p>
          <a:p>
            <a:pPr marL="342906" indent="-342906">
              <a:defRPr/>
            </a:pPr>
            <a:r>
              <a:rPr lang="en-US" sz="2800" dirty="0"/>
              <a:t>Where do the values come from?</a:t>
            </a:r>
          </a:p>
          <a:p>
            <a:pPr marL="742962" lvl="1" indent="-285755">
              <a:defRPr/>
            </a:pPr>
            <a:r>
              <a:rPr lang="en-US" dirty="0"/>
              <a:t>Regional</a:t>
            </a:r>
          </a:p>
          <a:p>
            <a:pPr marL="742962" lvl="1" indent="-285755">
              <a:defRPr/>
            </a:pPr>
            <a:r>
              <a:rPr lang="en-US" dirty="0"/>
              <a:t>Seasonal</a:t>
            </a:r>
          </a:p>
          <a:p>
            <a:pPr marL="742962" lvl="1" indent="-285755">
              <a:defRPr/>
            </a:pPr>
            <a:r>
              <a:rPr lang="en-US" dirty="0"/>
              <a:t>…</a:t>
            </a:r>
          </a:p>
          <a:p>
            <a:pPr marL="342906" indent="-342906">
              <a:defRPr/>
            </a:pPr>
            <a:r>
              <a:rPr lang="en-US" sz="2800" dirty="0">
                <a:solidFill>
                  <a:srgbClr val="FF0000"/>
                </a:solidFill>
              </a:rPr>
              <a:t>Currently working on efficient implementation approaches for implementation Summer 2021</a:t>
            </a:r>
          </a:p>
          <a:p>
            <a:pPr marL="342906" indent="-342906">
              <a:defRPr/>
            </a:pPr>
            <a:endParaRPr lang="en-US" sz="2800" dirty="0"/>
          </a:p>
          <a:p>
            <a:pPr marL="342906" indent="-342906">
              <a:defRPr/>
            </a:pPr>
            <a:endParaRPr lang="en-US" sz="2800" dirty="0"/>
          </a:p>
          <a:p>
            <a:pPr marL="0" indent="0">
              <a:buFontTx/>
              <a:buNone/>
              <a:defRPr/>
            </a:pPr>
            <a:r>
              <a:rPr lang="en-US" sz="2800" dirty="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F7C29A11-3E4B-B048-9EDE-0D494EAE7E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133600"/>
            <a:ext cx="10360025" cy="990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/>
              <a:t>Thanks!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2A45A3FF-18EC-B44B-81A1-D244052B8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2413" y="76200"/>
            <a:ext cx="9144000" cy="549275"/>
          </a:xfrm>
        </p:spPr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44A82D84-49DD-B347-BD56-1F306179A8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2413" y="1825625"/>
            <a:ext cx="9144000" cy="4351338"/>
          </a:xfrm>
        </p:spPr>
        <p:txBody>
          <a:bodyPr/>
          <a:lstStyle/>
          <a:p>
            <a:r>
              <a:rPr lang="en-US" altLang="en-US"/>
              <a:t>Brief Background</a:t>
            </a:r>
          </a:p>
          <a:p>
            <a:r>
              <a:rPr lang="en-US" altLang="en-US"/>
              <a:t>Data Set Status</a:t>
            </a:r>
          </a:p>
          <a:p>
            <a:r>
              <a:rPr lang="en-US" altLang="en-US"/>
              <a:t>Raw Data Uploads</a:t>
            </a:r>
          </a:p>
          <a:p>
            <a:r>
              <a:rPr lang="en-US" altLang="en-US"/>
              <a:t>Application of Standardized Quality Control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2C60729-5596-574B-8F1D-4837F8A3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0"/>
            <a:ext cx="9144000" cy="6731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Brief Background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BEEDBF54-0AF6-8449-B810-39C7DC21D9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2413" y="838200"/>
            <a:ext cx="5257800" cy="5713413"/>
          </a:xfrm>
        </p:spPr>
        <p:txBody>
          <a:bodyPr/>
          <a:lstStyle/>
          <a:p>
            <a:r>
              <a:rPr lang="en-US" altLang="en-US" sz="2000"/>
              <a:t>Construction began in 2013</a:t>
            </a:r>
          </a:p>
          <a:p>
            <a:r>
              <a:rPr lang="en-US" altLang="en-US" sz="2000"/>
              <a:t>Primary Goals</a:t>
            </a:r>
          </a:p>
          <a:p>
            <a:pPr lvl="1"/>
            <a:r>
              <a:rPr lang="en-US" altLang="en-US" sz="2000"/>
              <a:t>Glider agnostic standardization of data sets</a:t>
            </a:r>
          </a:p>
          <a:p>
            <a:pPr lvl="1"/>
            <a:r>
              <a:rPr lang="en-US" altLang="en-US" sz="2000"/>
              <a:t>Single distribution point</a:t>
            </a:r>
          </a:p>
          <a:p>
            <a:pPr lvl="2"/>
            <a:r>
              <a:rPr lang="en-US" altLang="en-US" sz="2000"/>
              <a:t>ERDDAP</a:t>
            </a:r>
          </a:p>
          <a:p>
            <a:pPr lvl="2"/>
            <a:r>
              <a:rPr lang="en-US" altLang="en-US" sz="2000">
                <a:solidFill>
                  <a:srgbClr val="FF0000"/>
                </a:solidFill>
              </a:rPr>
              <a:t>THREDDS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</a:rPr>
              <a:t>Standard level of QC – QARTOD</a:t>
            </a:r>
          </a:p>
          <a:p>
            <a:pPr lvl="1"/>
            <a:r>
              <a:rPr lang="en-US" altLang="en-US" sz="2000"/>
              <a:t>Distribution to GTS</a:t>
            </a:r>
          </a:p>
          <a:p>
            <a:pPr lvl="1"/>
            <a:r>
              <a:rPr lang="en-US" altLang="en-US" sz="2000"/>
              <a:t>Permanent archive at NCEI</a:t>
            </a:r>
          </a:p>
          <a:p>
            <a:r>
              <a:rPr lang="en-US" altLang="en-US" sz="2000"/>
              <a:t>Real-Time and Delayed-Mode Accepted</a:t>
            </a:r>
          </a:p>
          <a:p>
            <a:pPr lvl="1"/>
            <a:r>
              <a:rPr lang="en-US" altLang="en-US" sz="2000"/>
              <a:t>724 Real-Time Data Sets</a:t>
            </a:r>
          </a:p>
          <a:p>
            <a:pPr lvl="1"/>
            <a:r>
              <a:rPr lang="en-US" altLang="en-US" sz="2000"/>
              <a:t>209 Delayed-Mode Data Sets</a:t>
            </a:r>
          </a:p>
        </p:txBody>
      </p:sp>
      <p:pic>
        <p:nvPicPr>
          <p:cNvPr id="15363" name="Picture 7" descr="Chart, bar chart, histogram&#10;&#10;Description automatically generated">
            <a:extLst>
              <a:ext uri="{FF2B5EF4-FFF2-40B4-BE49-F238E27FC236}">
                <a16:creationId xmlns:a16="http://schemas.microsoft.com/office/drawing/2014/main" id="{57FF29D5-6E18-B34F-93DA-607D9AC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8649" r="9140" b="6847"/>
          <a:stretch>
            <a:fillRect/>
          </a:stretch>
        </p:blipFill>
        <p:spPr bwMode="auto">
          <a:xfrm>
            <a:off x="6704013" y="990600"/>
            <a:ext cx="3827462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3">
            <a:extLst>
              <a:ext uri="{FF2B5EF4-FFF2-40B4-BE49-F238E27FC236}">
                <a16:creationId xmlns:a16="http://schemas.microsoft.com/office/drawing/2014/main" id="{886C1463-8976-2645-BFDB-BEDC0AAF7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042775" cy="762000"/>
          </a:xfrm>
        </p:spPr>
        <p:txBody>
          <a:bodyPr/>
          <a:lstStyle/>
          <a:p>
            <a:r>
              <a:rPr lang="en-US" altLang="en-US"/>
              <a:t>Current Data Set Inventory (2009 – Present)</a:t>
            </a:r>
          </a:p>
        </p:txBody>
      </p:sp>
      <p:pic>
        <p:nvPicPr>
          <p:cNvPr id="17410" name="Content Placeholder 37" descr="Chart&#10;&#10;Description automatically generated">
            <a:extLst>
              <a:ext uri="{FF2B5EF4-FFF2-40B4-BE49-F238E27FC236}">
                <a16:creationId xmlns:a16="http://schemas.microsoft.com/office/drawing/2014/main" id="{59822DA8-0B12-3C4D-BB66-D8C8F26398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r="11588"/>
          <a:stretch>
            <a:fillRect/>
          </a:stretch>
        </p:blipFill>
        <p:spPr>
          <a:xfrm>
            <a:off x="227013" y="1295400"/>
            <a:ext cx="3703637" cy="4664075"/>
          </a:xfrm>
        </p:spPr>
      </p:pic>
      <p:pic>
        <p:nvPicPr>
          <p:cNvPr id="17411" name="Picture 8" descr="Chart, treemap chart&#10;&#10;Description automatically generated">
            <a:extLst>
              <a:ext uri="{FF2B5EF4-FFF2-40B4-BE49-F238E27FC236}">
                <a16:creationId xmlns:a16="http://schemas.microsoft.com/office/drawing/2014/main" id="{64BFE7FF-1C09-F54C-BBF7-1ECC351E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r="11836"/>
          <a:stretch>
            <a:fillRect/>
          </a:stretch>
        </p:blipFill>
        <p:spPr bwMode="auto">
          <a:xfrm>
            <a:off x="8139113" y="1295400"/>
            <a:ext cx="3683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Chart, treemap chart&#10;&#10;Description automatically generated">
            <a:extLst>
              <a:ext uri="{FF2B5EF4-FFF2-40B4-BE49-F238E27FC236}">
                <a16:creationId xmlns:a16="http://schemas.microsoft.com/office/drawing/2014/main" id="{25302052-85C5-B741-93A9-9A6BA630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12462"/>
          <a:stretch>
            <a:fillRect/>
          </a:stretch>
        </p:blipFill>
        <p:spPr bwMode="auto">
          <a:xfrm>
            <a:off x="4229100" y="1295400"/>
            <a:ext cx="361156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3249ACF-45D3-9F4B-BCF7-739D33796614}"/>
              </a:ext>
            </a:extLst>
          </p:cNvPr>
          <p:cNvSpPr txBox="1">
            <a:spLocks/>
          </p:cNvSpPr>
          <p:nvPr/>
        </p:nvSpPr>
        <p:spPr bwMode="auto">
          <a:xfrm>
            <a:off x="0" y="17463"/>
            <a:ext cx="12188825" cy="7604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 charset="0"/>
              </a:defRPr>
            </a:lvl5pPr>
            <a:lvl6pPr marL="45720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15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3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kern="0"/>
              <a:t>Generalized Data Flow</a:t>
            </a:r>
            <a:endParaRPr lang="en-US" kern="0" dirty="0"/>
          </a:p>
        </p:txBody>
      </p:sp>
      <p:sp>
        <p:nvSpPr>
          <p:cNvPr id="18434" name="Multidocument 3">
            <a:extLst>
              <a:ext uri="{FF2B5EF4-FFF2-40B4-BE49-F238E27FC236}">
                <a16:creationId xmlns:a16="http://schemas.microsoft.com/office/drawing/2014/main" id="{73F7B6DC-4A06-9847-A033-C85D07386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514475"/>
            <a:ext cx="1371600" cy="990600"/>
          </a:xfrm>
          <a:prstGeom prst="flowChartMultidocument">
            <a:avLst/>
          </a:prstGeom>
          <a:solidFill>
            <a:srgbClr val="83D19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Native Glider Data Files</a:t>
            </a:r>
          </a:p>
        </p:txBody>
      </p:sp>
      <p:sp>
        <p:nvSpPr>
          <p:cNvPr id="18435" name="Multidocument 7">
            <a:extLst>
              <a:ext uri="{FF2B5EF4-FFF2-40B4-BE49-F238E27FC236}">
                <a16:creationId xmlns:a16="http://schemas.microsoft.com/office/drawing/2014/main" id="{75BC72D7-246C-6A4F-BC52-832427E8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935288"/>
            <a:ext cx="1522412" cy="1560512"/>
          </a:xfrm>
          <a:prstGeom prst="flowChartMultidocument">
            <a:avLst/>
          </a:prstGeom>
          <a:solidFill>
            <a:srgbClr val="83D19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DAC Compliant NetCDF Files (Single Profiles)</a:t>
            </a:r>
          </a:p>
        </p:txBody>
      </p:sp>
      <p:sp>
        <p:nvSpPr>
          <p:cNvPr id="18436" name="Magnetic Disk 4">
            <a:extLst>
              <a:ext uri="{FF2B5EF4-FFF2-40B4-BE49-F238E27FC236}">
                <a16:creationId xmlns:a16="http://schemas.microsoft.com/office/drawing/2014/main" id="{14CCDDD3-1381-134F-AAEB-780549307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2800350"/>
            <a:ext cx="1752600" cy="882650"/>
          </a:xfrm>
          <a:prstGeom prst="flowChartMagneticDisk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Glider Data Assembly Center</a:t>
            </a:r>
          </a:p>
        </p:txBody>
      </p:sp>
      <p:sp>
        <p:nvSpPr>
          <p:cNvPr id="18437" name="Process 6">
            <a:extLst>
              <a:ext uri="{FF2B5EF4-FFF2-40B4-BE49-F238E27FC236}">
                <a16:creationId xmlns:a16="http://schemas.microsoft.com/office/drawing/2014/main" id="{4DB30A17-CEF0-7740-98E8-82B0B5C93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2924175"/>
            <a:ext cx="1254125" cy="652463"/>
          </a:xfrm>
          <a:prstGeom prst="flowChartProcess">
            <a:avLst/>
          </a:prstGeom>
          <a:solidFill>
            <a:srgbClr val="F0907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ERDDAP Aggregations</a:t>
            </a:r>
          </a:p>
        </p:txBody>
      </p:sp>
      <p:sp>
        <p:nvSpPr>
          <p:cNvPr id="18438" name="Multidocument 8">
            <a:extLst>
              <a:ext uri="{FF2B5EF4-FFF2-40B4-BE49-F238E27FC236}">
                <a16:creationId xmlns:a16="http://schemas.microsoft.com/office/drawing/2014/main" id="{628E5640-B216-FF4F-AB38-C11EEDDF1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825" y="4168775"/>
            <a:ext cx="2055813" cy="1309688"/>
          </a:xfrm>
          <a:prstGeom prst="flowChartMultidocument">
            <a:avLst/>
          </a:prstGeom>
          <a:solidFill>
            <a:srgbClr val="FEFF8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OPeNDAP sequence or downloaded .geoJSON, .json, .nc, .ncCF, .ncCFMA, etc.</a:t>
            </a:r>
          </a:p>
        </p:txBody>
      </p:sp>
      <p:sp>
        <p:nvSpPr>
          <p:cNvPr id="18439" name="Process 11">
            <a:extLst>
              <a:ext uri="{FF2B5EF4-FFF2-40B4-BE49-F238E27FC236}">
                <a16:creationId xmlns:a16="http://schemas.microsoft.com/office/drawing/2014/main" id="{1CED8329-18D7-E648-988A-358D86D8A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1504950"/>
            <a:ext cx="1066800" cy="612775"/>
          </a:xfrm>
          <a:prstGeom prst="flowChartProcess">
            <a:avLst/>
          </a:prstGeom>
          <a:solidFill>
            <a:srgbClr val="F0907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THREDDS</a:t>
            </a:r>
          </a:p>
        </p:txBody>
      </p:sp>
      <p:sp>
        <p:nvSpPr>
          <p:cNvPr id="18440" name="Multidocument 12">
            <a:extLst>
              <a:ext uri="{FF2B5EF4-FFF2-40B4-BE49-F238E27FC236}">
                <a16:creationId xmlns:a16="http://schemas.microsoft.com/office/drawing/2014/main" id="{3CA76C9F-EFF5-8946-8588-D6454FA5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990600"/>
            <a:ext cx="1998663" cy="1233488"/>
          </a:xfrm>
          <a:prstGeom prst="flowChartMultidocument">
            <a:avLst/>
          </a:prstGeom>
          <a:solidFill>
            <a:srgbClr val="FEFF8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OPeNDAP, .nc, .ncSOS, .ncISO, etc.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08066A7-6DE8-1745-9AE3-E99E04545DE3}"/>
              </a:ext>
            </a:extLst>
          </p:cNvPr>
          <p:cNvSpPr/>
          <p:nvPr/>
        </p:nvSpPr>
        <p:spPr bwMode="auto">
          <a:xfrm>
            <a:off x="8488363" y="2438400"/>
            <a:ext cx="1617662" cy="1308100"/>
          </a:xfrm>
          <a:prstGeom prst="cloud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200" dirty="0">
                <a:latin typeface="Arial" charset="0"/>
                <a:ea typeface="ＭＳ Ｐゴシック" pitchFamily="1" charset="-128"/>
              </a:rPr>
              <a:t>End users (NDBC, GTS, NCEI, Public</a:t>
            </a:r>
          </a:p>
        </p:txBody>
      </p:sp>
      <p:sp>
        <p:nvSpPr>
          <p:cNvPr id="18442" name="Right Arrow 10">
            <a:extLst>
              <a:ext uri="{FF2B5EF4-FFF2-40B4-BE49-F238E27FC236}">
                <a16:creationId xmlns:a16="http://schemas.microsoft.com/office/drawing/2014/main" id="{10BC1A03-3962-1C47-B6DE-33BE7F83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998788"/>
            <a:ext cx="852487" cy="485775"/>
          </a:xfrm>
          <a:prstGeom prst="rightArrow">
            <a:avLst>
              <a:gd name="adj1" fmla="val 50000"/>
              <a:gd name="adj2" fmla="val 498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/>
              <a:t>FTP</a:t>
            </a:r>
          </a:p>
        </p:txBody>
      </p:sp>
      <p:cxnSp>
        <p:nvCxnSpPr>
          <p:cNvPr id="18443" name="Straight Connector 14">
            <a:extLst>
              <a:ext uri="{FF2B5EF4-FFF2-40B4-BE49-F238E27FC236}">
                <a16:creationId xmlns:a16="http://schemas.microsoft.com/office/drawing/2014/main" id="{EA5C492D-8606-4544-B2F4-8ABA8E6A68F0}"/>
              </a:ext>
            </a:extLst>
          </p:cNvPr>
          <p:cNvCxnSpPr>
            <a:cxnSpLocks/>
          </p:cNvCxnSpPr>
          <p:nvPr/>
        </p:nvCxnSpPr>
        <p:spPr bwMode="auto">
          <a:xfrm flipH="1">
            <a:off x="2935288" y="838200"/>
            <a:ext cx="14287" cy="5334000"/>
          </a:xfrm>
          <a:prstGeom prst="line">
            <a:avLst/>
          </a:prstGeom>
          <a:noFill/>
          <a:ln w="5715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80EAAE1-2301-5A4D-BF16-0609EC2EF903}"/>
              </a:ext>
            </a:extLst>
          </p:cNvPr>
          <p:cNvSpPr/>
          <p:nvPr/>
        </p:nvSpPr>
        <p:spPr bwMode="auto">
          <a:xfrm>
            <a:off x="3122613" y="5561013"/>
            <a:ext cx="7634287" cy="685800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latin typeface="Arial" charset="0"/>
                <a:ea typeface="ＭＳ Ｐゴシック" pitchFamily="1" charset="-128"/>
              </a:rPr>
              <a:t>DAC Responsibility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76B9326-3123-5A4A-8698-DD1AA597C71B}"/>
              </a:ext>
            </a:extLst>
          </p:cNvPr>
          <p:cNvSpPr/>
          <p:nvPr/>
        </p:nvSpPr>
        <p:spPr bwMode="auto">
          <a:xfrm flipH="1">
            <a:off x="131763" y="5561013"/>
            <a:ext cx="2541587" cy="685800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dirty="0">
                <a:latin typeface="Arial" charset="0"/>
                <a:ea typeface="ＭＳ Ｐゴシック" pitchFamily="1" charset="-128"/>
              </a:rPr>
              <a:t>Provider Responsibility</a:t>
            </a:r>
          </a:p>
        </p:txBody>
      </p:sp>
      <p:cxnSp>
        <p:nvCxnSpPr>
          <p:cNvPr id="18446" name="Straight Arrow Connector 18">
            <a:extLst>
              <a:ext uri="{FF2B5EF4-FFF2-40B4-BE49-F238E27FC236}">
                <a16:creationId xmlns:a16="http://schemas.microsoft.com/office/drawing/2014/main" id="{3B78CD22-4E74-CA40-A086-9AD7F191E052}"/>
              </a:ext>
            </a:extLst>
          </p:cNvPr>
          <p:cNvCxnSpPr>
            <a:cxnSpLocks/>
            <a:stCxn id="18436" idx="4"/>
            <a:endCxn id="18437" idx="1"/>
          </p:cNvCxnSpPr>
          <p:nvPr/>
        </p:nvCxnSpPr>
        <p:spPr bwMode="auto">
          <a:xfrm>
            <a:off x="4806950" y="3241675"/>
            <a:ext cx="1158875" cy="7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7" name="Straight Arrow Connector 24">
            <a:extLst>
              <a:ext uri="{FF2B5EF4-FFF2-40B4-BE49-F238E27FC236}">
                <a16:creationId xmlns:a16="http://schemas.microsoft.com/office/drawing/2014/main" id="{9059EF4A-6586-5E49-A22D-6B67B26E0471}"/>
              </a:ext>
            </a:extLst>
          </p:cNvPr>
          <p:cNvCxnSpPr>
            <a:cxnSpLocks/>
            <a:stCxn id="18437" idx="0"/>
            <a:endCxn id="18439" idx="2"/>
          </p:cNvCxnSpPr>
          <p:nvPr/>
        </p:nvCxnSpPr>
        <p:spPr bwMode="auto">
          <a:xfrm flipV="1">
            <a:off x="6592888" y="2117725"/>
            <a:ext cx="0" cy="806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8" name="Straight Arrow Connector 27">
            <a:extLst>
              <a:ext uri="{FF2B5EF4-FFF2-40B4-BE49-F238E27FC236}">
                <a16:creationId xmlns:a16="http://schemas.microsoft.com/office/drawing/2014/main" id="{AF6B8747-5AEB-104B-8F4E-B1FCC4D30C7E}"/>
              </a:ext>
            </a:extLst>
          </p:cNvPr>
          <p:cNvCxnSpPr>
            <a:cxnSpLocks/>
            <a:stCxn id="18439" idx="3"/>
            <a:endCxn id="18440" idx="1"/>
          </p:cNvCxnSpPr>
          <p:nvPr/>
        </p:nvCxnSpPr>
        <p:spPr bwMode="auto">
          <a:xfrm flipV="1">
            <a:off x="7126288" y="1608138"/>
            <a:ext cx="1312862" cy="203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9" name="Straight Arrow Connector 30">
            <a:extLst>
              <a:ext uri="{FF2B5EF4-FFF2-40B4-BE49-F238E27FC236}">
                <a16:creationId xmlns:a16="http://schemas.microsoft.com/office/drawing/2014/main" id="{01373566-8A4F-FE41-822A-CA693EEC20E7}"/>
              </a:ext>
            </a:extLst>
          </p:cNvPr>
          <p:cNvCxnSpPr>
            <a:cxnSpLocks/>
            <a:stCxn id="18434" idx="2"/>
            <a:endCxn id="18435" idx="0"/>
          </p:cNvCxnSpPr>
          <p:nvPr/>
        </p:nvCxnSpPr>
        <p:spPr bwMode="auto">
          <a:xfrm>
            <a:off x="1262063" y="2468563"/>
            <a:ext cx="12700" cy="4667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0" name="Elbow Connector 37">
            <a:extLst>
              <a:ext uri="{FF2B5EF4-FFF2-40B4-BE49-F238E27FC236}">
                <a16:creationId xmlns:a16="http://schemas.microsoft.com/office/drawing/2014/main" id="{6B160B97-B93C-D84B-ACE2-8A42F265ABBB}"/>
              </a:ext>
            </a:extLst>
          </p:cNvPr>
          <p:cNvCxnSpPr>
            <a:cxnSpLocks/>
            <a:stCxn id="18437" idx="2"/>
            <a:endCxn id="18438" idx="1"/>
          </p:cNvCxnSpPr>
          <p:nvPr/>
        </p:nvCxnSpPr>
        <p:spPr bwMode="auto">
          <a:xfrm rot="16200000" flipH="1">
            <a:off x="6734969" y="3434557"/>
            <a:ext cx="1247775" cy="1531937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1" name="Straight Arrow Connector 41">
            <a:extLst>
              <a:ext uri="{FF2B5EF4-FFF2-40B4-BE49-F238E27FC236}">
                <a16:creationId xmlns:a16="http://schemas.microsoft.com/office/drawing/2014/main" id="{5391AA8C-4098-6445-BDC3-9A90E4B8026F}"/>
              </a:ext>
            </a:extLst>
          </p:cNvPr>
          <p:cNvCxnSpPr>
            <a:cxnSpLocks/>
            <a:stCxn id="18440" idx="2"/>
            <a:endCxn id="10" idx="3"/>
          </p:cNvCxnSpPr>
          <p:nvPr/>
        </p:nvCxnSpPr>
        <p:spPr bwMode="auto">
          <a:xfrm flipH="1">
            <a:off x="9297988" y="2178050"/>
            <a:ext cx="1587" cy="3349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2" name="Straight Arrow Connector 44">
            <a:extLst>
              <a:ext uri="{FF2B5EF4-FFF2-40B4-BE49-F238E27FC236}">
                <a16:creationId xmlns:a16="http://schemas.microsoft.com/office/drawing/2014/main" id="{70DA8211-18A5-E344-9285-F7424760F906}"/>
              </a:ext>
            </a:extLst>
          </p:cNvPr>
          <p:cNvCxnSpPr>
            <a:cxnSpLocks/>
            <a:stCxn id="18438" idx="0"/>
            <a:endCxn id="10" idx="1"/>
          </p:cNvCxnSpPr>
          <p:nvPr/>
        </p:nvCxnSpPr>
        <p:spPr bwMode="auto">
          <a:xfrm flipV="1">
            <a:off x="9294813" y="3746500"/>
            <a:ext cx="3175" cy="422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93D2797E-6D6A-E54D-818D-764E88256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708025"/>
          </a:xfrm>
        </p:spPr>
        <p:txBody>
          <a:bodyPr/>
          <a:lstStyle/>
          <a:p>
            <a:r>
              <a:rPr lang="en-US" altLang="en-US"/>
              <a:t>Individual Data Set Status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F872D5C5-F825-2945-9F5E-C9F74FF4C9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6613" y="2514600"/>
            <a:ext cx="10515600" cy="3033713"/>
          </a:xfrm>
        </p:spPr>
        <p:txBody>
          <a:bodyPr/>
          <a:lstStyle/>
          <a:p>
            <a:r>
              <a:rPr lang="en-US" altLang="en-US"/>
              <a:t>Monitoring data set status</a:t>
            </a:r>
          </a:p>
          <a:p>
            <a:r>
              <a:rPr lang="en-US" altLang="en-US"/>
              <a:t>Profile/Time-Series plots</a:t>
            </a:r>
          </a:p>
          <a:p>
            <a:r>
              <a:rPr lang="en-US" altLang="en-US"/>
              <a:t>How many observations have been released to GTS?</a:t>
            </a:r>
          </a:p>
        </p:txBody>
      </p:sp>
      <p:sp>
        <p:nvSpPr>
          <p:cNvPr id="19459" name="TextBox 7">
            <a:extLst>
              <a:ext uri="{FF2B5EF4-FFF2-40B4-BE49-F238E27FC236}">
                <a16:creationId xmlns:a16="http://schemas.microsoft.com/office/drawing/2014/main" id="{AFD1F4A0-029F-5143-91B9-7E2DF36BA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181100"/>
            <a:ext cx="1043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</a:rPr>
              <a:t>Data Provider: What is the status of my data set?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04DBC00-4F14-EB4C-8AA1-F05285580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701675"/>
          </a:xfrm>
        </p:spPr>
        <p:txBody>
          <a:bodyPr/>
          <a:lstStyle/>
          <a:p>
            <a:r>
              <a:rPr lang="en-US" altLang="en-US"/>
              <a:t>Fleet Track Map</a:t>
            </a:r>
          </a:p>
        </p:txBody>
      </p:sp>
      <p:pic>
        <p:nvPicPr>
          <p:cNvPr id="20482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397C5792-FBB9-614D-BE4F-7EC7DB9DD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914400"/>
            <a:ext cx="9475787" cy="52339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4EBCEBC-4F39-964D-A78A-3E2918237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12188825" cy="668337"/>
          </a:xfrm>
        </p:spPr>
        <p:txBody>
          <a:bodyPr/>
          <a:lstStyle/>
          <a:p>
            <a:r>
              <a:rPr lang="en-US" altLang="en-US"/>
              <a:t>Data Set Vizualization</a:t>
            </a:r>
          </a:p>
        </p:txBody>
      </p:sp>
      <p:pic>
        <p:nvPicPr>
          <p:cNvPr id="21506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109BB99-D155-9D41-BF97-6025EABB4A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>
            <a:fillRect/>
          </a:stretch>
        </p:blipFill>
        <p:spPr>
          <a:xfrm>
            <a:off x="1903413" y="914400"/>
            <a:ext cx="8275637" cy="52435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7EC45D1-DDD0-5146-B280-EEA6074B0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700" y="6350"/>
            <a:ext cx="12201525" cy="771525"/>
          </a:xfrm>
        </p:spPr>
        <p:txBody>
          <a:bodyPr/>
          <a:lstStyle/>
          <a:p>
            <a:r>
              <a:rPr lang="en-US" altLang="en-US"/>
              <a:t>Real-Time Fleet Status</a:t>
            </a:r>
          </a:p>
        </p:txBody>
      </p:sp>
      <p:pic>
        <p:nvPicPr>
          <p:cNvPr id="22530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BFCFAC-2BE1-B64E-8037-74113E01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1351" r="826"/>
          <a:stretch>
            <a:fillRect/>
          </a:stretch>
        </p:blipFill>
        <p:spPr bwMode="auto">
          <a:xfrm>
            <a:off x="1317625" y="777875"/>
            <a:ext cx="942816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33F5F-D9A8-FB45-B33C-51A98D0581BB}"/>
              </a:ext>
            </a:extLst>
          </p:cNvPr>
          <p:cNvSpPr/>
          <p:nvPr/>
        </p:nvSpPr>
        <p:spPr>
          <a:xfrm>
            <a:off x="1217613" y="4114800"/>
            <a:ext cx="9428162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ioos_white_2010</Template>
  <TotalTime>1182</TotalTime>
  <Words>496</Words>
  <Application>Microsoft Macintosh PowerPoint</Application>
  <PresentationFormat>Custom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ＭＳ Ｐゴシック</vt:lpstr>
      <vt:lpstr>Calibri</vt:lpstr>
      <vt:lpstr>ioos_white_2010</vt:lpstr>
      <vt:lpstr>PowerPoint Presentation</vt:lpstr>
      <vt:lpstr>Topics</vt:lpstr>
      <vt:lpstr>Brief Background</vt:lpstr>
      <vt:lpstr>Current Data Set Inventory (2009 – Present)</vt:lpstr>
      <vt:lpstr>PowerPoint Presentation</vt:lpstr>
      <vt:lpstr>Individual Data Set Status</vt:lpstr>
      <vt:lpstr>Fleet Track Map</vt:lpstr>
      <vt:lpstr>Data Set Vizualization</vt:lpstr>
      <vt:lpstr>Real-Time Fleet Status</vt:lpstr>
      <vt:lpstr>Individual Data Set Status</vt:lpstr>
      <vt:lpstr>GTS Observations</vt:lpstr>
      <vt:lpstr>Glider Raw Data Upload Tools</vt:lpstr>
      <vt:lpstr>Raw Data Set Configuration &amp; Upload</vt:lpstr>
      <vt:lpstr>Consistent Quality Control</vt:lpstr>
      <vt:lpstr>QARTOD Glider Tests</vt:lpstr>
      <vt:lpstr>QC Test Application Challenges</vt:lpstr>
      <vt:lpstr>PowerPoint Presentation</vt:lpstr>
    </vt:vector>
  </TitlesOfParts>
  <Company>NOS NOAA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 NOAA</dc:creator>
  <cp:lastModifiedBy>John Kerfoot</cp:lastModifiedBy>
  <cp:revision>19</cp:revision>
  <dcterms:created xsi:type="dcterms:W3CDTF">2010-02-22T17:26:58Z</dcterms:created>
  <dcterms:modified xsi:type="dcterms:W3CDTF">2021-06-16T13:46:11Z</dcterms:modified>
</cp:coreProperties>
</file>