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2" r:id="rId2"/>
    <p:sldMasterId id="2147483655" r:id="rId3"/>
  </p:sldMasterIdLst>
  <p:notesMasterIdLst>
    <p:notesMasterId r:id="rId18"/>
  </p:notesMasterIdLst>
  <p:sldIdLst>
    <p:sldId id="256" r:id="rId4"/>
    <p:sldId id="257" r:id="rId5"/>
    <p:sldId id="258" r:id="rId6"/>
    <p:sldId id="259" r:id="rId7"/>
    <p:sldId id="260" r:id="rId8"/>
    <p:sldId id="261" r:id="rId9"/>
    <p:sldId id="263" r:id="rId10"/>
    <p:sldId id="262" r:id="rId11"/>
    <p:sldId id="264" r:id="rId12"/>
    <p:sldId id="265" r:id="rId13"/>
    <p:sldId id="266" r:id="rId14"/>
    <p:sldId id="267" r:id="rId15"/>
    <p:sldId id="268" r:id="rId16"/>
    <p:sldId id="269" r:id="rId17"/>
  </p:sldIdLst>
  <p:sldSz cx="9144000" cy="6858000" type="screen4x3"/>
  <p:notesSz cx="6858000" cy="9144000"/>
  <p:embeddedFontLst>
    <p:embeddedFont>
      <p:font typeface="Century Gothic" panose="020B0502020202020204" pitchFamily="3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Arial Narrow" panose="020B0606020202030204" pitchFamily="34" charset="0"/>
      <p:regular r:id="rId27"/>
      <p:bold r:id="rId28"/>
      <p:italic r:id="rId29"/>
      <p:boldItalic r:id="rId30"/>
    </p:embeddedFont>
    <p:embeddedFont>
      <p:font typeface="Cambria" panose="02040503050406030204" pitchFamily="18"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iQtwO11YEi9f8B/yA5HukL7/yI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9" d="100"/>
          <a:sy n="119" d="100"/>
        </p:scale>
        <p:origin x="7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36" Type="http://customschemas.google.com/relationships/presentationmetadata" Target="metadata"/><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 name="Google Shape;5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 name="Google Shape;5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a:p>
        </p:txBody>
      </p:sp>
      <p:sp>
        <p:nvSpPr>
          <p:cNvPr id="188" name="Google Shape;188;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latin typeface="Arial"/>
                <a:ea typeface="Arial"/>
                <a:cs typeface="Arial"/>
                <a:sym typeface="Arial"/>
              </a:rPr>
              <a:t>We stood a national working group m is comprised of</a:t>
            </a:r>
            <a:r>
              <a:rPr lang="en-US" sz="1100">
                <a:latin typeface="Arial"/>
                <a:ea typeface="Arial"/>
                <a:cs typeface="Arial"/>
                <a:sym typeface="Arial"/>
              </a:rPr>
              <a:t> </a:t>
            </a:r>
            <a:r>
              <a:rPr lang="en-US" sz="1000">
                <a:latin typeface="Arial"/>
                <a:ea typeface="Arial"/>
                <a:cs typeface="Arial"/>
                <a:sym typeface="Arial"/>
              </a:rPr>
              <a:t>representatives from each of the FSC, OSF, OST, and IOOS. Over the last 2 years the group has worked to ID key needs and develop a proposal for a ‘next generation tool’ to provide access to species distribution information nationally, and also improve community of practice wrt SDM modelling nationally. Now we are in early stages of development to implement and build the portal outlined in our proposal. </a:t>
            </a:r>
            <a:endParaRPr sz="10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11" name="Google Shape;211;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a:solidFill>
                  <a:schemeClr val="lt1"/>
                </a:solidFill>
                <a:latin typeface="Calibri"/>
                <a:ea typeface="Calibri"/>
                <a:cs typeface="Calibri"/>
                <a:sym typeface="Calibri"/>
              </a:rPr>
              <a:t>The NMFS Emblem is the key to a stronger brand.</a:t>
            </a:r>
            <a:endParaRPr sz="1200" b="0" i="0">
              <a:solidFill>
                <a:schemeClr val="lt1"/>
              </a:solidFill>
              <a:latin typeface="Calibri"/>
              <a:ea typeface="Calibri"/>
              <a:cs typeface="Calibri"/>
              <a:sym typeface="Calibri"/>
            </a:endParaRPr>
          </a:p>
        </p:txBody>
      </p:sp>
      <p:sp>
        <p:nvSpPr>
          <p:cNvPr id="276" name="Google Shape;27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dd24216bd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t>The changes being observed in the oceans are familiar to us all, from increasing temperatures, to higher frequency of extreme events (such as marine heatwaves), to ocean acidification….. </a:t>
            </a:r>
            <a:endParaRPr sz="1200"/>
          </a:p>
          <a:p>
            <a:pPr marL="0" lvl="0" indent="0" algn="l" rtl="0">
              <a:lnSpc>
                <a:spcPct val="100000"/>
              </a:lnSpc>
              <a:spcBef>
                <a:spcPts val="0"/>
              </a:spcBef>
              <a:spcAft>
                <a:spcPts val="0"/>
              </a:spcAft>
              <a:buClr>
                <a:schemeClr val="dk1"/>
              </a:buClr>
              <a:buSzPts val="1100"/>
              <a:buFont typeface="Arial"/>
              <a:buNone/>
            </a:pPr>
            <a:endParaRPr/>
          </a:p>
        </p:txBody>
      </p:sp>
      <p:sp>
        <p:nvSpPr>
          <p:cNvPr id="58" name="Google Shape;58;gdd24216bdc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d24216bdc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t>Increasing concerns regarding how those changes are and will impact fisheries -- As the oceans become warmer, species may adapt by shifting away from areas that have become too hot, into areas that were previously colder, in order to remain in their preferred env conditions (this often involves moving northward or deeper). And, we are already seeing these changes in species distributions in response to changing ocean conditions…. We can see this in the graph shown here taken from the 4th National Climate Assessment, showing on average US species moving north and deeper; Additionally, this can be seen in distribution maps as shown here, for the distribution of Black sea bass in 1972 vs. 2016. I will note, that ocean temperature is not the only factor that can cause a species to shift its distribution out of or into new areas; other factors such as hypoxia or ocean acidification among other factors, can make an area unsuitable for a species, and cause a shift to more suitable habitats as well. </a:t>
            </a:r>
            <a:endParaRPr sz="1200"/>
          </a:p>
          <a:p>
            <a:pPr marL="0" lvl="0" indent="0" algn="l" rtl="0">
              <a:lnSpc>
                <a:spcPct val="115000"/>
              </a:lnSpc>
              <a:spcBef>
                <a:spcPts val="0"/>
              </a:spcBef>
              <a:spcAft>
                <a:spcPts val="0"/>
              </a:spcAft>
              <a:buClr>
                <a:schemeClr val="dk1"/>
              </a:buClr>
              <a:buSzPts val="1100"/>
              <a:buFont typeface="Arial"/>
              <a:buNone/>
            </a:pPr>
            <a:endParaRPr sz="1200"/>
          </a:p>
          <a:p>
            <a:pPr marL="0" lvl="0" indent="0" algn="l" rtl="0">
              <a:lnSpc>
                <a:spcPct val="115000"/>
              </a:lnSpc>
              <a:spcBef>
                <a:spcPts val="0"/>
              </a:spcBef>
              <a:spcAft>
                <a:spcPts val="0"/>
              </a:spcAft>
              <a:buClr>
                <a:schemeClr val="dk1"/>
              </a:buClr>
              <a:buSzPts val="1100"/>
              <a:buFont typeface="Arial"/>
              <a:buNone/>
            </a:pPr>
            <a:r>
              <a:rPr lang="en-US" sz="1200"/>
              <a:t>Understanding factors that govern changes in species distributions is important to the study of ecology, but these changes also have implications for management and industry seeking to make decisions about ocean management (e.g. marine spatial planning), natural resource management, and biodiversity conservation.</a:t>
            </a:r>
            <a:r>
              <a:rPr lang="en-US" sz="1200">
                <a:latin typeface="Arial"/>
                <a:ea typeface="Arial"/>
                <a:cs typeface="Arial"/>
                <a:sym typeface="Arial"/>
              </a:rPr>
              <a:t> There is a high and growing demand for species distribution information for use in fishery science and management and other ocean use decision-making </a:t>
            </a:r>
            <a:endParaRPr sz="1200"/>
          </a:p>
          <a:p>
            <a:pPr marL="0" lvl="0" indent="0" algn="l" rtl="0">
              <a:lnSpc>
                <a:spcPct val="100000"/>
              </a:lnSpc>
              <a:spcBef>
                <a:spcPts val="0"/>
              </a:spcBef>
              <a:spcAft>
                <a:spcPts val="0"/>
              </a:spcAft>
              <a:buClr>
                <a:schemeClr val="dk1"/>
              </a:buClr>
              <a:buSzPts val="1100"/>
              <a:buFont typeface="Arial"/>
              <a:buNone/>
            </a:pPr>
            <a:endParaRPr/>
          </a:p>
        </p:txBody>
      </p:sp>
      <p:sp>
        <p:nvSpPr>
          <p:cNvPr id="66" name="Google Shape;66;gdd24216bdc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1100"/>
              <a:t>DisMAP will be building off of a previous effort called Ocean Adapt which was </a:t>
            </a:r>
            <a:r>
              <a:rPr lang="en-US" sz="1100">
                <a:latin typeface="Arial"/>
                <a:ea typeface="Arial"/>
                <a:cs typeface="Arial"/>
                <a:sym typeface="Arial"/>
              </a:rPr>
              <a:t>launched back in 2015 as an initial effort to begin to meet these needs through development of a webportal in partnership with Rutgers University. </a:t>
            </a:r>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Ocean Adapt successfully provided the first easy access to information on changes in the distributions of 700+ US and Canadian marine species over the past 50 years based on NMFS and DFO trawl survey data. However, by 2018 it was clear that the initial OceanAdapt website was not sufficient to meet the high and growing demand for information and the types of information and analysis/interactivity people were looking for. </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80" name="Google Shape;80;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dcf416d0d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 name="Google Shape;89;gdcf416d0db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dcf416d0db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00" name="Google Shape;100;gdcf416d0db_0_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Some backend data management is needed to run routines that standardize regional survey data and generate imagery data sets that will be uploaded to the NOAA GeoPlatform. R and Python will be the primary languages used for this backend processing.</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457200" lvl="0" indent="-317500" algn="l" rtl="0">
              <a:spcBef>
                <a:spcPts val="1000"/>
              </a:spcBef>
              <a:spcAft>
                <a:spcPts val="0"/>
              </a:spcAft>
              <a:buClr>
                <a:schemeClr val="dk1"/>
              </a:buClr>
              <a:buSzPts val="1400"/>
              <a:buFont typeface="Century Gothic"/>
              <a:buChar char="●"/>
            </a:pPr>
            <a:r>
              <a:rPr lang="en-US" sz="1500">
                <a:latin typeface="Century Gothic"/>
                <a:ea typeface="Century Gothic"/>
                <a:cs typeface="Century Gothic"/>
                <a:sym typeface="Century Gothic"/>
              </a:rPr>
              <a:t>Interpolation Procedure</a:t>
            </a:r>
            <a:r>
              <a:rPr lang="en-US" sz="1400">
                <a:latin typeface="Century Gothic"/>
                <a:ea typeface="Century Gothic"/>
                <a:cs typeface="Century Gothic"/>
                <a:sym typeface="Century Gothic"/>
              </a:rPr>
              <a:t> </a:t>
            </a:r>
            <a:endParaRPr sz="1400">
              <a:latin typeface="Century Gothic"/>
              <a:ea typeface="Century Gothic"/>
              <a:cs typeface="Century Gothic"/>
              <a:sym typeface="Century Gothic"/>
            </a:endParaRPr>
          </a:p>
          <a:p>
            <a:pPr marL="914400" lvl="1" indent="-317500" algn="l" rtl="0">
              <a:spcBef>
                <a:spcPts val="0"/>
              </a:spcBef>
              <a:spcAft>
                <a:spcPts val="0"/>
              </a:spcAft>
              <a:buClr>
                <a:schemeClr val="dk1"/>
              </a:buClr>
              <a:buSzPts val="1400"/>
              <a:buChar char="○"/>
            </a:pPr>
            <a:r>
              <a:rPr lang="en-US" sz="1400">
                <a:latin typeface="Century Gothic"/>
                <a:ea typeface="Century Gothic"/>
                <a:cs typeface="Century Gothic"/>
                <a:sym typeface="Century Gothic"/>
              </a:rPr>
              <a:t>inverse-distance weighting </a:t>
            </a:r>
            <a:endParaRPr sz="1400">
              <a:latin typeface="Century Gothic"/>
              <a:ea typeface="Century Gothic"/>
              <a:cs typeface="Century Gothic"/>
              <a:sym typeface="Century Gothic"/>
            </a:endParaRPr>
          </a:p>
          <a:p>
            <a:pPr marL="914400" lvl="1" indent="-317500" algn="l" rtl="0">
              <a:spcBef>
                <a:spcPts val="0"/>
              </a:spcBef>
              <a:spcAft>
                <a:spcPts val="0"/>
              </a:spcAft>
              <a:buClr>
                <a:schemeClr val="dk1"/>
              </a:buClr>
              <a:buSzPts val="1400"/>
              <a:buChar char="○"/>
            </a:pPr>
            <a:r>
              <a:rPr lang="en-US" sz="1400">
                <a:latin typeface="Century Gothic"/>
                <a:ea typeface="Century Gothic"/>
                <a:cs typeface="Century Gothic"/>
                <a:sym typeface="Century Gothic"/>
              </a:rPr>
              <a:t>interpolation only within survey domains</a:t>
            </a:r>
            <a:endParaRPr sz="1400">
              <a:latin typeface="Century Gothic"/>
              <a:ea typeface="Century Gothic"/>
              <a:cs typeface="Century Gothic"/>
              <a:sym typeface="Century Gothic"/>
            </a:endParaRPr>
          </a:p>
          <a:p>
            <a:pPr marL="914400" lvl="1" indent="-317500" algn="l" rtl="0">
              <a:spcBef>
                <a:spcPts val="0"/>
              </a:spcBef>
              <a:spcAft>
                <a:spcPts val="0"/>
              </a:spcAft>
              <a:buClr>
                <a:schemeClr val="dk1"/>
              </a:buClr>
              <a:buSzPts val="1400"/>
              <a:buChar char="○"/>
            </a:pPr>
            <a:r>
              <a:rPr lang="en-US" sz="1400">
                <a:latin typeface="Century Gothic"/>
                <a:ea typeface="Century Gothic"/>
                <a:cs typeface="Century Gothic"/>
                <a:sym typeface="Century Gothic"/>
              </a:rPr>
              <a:t>5 year window of data used, with data from mapped year having greatest weight </a:t>
            </a:r>
            <a:endParaRPr sz="1400">
              <a:latin typeface="Century Gothic"/>
              <a:ea typeface="Century Gothic"/>
              <a:cs typeface="Century Gothic"/>
              <a:sym typeface="Century Gothic"/>
            </a:endParaRPr>
          </a:p>
          <a:p>
            <a:pPr marL="914400" lvl="1" indent="-317500" algn="l" rtl="0">
              <a:spcBef>
                <a:spcPts val="0"/>
              </a:spcBef>
              <a:spcAft>
                <a:spcPts val="0"/>
              </a:spcAft>
              <a:buClr>
                <a:schemeClr val="dk1"/>
              </a:buClr>
              <a:buSzPts val="1400"/>
              <a:buChar char="○"/>
            </a:pPr>
            <a:r>
              <a:rPr lang="en-US" sz="1400">
                <a:latin typeface="Century Gothic"/>
                <a:ea typeface="Century Gothic"/>
                <a:cs typeface="Century Gothic"/>
                <a:sym typeface="Century Gothic"/>
              </a:rPr>
              <a:t>All distribution and area metrics calculated from these interpolated biomass layers</a:t>
            </a:r>
            <a:endParaRPr sz="1400">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p:txBody>
      </p:sp>
      <p:sp>
        <p:nvSpPr>
          <p:cNvPr id="138" name="Google Shape;138;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d9889da9cd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a:t>“center of biomass” - biomass weighted center of a species distribution ;;; if a species moves north, or deeper, then its center of biomass will also move northwards or deeper…. good indicator of a shift in a species distribution …. However, it doesn’t tell the whole story, and therefore we will also provide time series information of a species ‘area occupied’. Combined with COB this will help determine if a species is shifting, expanding, or contracting its distribution. </a:t>
            </a:r>
            <a:endParaRPr/>
          </a:p>
        </p:txBody>
      </p:sp>
      <p:sp>
        <p:nvSpPr>
          <p:cNvPr id="125" name="Google Shape;125;gd9889da9cd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Intro">
  <p:cSld name="Intro">
    <p:spTree>
      <p:nvGrpSpPr>
        <p:cNvPr id="1" name="Shape 15"/>
        <p:cNvGrpSpPr/>
        <p:nvPr/>
      </p:nvGrpSpPr>
      <p:grpSpPr>
        <a:xfrm>
          <a:off x="0" y="0"/>
          <a:ext cx="0" cy="0"/>
          <a:chOff x="0" y="0"/>
          <a:chExt cx="0" cy="0"/>
        </a:xfrm>
      </p:grpSpPr>
      <p:sp>
        <p:nvSpPr>
          <p:cNvPr id="16" name="Google Shape;16;p7"/>
          <p:cNvSpPr txBox="1">
            <a:spLocks noGrp="1"/>
          </p:cNvSpPr>
          <p:nvPr>
            <p:ph type="title"/>
          </p:nvPr>
        </p:nvSpPr>
        <p:spPr>
          <a:xfrm>
            <a:off x="1849164" y="2332513"/>
            <a:ext cx="6903326" cy="1865126"/>
          </a:xfrm>
          <a:prstGeom prst="rect">
            <a:avLst/>
          </a:prstGeom>
          <a:noFill/>
          <a:ln>
            <a:noFill/>
          </a:ln>
        </p:spPr>
        <p:txBody>
          <a:bodyPr spcFirstLastPara="1" wrap="square" lIns="91425" tIns="45700" rIns="91425" bIns="45700" anchor="b" anchorCtr="0">
            <a:spAutoFit/>
          </a:bodyPr>
          <a:lstStyle>
            <a:lvl1pPr lvl="0" algn="l">
              <a:lnSpc>
                <a:spcPct val="80000"/>
              </a:lnSpc>
              <a:spcBef>
                <a:spcPts val="0"/>
              </a:spcBef>
              <a:spcAft>
                <a:spcPts val="0"/>
              </a:spcAft>
              <a:buClr>
                <a:srgbClr val="B7F7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
          <p:cNvSpPr txBox="1">
            <a:spLocks noGrp="1"/>
          </p:cNvSpPr>
          <p:nvPr>
            <p:ph type="subTitle" idx="1"/>
          </p:nvPr>
        </p:nvSpPr>
        <p:spPr>
          <a:xfrm>
            <a:off x="1790701" y="4766561"/>
            <a:ext cx="6810375" cy="745717"/>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3600"/>
              <a:buNone/>
              <a:defRPr sz="36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ntro BLUE">
  <p:cSld name="Intro BLUE">
    <p:bg>
      <p:bgPr>
        <a:solidFill>
          <a:schemeClr val="accent5"/>
        </a:solidFill>
        <a:effectLst/>
      </p:bgPr>
    </p:bg>
    <p:spTree>
      <p:nvGrpSpPr>
        <p:cNvPr id="1" name="Shape 18"/>
        <p:cNvGrpSpPr/>
        <p:nvPr/>
      </p:nvGrpSpPr>
      <p:grpSpPr>
        <a:xfrm>
          <a:off x="0" y="0"/>
          <a:ext cx="0" cy="0"/>
          <a:chOff x="0" y="0"/>
          <a:chExt cx="0" cy="0"/>
        </a:xfrm>
      </p:grpSpPr>
      <p:sp>
        <p:nvSpPr>
          <p:cNvPr id="19" name="Google Shape;19;p17"/>
          <p:cNvSpPr txBox="1">
            <a:spLocks noGrp="1"/>
          </p:cNvSpPr>
          <p:nvPr>
            <p:ph type="title"/>
          </p:nvPr>
        </p:nvSpPr>
        <p:spPr>
          <a:xfrm>
            <a:off x="1849164" y="2332513"/>
            <a:ext cx="6903326" cy="1865126"/>
          </a:xfrm>
          <a:prstGeom prst="rect">
            <a:avLst/>
          </a:prstGeom>
          <a:noFill/>
          <a:ln>
            <a:noFill/>
          </a:ln>
        </p:spPr>
        <p:txBody>
          <a:bodyPr spcFirstLastPara="1" wrap="square" lIns="91425" tIns="45700" rIns="91425" bIns="45700" anchor="b" anchorCtr="0">
            <a:spAutoFit/>
          </a:bodyPr>
          <a:lstStyle>
            <a:lvl1pPr lvl="0" algn="l">
              <a:lnSpc>
                <a:spcPct val="80000"/>
              </a:lnSpc>
              <a:spcBef>
                <a:spcPts val="0"/>
              </a:spcBef>
              <a:spcAft>
                <a:spcPts val="0"/>
              </a:spcAft>
              <a:buClr>
                <a:srgbClr val="B7F7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7"/>
          <p:cNvSpPr txBox="1">
            <a:spLocks noGrp="1"/>
          </p:cNvSpPr>
          <p:nvPr>
            <p:ph type="subTitle" idx="1"/>
          </p:nvPr>
        </p:nvSpPr>
        <p:spPr>
          <a:xfrm>
            <a:off x="1790701" y="4766561"/>
            <a:ext cx="6810375" cy="745717"/>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3600"/>
              <a:buNone/>
              <a:defRPr sz="36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ro GREEN">
  <p:cSld name="Intro GREEN">
    <p:bg>
      <p:bgPr>
        <a:solidFill>
          <a:schemeClr val="accent2"/>
        </a:solidFill>
        <a:effectLst/>
      </p:bgPr>
    </p:bg>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1849164" y="2332513"/>
            <a:ext cx="6903326" cy="1865126"/>
          </a:xfrm>
          <a:prstGeom prst="rect">
            <a:avLst/>
          </a:prstGeom>
          <a:noFill/>
          <a:ln>
            <a:noFill/>
          </a:ln>
        </p:spPr>
        <p:txBody>
          <a:bodyPr spcFirstLastPara="1" wrap="square" lIns="91425" tIns="45700" rIns="91425" bIns="45700" anchor="b" anchorCtr="0">
            <a:spAutoFit/>
          </a:bodyPr>
          <a:lstStyle>
            <a:lvl1pPr lvl="0" algn="l">
              <a:lnSpc>
                <a:spcPct val="80000"/>
              </a:lnSpc>
              <a:spcBef>
                <a:spcPts val="0"/>
              </a:spcBef>
              <a:spcAft>
                <a:spcPts val="0"/>
              </a:spcAft>
              <a:buClr>
                <a:srgbClr val="B7F7FF"/>
              </a:buClr>
              <a:buSzPts val="7200"/>
              <a:buFont typeface="Cambria"/>
              <a:buNone/>
              <a:defRPr>
                <a:solidFill>
                  <a:srgbClr val="B7F7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subTitle" idx="1"/>
          </p:nvPr>
        </p:nvSpPr>
        <p:spPr>
          <a:xfrm>
            <a:off x="1790701" y="4766561"/>
            <a:ext cx="6810375" cy="745717"/>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3600"/>
              <a:buNone/>
              <a:defRPr sz="36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Area">
  <p:cSld name="Caption Area">
    <p:spTree>
      <p:nvGrpSpPr>
        <p:cNvPr id="1" name="Shape 31"/>
        <p:cNvGrpSpPr/>
        <p:nvPr/>
      </p:nvGrpSpPr>
      <p:grpSpPr>
        <a:xfrm>
          <a:off x="0" y="0"/>
          <a:ext cx="0" cy="0"/>
          <a:chOff x="0" y="0"/>
          <a:chExt cx="0" cy="0"/>
        </a:xfrm>
      </p:grpSpPr>
      <p:sp>
        <p:nvSpPr>
          <p:cNvPr id="32" name="Google Shape;32;p11"/>
          <p:cNvSpPr txBox="1">
            <a:spLocks noGrp="1"/>
          </p:cNvSpPr>
          <p:nvPr>
            <p:ph type="title"/>
          </p:nvPr>
        </p:nvSpPr>
        <p:spPr>
          <a:xfrm>
            <a:off x="685801" y="4860571"/>
            <a:ext cx="6984125" cy="602405"/>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rgbClr val="13B9C2"/>
              </a:buClr>
              <a:buSzPts val="3200"/>
              <a:buFont typeface="Cambria"/>
              <a:buNone/>
              <a:defRPr sz="3200" b="0" i="0" u="none" strike="noStrike" cap="none">
                <a:solidFill>
                  <a:srgbClr val="13B9C2"/>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 name="Google Shape;33;p11"/>
          <p:cNvSpPr txBox="1">
            <a:spLocks noGrp="1"/>
          </p:cNvSpPr>
          <p:nvPr>
            <p:ph type="body" idx="1"/>
          </p:nvPr>
        </p:nvSpPr>
        <p:spPr>
          <a:xfrm>
            <a:off x="685801" y="5613563"/>
            <a:ext cx="6400799" cy="597011"/>
          </a:xfrm>
          <a:prstGeom prst="rect">
            <a:avLst/>
          </a:prstGeom>
          <a:noFill/>
          <a:ln>
            <a:noFill/>
          </a:ln>
        </p:spPr>
        <p:txBody>
          <a:bodyPr spcFirstLastPara="1" wrap="square" lIns="0" tIns="0" rIns="0" bIns="0" anchor="t" anchorCtr="0">
            <a:noAutofit/>
          </a:bodyPr>
          <a:lstStyle>
            <a:lvl1pPr marL="457200" marR="0" lvl="0" indent="-228600" algn="l" rtl="0">
              <a:lnSpc>
                <a:spcPct val="85000"/>
              </a:lnSpc>
              <a:spcBef>
                <a:spcPts val="800"/>
              </a:spcBef>
              <a:spcAft>
                <a:spcPts val="0"/>
              </a:spcAft>
              <a:buClr>
                <a:schemeClr val="accent1"/>
              </a:buClr>
              <a:buSzPts val="1440"/>
              <a:buFont typeface="Arial"/>
              <a:buNone/>
              <a:defRPr sz="1800" b="0" i="0" u="none" strike="noStrike" cap="none">
                <a:solidFill>
                  <a:srgbClr val="D8D8D8"/>
                </a:solidFill>
                <a:latin typeface="Cambria"/>
                <a:ea typeface="Cambria"/>
                <a:cs typeface="Cambria"/>
                <a:sym typeface="Cambria"/>
              </a:defRPr>
            </a:lvl1pPr>
            <a:lvl2pPr marL="914400" marR="0" lvl="1" indent="-228600" algn="l" rtl="0">
              <a:lnSpc>
                <a:spcPct val="90000"/>
              </a:lnSpc>
              <a:spcBef>
                <a:spcPts val="300"/>
              </a:spcBef>
              <a:spcAft>
                <a:spcPts val="0"/>
              </a:spcAft>
              <a:buClr>
                <a:schemeClr val="accent1"/>
              </a:buClr>
              <a:buSzPts val="1200"/>
              <a:buFont typeface="Noto Sans Symbols"/>
              <a:buNone/>
              <a:defRPr sz="1200" b="0" i="0" u="none" strike="noStrike" cap="none">
                <a:solidFill>
                  <a:srgbClr val="262626"/>
                </a:solidFill>
                <a:latin typeface="Cambria"/>
                <a:ea typeface="Cambria"/>
                <a:cs typeface="Cambria"/>
                <a:sym typeface="Cambria"/>
              </a:defRPr>
            </a:lvl2pPr>
            <a:lvl3pPr marL="1371600" marR="0" lvl="2" indent="-228600" algn="l" rtl="0">
              <a:lnSpc>
                <a:spcPct val="90000"/>
              </a:lnSpc>
              <a:spcBef>
                <a:spcPts val="300"/>
              </a:spcBef>
              <a:spcAft>
                <a:spcPts val="0"/>
              </a:spcAft>
              <a:buClr>
                <a:schemeClr val="accent1"/>
              </a:buClr>
              <a:buSzPts val="1000"/>
              <a:buFont typeface="Noto Sans Symbols"/>
              <a:buNone/>
              <a:defRPr sz="1000" b="0" i="0" u="none" strike="noStrike" cap="none">
                <a:solidFill>
                  <a:srgbClr val="262626"/>
                </a:solidFill>
                <a:latin typeface="Cambria"/>
                <a:ea typeface="Cambria"/>
                <a:cs typeface="Cambria"/>
                <a:sym typeface="Cambria"/>
              </a:defRPr>
            </a:lvl3pPr>
            <a:lvl4pPr marL="1828800" marR="0" lvl="3"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4pPr>
            <a:lvl5pPr marL="2286000" marR="0" lvl="4"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5pPr>
            <a:lvl6pPr marL="2743200" marR="0" lvl="5"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6pPr>
            <a:lvl7pPr marL="3200400" marR="0" lvl="6"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7pPr>
            <a:lvl8pPr marL="3657600" marR="0" lvl="7"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8pPr>
            <a:lvl9pPr marL="4114800" marR="0" lvl="8" indent="-228600" algn="l" rtl="0">
              <a:lnSpc>
                <a:spcPct val="90000"/>
              </a:lnSpc>
              <a:spcBef>
                <a:spcPts val="300"/>
              </a:spcBef>
              <a:spcAft>
                <a:spcPts val="30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9pPr>
          </a:lstStyle>
          <a:p>
            <a:endParaRPr/>
          </a:p>
        </p:txBody>
      </p:sp>
      <p:sp>
        <p:nvSpPr>
          <p:cNvPr id="34" name="Google Shape;34;p11"/>
          <p:cNvSpPr txBox="1"/>
          <p:nvPr/>
        </p:nvSpPr>
        <p:spPr>
          <a:xfrm>
            <a:off x="126124" y="6304130"/>
            <a:ext cx="559676" cy="553871"/>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13B9C2"/>
              </a:buClr>
              <a:buSzPts val="1200"/>
              <a:buFont typeface="Arial Narrow"/>
              <a:buNone/>
            </a:pPr>
            <a:r>
              <a:rPr lang="en-US" sz="1200" b="1" i="0" u="none" strike="noStrike" cap="none">
                <a:solidFill>
                  <a:srgbClr val="13B9C2"/>
                </a:solidFill>
                <a:latin typeface="Arial Narrow"/>
                <a:ea typeface="Arial Narrow"/>
                <a:cs typeface="Arial Narrow"/>
                <a:sym typeface="Arial Narrow"/>
              </a:rPr>
              <a:t>Page </a:t>
            </a:r>
            <a:fld id="{00000000-1234-1234-1234-123412341234}" type="slidenum">
              <a:rPr lang="en-US" sz="1200" b="1" i="0" u="none" strike="noStrike" cap="none">
                <a:solidFill>
                  <a:srgbClr val="13B9C2"/>
                </a:solidFill>
                <a:latin typeface="Arial Narrow"/>
                <a:ea typeface="Arial Narrow"/>
                <a:cs typeface="Arial Narrow"/>
                <a:sym typeface="Arial Narrow"/>
              </a:rPr>
              <a:t>‹#›</a:t>
            </a:fld>
            <a:endParaRPr sz="1200" b="1" i="0" u="none" strike="noStrike" cap="none">
              <a:solidFill>
                <a:srgbClr val="13B9C2"/>
              </a:solidFill>
              <a:latin typeface="Arial Narrow"/>
              <a:ea typeface="Arial Narrow"/>
              <a:cs typeface="Arial Narrow"/>
              <a:sym typeface="Arial Narrow"/>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5"/>
        <p:cNvGrpSpPr/>
        <p:nvPr/>
      </p:nvGrpSpPr>
      <p:grpSpPr>
        <a:xfrm>
          <a:off x="0" y="0"/>
          <a:ext cx="0" cy="0"/>
          <a:chOff x="0" y="0"/>
          <a:chExt cx="0" cy="0"/>
        </a:xfrm>
      </p:grpSpPr>
      <p:sp>
        <p:nvSpPr>
          <p:cNvPr id="36" name="Google Shape;36;p21"/>
          <p:cNvSpPr txBox="1">
            <a:spLocks noGrp="1"/>
          </p:cNvSpPr>
          <p:nvPr>
            <p:ph type="title"/>
          </p:nvPr>
        </p:nvSpPr>
        <p:spPr>
          <a:xfrm>
            <a:off x="685800" y="213360"/>
            <a:ext cx="8233228" cy="824411"/>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2"/>
              </a:buClr>
              <a:buSzPts val="4400"/>
              <a:buFont typeface="Cambria"/>
              <a:buNone/>
              <a:defRPr sz="4400" b="0" i="0" u="none" strike="noStrike" cap="none">
                <a:solidFill>
                  <a:schemeClr val="dk2"/>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120">
          <p15:clr>
            <a:srgbClr val="FBAE40"/>
          </p15:clr>
        </p15:guide>
        <p15:guide id="2" pos="4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Divider NAVY" type="title">
  <p:cSld name="TITLE">
    <p:bg>
      <p:bgPr>
        <a:solidFill>
          <a:schemeClr val="lt1"/>
        </a:solidFill>
        <a:effectLst/>
      </p:bgPr>
    </p:bg>
    <p:spTree>
      <p:nvGrpSpPr>
        <p:cNvPr id="1" name="Shape 42"/>
        <p:cNvGrpSpPr/>
        <p:nvPr/>
      </p:nvGrpSpPr>
      <p:grpSpPr>
        <a:xfrm>
          <a:off x="0" y="0"/>
          <a:ext cx="0" cy="0"/>
          <a:chOff x="0" y="0"/>
          <a:chExt cx="0" cy="0"/>
        </a:xfrm>
      </p:grpSpPr>
      <p:sp>
        <p:nvSpPr>
          <p:cNvPr id="43" name="Google Shape;43;p16"/>
          <p:cNvSpPr/>
          <p:nvPr/>
        </p:nvSpPr>
        <p:spPr>
          <a:xfrm flipH="1">
            <a:off x="-1" y="0"/>
            <a:ext cx="9144001" cy="6858000"/>
          </a:xfrm>
          <a:prstGeom prst="rect">
            <a:avLst/>
          </a:prstGeom>
          <a:solidFill>
            <a:srgbClr val="0747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16"/>
          <p:cNvSpPr txBox="1">
            <a:spLocks noGrp="1"/>
          </p:cNvSpPr>
          <p:nvPr>
            <p:ph type="ctrTitle"/>
          </p:nvPr>
        </p:nvSpPr>
        <p:spPr>
          <a:xfrm>
            <a:off x="1259714" y="1020273"/>
            <a:ext cx="7063740" cy="1883593"/>
          </a:xfrm>
          <a:prstGeom prst="rect">
            <a:avLst/>
          </a:prstGeom>
          <a:noFill/>
          <a:ln>
            <a:noFill/>
          </a:ln>
        </p:spPr>
        <p:txBody>
          <a:bodyPr spcFirstLastPara="1" wrap="square" lIns="0" tIns="0" rIns="0" bIns="0" anchor="t" anchorCtr="0">
            <a:spAutoFit/>
          </a:bodyPr>
          <a:lstStyle>
            <a:lvl1pPr marR="0" lvl="0" algn="l" rtl="0">
              <a:lnSpc>
                <a:spcPct val="85000"/>
              </a:lnSpc>
              <a:spcBef>
                <a:spcPts val="0"/>
              </a:spcBef>
              <a:spcAft>
                <a:spcPts val="0"/>
              </a:spcAft>
              <a:buClr>
                <a:srgbClr val="10D3DC"/>
              </a:buClr>
              <a:buSzPts val="7200"/>
              <a:buFont typeface="Cambria"/>
              <a:buNone/>
              <a:defRPr sz="7200" b="0" i="0" u="none" strike="noStrike" cap="none">
                <a:solidFill>
                  <a:srgbClr val="10D3DC"/>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 name="Google Shape;45;p16"/>
          <p:cNvSpPr txBox="1">
            <a:spLocks noGrp="1"/>
          </p:cNvSpPr>
          <p:nvPr>
            <p:ph type="subTitle" idx="1"/>
          </p:nvPr>
        </p:nvSpPr>
        <p:spPr>
          <a:xfrm>
            <a:off x="1259715" y="2903865"/>
            <a:ext cx="6186114" cy="3019486"/>
          </a:xfrm>
          <a:prstGeom prst="rect">
            <a:avLst/>
          </a:prstGeom>
          <a:noFill/>
          <a:ln>
            <a:noFill/>
          </a:ln>
        </p:spPr>
        <p:txBody>
          <a:bodyPr spcFirstLastPara="1" wrap="square" lIns="0" tIns="0" rIns="0" bIns="0" anchor="t" anchorCtr="0">
            <a:noAutofit/>
          </a:bodyPr>
          <a:lstStyle>
            <a:lvl1pPr marR="0" lvl="0" algn="l" rtl="0">
              <a:lnSpc>
                <a:spcPct val="95000"/>
              </a:lnSpc>
              <a:spcBef>
                <a:spcPts val="1400"/>
              </a:spcBef>
              <a:spcAft>
                <a:spcPts val="0"/>
              </a:spcAft>
              <a:buClr>
                <a:schemeClr val="accent1"/>
              </a:buClr>
              <a:buSzPts val="1760"/>
              <a:buFont typeface="Arial"/>
              <a:buNone/>
              <a:defRPr sz="2200" b="0" i="0" u="none" strike="noStrike" cap="none">
                <a:solidFill>
                  <a:srgbClr val="B7F7FF"/>
                </a:solidFill>
                <a:latin typeface="Cambria"/>
                <a:ea typeface="Cambria"/>
                <a:cs typeface="Cambria"/>
                <a:sym typeface="Cambria"/>
              </a:defRPr>
            </a:lvl1pPr>
            <a:lvl2pPr marR="0" lvl="1" algn="ctr" rtl="0">
              <a:lnSpc>
                <a:spcPct val="90000"/>
              </a:lnSpc>
              <a:spcBef>
                <a:spcPts val="300"/>
              </a:spcBef>
              <a:spcAft>
                <a:spcPts val="0"/>
              </a:spcAft>
              <a:buClr>
                <a:schemeClr val="accent1"/>
              </a:buClr>
              <a:buSzPts val="2200"/>
              <a:buFont typeface="Noto Sans Symbols"/>
              <a:buNone/>
              <a:defRPr sz="2200" b="0" i="0" u="none" strike="noStrike" cap="none">
                <a:solidFill>
                  <a:srgbClr val="FEFEFE"/>
                </a:solidFill>
                <a:latin typeface="Cambria"/>
                <a:ea typeface="Cambria"/>
                <a:cs typeface="Cambria"/>
                <a:sym typeface="Cambria"/>
              </a:defRPr>
            </a:lvl2pPr>
            <a:lvl3pPr marR="0" lvl="2" algn="ctr" rtl="0">
              <a:lnSpc>
                <a:spcPct val="90000"/>
              </a:lnSpc>
              <a:spcBef>
                <a:spcPts val="300"/>
              </a:spcBef>
              <a:spcAft>
                <a:spcPts val="0"/>
              </a:spcAft>
              <a:buClr>
                <a:schemeClr val="accent1"/>
              </a:buClr>
              <a:buSzPts val="2200"/>
              <a:buFont typeface="Noto Sans Symbols"/>
              <a:buNone/>
              <a:defRPr sz="2200" b="0" i="0" u="none" strike="noStrike" cap="none">
                <a:solidFill>
                  <a:srgbClr val="FEFEFE"/>
                </a:solidFill>
                <a:latin typeface="Cambria"/>
                <a:ea typeface="Cambria"/>
                <a:cs typeface="Cambria"/>
                <a:sym typeface="Cambria"/>
              </a:defRPr>
            </a:lvl3pPr>
            <a:lvl4pPr marR="0" lvl="3" algn="ctr" rtl="0">
              <a:lnSpc>
                <a:spcPct val="90000"/>
              </a:lnSpc>
              <a:spcBef>
                <a:spcPts val="300"/>
              </a:spcBef>
              <a:spcAft>
                <a:spcPts val="0"/>
              </a:spcAft>
              <a:buClr>
                <a:schemeClr val="accent1"/>
              </a:buClr>
              <a:buSzPts val="2000"/>
              <a:buFont typeface="Noto Sans Symbols"/>
              <a:buNone/>
              <a:defRPr sz="2000" b="0" i="0" u="none" strike="noStrike" cap="none">
                <a:solidFill>
                  <a:srgbClr val="FEFEFE"/>
                </a:solidFill>
                <a:latin typeface="Cambria"/>
                <a:ea typeface="Cambria"/>
                <a:cs typeface="Cambria"/>
                <a:sym typeface="Cambria"/>
              </a:defRPr>
            </a:lvl4pPr>
            <a:lvl5pPr marR="0" lvl="4" algn="ctr" rtl="0">
              <a:lnSpc>
                <a:spcPct val="90000"/>
              </a:lnSpc>
              <a:spcBef>
                <a:spcPts val="300"/>
              </a:spcBef>
              <a:spcAft>
                <a:spcPts val="0"/>
              </a:spcAft>
              <a:buClr>
                <a:schemeClr val="accent1"/>
              </a:buClr>
              <a:buSzPts val="2000"/>
              <a:buFont typeface="Noto Sans Symbols"/>
              <a:buNone/>
              <a:defRPr sz="2000" b="0" i="0" u="none" strike="noStrike" cap="none">
                <a:solidFill>
                  <a:srgbClr val="FEFEFE"/>
                </a:solidFill>
                <a:latin typeface="Cambria"/>
                <a:ea typeface="Cambria"/>
                <a:cs typeface="Cambria"/>
                <a:sym typeface="Cambria"/>
              </a:defRPr>
            </a:lvl5pPr>
            <a:lvl6pPr marR="0" lvl="5" algn="ctr" rtl="0">
              <a:lnSpc>
                <a:spcPct val="90000"/>
              </a:lnSpc>
              <a:spcBef>
                <a:spcPts val="300"/>
              </a:spcBef>
              <a:spcAft>
                <a:spcPts val="0"/>
              </a:spcAft>
              <a:buClr>
                <a:schemeClr val="accent1"/>
              </a:buClr>
              <a:buSzPts val="2000"/>
              <a:buFont typeface="Noto Sans Symbols"/>
              <a:buNone/>
              <a:defRPr sz="2000" b="0" i="0" u="none" strike="noStrike" cap="none">
                <a:solidFill>
                  <a:srgbClr val="FEFEFE"/>
                </a:solidFill>
                <a:latin typeface="Cambria"/>
                <a:ea typeface="Cambria"/>
                <a:cs typeface="Cambria"/>
                <a:sym typeface="Cambria"/>
              </a:defRPr>
            </a:lvl6pPr>
            <a:lvl7pPr marR="0" lvl="6" algn="ctr" rtl="0">
              <a:lnSpc>
                <a:spcPct val="90000"/>
              </a:lnSpc>
              <a:spcBef>
                <a:spcPts val="300"/>
              </a:spcBef>
              <a:spcAft>
                <a:spcPts val="0"/>
              </a:spcAft>
              <a:buClr>
                <a:schemeClr val="accent1"/>
              </a:buClr>
              <a:buSzPts val="2000"/>
              <a:buFont typeface="Noto Sans Symbols"/>
              <a:buNone/>
              <a:defRPr sz="2000" b="0" i="0" u="none" strike="noStrike" cap="none">
                <a:solidFill>
                  <a:srgbClr val="FEFEFE"/>
                </a:solidFill>
                <a:latin typeface="Cambria"/>
                <a:ea typeface="Cambria"/>
                <a:cs typeface="Cambria"/>
                <a:sym typeface="Cambria"/>
              </a:defRPr>
            </a:lvl7pPr>
            <a:lvl8pPr marR="0" lvl="7" algn="ctr" rtl="0">
              <a:lnSpc>
                <a:spcPct val="90000"/>
              </a:lnSpc>
              <a:spcBef>
                <a:spcPts val="300"/>
              </a:spcBef>
              <a:spcAft>
                <a:spcPts val="0"/>
              </a:spcAft>
              <a:buClr>
                <a:schemeClr val="accent1"/>
              </a:buClr>
              <a:buSzPts val="2000"/>
              <a:buFont typeface="Noto Sans Symbols"/>
              <a:buNone/>
              <a:defRPr sz="2000" b="0" i="0" u="none" strike="noStrike" cap="none">
                <a:solidFill>
                  <a:srgbClr val="FEFEFE"/>
                </a:solidFill>
                <a:latin typeface="Cambria"/>
                <a:ea typeface="Cambria"/>
                <a:cs typeface="Cambria"/>
                <a:sym typeface="Cambria"/>
              </a:defRPr>
            </a:lvl8pPr>
            <a:lvl9pPr marR="0" lvl="8" algn="ctr" rtl="0">
              <a:lnSpc>
                <a:spcPct val="90000"/>
              </a:lnSpc>
              <a:spcBef>
                <a:spcPts val="300"/>
              </a:spcBef>
              <a:spcAft>
                <a:spcPts val="300"/>
              </a:spcAft>
              <a:buClr>
                <a:schemeClr val="accent1"/>
              </a:buClr>
              <a:buSzPts val="2000"/>
              <a:buFont typeface="Noto Sans Symbols"/>
              <a:buNone/>
              <a:defRPr sz="2000" b="0" i="0" u="none" strike="noStrike" cap="none">
                <a:solidFill>
                  <a:srgbClr val="FEFEFE"/>
                </a:solidFill>
                <a:latin typeface="Cambria"/>
                <a:ea typeface="Cambria"/>
                <a:cs typeface="Cambria"/>
                <a:sym typeface="Cambria"/>
              </a:defRPr>
            </a:lvl9pPr>
          </a:lstStyle>
          <a:p>
            <a:endParaRPr/>
          </a:p>
        </p:txBody>
      </p:sp>
      <p:sp>
        <p:nvSpPr>
          <p:cNvPr id="46" name="Google Shape;46;p16"/>
          <p:cNvSpPr/>
          <p:nvPr/>
        </p:nvSpPr>
        <p:spPr>
          <a:xfrm>
            <a:off x="6947911" y="8211"/>
            <a:ext cx="2196089" cy="6849789"/>
          </a:xfrm>
          <a:custGeom>
            <a:avLst/>
            <a:gdLst/>
            <a:ahLst/>
            <a:cxnLst/>
            <a:rect l="l" t="t" r="r" b="b"/>
            <a:pathLst>
              <a:path w="2196089" h="6849789" extrusionOk="0">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mbria"/>
              <a:ea typeface="Cambria"/>
              <a:cs typeface="Cambria"/>
              <a:sym typeface="Cambria"/>
            </a:endParaRPr>
          </a:p>
        </p:txBody>
      </p:sp>
      <p:pic>
        <p:nvPicPr>
          <p:cNvPr id="47" name="Google Shape;47;p16"/>
          <p:cNvPicPr preferRelativeResize="0"/>
          <p:nvPr/>
        </p:nvPicPr>
        <p:blipFill rotWithShape="1">
          <a:blip r:embed="rId2">
            <a:alphaModFix/>
          </a:blip>
          <a:srcRect/>
          <a:stretch/>
        </p:blipFill>
        <p:spPr>
          <a:xfrm>
            <a:off x="7148210" y="6026476"/>
            <a:ext cx="1598924" cy="728399"/>
          </a:xfrm>
          <a:prstGeom prst="rect">
            <a:avLst/>
          </a:prstGeom>
          <a:noFill/>
          <a:ln>
            <a:noFill/>
          </a:ln>
        </p:spPr>
      </p:pic>
      <p:sp>
        <p:nvSpPr>
          <p:cNvPr id="48" name="Google Shape;48;p16"/>
          <p:cNvSpPr/>
          <p:nvPr/>
        </p:nvSpPr>
        <p:spPr>
          <a:xfrm rot="10800000">
            <a:off x="0" y="8211"/>
            <a:ext cx="2196089" cy="6849789"/>
          </a:xfrm>
          <a:custGeom>
            <a:avLst/>
            <a:gdLst/>
            <a:ahLst/>
            <a:cxnLst/>
            <a:rect l="l" t="t" r="r" b="b"/>
            <a:pathLst>
              <a:path w="2196089" h="6849789" extrusionOk="0">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rgbClr val="00315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mbria"/>
              <a:ea typeface="Cambria"/>
              <a:cs typeface="Cambria"/>
              <a:sym typeface="Cambria"/>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3B9C2"/>
        </a:solidFill>
        <a:effectLst/>
      </p:bgPr>
    </p:bg>
    <p:spTree>
      <p:nvGrpSpPr>
        <p:cNvPr id="1" name="Shape 9"/>
        <p:cNvGrpSpPr/>
        <p:nvPr/>
      </p:nvGrpSpPr>
      <p:grpSpPr>
        <a:xfrm>
          <a:off x="0" y="0"/>
          <a:ext cx="0" cy="0"/>
          <a:chOff x="0" y="0"/>
          <a:chExt cx="0" cy="0"/>
        </a:xfrm>
      </p:grpSpPr>
      <p:sp>
        <p:nvSpPr>
          <p:cNvPr id="10" name="Google Shape;10;p6"/>
          <p:cNvSpPr/>
          <p:nvPr/>
        </p:nvSpPr>
        <p:spPr>
          <a:xfrm rot="5400000">
            <a:off x="-1648925" y="1639401"/>
            <a:ext cx="6874118" cy="3595317"/>
          </a:xfrm>
          <a:custGeom>
            <a:avLst/>
            <a:gdLst/>
            <a:ahLst/>
            <a:cxnLst/>
            <a:rect l="l" t="t" r="r" b="b"/>
            <a:pathLst>
              <a:path w="6874118" h="3595317" extrusionOk="0">
                <a:moveTo>
                  <a:pt x="0" y="3595317"/>
                </a:moveTo>
                <a:lnTo>
                  <a:pt x="0" y="0"/>
                </a:lnTo>
                <a:lnTo>
                  <a:pt x="154322" y="277930"/>
                </a:lnTo>
                <a:cubicBezTo>
                  <a:pt x="1004639" y="1420076"/>
                  <a:pt x="3469635" y="2400559"/>
                  <a:pt x="6865139" y="3031327"/>
                </a:cubicBezTo>
                <a:lnTo>
                  <a:pt x="6871273" y="3032428"/>
                </a:lnTo>
                <a:lnTo>
                  <a:pt x="6874118" y="3595317"/>
                </a:lnTo>
                <a:lnTo>
                  <a:pt x="0" y="3595317"/>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mbria"/>
              <a:ea typeface="Cambria"/>
              <a:cs typeface="Cambria"/>
              <a:sym typeface="Cambria"/>
            </a:endParaRPr>
          </a:p>
        </p:txBody>
      </p:sp>
      <p:sp>
        <p:nvSpPr>
          <p:cNvPr id="11" name="Google Shape;11;p6"/>
          <p:cNvSpPr txBox="1">
            <a:spLocks noGrp="1"/>
          </p:cNvSpPr>
          <p:nvPr>
            <p:ph type="title"/>
          </p:nvPr>
        </p:nvSpPr>
        <p:spPr>
          <a:xfrm>
            <a:off x="1849164" y="2332513"/>
            <a:ext cx="6903326" cy="1865126"/>
          </a:xfrm>
          <a:prstGeom prst="rect">
            <a:avLst/>
          </a:prstGeom>
          <a:noFill/>
          <a:ln>
            <a:noFill/>
          </a:ln>
        </p:spPr>
        <p:txBody>
          <a:bodyPr spcFirstLastPara="1" wrap="square" lIns="91425" tIns="45700" rIns="91425" bIns="45700" anchor="b" anchorCtr="0">
            <a:spAutoFit/>
          </a:bodyPr>
          <a:lstStyle>
            <a:lvl1pPr marR="0" lvl="0" algn="l" rtl="0">
              <a:lnSpc>
                <a:spcPct val="80000"/>
              </a:lnSpc>
              <a:spcBef>
                <a:spcPts val="0"/>
              </a:spcBef>
              <a:spcAft>
                <a:spcPts val="0"/>
              </a:spcAft>
              <a:buClr>
                <a:srgbClr val="B7F7FF"/>
              </a:buClr>
              <a:buSzPts val="7200"/>
              <a:buFont typeface="Cambria"/>
              <a:buNone/>
              <a:defRPr sz="7200" b="0" i="0" u="none" strike="noStrike" cap="none">
                <a:solidFill>
                  <a:srgbClr val="B7F7FF"/>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6"/>
          <p:cNvSpPr txBox="1">
            <a:spLocks noGrp="1"/>
          </p:cNvSpPr>
          <p:nvPr>
            <p:ph type="body" idx="1"/>
          </p:nvPr>
        </p:nvSpPr>
        <p:spPr>
          <a:xfrm>
            <a:off x="1849164" y="4337339"/>
            <a:ext cx="6903326" cy="94281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2"/>
              </a:buClr>
              <a:buSzPts val="3600"/>
              <a:buFont typeface="Arial"/>
              <a:buNone/>
              <a:defRPr sz="3600" b="0" i="0" u="none" strike="noStrike" cap="none">
                <a:solidFill>
                  <a:schemeClr val="dk2"/>
                </a:solidFill>
                <a:latin typeface="Cambria"/>
                <a:ea typeface="Cambria"/>
                <a:cs typeface="Cambria"/>
                <a:sym typeface="Cambr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mbria"/>
                <a:ea typeface="Cambria"/>
                <a:cs typeface="Cambria"/>
                <a:sym typeface="Cambri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a:p>
        </p:txBody>
      </p:sp>
      <p:sp>
        <p:nvSpPr>
          <p:cNvPr id="13" name="Google Shape;13;p6"/>
          <p:cNvSpPr/>
          <p:nvPr/>
        </p:nvSpPr>
        <p:spPr>
          <a:xfrm>
            <a:off x="-9524" y="2"/>
            <a:ext cx="4895849" cy="2039519"/>
          </a:xfrm>
          <a:custGeom>
            <a:avLst/>
            <a:gdLst/>
            <a:ahLst/>
            <a:cxnLst/>
            <a:rect l="l" t="t" r="r" b="b"/>
            <a:pathLst>
              <a:path w="6504497" h="2032239" extrusionOk="0">
                <a:moveTo>
                  <a:pt x="0" y="0"/>
                </a:moveTo>
                <a:lnTo>
                  <a:pt x="6504497" y="0"/>
                </a:lnTo>
                <a:lnTo>
                  <a:pt x="6504497" y="6484"/>
                </a:lnTo>
                <a:lnTo>
                  <a:pt x="6476264" y="8249"/>
                </a:lnTo>
                <a:cubicBezTo>
                  <a:pt x="3256485" y="247737"/>
                  <a:pt x="760527" y="971301"/>
                  <a:pt x="86067" y="1877235"/>
                </a:cubicBezTo>
                <a:lnTo>
                  <a:pt x="0" y="2032239"/>
                </a:lnTo>
                <a:lnTo>
                  <a:pt x="0" y="0"/>
                </a:lnTo>
                <a:close/>
              </a:path>
            </a:pathLst>
          </a:custGeom>
          <a:solidFill>
            <a:srgbClr val="00315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mbria"/>
              <a:ea typeface="Cambria"/>
              <a:cs typeface="Cambria"/>
              <a:sym typeface="Cambria"/>
            </a:endParaRPr>
          </a:p>
        </p:txBody>
      </p:sp>
      <p:pic>
        <p:nvPicPr>
          <p:cNvPr id="14" name="Google Shape;14;p6"/>
          <p:cNvPicPr preferRelativeResize="0"/>
          <p:nvPr/>
        </p:nvPicPr>
        <p:blipFill rotWithShape="1">
          <a:blip r:embed="rId5">
            <a:alphaModFix/>
          </a:blip>
          <a:srcRect/>
          <a:stretch/>
        </p:blipFill>
        <p:spPr>
          <a:xfrm>
            <a:off x="478474" y="569666"/>
            <a:ext cx="1193420" cy="170227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Google Shape;25;p10"/>
          <p:cNvSpPr/>
          <p:nvPr/>
        </p:nvSpPr>
        <p:spPr>
          <a:xfrm>
            <a:off x="7688498" y="-2"/>
            <a:ext cx="1450144" cy="5987459"/>
          </a:xfrm>
          <a:custGeom>
            <a:avLst/>
            <a:gdLst/>
            <a:ahLst/>
            <a:cxnLst/>
            <a:rect l="l" t="t" r="r" b="b"/>
            <a:pathLst>
              <a:path w="1696743" h="5463677" extrusionOk="0">
                <a:moveTo>
                  <a:pt x="1654379" y="5463677"/>
                </a:moveTo>
                <a:lnTo>
                  <a:pt x="0" y="5454085"/>
                </a:lnTo>
                <a:lnTo>
                  <a:pt x="980930" y="0"/>
                </a:lnTo>
                <a:lnTo>
                  <a:pt x="1696743" y="4620"/>
                </a:lnTo>
                <a:lnTo>
                  <a:pt x="1654379" y="5463677"/>
                </a:lnTo>
                <a:close/>
              </a:path>
            </a:pathLst>
          </a:custGeom>
          <a:gradFill>
            <a:gsLst>
              <a:gs pos="0">
                <a:srgbClr val="07477D">
                  <a:alpha val="0"/>
                </a:srgbClr>
              </a:gs>
              <a:gs pos="42000">
                <a:srgbClr val="07477D">
                  <a:alpha val="0"/>
                </a:srgbClr>
              </a:gs>
              <a:gs pos="100000">
                <a:srgbClr val="07477D">
                  <a:alpha val="32156"/>
                </a:srgbClr>
              </a:gs>
            </a:gsLst>
            <a:lin ang="72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mbria"/>
              <a:ea typeface="Cambria"/>
              <a:cs typeface="Cambria"/>
              <a:sym typeface="Cambria"/>
            </a:endParaRPr>
          </a:p>
        </p:txBody>
      </p:sp>
      <p:sp>
        <p:nvSpPr>
          <p:cNvPr id="26" name="Google Shape;26;p10"/>
          <p:cNvSpPr/>
          <p:nvPr/>
        </p:nvSpPr>
        <p:spPr>
          <a:xfrm>
            <a:off x="0" y="5485562"/>
            <a:ext cx="9138642" cy="1369974"/>
          </a:xfrm>
          <a:prstGeom prst="rect">
            <a:avLst/>
          </a:prstGeom>
          <a:solidFill>
            <a:srgbClr val="00315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mbria"/>
              <a:ea typeface="Cambria"/>
              <a:cs typeface="Cambria"/>
              <a:sym typeface="Cambria"/>
            </a:endParaRPr>
          </a:p>
        </p:txBody>
      </p:sp>
      <p:sp>
        <p:nvSpPr>
          <p:cNvPr id="27" name="Google Shape;27;p10"/>
          <p:cNvSpPr/>
          <p:nvPr/>
        </p:nvSpPr>
        <p:spPr>
          <a:xfrm>
            <a:off x="6947911" y="20912"/>
            <a:ext cx="2196089" cy="6849789"/>
          </a:xfrm>
          <a:custGeom>
            <a:avLst/>
            <a:gdLst/>
            <a:ahLst/>
            <a:cxnLst/>
            <a:rect l="l" t="t" r="r" b="b"/>
            <a:pathLst>
              <a:path w="2196089" h="6849789" extrusionOk="0">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mbria"/>
              <a:ea typeface="Cambria"/>
              <a:cs typeface="Cambria"/>
              <a:sym typeface="Cambria"/>
            </a:endParaRPr>
          </a:p>
        </p:txBody>
      </p:sp>
      <p:pic>
        <p:nvPicPr>
          <p:cNvPr id="28" name="Google Shape;28;p10"/>
          <p:cNvPicPr preferRelativeResize="0"/>
          <p:nvPr/>
        </p:nvPicPr>
        <p:blipFill rotWithShape="1">
          <a:blip r:embed="rId4">
            <a:alphaModFix/>
          </a:blip>
          <a:srcRect/>
          <a:stretch/>
        </p:blipFill>
        <p:spPr>
          <a:xfrm>
            <a:off x="7148210" y="6026476"/>
            <a:ext cx="1598924" cy="728399"/>
          </a:xfrm>
          <a:prstGeom prst="rect">
            <a:avLst/>
          </a:prstGeom>
          <a:noFill/>
          <a:ln>
            <a:noFill/>
          </a:ln>
        </p:spPr>
      </p:pic>
      <p:sp>
        <p:nvSpPr>
          <p:cNvPr id="29" name="Google Shape;29;p10"/>
          <p:cNvSpPr txBox="1"/>
          <p:nvPr/>
        </p:nvSpPr>
        <p:spPr>
          <a:xfrm>
            <a:off x="685801" y="6317618"/>
            <a:ext cx="6697793" cy="540383"/>
          </a:xfrm>
          <a:prstGeom prst="rect">
            <a:avLst/>
          </a:prstGeom>
          <a:noFill/>
          <a:ln>
            <a:noFill/>
          </a:ln>
        </p:spPr>
        <p:txBody>
          <a:bodyPr spcFirstLastPara="1" wrap="square" lIns="0" tIns="45700" rIns="0"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Arial Narrow"/>
                <a:ea typeface="Arial Narrow"/>
                <a:cs typeface="Arial Narrow"/>
                <a:sym typeface="Arial Narrow"/>
              </a:rPr>
              <a:t>U.S. Department of Commerce | National Oceanic and Atmospheric Administration | National Marine Fisheries Service</a:t>
            </a:r>
            <a:endParaRPr sz="1400" b="0" i="0" u="none" strike="noStrike" cap="none">
              <a:solidFill>
                <a:srgbClr val="000000"/>
              </a:solidFill>
              <a:latin typeface="Arial"/>
              <a:ea typeface="Arial"/>
              <a:cs typeface="Arial"/>
              <a:sym typeface="Arial"/>
            </a:endParaRPr>
          </a:p>
        </p:txBody>
      </p:sp>
      <p:sp>
        <p:nvSpPr>
          <p:cNvPr id="30" name="Google Shape;30;p10"/>
          <p:cNvSpPr txBox="1"/>
          <p:nvPr/>
        </p:nvSpPr>
        <p:spPr>
          <a:xfrm>
            <a:off x="126124" y="6304130"/>
            <a:ext cx="559676" cy="553871"/>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13B9C2"/>
              </a:buClr>
              <a:buSzPts val="1200"/>
              <a:buFont typeface="Arial Narrow"/>
              <a:buNone/>
            </a:pPr>
            <a:r>
              <a:rPr lang="en-US" sz="1200" b="1" i="0" u="none" strike="noStrike" cap="none">
                <a:solidFill>
                  <a:srgbClr val="13B9C2"/>
                </a:solidFill>
                <a:latin typeface="Arial Narrow"/>
                <a:ea typeface="Arial Narrow"/>
                <a:cs typeface="Arial Narrow"/>
                <a:sym typeface="Arial Narrow"/>
              </a:rPr>
              <a:t>Page </a:t>
            </a:r>
            <a:fld id="{00000000-1234-1234-1234-123412341234}" type="slidenum">
              <a:rPr lang="en-US" sz="1200" b="1" i="0" u="none" strike="noStrike" cap="none">
                <a:solidFill>
                  <a:srgbClr val="13B9C2"/>
                </a:solidFill>
                <a:latin typeface="Arial Narrow"/>
                <a:ea typeface="Arial Narrow"/>
                <a:cs typeface="Arial Narrow"/>
                <a:sym typeface="Arial Narrow"/>
              </a:rPr>
              <a:t>‹#›</a:t>
            </a:fld>
            <a:endParaRPr sz="1200" b="1" i="0" u="none" strike="noStrike" cap="none">
              <a:solidFill>
                <a:srgbClr val="13B9C2"/>
              </a:solidFill>
              <a:latin typeface="Arial Narrow"/>
              <a:ea typeface="Arial Narrow"/>
              <a:cs typeface="Arial Narrow"/>
              <a:sym typeface="Arial Narrow"/>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03D72"/>
        </a:solidFill>
        <a:effectLst/>
      </p:bgPr>
    </p:bg>
    <p:spTree>
      <p:nvGrpSpPr>
        <p:cNvPr id="1" name="Shape 37"/>
        <p:cNvGrpSpPr/>
        <p:nvPr/>
      </p:nvGrpSpPr>
      <p:grpSpPr>
        <a:xfrm>
          <a:off x="0" y="0"/>
          <a:ext cx="0" cy="0"/>
          <a:chOff x="0" y="0"/>
          <a:chExt cx="0" cy="0"/>
        </a:xfrm>
      </p:grpSpPr>
      <p:sp>
        <p:nvSpPr>
          <p:cNvPr id="38" name="Google Shape;38;p14"/>
          <p:cNvSpPr/>
          <p:nvPr/>
        </p:nvSpPr>
        <p:spPr>
          <a:xfrm>
            <a:off x="7688498" y="-2"/>
            <a:ext cx="1450144" cy="5987459"/>
          </a:xfrm>
          <a:custGeom>
            <a:avLst/>
            <a:gdLst/>
            <a:ahLst/>
            <a:cxnLst/>
            <a:rect l="l" t="t" r="r" b="b"/>
            <a:pathLst>
              <a:path w="1696743" h="5463677" extrusionOk="0">
                <a:moveTo>
                  <a:pt x="1654379" y="5463677"/>
                </a:moveTo>
                <a:lnTo>
                  <a:pt x="0" y="5454085"/>
                </a:lnTo>
                <a:lnTo>
                  <a:pt x="980930" y="0"/>
                </a:lnTo>
                <a:lnTo>
                  <a:pt x="1696743" y="4620"/>
                </a:lnTo>
                <a:lnTo>
                  <a:pt x="1654379" y="5463677"/>
                </a:lnTo>
                <a:close/>
              </a:path>
            </a:pathLst>
          </a:custGeom>
          <a:gradFill>
            <a:gsLst>
              <a:gs pos="0">
                <a:srgbClr val="07477D">
                  <a:alpha val="0"/>
                </a:srgbClr>
              </a:gs>
              <a:gs pos="42000">
                <a:srgbClr val="07477D">
                  <a:alpha val="0"/>
                </a:srgbClr>
              </a:gs>
              <a:gs pos="100000">
                <a:srgbClr val="07477D">
                  <a:alpha val="32156"/>
                </a:srgbClr>
              </a:gs>
            </a:gsLst>
            <a:lin ang="72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mbria"/>
              <a:ea typeface="Cambria"/>
              <a:cs typeface="Cambria"/>
              <a:sym typeface="Cambria"/>
            </a:endParaRPr>
          </a:p>
        </p:txBody>
      </p:sp>
      <p:sp>
        <p:nvSpPr>
          <p:cNvPr id="39" name="Google Shape;39;p14"/>
          <p:cNvSpPr/>
          <p:nvPr/>
        </p:nvSpPr>
        <p:spPr>
          <a:xfrm>
            <a:off x="6947911" y="20912"/>
            <a:ext cx="2196089" cy="6849789"/>
          </a:xfrm>
          <a:custGeom>
            <a:avLst/>
            <a:gdLst/>
            <a:ahLst/>
            <a:cxnLst/>
            <a:rect l="l" t="t" r="r" b="b"/>
            <a:pathLst>
              <a:path w="2196089" h="6849789" extrusionOk="0">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mbria"/>
              <a:ea typeface="Cambria"/>
              <a:cs typeface="Cambria"/>
              <a:sym typeface="Cambria"/>
            </a:endParaRPr>
          </a:p>
        </p:txBody>
      </p:sp>
      <p:pic>
        <p:nvPicPr>
          <p:cNvPr id="40" name="Google Shape;40;p14"/>
          <p:cNvPicPr preferRelativeResize="0"/>
          <p:nvPr/>
        </p:nvPicPr>
        <p:blipFill rotWithShape="1">
          <a:blip r:embed="rId3">
            <a:alphaModFix/>
          </a:blip>
          <a:srcRect/>
          <a:stretch/>
        </p:blipFill>
        <p:spPr>
          <a:xfrm>
            <a:off x="7148210" y="6026476"/>
            <a:ext cx="1598924" cy="728399"/>
          </a:xfrm>
          <a:prstGeom prst="rect">
            <a:avLst/>
          </a:prstGeom>
          <a:noFill/>
          <a:ln>
            <a:noFill/>
          </a:ln>
        </p:spPr>
      </p:pic>
      <p:sp>
        <p:nvSpPr>
          <p:cNvPr id="41" name="Google Shape;41;p14"/>
          <p:cNvSpPr/>
          <p:nvPr/>
        </p:nvSpPr>
        <p:spPr>
          <a:xfrm rot="10800000">
            <a:off x="0" y="8211"/>
            <a:ext cx="2196089" cy="6849789"/>
          </a:xfrm>
          <a:custGeom>
            <a:avLst/>
            <a:gdLst/>
            <a:ahLst/>
            <a:cxnLst/>
            <a:rect l="l" t="t" r="r" b="b"/>
            <a:pathLst>
              <a:path w="2196089" h="6849789" extrusionOk="0">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rgbClr val="00315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mbria"/>
              <a:ea typeface="Cambria"/>
              <a:cs typeface="Cambria"/>
              <a:sym typeface="Cambria"/>
            </a:endParaRPr>
          </a:p>
        </p:txBody>
      </p:sp>
    </p:spTree>
  </p:cSld>
  <p:clrMap bg1="lt1" tx1="dk1" bg2="dk2" tx2="lt2" accent1="accent1" accent2="accent2" accent3="accent3" accent4="accent4" accent5="accent5" accent6="accent6" hlink="hlink" folHlink="folHlink"/>
  <p:sldLayoutIdLst>
    <p:sldLayoutId id="214748365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12.xml"/><Relationship Id="rId16"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txBox="1">
            <a:spLocks noGrp="1"/>
          </p:cNvSpPr>
          <p:nvPr>
            <p:ph type="title"/>
          </p:nvPr>
        </p:nvSpPr>
        <p:spPr>
          <a:xfrm>
            <a:off x="1715480" y="1684069"/>
            <a:ext cx="7428520" cy="3342413"/>
          </a:xfrm>
          <a:prstGeom prst="rect">
            <a:avLst/>
          </a:prstGeom>
          <a:noFill/>
          <a:ln>
            <a:noFill/>
          </a:ln>
        </p:spPr>
        <p:txBody>
          <a:bodyPr spcFirstLastPara="1" wrap="square" lIns="91425" tIns="45700" rIns="91425" bIns="45700" anchor="b" anchorCtr="0">
            <a:spAutoFit/>
          </a:bodyPr>
          <a:lstStyle/>
          <a:p>
            <a:pPr marL="0" lvl="0" indent="0" algn="ctr" rtl="0">
              <a:lnSpc>
                <a:spcPct val="80000"/>
              </a:lnSpc>
              <a:spcBef>
                <a:spcPts val="0"/>
              </a:spcBef>
              <a:spcAft>
                <a:spcPts val="0"/>
              </a:spcAft>
              <a:buClr>
                <a:srgbClr val="B7F7FF"/>
              </a:buClr>
              <a:buSzPts val="7200"/>
              <a:buFont typeface="Cambria"/>
              <a:buNone/>
            </a:pPr>
            <a:r>
              <a:rPr lang="en-US" sz="6600"/>
              <a:t>The Distribution Mapping and Analysis Portal (DisMAP)</a:t>
            </a:r>
            <a:endParaRPr sz="6600"/>
          </a:p>
        </p:txBody>
      </p:sp>
      <p:sp>
        <p:nvSpPr>
          <p:cNvPr id="55" name="Google Shape;55;p1"/>
          <p:cNvSpPr txBox="1">
            <a:spLocks noGrp="1"/>
          </p:cNvSpPr>
          <p:nvPr>
            <p:ph type="subTitle" idx="1"/>
          </p:nvPr>
        </p:nvSpPr>
        <p:spPr>
          <a:xfrm>
            <a:off x="854912" y="5894856"/>
            <a:ext cx="6810375" cy="74571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3600"/>
              <a:buNone/>
            </a:pPr>
            <a:r>
              <a:rPr lang="en-US" sz="2000"/>
              <a:t>Melissa Karp</a:t>
            </a:r>
            <a:endParaRPr/>
          </a:p>
          <a:p>
            <a:pPr marL="0" lvl="0" indent="0" algn="l" rtl="0">
              <a:lnSpc>
                <a:spcPct val="90000"/>
              </a:lnSpc>
              <a:spcBef>
                <a:spcPts val="0"/>
              </a:spcBef>
              <a:spcAft>
                <a:spcPts val="0"/>
              </a:spcAft>
              <a:buClr>
                <a:schemeClr val="dk2"/>
              </a:buClr>
              <a:buSzPts val="3600"/>
              <a:buNone/>
            </a:pPr>
            <a:r>
              <a:rPr lang="en-US" sz="2000"/>
              <a:t>ECS tech, </a:t>
            </a:r>
            <a:r>
              <a:rPr lang="en-US" sz="2000" i="1"/>
              <a:t>in support of</a:t>
            </a:r>
            <a:r>
              <a:rPr lang="en-US" sz="2000"/>
              <a:t>, NMFS Office of Science &amp; Technology </a:t>
            </a:r>
            <a:endParaRPr/>
          </a:p>
          <a:p>
            <a:pPr marL="0" lvl="0" indent="0" algn="l" rtl="0">
              <a:lnSpc>
                <a:spcPct val="90000"/>
              </a:lnSpc>
              <a:spcBef>
                <a:spcPts val="0"/>
              </a:spcBef>
              <a:spcAft>
                <a:spcPts val="0"/>
              </a:spcAft>
              <a:buClr>
                <a:schemeClr val="dk2"/>
              </a:buClr>
              <a:buSzPts val="3600"/>
              <a:buNone/>
            </a:pPr>
            <a:r>
              <a:rPr lang="en-US" sz="2000"/>
              <a:t>melissa.karp@noaa.gov</a:t>
            </a:r>
            <a:endParaRPr sz="20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
          <p:cNvSpPr/>
          <p:nvPr/>
        </p:nvSpPr>
        <p:spPr>
          <a:xfrm>
            <a:off x="0" y="0"/>
            <a:ext cx="9144000" cy="5978358"/>
          </a:xfrm>
          <a:prstGeom prst="rect">
            <a:avLst/>
          </a:prstGeom>
          <a:solidFill>
            <a:srgbClr val="003155"/>
          </a:solidFill>
          <a:ln w="25400" cap="flat" cmpd="sng">
            <a:solidFill>
              <a:srgbClr val="0031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1" name="Google Shape;191;p2"/>
          <p:cNvSpPr/>
          <p:nvPr/>
        </p:nvSpPr>
        <p:spPr>
          <a:xfrm>
            <a:off x="0" y="-5347"/>
            <a:ext cx="9144000" cy="623863"/>
          </a:xfrm>
          <a:prstGeom prst="rect">
            <a:avLst/>
          </a:prstGeom>
          <a:solidFill>
            <a:srgbClr val="B3DADF"/>
          </a:solidFill>
          <a:ln w="25400" cap="flat" cmpd="sng">
            <a:solidFill>
              <a:srgbClr val="B3DAD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2" name="Google Shape;192;p2"/>
          <p:cNvSpPr txBox="1"/>
          <p:nvPr/>
        </p:nvSpPr>
        <p:spPr>
          <a:xfrm>
            <a:off x="2453613" y="99200"/>
            <a:ext cx="4594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mbria"/>
                <a:ea typeface="Cambria"/>
                <a:cs typeface="Cambria"/>
                <a:sym typeface="Cambria"/>
              </a:rPr>
              <a:t>Front-end: Data Management</a:t>
            </a:r>
            <a:endParaRPr sz="2400" b="0" i="0" u="none" strike="noStrike" cap="none">
              <a:solidFill>
                <a:srgbClr val="000000"/>
              </a:solidFill>
              <a:latin typeface="Cambria"/>
              <a:ea typeface="Cambria"/>
              <a:cs typeface="Cambria"/>
              <a:sym typeface="Cambria"/>
            </a:endParaRPr>
          </a:p>
        </p:txBody>
      </p:sp>
      <p:sp>
        <p:nvSpPr>
          <p:cNvPr id="193" name="Google Shape;193;p2"/>
          <p:cNvSpPr/>
          <p:nvPr/>
        </p:nvSpPr>
        <p:spPr>
          <a:xfrm>
            <a:off x="-16050" y="618525"/>
            <a:ext cx="9159900" cy="53598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4" name="Google Shape;194;p2"/>
          <p:cNvSpPr txBox="1"/>
          <p:nvPr/>
        </p:nvSpPr>
        <p:spPr>
          <a:xfrm>
            <a:off x="46571" y="725402"/>
            <a:ext cx="8976000" cy="2655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500" b="1" i="0" u="none" strike="noStrike" cap="none" dirty="0">
                <a:solidFill>
                  <a:schemeClr val="dk1"/>
                </a:solidFill>
                <a:latin typeface="Century Gothic"/>
                <a:ea typeface="Century Gothic"/>
                <a:cs typeface="Century Gothic"/>
                <a:sym typeface="Century Gothic"/>
              </a:rPr>
              <a:t>The NOAA </a:t>
            </a:r>
            <a:r>
              <a:rPr lang="en-US" sz="1500" b="1" i="0" u="none" strike="noStrike" cap="none" dirty="0" err="1">
                <a:solidFill>
                  <a:schemeClr val="dk1"/>
                </a:solidFill>
                <a:latin typeface="Century Gothic"/>
                <a:ea typeface="Century Gothic"/>
                <a:cs typeface="Century Gothic"/>
                <a:sym typeface="Century Gothic"/>
              </a:rPr>
              <a:t>GeoPlatform</a:t>
            </a:r>
            <a:r>
              <a:rPr lang="en-US" sz="1500" b="1" i="0" u="none" strike="noStrike" cap="none" dirty="0">
                <a:solidFill>
                  <a:schemeClr val="dk1"/>
                </a:solidFill>
                <a:latin typeface="Century Gothic"/>
                <a:ea typeface="Century Gothic"/>
                <a:cs typeface="Century Gothic"/>
                <a:sym typeface="Century Gothic"/>
              </a:rPr>
              <a:t> (ArcGIS Online) will be used to store and access processed DisMAP data, including:</a:t>
            </a:r>
            <a:endParaRPr sz="1500" b="1" i="0" u="none" strike="noStrike" cap="none" dirty="0">
              <a:solidFill>
                <a:schemeClr val="dk1"/>
              </a:solidFill>
              <a:latin typeface="Century Gothic"/>
              <a:ea typeface="Century Gothic"/>
              <a:cs typeface="Century Gothic"/>
              <a:sym typeface="Century Gothic"/>
            </a:endParaRPr>
          </a:p>
          <a:p>
            <a:pPr marL="457200" marR="0" lvl="0" indent="-311150" algn="l" rtl="0">
              <a:lnSpc>
                <a:spcPct val="115000"/>
              </a:lnSpc>
              <a:spcBef>
                <a:spcPts val="1000"/>
              </a:spcBef>
              <a:spcAft>
                <a:spcPts val="0"/>
              </a:spcAft>
              <a:buClr>
                <a:schemeClr val="dk1"/>
              </a:buClr>
              <a:buSzPts val="1300"/>
              <a:buFont typeface="Century Gothic"/>
              <a:buChar char="●"/>
            </a:pPr>
            <a:r>
              <a:rPr lang="en-US" sz="1300" b="0" i="0" u="none" strike="noStrike" cap="none" dirty="0">
                <a:solidFill>
                  <a:schemeClr val="dk1"/>
                </a:solidFill>
                <a:latin typeface="Century Gothic"/>
                <a:ea typeface="Century Gothic"/>
                <a:cs typeface="Century Gothic"/>
                <a:sym typeface="Century Gothic"/>
              </a:rPr>
              <a:t>Imagery layers to provide access to gridded data: interpolated species biomass, species richness, and species diversity </a:t>
            </a:r>
            <a:endParaRPr sz="1300" b="0" i="0" u="none" strike="noStrike" cap="none" dirty="0">
              <a:solidFill>
                <a:schemeClr val="dk1"/>
              </a:solidFill>
              <a:latin typeface="Century Gothic"/>
              <a:ea typeface="Century Gothic"/>
              <a:cs typeface="Century Gothic"/>
              <a:sym typeface="Century Gothic"/>
            </a:endParaRPr>
          </a:p>
          <a:p>
            <a:pPr marL="457200" marR="0" lvl="0" indent="-311150" algn="l" rtl="0">
              <a:lnSpc>
                <a:spcPct val="115000"/>
              </a:lnSpc>
              <a:spcBef>
                <a:spcPts val="0"/>
              </a:spcBef>
              <a:spcAft>
                <a:spcPts val="0"/>
              </a:spcAft>
              <a:buClr>
                <a:schemeClr val="dk1"/>
              </a:buClr>
              <a:buSzPts val="1300"/>
              <a:buFont typeface="Century Gothic"/>
              <a:buChar char="●"/>
            </a:pPr>
            <a:r>
              <a:rPr lang="en-US" sz="1300" b="0" i="0" u="none" strike="noStrike" cap="none" dirty="0">
                <a:solidFill>
                  <a:schemeClr val="dk1"/>
                </a:solidFill>
                <a:latin typeface="Century Gothic"/>
                <a:ea typeface="Century Gothic"/>
                <a:cs typeface="Century Gothic"/>
                <a:sym typeface="Century Gothic"/>
              </a:rPr>
              <a:t>Hosted feature layers to provide access to survey observation points, with one service per data series.</a:t>
            </a:r>
            <a:endParaRPr sz="1300" b="0" i="0" u="none" strike="noStrike" cap="none" dirty="0">
              <a:solidFill>
                <a:schemeClr val="dk1"/>
              </a:solidFill>
              <a:latin typeface="Century Gothic"/>
              <a:ea typeface="Century Gothic"/>
              <a:cs typeface="Century Gothic"/>
              <a:sym typeface="Century Gothic"/>
            </a:endParaRPr>
          </a:p>
          <a:p>
            <a:pPr marL="457200" marR="0" lvl="0" indent="-311150" algn="l" rtl="0">
              <a:lnSpc>
                <a:spcPct val="115000"/>
              </a:lnSpc>
              <a:spcBef>
                <a:spcPts val="0"/>
              </a:spcBef>
              <a:spcAft>
                <a:spcPts val="0"/>
              </a:spcAft>
              <a:buClr>
                <a:schemeClr val="dk1"/>
              </a:buClr>
              <a:buSzPts val="1300"/>
              <a:buFont typeface="Century Gothic"/>
              <a:buChar char="●"/>
            </a:pPr>
            <a:r>
              <a:rPr lang="en-US" sz="1300" b="0" i="0" u="none" strike="noStrike" cap="none" dirty="0">
                <a:solidFill>
                  <a:schemeClr val="dk1"/>
                </a:solidFill>
                <a:latin typeface="Century Gothic"/>
                <a:ea typeface="Century Gothic"/>
                <a:cs typeface="Century Gothic"/>
                <a:sym typeface="Century Gothic"/>
              </a:rPr>
              <a:t>Area layers, to be used for general orientation and focused analysis (e.g. area overlap analysis) </a:t>
            </a:r>
            <a:endParaRPr sz="1300" b="0" i="0" u="none" strike="noStrike" cap="none" dirty="0">
              <a:solidFill>
                <a:schemeClr val="dk1"/>
              </a:solidFill>
              <a:latin typeface="Century Gothic"/>
              <a:ea typeface="Century Gothic"/>
              <a:cs typeface="Century Gothic"/>
              <a:sym typeface="Century Gothic"/>
            </a:endParaRPr>
          </a:p>
          <a:p>
            <a:pPr marL="914400" marR="0" lvl="1" indent="-311150" algn="l" rtl="0">
              <a:lnSpc>
                <a:spcPct val="115000"/>
              </a:lnSpc>
              <a:spcBef>
                <a:spcPts val="0"/>
              </a:spcBef>
              <a:spcAft>
                <a:spcPts val="0"/>
              </a:spcAft>
              <a:buClr>
                <a:schemeClr val="dk1"/>
              </a:buClr>
              <a:buSzPts val="1300"/>
              <a:buFont typeface="Century Gothic"/>
              <a:buChar char="○"/>
            </a:pPr>
            <a:r>
              <a:rPr lang="en-US" sz="1300" b="0" i="0" u="none" strike="noStrike" cap="none" dirty="0">
                <a:solidFill>
                  <a:schemeClr val="dk1"/>
                </a:solidFill>
                <a:latin typeface="Century Gothic"/>
                <a:ea typeface="Century Gothic"/>
                <a:cs typeface="Century Gothic"/>
                <a:sym typeface="Century Gothic"/>
              </a:rPr>
              <a:t>Jurisdictional Authority &amp; Allocation Areas</a:t>
            </a:r>
            <a:endParaRPr sz="1300" b="0" i="0" u="none" strike="noStrike" cap="none" dirty="0">
              <a:solidFill>
                <a:schemeClr val="dk1"/>
              </a:solidFill>
              <a:latin typeface="Century Gothic"/>
              <a:ea typeface="Century Gothic"/>
              <a:cs typeface="Century Gothic"/>
              <a:sym typeface="Century Gothic"/>
            </a:endParaRPr>
          </a:p>
          <a:p>
            <a:pPr marL="914400" marR="0" lvl="1" indent="-311150" algn="l" rtl="0">
              <a:lnSpc>
                <a:spcPct val="115000"/>
              </a:lnSpc>
              <a:spcBef>
                <a:spcPts val="0"/>
              </a:spcBef>
              <a:spcAft>
                <a:spcPts val="0"/>
              </a:spcAft>
              <a:buClr>
                <a:schemeClr val="dk1"/>
              </a:buClr>
              <a:buSzPts val="1300"/>
              <a:buFont typeface="Century Gothic"/>
              <a:buChar char="○"/>
            </a:pPr>
            <a:r>
              <a:rPr lang="en-US" sz="1300" b="0" i="0" u="none" strike="noStrike" cap="none" dirty="0">
                <a:solidFill>
                  <a:schemeClr val="dk1"/>
                </a:solidFill>
                <a:latin typeface="Century Gothic"/>
                <a:ea typeface="Century Gothic"/>
                <a:cs typeface="Century Gothic"/>
                <a:sym typeface="Century Gothic"/>
              </a:rPr>
              <a:t>Fishery Management Areas</a:t>
            </a:r>
            <a:endParaRPr sz="1300" b="0" i="0" u="none" strike="noStrike" cap="none" dirty="0">
              <a:solidFill>
                <a:schemeClr val="dk1"/>
              </a:solidFill>
              <a:latin typeface="Century Gothic"/>
              <a:ea typeface="Century Gothic"/>
              <a:cs typeface="Century Gothic"/>
              <a:sym typeface="Century Gothic"/>
            </a:endParaRPr>
          </a:p>
          <a:p>
            <a:pPr marL="914400" marR="0" lvl="1" indent="-311150" algn="l" rtl="0">
              <a:lnSpc>
                <a:spcPct val="115000"/>
              </a:lnSpc>
              <a:spcBef>
                <a:spcPts val="0"/>
              </a:spcBef>
              <a:spcAft>
                <a:spcPts val="0"/>
              </a:spcAft>
              <a:buClr>
                <a:schemeClr val="dk1"/>
              </a:buClr>
              <a:buSzPts val="1300"/>
              <a:buFont typeface="Century Gothic"/>
              <a:buChar char="○"/>
            </a:pPr>
            <a:r>
              <a:rPr lang="en-US" sz="1300" b="0" i="0" u="none" strike="noStrike" cap="none" dirty="0">
                <a:solidFill>
                  <a:schemeClr val="dk1"/>
                </a:solidFill>
                <a:latin typeface="Century Gothic"/>
                <a:ea typeface="Century Gothic"/>
                <a:cs typeface="Century Gothic"/>
                <a:sym typeface="Century Gothic"/>
              </a:rPr>
              <a:t>Ecological Production Units (EPUs)</a:t>
            </a:r>
            <a:endParaRPr sz="1300" b="0" i="0" u="none" strike="noStrike" cap="none" dirty="0">
              <a:solidFill>
                <a:schemeClr val="dk1"/>
              </a:solidFill>
              <a:latin typeface="Century Gothic"/>
              <a:ea typeface="Century Gothic"/>
              <a:cs typeface="Century Gothic"/>
              <a:sym typeface="Century Gothic"/>
            </a:endParaRPr>
          </a:p>
          <a:p>
            <a:pPr marL="914400" marR="0" lvl="1" indent="-311150" algn="l" rtl="0">
              <a:lnSpc>
                <a:spcPct val="115000"/>
              </a:lnSpc>
              <a:spcBef>
                <a:spcPts val="0"/>
              </a:spcBef>
              <a:spcAft>
                <a:spcPts val="0"/>
              </a:spcAft>
              <a:buClr>
                <a:schemeClr val="dk1"/>
              </a:buClr>
              <a:buSzPts val="1300"/>
              <a:buFont typeface="Century Gothic"/>
              <a:buChar char="○"/>
            </a:pPr>
            <a:r>
              <a:rPr lang="en-US" sz="1300" b="0" i="0" u="none" strike="noStrike" cap="none" dirty="0">
                <a:solidFill>
                  <a:schemeClr val="dk1"/>
                </a:solidFill>
                <a:latin typeface="Century Gothic"/>
                <a:ea typeface="Century Gothic"/>
                <a:cs typeface="Century Gothic"/>
                <a:sym typeface="Century Gothic"/>
              </a:rPr>
              <a:t>Marine Protected Areas</a:t>
            </a:r>
            <a:endParaRPr sz="1600" b="0" i="0" u="none" strike="noStrike" cap="none" dirty="0">
              <a:solidFill>
                <a:schemeClr val="dk1"/>
              </a:solidFill>
              <a:latin typeface="Century Gothic"/>
              <a:ea typeface="Century Gothic"/>
              <a:cs typeface="Century Gothic"/>
              <a:sym typeface="Century Gothic"/>
            </a:endParaRPr>
          </a:p>
        </p:txBody>
      </p:sp>
      <p:pic>
        <p:nvPicPr>
          <p:cNvPr id="195" name="Google Shape;195;p2"/>
          <p:cNvPicPr preferRelativeResize="0"/>
          <p:nvPr/>
        </p:nvPicPr>
        <p:blipFill rotWithShape="1">
          <a:blip r:embed="rId3">
            <a:alphaModFix/>
          </a:blip>
          <a:srcRect/>
          <a:stretch/>
        </p:blipFill>
        <p:spPr>
          <a:xfrm>
            <a:off x="4545261" y="2838271"/>
            <a:ext cx="4514739" cy="2130420"/>
          </a:xfrm>
          <a:prstGeom prst="rect">
            <a:avLst/>
          </a:prstGeom>
          <a:noFill/>
          <a:ln>
            <a:noFill/>
          </a:ln>
        </p:spPr>
      </p:pic>
      <p:sp>
        <p:nvSpPr>
          <p:cNvPr id="196" name="Google Shape;196;p2"/>
          <p:cNvSpPr txBox="1"/>
          <p:nvPr/>
        </p:nvSpPr>
        <p:spPr>
          <a:xfrm>
            <a:off x="46570" y="3191527"/>
            <a:ext cx="4461300" cy="2685900"/>
          </a:xfrm>
          <a:prstGeom prst="rect">
            <a:avLst/>
          </a:prstGeom>
          <a:noFill/>
          <a:ln>
            <a:noFill/>
          </a:ln>
        </p:spPr>
        <p:txBody>
          <a:bodyPr spcFirstLastPara="1" wrap="square" lIns="91425" tIns="91425" rIns="91425" bIns="91425" anchor="t" anchorCtr="0">
            <a:spAutoFit/>
          </a:bodyPr>
          <a:lstStyle/>
          <a:p>
            <a:pPr marL="457200" marR="0" lvl="0" indent="-311150" algn="l" rtl="0">
              <a:lnSpc>
                <a:spcPct val="115000"/>
              </a:lnSpc>
              <a:spcBef>
                <a:spcPts val="0"/>
              </a:spcBef>
              <a:spcAft>
                <a:spcPts val="0"/>
              </a:spcAft>
              <a:buClr>
                <a:schemeClr val="dk1"/>
              </a:buClr>
              <a:buSzPts val="1300"/>
              <a:buFont typeface="Century Gothic"/>
              <a:buChar char="●"/>
            </a:pPr>
            <a:r>
              <a:rPr lang="en-US" sz="1300" b="0" i="0" u="none" strike="noStrike" cap="none">
                <a:solidFill>
                  <a:schemeClr val="dk1"/>
                </a:solidFill>
                <a:latin typeface="Century Gothic"/>
                <a:ea typeface="Century Gothic"/>
                <a:cs typeface="Century Gothic"/>
                <a:sym typeface="Century Gothic"/>
              </a:rPr>
              <a:t>Oceanographic &amp; Habitat Conditions layers</a:t>
            </a:r>
            <a:endParaRPr sz="1300" b="0" i="0" u="none" strike="noStrike" cap="none">
              <a:solidFill>
                <a:schemeClr val="dk1"/>
              </a:solidFill>
              <a:latin typeface="Century Gothic"/>
              <a:ea typeface="Century Gothic"/>
              <a:cs typeface="Century Gothic"/>
              <a:sym typeface="Century Gothic"/>
            </a:endParaRPr>
          </a:p>
          <a:p>
            <a:pPr marL="914400" marR="0" lvl="1" indent="-311150" algn="l" rtl="0">
              <a:lnSpc>
                <a:spcPct val="115000"/>
              </a:lnSpc>
              <a:spcBef>
                <a:spcPts val="0"/>
              </a:spcBef>
              <a:spcAft>
                <a:spcPts val="0"/>
              </a:spcAft>
              <a:buClr>
                <a:schemeClr val="dk1"/>
              </a:buClr>
              <a:buSzPts val="1300"/>
              <a:buFont typeface="Century Gothic"/>
              <a:buChar char="○"/>
            </a:pPr>
            <a:r>
              <a:rPr lang="en-US" sz="1300" b="0" i="0" u="none" strike="noStrike" cap="none">
                <a:solidFill>
                  <a:schemeClr val="dk1"/>
                </a:solidFill>
                <a:latin typeface="Century Gothic"/>
                <a:ea typeface="Century Gothic"/>
                <a:cs typeface="Century Gothic"/>
                <a:sym typeface="Century Gothic"/>
              </a:rPr>
              <a:t>Sea Surface Temperature</a:t>
            </a:r>
            <a:endParaRPr sz="1300" b="0" i="0" u="none" strike="noStrike" cap="none">
              <a:solidFill>
                <a:schemeClr val="dk1"/>
              </a:solidFill>
              <a:latin typeface="Century Gothic"/>
              <a:ea typeface="Century Gothic"/>
              <a:cs typeface="Century Gothic"/>
              <a:sym typeface="Century Gothic"/>
            </a:endParaRPr>
          </a:p>
          <a:p>
            <a:pPr marL="914400" marR="0" lvl="1" indent="-311150" algn="l" rtl="0">
              <a:lnSpc>
                <a:spcPct val="115000"/>
              </a:lnSpc>
              <a:spcBef>
                <a:spcPts val="0"/>
              </a:spcBef>
              <a:spcAft>
                <a:spcPts val="0"/>
              </a:spcAft>
              <a:buClr>
                <a:schemeClr val="dk1"/>
              </a:buClr>
              <a:buSzPts val="1300"/>
              <a:buFont typeface="Century Gothic"/>
              <a:buChar char="○"/>
            </a:pPr>
            <a:r>
              <a:rPr lang="en-US" sz="1300" b="0" i="0" u="none" strike="noStrike" cap="none">
                <a:solidFill>
                  <a:schemeClr val="dk1"/>
                </a:solidFill>
                <a:latin typeface="Century Gothic"/>
                <a:ea typeface="Century Gothic"/>
                <a:cs typeface="Century Gothic"/>
                <a:sym typeface="Century Gothic"/>
              </a:rPr>
              <a:t>Ocean Acidification layers??</a:t>
            </a:r>
            <a:endParaRPr sz="1300" b="0" i="0" u="none" strike="noStrike" cap="none">
              <a:solidFill>
                <a:schemeClr val="dk1"/>
              </a:solidFill>
              <a:latin typeface="Century Gothic"/>
              <a:ea typeface="Century Gothic"/>
              <a:cs typeface="Century Gothic"/>
              <a:sym typeface="Century Gothic"/>
            </a:endParaRPr>
          </a:p>
          <a:p>
            <a:pPr marL="457200" marR="0" lvl="0" indent="-311150" algn="l" rtl="0">
              <a:lnSpc>
                <a:spcPct val="115000"/>
              </a:lnSpc>
              <a:spcBef>
                <a:spcPts val="0"/>
              </a:spcBef>
              <a:spcAft>
                <a:spcPts val="0"/>
              </a:spcAft>
              <a:buClr>
                <a:schemeClr val="dk1"/>
              </a:buClr>
              <a:buSzPts val="1300"/>
              <a:buFont typeface="Century Gothic"/>
              <a:buChar char="●"/>
            </a:pPr>
            <a:r>
              <a:rPr lang="en-US" sz="1300" b="0" i="0" u="none" strike="noStrike" cap="none">
                <a:solidFill>
                  <a:schemeClr val="dk1"/>
                </a:solidFill>
                <a:latin typeface="Century Gothic"/>
                <a:ea typeface="Century Gothic"/>
                <a:cs typeface="Century Gothic"/>
                <a:sym typeface="Century Gothic"/>
              </a:rPr>
              <a:t>Tabular data that supports the application:</a:t>
            </a:r>
            <a:endParaRPr sz="1300" b="0" i="0" u="none" strike="noStrike" cap="none">
              <a:solidFill>
                <a:schemeClr val="dk1"/>
              </a:solidFill>
              <a:latin typeface="Century Gothic"/>
              <a:ea typeface="Century Gothic"/>
              <a:cs typeface="Century Gothic"/>
              <a:sym typeface="Century Gothic"/>
            </a:endParaRPr>
          </a:p>
          <a:p>
            <a:pPr marL="914400" marR="0" lvl="1" indent="-311150" algn="l" rtl="0">
              <a:lnSpc>
                <a:spcPct val="115000"/>
              </a:lnSpc>
              <a:spcBef>
                <a:spcPts val="0"/>
              </a:spcBef>
              <a:spcAft>
                <a:spcPts val="0"/>
              </a:spcAft>
              <a:buClr>
                <a:schemeClr val="dk1"/>
              </a:buClr>
              <a:buSzPts val="1300"/>
              <a:buFont typeface="Century Gothic"/>
              <a:buChar char="○"/>
            </a:pPr>
            <a:r>
              <a:rPr lang="en-US" sz="1300" b="0" i="0" u="none" strike="noStrike" cap="none">
                <a:solidFill>
                  <a:schemeClr val="dk1"/>
                </a:solidFill>
                <a:latin typeface="Century Gothic"/>
                <a:ea typeface="Century Gothic"/>
                <a:cs typeface="Century Gothic"/>
                <a:sym typeface="Century Gothic"/>
              </a:rPr>
              <a:t>Indicators - year-based indicators calculated for each species within a data series. The indicator tables will provide data for graphs in the application.</a:t>
            </a:r>
            <a:endParaRPr sz="1300" b="0" i="0" u="none" strike="noStrike" cap="none">
              <a:solidFill>
                <a:schemeClr val="dk1"/>
              </a:solidFill>
              <a:latin typeface="Century Gothic"/>
              <a:ea typeface="Century Gothic"/>
              <a:cs typeface="Century Gothic"/>
              <a:sym typeface="Century Gothic"/>
            </a:endParaRPr>
          </a:p>
          <a:p>
            <a:pPr marL="1371600" marR="0" lvl="2" indent="-311150" algn="l" rtl="0">
              <a:lnSpc>
                <a:spcPct val="115000"/>
              </a:lnSpc>
              <a:spcBef>
                <a:spcPts val="0"/>
              </a:spcBef>
              <a:spcAft>
                <a:spcPts val="0"/>
              </a:spcAft>
              <a:buClr>
                <a:schemeClr val="dk1"/>
              </a:buClr>
              <a:buSzPts val="1300"/>
              <a:buFont typeface="Century Gothic"/>
              <a:buChar char="■"/>
            </a:pPr>
            <a:r>
              <a:rPr lang="en-US" sz="1300" b="0" i="0" u="none" strike="noStrike" cap="none">
                <a:solidFill>
                  <a:schemeClr val="dk1"/>
                </a:solidFill>
                <a:latin typeface="Century Gothic"/>
                <a:ea typeface="Century Gothic"/>
                <a:cs typeface="Century Gothic"/>
                <a:sym typeface="Century Gothic"/>
              </a:rPr>
              <a:t>Center of Gravity (COG)</a:t>
            </a:r>
            <a:endParaRPr sz="1300" b="0" i="0" u="none" strike="noStrike" cap="none">
              <a:solidFill>
                <a:schemeClr val="dk1"/>
              </a:solidFill>
              <a:latin typeface="Century Gothic"/>
              <a:ea typeface="Century Gothic"/>
              <a:cs typeface="Century Gothic"/>
              <a:sym typeface="Century Gothic"/>
            </a:endParaRPr>
          </a:p>
          <a:p>
            <a:pPr marL="1371600" marR="0" lvl="2" indent="-311150" algn="l" rtl="0">
              <a:lnSpc>
                <a:spcPct val="115000"/>
              </a:lnSpc>
              <a:spcBef>
                <a:spcPts val="0"/>
              </a:spcBef>
              <a:spcAft>
                <a:spcPts val="0"/>
              </a:spcAft>
              <a:buClr>
                <a:schemeClr val="dk1"/>
              </a:buClr>
              <a:buSzPts val="1300"/>
              <a:buFont typeface="Century Gothic"/>
              <a:buChar char="■"/>
            </a:pPr>
            <a:r>
              <a:rPr lang="en-US" sz="1300" b="0" i="0" u="none" strike="noStrike" cap="none">
                <a:solidFill>
                  <a:schemeClr val="dk1"/>
                </a:solidFill>
                <a:latin typeface="Century Gothic"/>
                <a:ea typeface="Century Gothic"/>
                <a:cs typeface="Century Gothic"/>
                <a:sym typeface="Century Gothic"/>
              </a:rPr>
              <a:t>Area Occupied</a:t>
            </a:r>
            <a:endParaRPr sz="1300" b="0" i="0" u="none" strike="noStrike" cap="none">
              <a:solidFill>
                <a:schemeClr val="dk1"/>
              </a:solidFill>
              <a:latin typeface="Century Gothic"/>
              <a:ea typeface="Century Gothic"/>
              <a:cs typeface="Century Gothic"/>
              <a:sym typeface="Century Gothic"/>
            </a:endParaRPr>
          </a:p>
          <a:p>
            <a:pPr marL="1371600" marR="0" lvl="2" indent="-311150" algn="l" rtl="0">
              <a:lnSpc>
                <a:spcPct val="115000"/>
              </a:lnSpc>
              <a:spcBef>
                <a:spcPts val="0"/>
              </a:spcBef>
              <a:spcAft>
                <a:spcPts val="0"/>
              </a:spcAft>
              <a:buClr>
                <a:schemeClr val="dk1"/>
              </a:buClr>
              <a:buSzPts val="1300"/>
              <a:buFont typeface="Century Gothic"/>
              <a:buChar char="■"/>
            </a:pPr>
            <a:r>
              <a:rPr lang="en-US" sz="1300" b="0" i="0" u="none" strike="noStrike" cap="none">
                <a:solidFill>
                  <a:schemeClr val="dk1"/>
                </a:solidFill>
                <a:latin typeface="Century Gothic"/>
                <a:ea typeface="Century Gothic"/>
                <a:cs typeface="Century Gothic"/>
                <a:sym typeface="Century Gothic"/>
              </a:rPr>
              <a:t>Depth</a:t>
            </a:r>
            <a:endParaRPr sz="1600" b="0" i="0" u="none" strike="noStrike" cap="none">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6">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6">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6">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6">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4"/>
          <p:cNvSpPr/>
          <p:nvPr/>
        </p:nvSpPr>
        <p:spPr>
          <a:xfrm>
            <a:off x="0" y="0"/>
            <a:ext cx="9144000" cy="5978358"/>
          </a:xfrm>
          <a:prstGeom prst="rect">
            <a:avLst/>
          </a:prstGeom>
          <a:solidFill>
            <a:srgbClr val="003155"/>
          </a:solidFill>
          <a:ln w="25400" cap="flat" cmpd="sng">
            <a:solidFill>
              <a:srgbClr val="0031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2" name="Google Shape;202;p34"/>
          <p:cNvSpPr/>
          <p:nvPr/>
        </p:nvSpPr>
        <p:spPr>
          <a:xfrm>
            <a:off x="0" y="-5347"/>
            <a:ext cx="9144000" cy="786063"/>
          </a:xfrm>
          <a:prstGeom prst="rect">
            <a:avLst/>
          </a:prstGeom>
          <a:solidFill>
            <a:srgbClr val="B3DADF"/>
          </a:solidFill>
          <a:ln w="25400" cap="flat" cmpd="sng">
            <a:solidFill>
              <a:srgbClr val="B3DAD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3" name="Google Shape;203;p34"/>
          <p:cNvSpPr txBox="1"/>
          <p:nvPr/>
        </p:nvSpPr>
        <p:spPr>
          <a:xfrm>
            <a:off x="0" y="133151"/>
            <a:ext cx="649170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mbria"/>
                <a:ea typeface="Cambria"/>
                <a:cs typeface="Cambria"/>
                <a:sym typeface="Cambria"/>
              </a:rPr>
              <a:t>Planned for Future Releases</a:t>
            </a:r>
            <a:endParaRPr sz="2400" b="0" i="0" u="none" strike="noStrike" cap="none">
              <a:solidFill>
                <a:srgbClr val="000000"/>
              </a:solidFill>
              <a:latin typeface="Cambria"/>
              <a:ea typeface="Cambria"/>
              <a:cs typeface="Cambria"/>
              <a:sym typeface="Cambria"/>
            </a:endParaRPr>
          </a:p>
        </p:txBody>
      </p:sp>
      <p:sp>
        <p:nvSpPr>
          <p:cNvPr id="204" name="Google Shape;204;p34"/>
          <p:cNvSpPr/>
          <p:nvPr/>
        </p:nvSpPr>
        <p:spPr>
          <a:xfrm>
            <a:off x="0" y="1156347"/>
            <a:ext cx="9144000" cy="4545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5" name="Google Shape;205;p34"/>
          <p:cNvSpPr txBox="1"/>
          <p:nvPr/>
        </p:nvSpPr>
        <p:spPr>
          <a:xfrm>
            <a:off x="109725" y="1261500"/>
            <a:ext cx="4548600" cy="46485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Century Gothic"/>
              <a:buChar char="•"/>
            </a:pPr>
            <a:r>
              <a:rPr lang="en-US" sz="2000" b="0" i="0" u="none" strike="noStrike" cap="none">
                <a:solidFill>
                  <a:srgbClr val="000000"/>
                </a:solidFill>
                <a:latin typeface="Century Gothic"/>
                <a:ea typeface="Century Gothic"/>
                <a:cs typeface="Century Gothic"/>
                <a:sym typeface="Century Gothic"/>
              </a:rPr>
              <a:t>Multispecies Overlap &amp; Interactions and Species Shifts &amp; Human Interactions</a:t>
            </a:r>
            <a:endParaRPr sz="1400" b="0" i="0" u="none" strike="noStrike" cap="none">
              <a:solidFill>
                <a:srgbClr val="000000"/>
              </a:solidFill>
              <a:latin typeface="Century Gothic"/>
              <a:ea typeface="Century Gothic"/>
              <a:cs typeface="Century Gothic"/>
              <a:sym typeface="Century Gothic"/>
            </a:endParaRPr>
          </a:p>
          <a:p>
            <a:pPr marL="285750" marR="0" lvl="0" indent="-285750" algn="l" rtl="0">
              <a:lnSpc>
                <a:spcPct val="100000"/>
              </a:lnSpc>
              <a:spcBef>
                <a:spcPts val="1200"/>
              </a:spcBef>
              <a:spcAft>
                <a:spcPts val="0"/>
              </a:spcAft>
              <a:buClr>
                <a:srgbClr val="000000"/>
              </a:buClr>
              <a:buSzPts val="2000"/>
              <a:buFont typeface="Century Gothic"/>
              <a:buChar char="•"/>
            </a:pPr>
            <a:r>
              <a:rPr lang="en-US" sz="2000" b="0" i="0" u="none" strike="noStrike" cap="none">
                <a:solidFill>
                  <a:srgbClr val="000000"/>
                </a:solidFill>
                <a:latin typeface="Century Gothic"/>
                <a:ea typeface="Century Gothic"/>
                <a:cs typeface="Century Gothic"/>
                <a:sym typeface="Century Gothic"/>
              </a:rPr>
              <a:t>Pulling in statistical SDM output developed by Science Center Staff and Partners</a:t>
            </a:r>
            <a:endParaRPr sz="1400" b="0" i="0" u="none" strike="noStrike" cap="none">
              <a:solidFill>
                <a:srgbClr val="000000"/>
              </a:solidFill>
              <a:latin typeface="Century Gothic"/>
              <a:ea typeface="Century Gothic"/>
              <a:cs typeface="Century Gothic"/>
              <a:sym typeface="Century Gothic"/>
            </a:endParaRPr>
          </a:p>
          <a:p>
            <a:pPr marL="285750" marR="0" lvl="0" indent="-285750" algn="l" rtl="0">
              <a:lnSpc>
                <a:spcPct val="100000"/>
              </a:lnSpc>
              <a:spcBef>
                <a:spcPts val="1200"/>
              </a:spcBef>
              <a:spcAft>
                <a:spcPts val="0"/>
              </a:spcAft>
              <a:buClr>
                <a:srgbClr val="000000"/>
              </a:buClr>
              <a:buSzPts val="2000"/>
              <a:buFont typeface="Century Gothic"/>
              <a:buChar char="•"/>
            </a:pPr>
            <a:r>
              <a:rPr lang="en-US" sz="2000" b="0" i="0" u="none" strike="noStrike" cap="none">
                <a:solidFill>
                  <a:srgbClr val="000000"/>
                </a:solidFill>
                <a:latin typeface="Century Gothic"/>
                <a:ea typeface="Century Gothic"/>
                <a:cs typeface="Century Gothic"/>
                <a:sym typeface="Century Gothic"/>
              </a:rPr>
              <a:t>Other survey data sources</a:t>
            </a:r>
            <a:endParaRPr sz="1400" b="0" i="0" u="none" strike="noStrike" cap="none">
              <a:solidFill>
                <a:srgbClr val="000000"/>
              </a:solidFill>
              <a:latin typeface="Century Gothic"/>
              <a:ea typeface="Century Gothic"/>
              <a:cs typeface="Century Gothic"/>
              <a:sym typeface="Century Gothic"/>
            </a:endParaRPr>
          </a:p>
          <a:p>
            <a:pPr marL="285750" marR="0" lvl="0" indent="-285750" algn="l" rtl="0">
              <a:lnSpc>
                <a:spcPct val="100000"/>
              </a:lnSpc>
              <a:spcBef>
                <a:spcPts val="1200"/>
              </a:spcBef>
              <a:spcAft>
                <a:spcPts val="0"/>
              </a:spcAft>
              <a:buClr>
                <a:srgbClr val="000000"/>
              </a:buClr>
              <a:buSzPts val="2000"/>
              <a:buFont typeface="Century Gothic"/>
              <a:buChar char="•"/>
            </a:pPr>
            <a:r>
              <a:rPr lang="en-US" sz="2000" b="0" i="0" u="none" strike="noStrike" cap="none">
                <a:solidFill>
                  <a:srgbClr val="000000"/>
                </a:solidFill>
                <a:latin typeface="Century Gothic"/>
                <a:ea typeface="Century Gothic"/>
                <a:cs typeface="Century Gothic"/>
                <a:sym typeface="Century Gothic"/>
              </a:rPr>
              <a:t>Additional layers to include on map (e.g. environmental conditions (sst, salinity, Ocean acidification?), protected areas, Others? )</a:t>
            </a:r>
            <a:endParaRPr sz="1400" b="0" i="0" u="none" strike="noStrike" cap="none">
              <a:solidFill>
                <a:srgbClr val="000000"/>
              </a:solidFill>
              <a:latin typeface="Century Gothic"/>
              <a:ea typeface="Century Gothic"/>
              <a:cs typeface="Century Gothic"/>
              <a:sym typeface="Century Gothic"/>
            </a:endParaRPr>
          </a:p>
          <a:p>
            <a:pPr marL="285750" marR="0" lvl="5" indent="-184150" algn="l" rtl="0">
              <a:lnSpc>
                <a:spcPct val="100000"/>
              </a:lnSpc>
              <a:spcBef>
                <a:spcPts val="1200"/>
              </a:spcBef>
              <a:spcAft>
                <a:spcPts val="0"/>
              </a:spcAft>
              <a:buClr>
                <a:schemeClr val="lt1"/>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pic>
        <p:nvPicPr>
          <p:cNvPr id="206" name="Google Shape;206;p34"/>
          <p:cNvPicPr preferRelativeResize="0"/>
          <p:nvPr/>
        </p:nvPicPr>
        <p:blipFill rotWithShape="1">
          <a:blip r:embed="rId3">
            <a:alphaModFix/>
          </a:blip>
          <a:srcRect/>
          <a:stretch/>
        </p:blipFill>
        <p:spPr>
          <a:xfrm>
            <a:off x="4962731" y="1413905"/>
            <a:ext cx="1866876" cy="1737244"/>
          </a:xfrm>
          <a:prstGeom prst="rect">
            <a:avLst/>
          </a:prstGeom>
          <a:noFill/>
          <a:ln>
            <a:noFill/>
          </a:ln>
        </p:spPr>
      </p:pic>
      <p:pic>
        <p:nvPicPr>
          <p:cNvPr id="207" name="Google Shape;207;p34"/>
          <p:cNvPicPr preferRelativeResize="0"/>
          <p:nvPr/>
        </p:nvPicPr>
        <p:blipFill rotWithShape="1">
          <a:blip r:embed="rId4">
            <a:alphaModFix/>
          </a:blip>
          <a:srcRect/>
          <a:stretch/>
        </p:blipFill>
        <p:spPr>
          <a:xfrm>
            <a:off x="7124852" y="2001377"/>
            <a:ext cx="1684417" cy="1796694"/>
          </a:xfrm>
          <a:prstGeom prst="rect">
            <a:avLst/>
          </a:prstGeom>
          <a:noFill/>
          <a:ln>
            <a:noFill/>
          </a:ln>
        </p:spPr>
      </p:pic>
      <p:pic>
        <p:nvPicPr>
          <p:cNvPr id="208" name="Google Shape;208;p34"/>
          <p:cNvPicPr preferRelativeResize="0"/>
          <p:nvPr/>
        </p:nvPicPr>
        <p:blipFill rotWithShape="1">
          <a:blip r:embed="rId5">
            <a:alphaModFix/>
          </a:blip>
          <a:srcRect/>
          <a:stretch/>
        </p:blipFill>
        <p:spPr>
          <a:xfrm>
            <a:off x="5112276" y="4161717"/>
            <a:ext cx="3894367" cy="1055124"/>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6"/>
          <p:cNvSpPr/>
          <p:nvPr/>
        </p:nvSpPr>
        <p:spPr>
          <a:xfrm>
            <a:off x="0" y="0"/>
            <a:ext cx="9144000" cy="5641474"/>
          </a:xfrm>
          <a:prstGeom prst="rect">
            <a:avLst/>
          </a:prstGeom>
          <a:solidFill>
            <a:srgbClr val="003155"/>
          </a:solidFill>
          <a:ln w="25400" cap="flat" cmpd="sng">
            <a:solidFill>
              <a:srgbClr val="0031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4" name="Google Shape;214;p26"/>
          <p:cNvSpPr/>
          <p:nvPr/>
        </p:nvSpPr>
        <p:spPr>
          <a:xfrm>
            <a:off x="-37432" y="780715"/>
            <a:ext cx="9181432" cy="517090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5" name="Google Shape;215;p26"/>
          <p:cNvSpPr/>
          <p:nvPr/>
        </p:nvSpPr>
        <p:spPr>
          <a:xfrm>
            <a:off x="0" y="-5347"/>
            <a:ext cx="9144000" cy="786063"/>
          </a:xfrm>
          <a:prstGeom prst="rect">
            <a:avLst/>
          </a:prstGeom>
          <a:solidFill>
            <a:srgbClr val="B3DADF"/>
          </a:solidFill>
          <a:ln w="25400" cap="flat" cmpd="sng">
            <a:solidFill>
              <a:srgbClr val="B3DAD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6" name="Google Shape;216;p26"/>
          <p:cNvSpPr txBox="1"/>
          <p:nvPr/>
        </p:nvSpPr>
        <p:spPr>
          <a:xfrm>
            <a:off x="2915271" y="118467"/>
            <a:ext cx="476450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mbria"/>
                <a:ea typeface="Cambria"/>
                <a:cs typeface="Cambria"/>
                <a:sym typeface="Cambria"/>
              </a:rPr>
              <a:t>Steering Committee</a:t>
            </a:r>
            <a:endParaRPr sz="2800" b="0" i="0" u="none" strike="noStrike" cap="none">
              <a:solidFill>
                <a:srgbClr val="000000"/>
              </a:solidFill>
              <a:latin typeface="Cambria"/>
              <a:ea typeface="Cambria"/>
              <a:cs typeface="Cambria"/>
              <a:sym typeface="Cambria"/>
            </a:endParaRPr>
          </a:p>
        </p:txBody>
      </p:sp>
      <p:pic>
        <p:nvPicPr>
          <p:cNvPr id="217" name="Google Shape;217;p26"/>
          <p:cNvPicPr preferRelativeResize="0"/>
          <p:nvPr/>
        </p:nvPicPr>
        <p:blipFill rotWithShape="1">
          <a:blip r:embed="rId3">
            <a:alphaModFix/>
          </a:blip>
          <a:srcRect/>
          <a:stretch/>
        </p:blipFill>
        <p:spPr>
          <a:xfrm>
            <a:off x="128400" y="1432795"/>
            <a:ext cx="1028400" cy="1028400"/>
          </a:xfrm>
          <a:prstGeom prst="ellipse">
            <a:avLst/>
          </a:prstGeom>
          <a:noFill/>
          <a:ln>
            <a:noFill/>
          </a:ln>
        </p:spPr>
      </p:pic>
      <p:pic>
        <p:nvPicPr>
          <p:cNvPr id="218" name="Google Shape;218;p26"/>
          <p:cNvPicPr preferRelativeResize="0"/>
          <p:nvPr/>
        </p:nvPicPr>
        <p:blipFill rotWithShape="1">
          <a:blip r:embed="rId4">
            <a:alphaModFix/>
          </a:blip>
          <a:srcRect l="16984" r="21187" b="20292"/>
          <a:stretch/>
        </p:blipFill>
        <p:spPr>
          <a:xfrm>
            <a:off x="1244675" y="1434895"/>
            <a:ext cx="1024200" cy="1024200"/>
          </a:xfrm>
          <a:prstGeom prst="ellipse">
            <a:avLst/>
          </a:prstGeom>
          <a:noFill/>
          <a:ln>
            <a:noFill/>
          </a:ln>
        </p:spPr>
      </p:pic>
      <p:pic>
        <p:nvPicPr>
          <p:cNvPr id="219" name="Google Shape;219;p26"/>
          <p:cNvPicPr preferRelativeResize="0"/>
          <p:nvPr/>
        </p:nvPicPr>
        <p:blipFill rotWithShape="1">
          <a:blip r:embed="rId5">
            <a:alphaModFix/>
          </a:blip>
          <a:srcRect/>
          <a:stretch/>
        </p:blipFill>
        <p:spPr>
          <a:xfrm>
            <a:off x="2369038" y="1434895"/>
            <a:ext cx="1024200" cy="1024200"/>
          </a:xfrm>
          <a:prstGeom prst="ellipse">
            <a:avLst/>
          </a:prstGeom>
          <a:noFill/>
          <a:ln>
            <a:noFill/>
          </a:ln>
        </p:spPr>
      </p:pic>
      <p:pic>
        <p:nvPicPr>
          <p:cNvPr id="220" name="Google Shape;220;p26"/>
          <p:cNvPicPr preferRelativeResize="0"/>
          <p:nvPr/>
        </p:nvPicPr>
        <p:blipFill rotWithShape="1">
          <a:blip r:embed="rId6">
            <a:alphaModFix/>
          </a:blip>
          <a:srcRect l="4480" t="7097" r="62866" b="24986"/>
          <a:stretch/>
        </p:blipFill>
        <p:spPr>
          <a:xfrm>
            <a:off x="3493425" y="1434895"/>
            <a:ext cx="1024200" cy="1024200"/>
          </a:xfrm>
          <a:prstGeom prst="ellipse">
            <a:avLst/>
          </a:prstGeom>
          <a:noFill/>
          <a:ln>
            <a:noFill/>
          </a:ln>
        </p:spPr>
      </p:pic>
      <p:pic>
        <p:nvPicPr>
          <p:cNvPr id="221" name="Google Shape;221;p26"/>
          <p:cNvPicPr preferRelativeResize="0"/>
          <p:nvPr/>
        </p:nvPicPr>
        <p:blipFill rotWithShape="1">
          <a:blip r:embed="rId7">
            <a:alphaModFix/>
          </a:blip>
          <a:srcRect l="22633" t="21171" r="21189" b="22650"/>
          <a:stretch/>
        </p:blipFill>
        <p:spPr>
          <a:xfrm>
            <a:off x="4617800" y="1434895"/>
            <a:ext cx="1024200" cy="1024200"/>
          </a:xfrm>
          <a:prstGeom prst="ellipse">
            <a:avLst/>
          </a:prstGeom>
          <a:noFill/>
          <a:ln>
            <a:noFill/>
          </a:ln>
        </p:spPr>
      </p:pic>
      <p:pic>
        <p:nvPicPr>
          <p:cNvPr id="222" name="Google Shape;222;p26"/>
          <p:cNvPicPr preferRelativeResize="0"/>
          <p:nvPr/>
        </p:nvPicPr>
        <p:blipFill rotWithShape="1">
          <a:blip r:embed="rId8">
            <a:alphaModFix/>
          </a:blip>
          <a:srcRect t="16847" r="38014" b="37004"/>
          <a:stretch/>
        </p:blipFill>
        <p:spPr>
          <a:xfrm>
            <a:off x="5742175" y="1434895"/>
            <a:ext cx="1024200" cy="1024200"/>
          </a:xfrm>
          <a:prstGeom prst="ellipse">
            <a:avLst/>
          </a:prstGeom>
          <a:noFill/>
          <a:ln>
            <a:noFill/>
          </a:ln>
        </p:spPr>
      </p:pic>
      <p:pic>
        <p:nvPicPr>
          <p:cNvPr id="223" name="Google Shape;223;p26"/>
          <p:cNvPicPr preferRelativeResize="0"/>
          <p:nvPr/>
        </p:nvPicPr>
        <p:blipFill rotWithShape="1">
          <a:blip r:embed="rId9">
            <a:alphaModFix/>
          </a:blip>
          <a:srcRect/>
          <a:stretch/>
        </p:blipFill>
        <p:spPr>
          <a:xfrm>
            <a:off x="6866550" y="1434895"/>
            <a:ext cx="1024200" cy="1024200"/>
          </a:xfrm>
          <a:prstGeom prst="ellipse">
            <a:avLst/>
          </a:prstGeom>
          <a:noFill/>
          <a:ln>
            <a:noFill/>
          </a:ln>
        </p:spPr>
      </p:pic>
      <p:pic>
        <p:nvPicPr>
          <p:cNvPr id="224" name="Google Shape;224;p26"/>
          <p:cNvPicPr preferRelativeResize="0"/>
          <p:nvPr/>
        </p:nvPicPr>
        <p:blipFill rotWithShape="1">
          <a:blip r:embed="rId10">
            <a:alphaModFix/>
          </a:blip>
          <a:srcRect b="5589"/>
          <a:stretch/>
        </p:blipFill>
        <p:spPr>
          <a:xfrm>
            <a:off x="7990925" y="1434895"/>
            <a:ext cx="1024200" cy="1024200"/>
          </a:xfrm>
          <a:prstGeom prst="ellipse">
            <a:avLst/>
          </a:prstGeom>
          <a:noFill/>
          <a:ln>
            <a:noFill/>
          </a:ln>
        </p:spPr>
      </p:pic>
      <p:sp>
        <p:nvSpPr>
          <p:cNvPr id="225" name="Google Shape;225;p26"/>
          <p:cNvSpPr txBox="1"/>
          <p:nvPr/>
        </p:nvSpPr>
        <p:spPr>
          <a:xfrm>
            <a:off x="0" y="2570420"/>
            <a:ext cx="12345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Melissa Karp </a:t>
            </a:r>
            <a:endParaRPr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NMFS OST - ST4</a:t>
            </a:r>
            <a:endParaRPr sz="1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Project Manager</a:t>
            </a:r>
            <a:endParaRPr sz="1000" b="0" i="0" u="none" strike="noStrike" cap="none">
              <a:solidFill>
                <a:srgbClr val="000000"/>
              </a:solidFill>
              <a:latin typeface="Arial"/>
              <a:ea typeface="Arial"/>
              <a:cs typeface="Arial"/>
              <a:sym typeface="Arial"/>
            </a:endParaRPr>
          </a:p>
        </p:txBody>
      </p:sp>
      <p:pic>
        <p:nvPicPr>
          <p:cNvPr id="226" name="Google Shape;226;p26"/>
          <p:cNvPicPr preferRelativeResize="0"/>
          <p:nvPr/>
        </p:nvPicPr>
        <p:blipFill rotWithShape="1">
          <a:blip r:embed="rId11">
            <a:alphaModFix/>
          </a:blip>
          <a:srcRect/>
          <a:stretch/>
        </p:blipFill>
        <p:spPr>
          <a:xfrm>
            <a:off x="663900" y="3462070"/>
            <a:ext cx="1024200" cy="1024200"/>
          </a:xfrm>
          <a:prstGeom prst="ellipse">
            <a:avLst/>
          </a:prstGeom>
          <a:noFill/>
          <a:ln>
            <a:noFill/>
          </a:ln>
        </p:spPr>
      </p:pic>
      <p:pic>
        <p:nvPicPr>
          <p:cNvPr id="227" name="Google Shape;227;p26"/>
          <p:cNvPicPr preferRelativeResize="0"/>
          <p:nvPr/>
        </p:nvPicPr>
        <p:blipFill rotWithShape="1">
          <a:blip r:embed="rId12">
            <a:alphaModFix/>
          </a:blip>
          <a:srcRect/>
          <a:stretch/>
        </p:blipFill>
        <p:spPr>
          <a:xfrm>
            <a:off x="1778075" y="3462070"/>
            <a:ext cx="1024200" cy="1024200"/>
          </a:xfrm>
          <a:prstGeom prst="ellipse">
            <a:avLst/>
          </a:prstGeom>
          <a:noFill/>
          <a:ln>
            <a:noFill/>
          </a:ln>
        </p:spPr>
      </p:pic>
      <p:pic>
        <p:nvPicPr>
          <p:cNvPr id="228" name="Google Shape;228;p26"/>
          <p:cNvPicPr preferRelativeResize="0"/>
          <p:nvPr/>
        </p:nvPicPr>
        <p:blipFill rotWithShape="1">
          <a:blip r:embed="rId13">
            <a:alphaModFix/>
          </a:blip>
          <a:srcRect/>
          <a:stretch/>
        </p:blipFill>
        <p:spPr>
          <a:xfrm>
            <a:off x="2902450" y="3462070"/>
            <a:ext cx="1024200" cy="1024200"/>
          </a:xfrm>
          <a:prstGeom prst="ellipse">
            <a:avLst/>
          </a:prstGeom>
          <a:noFill/>
          <a:ln>
            <a:noFill/>
          </a:ln>
        </p:spPr>
      </p:pic>
      <p:pic>
        <p:nvPicPr>
          <p:cNvPr id="229" name="Google Shape;229;p26"/>
          <p:cNvPicPr preferRelativeResize="0"/>
          <p:nvPr/>
        </p:nvPicPr>
        <p:blipFill rotWithShape="1">
          <a:blip r:embed="rId14">
            <a:alphaModFix/>
          </a:blip>
          <a:srcRect/>
          <a:stretch/>
        </p:blipFill>
        <p:spPr>
          <a:xfrm>
            <a:off x="4026813" y="3462070"/>
            <a:ext cx="1024200" cy="1024200"/>
          </a:xfrm>
          <a:prstGeom prst="ellipse">
            <a:avLst/>
          </a:prstGeom>
          <a:noFill/>
          <a:ln>
            <a:noFill/>
          </a:ln>
        </p:spPr>
      </p:pic>
      <p:pic>
        <p:nvPicPr>
          <p:cNvPr id="230" name="Google Shape;230;p26"/>
          <p:cNvPicPr preferRelativeResize="0"/>
          <p:nvPr/>
        </p:nvPicPr>
        <p:blipFill rotWithShape="1">
          <a:blip r:embed="rId15">
            <a:alphaModFix/>
          </a:blip>
          <a:srcRect b="15139"/>
          <a:stretch/>
        </p:blipFill>
        <p:spPr>
          <a:xfrm>
            <a:off x="5141000" y="3462070"/>
            <a:ext cx="1024200" cy="1024200"/>
          </a:xfrm>
          <a:prstGeom prst="ellipse">
            <a:avLst/>
          </a:prstGeom>
          <a:noFill/>
          <a:ln>
            <a:noFill/>
          </a:ln>
        </p:spPr>
      </p:pic>
      <p:pic>
        <p:nvPicPr>
          <p:cNvPr id="231" name="Google Shape;231;p26"/>
          <p:cNvPicPr preferRelativeResize="0"/>
          <p:nvPr/>
        </p:nvPicPr>
        <p:blipFill rotWithShape="1">
          <a:blip r:embed="rId16">
            <a:alphaModFix/>
          </a:blip>
          <a:srcRect l="5010" t="9196" r="13919" b="9562"/>
          <a:stretch/>
        </p:blipFill>
        <p:spPr>
          <a:xfrm>
            <a:off x="7389750" y="3462070"/>
            <a:ext cx="1024200" cy="1024200"/>
          </a:xfrm>
          <a:prstGeom prst="ellipse">
            <a:avLst/>
          </a:prstGeom>
          <a:noFill/>
          <a:ln>
            <a:noFill/>
          </a:ln>
        </p:spPr>
      </p:pic>
      <p:sp>
        <p:nvSpPr>
          <p:cNvPr id="232" name="Google Shape;232;p26"/>
          <p:cNvSpPr txBox="1"/>
          <p:nvPr/>
        </p:nvSpPr>
        <p:spPr>
          <a:xfrm>
            <a:off x="1216475" y="2570408"/>
            <a:ext cx="10806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Roger Griffis</a:t>
            </a:r>
            <a:endParaRPr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NMFS OST - ST7</a:t>
            </a:r>
            <a:endParaRPr sz="1000" b="0" i="0" u="none" strike="noStrike" cap="none">
              <a:solidFill>
                <a:srgbClr val="000000"/>
              </a:solidFill>
              <a:latin typeface="Arial"/>
              <a:ea typeface="Arial"/>
              <a:cs typeface="Arial"/>
              <a:sym typeface="Arial"/>
            </a:endParaRPr>
          </a:p>
        </p:txBody>
      </p:sp>
      <p:sp>
        <p:nvSpPr>
          <p:cNvPr id="233" name="Google Shape;233;p26"/>
          <p:cNvSpPr txBox="1"/>
          <p:nvPr/>
        </p:nvSpPr>
        <p:spPr>
          <a:xfrm>
            <a:off x="2356750" y="2570408"/>
            <a:ext cx="10806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Jay Peterson</a:t>
            </a:r>
            <a:endParaRPr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NMFS OST - ST7</a:t>
            </a:r>
            <a:endParaRPr sz="1000" b="0" i="0" u="none" strike="noStrike" cap="none">
              <a:solidFill>
                <a:srgbClr val="000000"/>
              </a:solidFill>
              <a:latin typeface="Arial"/>
              <a:ea typeface="Arial"/>
              <a:cs typeface="Arial"/>
              <a:sym typeface="Arial"/>
            </a:endParaRPr>
          </a:p>
        </p:txBody>
      </p:sp>
      <p:sp>
        <p:nvSpPr>
          <p:cNvPr id="234" name="Google Shape;234;p26"/>
          <p:cNvSpPr txBox="1"/>
          <p:nvPr/>
        </p:nvSpPr>
        <p:spPr>
          <a:xfrm>
            <a:off x="3479675" y="2570408"/>
            <a:ext cx="10806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Patrick Lynch</a:t>
            </a:r>
            <a:endParaRPr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NMFS OST - ST4</a:t>
            </a:r>
            <a:endParaRPr sz="1000" b="0" i="0" u="none" strike="noStrike" cap="none">
              <a:solidFill>
                <a:srgbClr val="000000"/>
              </a:solidFill>
              <a:latin typeface="Arial"/>
              <a:ea typeface="Arial"/>
              <a:cs typeface="Arial"/>
              <a:sym typeface="Arial"/>
            </a:endParaRPr>
          </a:p>
        </p:txBody>
      </p:sp>
      <p:sp>
        <p:nvSpPr>
          <p:cNvPr id="235" name="Google Shape;235;p26"/>
          <p:cNvSpPr txBox="1"/>
          <p:nvPr/>
        </p:nvSpPr>
        <p:spPr>
          <a:xfrm>
            <a:off x="4579400" y="2570420"/>
            <a:ext cx="12345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Corrine Bassin</a:t>
            </a:r>
            <a:endParaRPr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NMFS OST - ST4</a:t>
            </a:r>
            <a:endParaRPr sz="1000" b="0" i="0" u="none" strike="noStrike" cap="none">
              <a:solidFill>
                <a:srgbClr val="000000"/>
              </a:solidFill>
              <a:latin typeface="Arial"/>
              <a:ea typeface="Arial"/>
              <a:cs typeface="Arial"/>
              <a:sym typeface="Arial"/>
            </a:endParaRPr>
          </a:p>
        </p:txBody>
      </p:sp>
      <p:sp>
        <p:nvSpPr>
          <p:cNvPr id="236" name="Google Shape;236;p26"/>
          <p:cNvSpPr txBox="1"/>
          <p:nvPr/>
        </p:nvSpPr>
        <p:spPr>
          <a:xfrm>
            <a:off x="5742875" y="2570408"/>
            <a:ext cx="10806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Mike Lewis</a:t>
            </a:r>
            <a:endParaRPr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NMFS OST - ST1</a:t>
            </a:r>
            <a:endParaRPr sz="1000" b="0" i="0" u="none" strike="noStrike" cap="none">
              <a:solidFill>
                <a:srgbClr val="000000"/>
              </a:solidFill>
              <a:latin typeface="Arial"/>
              <a:ea typeface="Arial"/>
              <a:cs typeface="Arial"/>
              <a:sym typeface="Arial"/>
            </a:endParaRPr>
          </a:p>
        </p:txBody>
      </p:sp>
      <p:sp>
        <p:nvSpPr>
          <p:cNvPr id="237" name="Google Shape;237;p26"/>
          <p:cNvSpPr txBox="1"/>
          <p:nvPr/>
        </p:nvSpPr>
        <p:spPr>
          <a:xfrm>
            <a:off x="6675750" y="2570420"/>
            <a:ext cx="12345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Wendy Morrison</a:t>
            </a:r>
            <a:endParaRPr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NMFS OSF</a:t>
            </a:r>
            <a:endParaRPr sz="1000" b="0" i="0" u="none" strike="noStrike" cap="none">
              <a:solidFill>
                <a:srgbClr val="000000"/>
              </a:solidFill>
              <a:latin typeface="Arial"/>
              <a:ea typeface="Arial"/>
              <a:cs typeface="Arial"/>
              <a:sym typeface="Arial"/>
            </a:endParaRPr>
          </a:p>
        </p:txBody>
      </p:sp>
      <p:sp>
        <p:nvSpPr>
          <p:cNvPr id="238" name="Google Shape;238;p26"/>
          <p:cNvSpPr txBox="1"/>
          <p:nvPr/>
        </p:nvSpPr>
        <p:spPr>
          <a:xfrm>
            <a:off x="7657175" y="2570420"/>
            <a:ext cx="16770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Hassan Moustahfid</a:t>
            </a:r>
            <a:endParaRPr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IOOS</a:t>
            </a:r>
            <a:endParaRPr sz="1000" b="0" i="0" u="none" strike="noStrike" cap="none">
              <a:solidFill>
                <a:srgbClr val="000000"/>
              </a:solidFill>
              <a:latin typeface="Arial"/>
              <a:ea typeface="Arial"/>
              <a:cs typeface="Arial"/>
              <a:sym typeface="Arial"/>
            </a:endParaRPr>
          </a:p>
        </p:txBody>
      </p:sp>
      <p:sp>
        <p:nvSpPr>
          <p:cNvPr id="239" name="Google Shape;239;p26"/>
          <p:cNvSpPr txBox="1"/>
          <p:nvPr/>
        </p:nvSpPr>
        <p:spPr>
          <a:xfrm>
            <a:off x="559500" y="4580870"/>
            <a:ext cx="10806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Jim Thorson </a:t>
            </a:r>
            <a:endParaRPr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AFSC</a:t>
            </a:r>
            <a:endParaRPr sz="1000" b="0" i="0" u="none" strike="noStrike" cap="none">
              <a:solidFill>
                <a:srgbClr val="000000"/>
              </a:solidFill>
              <a:latin typeface="Arial"/>
              <a:ea typeface="Arial"/>
              <a:cs typeface="Arial"/>
              <a:sym typeface="Arial"/>
            </a:endParaRPr>
          </a:p>
        </p:txBody>
      </p:sp>
      <p:sp>
        <p:nvSpPr>
          <p:cNvPr id="240" name="Google Shape;240;p26"/>
          <p:cNvSpPr txBox="1"/>
          <p:nvPr/>
        </p:nvSpPr>
        <p:spPr>
          <a:xfrm>
            <a:off x="1701875" y="4580870"/>
            <a:ext cx="10806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Kevin Craig </a:t>
            </a:r>
            <a:endParaRPr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SEFSC</a:t>
            </a:r>
            <a:endParaRPr sz="1000" b="0" i="0" u="none" strike="noStrike" cap="none">
              <a:solidFill>
                <a:srgbClr val="000000"/>
              </a:solidFill>
              <a:latin typeface="Arial"/>
              <a:ea typeface="Arial"/>
              <a:cs typeface="Arial"/>
              <a:sym typeface="Arial"/>
            </a:endParaRPr>
          </a:p>
        </p:txBody>
      </p:sp>
      <p:sp>
        <p:nvSpPr>
          <p:cNvPr id="241" name="Google Shape;241;p26"/>
          <p:cNvSpPr txBox="1"/>
          <p:nvPr/>
        </p:nvSpPr>
        <p:spPr>
          <a:xfrm>
            <a:off x="2798050" y="4580870"/>
            <a:ext cx="10806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Scott Large </a:t>
            </a:r>
            <a:endParaRPr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NEFSC</a:t>
            </a:r>
            <a:endParaRPr sz="1000" b="0" i="0" u="none" strike="noStrike" cap="none">
              <a:solidFill>
                <a:srgbClr val="000000"/>
              </a:solidFill>
              <a:latin typeface="Arial"/>
              <a:ea typeface="Arial"/>
              <a:cs typeface="Arial"/>
              <a:sym typeface="Arial"/>
            </a:endParaRPr>
          </a:p>
        </p:txBody>
      </p:sp>
      <p:sp>
        <p:nvSpPr>
          <p:cNvPr id="242" name="Google Shape;242;p26"/>
          <p:cNvSpPr txBox="1"/>
          <p:nvPr/>
        </p:nvSpPr>
        <p:spPr>
          <a:xfrm>
            <a:off x="3922425" y="4580870"/>
            <a:ext cx="10806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Elliott Hazen</a:t>
            </a:r>
            <a:endParaRPr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SWFSC</a:t>
            </a:r>
            <a:endParaRPr sz="1000" b="0" i="0" u="none" strike="noStrike" cap="none">
              <a:solidFill>
                <a:srgbClr val="000000"/>
              </a:solidFill>
              <a:latin typeface="Arial"/>
              <a:ea typeface="Arial"/>
              <a:cs typeface="Arial"/>
              <a:sym typeface="Arial"/>
            </a:endParaRPr>
          </a:p>
        </p:txBody>
      </p:sp>
      <p:sp>
        <p:nvSpPr>
          <p:cNvPr id="243" name="Google Shape;243;p26"/>
          <p:cNvSpPr txBox="1"/>
          <p:nvPr/>
        </p:nvSpPr>
        <p:spPr>
          <a:xfrm>
            <a:off x="5046800" y="4580870"/>
            <a:ext cx="10806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Isaac Kaplan</a:t>
            </a:r>
            <a:endParaRPr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NWFSC</a:t>
            </a:r>
            <a:endParaRPr sz="1000" b="0" i="0" u="none" strike="noStrike" cap="none">
              <a:solidFill>
                <a:srgbClr val="000000"/>
              </a:solidFill>
              <a:latin typeface="Arial"/>
              <a:ea typeface="Arial"/>
              <a:cs typeface="Arial"/>
              <a:sym typeface="Arial"/>
            </a:endParaRPr>
          </a:p>
        </p:txBody>
      </p:sp>
      <p:sp>
        <p:nvSpPr>
          <p:cNvPr id="244" name="Google Shape;244;p26"/>
          <p:cNvSpPr txBox="1"/>
          <p:nvPr/>
        </p:nvSpPr>
        <p:spPr>
          <a:xfrm>
            <a:off x="6139425" y="4580870"/>
            <a:ext cx="12345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Don Kobayashi </a:t>
            </a:r>
            <a:endParaRPr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PIFSC</a:t>
            </a:r>
            <a:endParaRPr sz="1000" b="0" i="0" u="none" strike="noStrike" cap="none">
              <a:solidFill>
                <a:srgbClr val="000000"/>
              </a:solidFill>
              <a:latin typeface="Arial"/>
              <a:ea typeface="Arial"/>
              <a:cs typeface="Arial"/>
              <a:sym typeface="Arial"/>
            </a:endParaRPr>
          </a:p>
        </p:txBody>
      </p:sp>
      <p:sp>
        <p:nvSpPr>
          <p:cNvPr id="245" name="Google Shape;245;p26"/>
          <p:cNvSpPr txBox="1"/>
          <p:nvPr/>
        </p:nvSpPr>
        <p:spPr>
          <a:xfrm>
            <a:off x="7186175" y="4580870"/>
            <a:ext cx="16095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Phoebe Woodworth-Jeffcoats</a:t>
            </a:r>
            <a:endParaRPr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PIFSC</a:t>
            </a:r>
            <a:endParaRPr sz="1000" b="0" i="0" u="none" strike="noStrike" cap="none">
              <a:solidFill>
                <a:srgbClr val="000000"/>
              </a:solidFill>
              <a:latin typeface="Arial"/>
              <a:ea typeface="Arial"/>
              <a:cs typeface="Arial"/>
              <a:sym typeface="Arial"/>
            </a:endParaRPr>
          </a:p>
        </p:txBody>
      </p:sp>
      <p:pic>
        <p:nvPicPr>
          <p:cNvPr id="246" name="Google Shape;246;p26"/>
          <p:cNvPicPr preferRelativeResize="0"/>
          <p:nvPr/>
        </p:nvPicPr>
        <p:blipFill rotWithShape="1">
          <a:blip r:embed="rId17">
            <a:alphaModFix/>
          </a:blip>
          <a:srcRect l="270" t="5790" r="13102"/>
          <a:stretch/>
        </p:blipFill>
        <p:spPr>
          <a:xfrm>
            <a:off x="6265411" y="3471342"/>
            <a:ext cx="1024128" cy="1024128"/>
          </a:xfrm>
          <a:prstGeom prst="ellipse">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7"/>
          <p:cNvSpPr/>
          <p:nvPr/>
        </p:nvSpPr>
        <p:spPr>
          <a:xfrm>
            <a:off x="0" y="0"/>
            <a:ext cx="9144000" cy="5641474"/>
          </a:xfrm>
          <a:prstGeom prst="rect">
            <a:avLst/>
          </a:prstGeom>
          <a:solidFill>
            <a:srgbClr val="003155"/>
          </a:solidFill>
          <a:ln w="25400" cap="flat" cmpd="sng">
            <a:solidFill>
              <a:srgbClr val="0031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2" name="Google Shape;252;p27"/>
          <p:cNvSpPr/>
          <p:nvPr/>
        </p:nvSpPr>
        <p:spPr>
          <a:xfrm>
            <a:off x="-16044" y="780716"/>
            <a:ext cx="9181432" cy="516021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3" name="Google Shape;253;p27"/>
          <p:cNvSpPr/>
          <p:nvPr/>
        </p:nvSpPr>
        <p:spPr>
          <a:xfrm>
            <a:off x="0" y="-5347"/>
            <a:ext cx="9144000" cy="786063"/>
          </a:xfrm>
          <a:prstGeom prst="rect">
            <a:avLst/>
          </a:prstGeom>
          <a:solidFill>
            <a:srgbClr val="B3DADF"/>
          </a:solidFill>
          <a:ln w="25400" cap="flat" cmpd="sng">
            <a:solidFill>
              <a:srgbClr val="B3DAD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4" name="Google Shape;254;p27"/>
          <p:cNvSpPr txBox="1"/>
          <p:nvPr/>
        </p:nvSpPr>
        <p:spPr>
          <a:xfrm>
            <a:off x="2915271" y="118467"/>
            <a:ext cx="476450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mbria"/>
                <a:ea typeface="Cambria"/>
                <a:cs typeface="Cambria"/>
                <a:sym typeface="Cambria"/>
              </a:rPr>
              <a:t>Development Team</a:t>
            </a:r>
            <a:endParaRPr sz="2800" b="0" i="0" u="none" strike="noStrike" cap="none">
              <a:solidFill>
                <a:srgbClr val="000000"/>
              </a:solidFill>
              <a:latin typeface="Cambria"/>
              <a:ea typeface="Cambria"/>
              <a:cs typeface="Cambria"/>
              <a:sym typeface="Cambria"/>
            </a:endParaRPr>
          </a:p>
        </p:txBody>
      </p:sp>
      <p:pic>
        <p:nvPicPr>
          <p:cNvPr id="255" name="Google Shape;255;p27"/>
          <p:cNvPicPr preferRelativeResize="0"/>
          <p:nvPr/>
        </p:nvPicPr>
        <p:blipFill rotWithShape="1">
          <a:blip r:embed="rId3">
            <a:alphaModFix/>
          </a:blip>
          <a:srcRect/>
          <a:stretch/>
        </p:blipFill>
        <p:spPr>
          <a:xfrm>
            <a:off x="1170323" y="1350072"/>
            <a:ext cx="1028400" cy="1028400"/>
          </a:xfrm>
          <a:prstGeom prst="ellipse">
            <a:avLst/>
          </a:prstGeom>
          <a:noFill/>
          <a:ln>
            <a:noFill/>
          </a:ln>
        </p:spPr>
      </p:pic>
      <p:pic>
        <p:nvPicPr>
          <p:cNvPr id="256" name="Google Shape;256;p27"/>
          <p:cNvPicPr preferRelativeResize="0"/>
          <p:nvPr/>
        </p:nvPicPr>
        <p:blipFill rotWithShape="1">
          <a:blip r:embed="rId4">
            <a:alphaModFix/>
          </a:blip>
          <a:srcRect l="16984" r="21187" b="20292"/>
          <a:stretch/>
        </p:blipFill>
        <p:spPr>
          <a:xfrm>
            <a:off x="2032148" y="3306313"/>
            <a:ext cx="1024200" cy="1024200"/>
          </a:xfrm>
          <a:prstGeom prst="ellipse">
            <a:avLst/>
          </a:prstGeom>
          <a:noFill/>
          <a:ln>
            <a:noFill/>
          </a:ln>
        </p:spPr>
      </p:pic>
      <p:pic>
        <p:nvPicPr>
          <p:cNvPr id="257" name="Google Shape;257;p27"/>
          <p:cNvPicPr preferRelativeResize="0"/>
          <p:nvPr/>
        </p:nvPicPr>
        <p:blipFill rotWithShape="1">
          <a:blip r:embed="rId5">
            <a:alphaModFix/>
          </a:blip>
          <a:srcRect l="4480" t="7097" r="62866" b="24986"/>
          <a:stretch/>
        </p:blipFill>
        <p:spPr>
          <a:xfrm>
            <a:off x="3389148" y="3306313"/>
            <a:ext cx="1024200" cy="1024200"/>
          </a:xfrm>
          <a:prstGeom prst="ellipse">
            <a:avLst/>
          </a:prstGeom>
          <a:noFill/>
          <a:ln>
            <a:noFill/>
          </a:ln>
        </p:spPr>
      </p:pic>
      <p:sp>
        <p:nvSpPr>
          <p:cNvPr id="258" name="Google Shape;258;p27"/>
          <p:cNvSpPr txBox="1"/>
          <p:nvPr/>
        </p:nvSpPr>
        <p:spPr>
          <a:xfrm>
            <a:off x="1076048" y="2391197"/>
            <a:ext cx="12345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Melissa Karp </a:t>
            </a:r>
            <a:endParaRPr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NMFS OST - ST4</a:t>
            </a:r>
            <a:endParaRPr sz="1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Project Manager</a:t>
            </a:r>
            <a:endParaRPr sz="1000" b="0" i="0" u="none" strike="noStrike" cap="none">
              <a:solidFill>
                <a:srgbClr val="000000"/>
              </a:solidFill>
              <a:latin typeface="Arial"/>
              <a:ea typeface="Arial"/>
              <a:cs typeface="Arial"/>
              <a:sym typeface="Arial"/>
            </a:endParaRPr>
          </a:p>
        </p:txBody>
      </p:sp>
      <p:sp>
        <p:nvSpPr>
          <p:cNvPr id="259" name="Google Shape;259;p27"/>
          <p:cNvSpPr txBox="1"/>
          <p:nvPr/>
        </p:nvSpPr>
        <p:spPr>
          <a:xfrm>
            <a:off x="1933523" y="4330501"/>
            <a:ext cx="10806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Roger Griffis</a:t>
            </a:r>
            <a:endParaRPr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NMFS OST - ST7</a:t>
            </a:r>
            <a:endParaRPr sz="1000" b="0" i="0" u="none" strike="noStrike" cap="none">
              <a:solidFill>
                <a:srgbClr val="000000"/>
              </a:solidFill>
              <a:latin typeface="Arial"/>
              <a:ea typeface="Arial"/>
              <a:cs typeface="Arial"/>
              <a:sym typeface="Arial"/>
            </a:endParaRPr>
          </a:p>
        </p:txBody>
      </p:sp>
      <p:sp>
        <p:nvSpPr>
          <p:cNvPr id="260" name="Google Shape;260;p27"/>
          <p:cNvSpPr txBox="1"/>
          <p:nvPr/>
        </p:nvSpPr>
        <p:spPr>
          <a:xfrm>
            <a:off x="3341348" y="4374376"/>
            <a:ext cx="10806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Patrick Lynch</a:t>
            </a:r>
            <a:endParaRPr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NMFS OST - ST4</a:t>
            </a:r>
            <a:endParaRPr sz="1000" b="0" i="0" u="none" strike="noStrike" cap="none">
              <a:solidFill>
                <a:srgbClr val="000000"/>
              </a:solidFill>
              <a:latin typeface="Arial"/>
              <a:ea typeface="Arial"/>
              <a:cs typeface="Arial"/>
              <a:sym typeface="Arial"/>
            </a:endParaRPr>
          </a:p>
        </p:txBody>
      </p:sp>
      <p:pic>
        <p:nvPicPr>
          <p:cNvPr id="261" name="Google Shape;261;p27"/>
          <p:cNvPicPr preferRelativeResize="0"/>
          <p:nvPr/>
        </p:nvPicPr>
        <p:blipFill rotWithShape="1">
          <a:blip r:embed="rId6">
            <a:alphaModFix/>
          </a:blip>
          <a:srcRect/>
          <a:stretch/>
        </p:blipFill>
        <p:spPr>
          <a:xfrm>
            <a:off x="5370236" y="1352172"/>
            <a:ext cx="1024200" cy="1024200"/>
          </a:xfrm>
          <a:prstGeom prst="ellipse">
            <a:avLst/>
          </a:prstGeom>
          <a:noFill/>
          <a:ln>
            <a:noFill/>
          </a:ln>
        </p:spPr>
      </p:pic>
      <p:sp>
        <p:nvSpPr>
          <p:cNvPr id="262" name="Google Shape;262;p27"/>
          <p:cNvSpPr txBox="1"/>
          <p:nvPr/>
        </p:nvSpPr>
        <p:spPr>
          <a:xfrm>
            <a:off x="5235823" y="2468147"/>
            <a:ext cx="12681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Tim Haverland</a:t>
            </a:r>
            <a:endParaRPr sz="10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NMFS OST - ST6</a:t>
            </a:r>
            <a:endParaRPr sz="1000" b="0" i="0" u="none" strike="noStrike" cap="none">
              <a:solidFill>
                <a:schemeClr val="dk1"/>
              </a:solidFill>
              <a:latin typeface="Arial"/>
              <a:ea typeface="Arial"/>
              <a:cs typeface="Arial"/>
              <a:sym typeface="Arial"/>
            </a:endParaRPr>
          </a:p>
        </p:txBody>
      </p:sp>
      <p:sp>
        <p:nvSpPr>
          <p:cNvPr id="263" name="Google Shape;263;p27"/>
          <p:cNvSpPr txBox="1"/>
          <p:nvPr/>
        </p:nvSpPr>
        <p:spPr>
          <a:xfrm>
            <a:off x="3766723" y="2440160"/>
            <a:ext cx="16215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Scott Sauri</a:t>
            </a:r>
            <a:endParaRPr sz="10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NMFS OST - ST6</a:t>
            </a:r>
            <a:endParaRPr sz="1000" b="0" i="0" u="none" strike="noStrike" cap="none">
              <a:solidFill>
                <a:schemeClr val="dk1"/>
              </a:solidFill>
              <a:latin typeface="Arial"/>
              <a:ea typeface="Arial"/>
              <a:cs typeface="Arial"/>
              <a:sym typeface="Arial"/>
            </a:endParaRPr>
          </a:p>
        </p:txBody>
      </p:sp>
      <p:sp>
        <p:nvSpPr>
          <p:cNvPr id="264" name="Google Shape;264;p27"/>
          <p:cNvSpPr txBox="1"/>
          <p:nvPr/>
        </p:nvSpPr>
        <p:spPr>
          <a:xfrm>
            <a:off x="2310548" y="2468147"/>
            <a:ext cx="16215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Kristan Blackhart</a:t>
            </a:r>
            <a:endParaRPr sz="10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NMFS OST - ST4</a:t>
            </a:r>
            <a:endParaRPr sz="1000" b="0" i="0" u="none" strike="noStrike" cap="none">
              <a:solidFill>
                <a:schemeClr val="dk1"/>
              </a:solidFill>
              <a:latin typeface="Arial"/>
              <a:ea typeface="Arial"/>
              <a:cs typeface="Arial"/>
              <a:sym typeface="Arial"/>
            </a:endParaRPr>
          </a:p>
        </p:txBody>
      </p:sp>
      <p:pic>
        <p:nvPicPr>
          <p:cNvPr id="265" name="Google Shape;265;p27"/>
          <p:cNvPicPr preferRelativeResize="0"/>
          <p:nvPr/>
        </p:nvPicPr>
        <p:blipFill rotWithShape="1">
          <a:blip r:embed="rId7">
            <a:alphaModFix/>
          </a:blip>
          <a:srcRect/>
          <a:stretch/>
        </p:blipFill>
        <p:spPr>
          <a:xfrm>
            <a:off x="3971673" y="1310597"/>
            <a:ext cx="1024200" cy="1024200"/>
          </a:xfrm>
          <a:prstGeom prst="ellipse">
            <a:avLst/>
          </a:prstGeom>
          <a:noFill/>
          <a:ln>
            <a:noFill/>
          </a:ln>
        </p:spPr>
      </p:pic>
      <p:sp>
        <p:nvSpPr>
          <p:cNvPr id="266" name="Google Shape;266;p27"/>
          <p:cNvSpPr txBox="1"/>
          <p:nvPr/>
        </p:nvSpPr>
        <p:spPr>
          <a:xfrm>
            <a:off x="4543848" y="4407463"/>
            <a:ext cx="16215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Elizabeth Chilton</a:t>
            </a:r>
            <a:endParaRPr sz="10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NMFS OST - ST4</a:t>
            </a:r>
            <a:endParaRPr sz="1000" b="0" i="0" u="none" strike="noStrike" cap="none">
              <a:solidFill>
                <a:schemeClr val="dk1"/>
              </a:solidFill>
              <a:latin typeface="Arial"/>
              <a:ea typeface="Arial"/>
              <a:cs typeface="Arial"/>
              <a:sym typeface="Arial"/>
            </a:endParaRPr>
          </a:p>
        </p:txBody>
      </p:sp>
      <p:pic>
        <p:nvPicPr>
          <p:cNvPr id="267" name="Google Shape;267;p27"/>
          <p:cNvPicPr preferRelativeResize="0"/>
          <p:nvPr/>
        </p:nvPicPr>
        <p:blipFill rotWithShape="1">
          <a:blip r:embed="rId7">
            <a:alphaModFix/>
          </a:blip>
          <a:srcRect/>
          <a:stretch/>
        </p:blipFill>
        <p:spPr>
          <a:xfrm>
            <a:off x="6768823" y="1269022"/>
            <a:ext cx="1024200" cy="1024200"/>
          </a:xfrm>
          <a:prstGeom prst="ellipse">
            <a:avLst/>
          </a:prstGeom>
          <a:noFill/>
          <a:ln>
            <a:noFill/>
          </a:ln>
        </p:spPr>
      </p:pic>
      <p:sp>
        <p:nvSpPr>
          <p:cNvPr id="268" name="Google Shape;268;p27"/>
          <p:cNvSpPr txBox="1"/>
          <p:nvPr/>
        </p:nvSpPr>
        <p:spPr>
          <a:xfrm>
            <a:off x="6403423" y="2440147"/>
            <a:ext cx="17550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John Kennedy</a:t>
            </a:r>
            <a:endParaRPr sz="10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NMFS OST - ST6</a:t>
            </a:r>
            <a:endParaRPr sz="1000" b="0" i="0" u="none" strike="noStrike" cap="none">
              <a:solidFill>
                <a:schemeClr val="dk1"/>
              </a:solidFill>
              <a:latin typeface="Arial"/>
              <a:ea typeface="Arial"/>
              <a:cs typeface="Arial"/>
              <a:sym typeface="Arial"/>
            </a:endParaRPr>
          </a:p>
        </p:txBody>
      </p:sp>
      <p:pic>
        <p:nvPicPr>
          <p:cNvPr id="269" name="Google Shape;269;p27"/>
          <p:cNvPicPr preferRelativeResize="0"/>
          <p:nvPr/>
        </p:nvPicPr>
        <p:blipFill rotWithShape="1">
          <a:blip r:embed="rId8">
            <a:alphaModFix/>
          </a:blip>
          <a:srcRect l="40691" t="25359" r="43696" b="55938"/>
          <a:stretch/>
        </p:blipFill>
        <p:spPr>
          <a:xfrm>
            <a:off x="4787723" y="3306313"/>
            <a:ext cx="1024200" cy="1024200"/>
          </a:xfrm>
          <a:prstGeom prst="ellipse">
            <a:avLst/>
          </a:prstGeom>
          <a:noFill/>
          <a:ln>
            <a:noFill/>
          </a:ln>
        </p:spPr>
      </p:pic>
      <p:pic>
        <p:nvPicPr>
          <p:cNvPr id="270" name="Google Shape;270;p27"/>
          <p:cNvPicPr preferRelativeResize="0"/>
          <p:nvPr/>
        </p:nvPicPr>
        <p:blipFill rotWithShape="1">
          <a:blip r:embed="rId9">
            <a:alphaModFix/>
          </a:blip>
          <a:srcRect l="22351" t="20587" r="28725" b="20592"/>
          <a:stretch/>
        </p:blipFill>
        <p:spPr>
          <a:xfrm>
            <a:off x="2544248" y="1352181"/>
            <a:ext cx="1024200" cy="1024200"/>
          </a:xfrm>
          <a:prstGeom prst="ellipse">
            <a:avLst/>
          </a:prstGeom>
          <a:noFill/>
          <a:ln>
            <a:noFill/>
          </a:ln>
        </p:spPr>
      </p:pic>
      <p:pic>
        <p:nvPicPr>
          <p:cNvPr id="271" name="Google Shape;271;p27"/>
          <p:cNvPicPr preferRelativeResize="0"/>
          <p:nvPr/>
        </p:nvPicPr>
        <p:blipFill rotWithShape="1">
          <a:blip r:embed="rId7">
            <a:alphaModFix/>
          </a:blip>
          <a:srcRect/>
          <a:stretch/>
        </p:blipFill>
        <p:spPr>
          <a:xfrm>
            <a:off x="6150524" y="3251129"/>
            <a:ext cx="1024200" cy="1024200"/>
          </a:xfrm>
          <a:prstGeom prst="ellipse">
            <a:avLst/>
          </a:prstGeom>
          <a:noFill/>
          <a:ln>
            <a:noFill/>
          </a:ln>
        </p:spPr>
      </p:pic>
      <p:sp>
        <p:nvSpPr>
          <p:cNvPr id="272" name="Google Shape;272;p27"/>
          <p:cNvSpPr txBox="1"/>
          <p:nvPr/>
        </p:nvSpPr>
        <p:spPr>
          <a:xfrm>
            <a:off x="5869873" y="4398970"/>
            <a:ext cx="1755000" cy="4924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Dan Forrest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Rutgers – Ocean Adapt</a:t>
            </a:r>
            <a:endParaRPr sz="10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5"/>
          <p:cNvSpPr txBox="1">
            <a:spLocks noGrp="1"/>
          </p:cNvSpPr>
          <p:nvPr>
            <p:ph type="ctrTitle"/>
          </p:nvPr>
        </p:nvSpPr>
        <p:spPr>
          <a:xfrm>
            <a:off x="2385471" y="2627975"/>
            <a:ext cx="4755300" cy="942000"/>
          </a:xfrm>
          <a:prstGeom prst="rect">
            <a:avLst/>
          </a:prstGeom>
          <a:noFill/>
          <a:ln>
            <a:noFill/>
          </a:ln>
        </p:spPr>
        <p:txBody>
          <a:bodyPr spcFirstLastPara="1" wrap="square" lIns="0" tIns="0" rIns="0" bIns="0" anchor="t" anchorCtr="0">
            <a:spAutoFit/>
          </a:bodyPr>
          <a:lstStyle/>
          <a:p>
            <a:pPr marL="0" lvl="0" indent="0" algn="l" rtl="0">
              <a:lnSpc>
                <a:spcPct val="85000"/>
              </a:lnSpc>
              <a:spcBef>
                <a:spcPts val="0"/>
              </a:spcBef>
              <a:spcAft>
                <a:spcPts val="0"/>
              </a:spcAft>
              <a:buClr>
                <a:srgbClr val="10D3DC"/>
              </a:buClr>
              <a:buSzPts val="7200"/>
              <a:buFont typeface="Cambria"/>
              <a:buNone/>
            </a:pPr>
            <a:r>
              <a:rPr lang="en-US"/>
              <a:t>QUESTIONS</a:t>
            </a:r>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gdd24216bdc_0_0"/>
          <p:cNvSpPr/>
          <p:nvPr/>
        </p:nvSpPr>
        <p:spPr>
          <a:xfrm>
            <a:off x="0" y="0"/>
            <a:ext cx="9144000" cy="5978400"/>
          </a:xfrm>
          <a:prstGeom prst="rect">
            <a:avLst/>
          </a:prstGeom>
          <a:solidFill>
            <a:srgbClr val="003155"/>
          </a:solidFill>
          <a:ln w="25400" cap="flat" cmpd="sng">
            <a:solidFill>
              <a:srgbClr val="0031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 name="Google Shape;61;gdd24216bdc_0_0"/>
          <p:cNvSpPr/>
          <p:nvPr/>
        </p:nvSpPr>
        <p:spPr>
          <a:xfrm>
            <a:off x="0" y="-5347"/>
            <a:ext cx="9144000" cy="786000"/>
          </a:xfrm>
          <a:prstGeom prst="rect">
            <a:avLst/>
          </a:prstGeom>
          <a:solidFill>
            <a:srgbClr val="B3DADF"/>
          </a:solidFill>
          <a:ln w="25400" cap="flat" cmpd="sng">
            <a:solidFill>
              <a:srgbClr val="B3DAD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 name="Google Shape;62;gdd24216bdc_0_0"/>
          <p:cNvSpPr txBox="1"/>
          <p:nvPr/>
        </p:nvSpPr>
        <p:spPr>
          <a:xfrm>
            <a:off x="2251239" y="55251"/>
            <a:ext cx="44277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mbria"/>
                <a:ea typeface="Cambria"/>
                <a:cs typeface="Cambria"/>
                <a:sym typeface="Cambria"/>
              </a:rPr>
              <a:t>The Motivation For DisMAP</a:t>
            </a:r>
            <a:endParaRPr sz="2800" b="0" i="0" u="none" strike="noStrike" cap="none">
              <a:solidFill>
                <a:srgbClr val="000000"/>
              </a:solidFill>
              <a:latin typeface="Cambria"/>
              <a:ea typeface="Cambria"/>
              <a:cs typeface="Cambria"/>
              <a:sym typeface="Cambria"/>
            </a:endParaRPr>
          </a:p>
        </p:txBody>
      </p:sp>
      <p:pic>
        <p:nvPicPr>
          <p:cNvPr id="63" name="Google Shape;63;gdd24216bdc_0_0"/>
          <p:cNvPicPr preferRelativeResize="0"/>
          <p:nvPr/>
        </p:nvPicPr>
        <p:blipFill rotWithShape="1">
          <a:blip r:embed="rId3">
            <a:alphaModFix/>
          </a:blip>
          <a:srcRect/>
          <a:stretch/>
        </p:blipFill>
        <p:spPr>
          <a:xfrm>
            <a:off x="0" y="1189290"/>
            <a:ext cx="9144000" cy="447942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d24216bdc_0_18"/>
          <p:cNvSpPr/>
          <p:nvPr/>
        </p:nvSpPr>
        <p:spPr>
          <a:xfrm>
            <a:off x="0" y="0"/>
            <a:ext cx="9144000" cy="5978400"/>
          </a:xfrm>
          <a:prstGeom prst="rect">
            <a:avLst/>
          </a:prstGeom>
          <a:solidFill>
            <a:srgbClr val="003155"/>
          </a:solidFill>
          <a:ln w="25400" cap="flat" cmpd="sng">
            <a:solidFill>
              <a:srgbClr val="0031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 name="Google Shape;69;gdd24216bdc_0_18"/>
          <p:cNvSpPr/>
          <p:nvPr/>
        </p:nvSpPr>
        <p:spPr>
          <a:xfrm>
            <a:off x="0" y="-5347"/>
            <a:ext cx="9144000" cy="786000"/>
          </a:xfrm>
          <a:prstGeom prst="rect">
            <a:avLst/>
          </a:prstGeom>
          <a:solidFill>
            <a:srgbClr val="B3DADF"/>
          </a:solidFill>
          <a:ln w="25400" cap="flat" cmpd="sng">
            <a:solidFill>
              <a:srgbClr val="B3DAD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 name="Google Shape;70;gdd24216bdc_0_18"/>
          <p:cNvSpPr txBox="1"/>
          <p:nvPr/>
        </p:nvSpPr>
        <p:spPr>
          <a:xfrm>
            <a:off x="2251239" y="55251"/>
            <a:ext cx="44277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mbria"/>
                <a:ea typeface="Cambria"/>
                <a:cs typeface="Cambria"/>
                <a:sym typeface="Cambria"/>
              </a:rPr>
              <a:t>The Motivation For DisMAP</a:t>
            </a:r>
            <a:endParaRPr sz="2800" b="0" i="0" u="none" strike="noStrike" cap="none">
              <a:solidFill>
                <a:srgbClr val="000000"/>
              </a:solidFill>
              <a:latin typeface="Cambria"/>
              <a:ea typeface="Cambria"/>
              <a:cs typeface="Cambria"/>
              <a:sym typeface="Cambria"/>
            </a:endParaRPr>
          </a:p>
        </p:txBody>
      </p:sp>
      <p:sp>
        <p:nvSpPr>
          <p:cNvPr id="71" name="Google Shape;71;gdd24216bdc_0_18"/>
          <p:cNvSpPr/>
          <p:nvPr/>
        </p:nvSpPr>
        <p:spPr>
          <a:xfrm>
            <a:off x="4975725" y="1118650"/>
            <a:ext cx="3942600" cy="2016000"/>
          </a:xfrm>
          <a:prstGeom prst="rect">
            <a:avLst/>
          </a:prstGeom>
          <a:noFill/>
          <a:ln>
            <a:noFill/>
          </a:ln>
        </p:spPr>
        <p:txBody>
          <a:bodyPr spcFirstLastPara="1" wrap="square" lIns="91425" tIns="45700" rIns="91425" bIns="45700" anchor="t" anchorCtr="0">
            <a:noAutofit/>
          </a:bodyPr>
          <a:lstStyle/>
          <a:p>
            <a:pPr marL="230186" marR="0" lvl="0" indent="-143212" algn="l" rtl="0">
              <a:lnSpc>
                <a:spcPct val="100000"/>
              </a:lnSpc>
              <a:spcBef>
                <a:spcPts val="0"/>
              </a:spcBef>
              <a:spcAft>
                <a:spcPts val="0"/>
              </a:spcAft>
              <a:buClr>
                <a:schemeClr val="lt1"/>
              </a:buClr>
              <a:buSzPts val="1500"/>
              <a:buFont typeface="Century Gothic"/>
              <a:buChar char="•"/>
            </a:pPr>
            <a:r>
              <a:rPr lang="en-US" sz="1500" b="0" i="0" u="none" strike="noStrike" cap="none" dirty="0">
                <a:solidFill>
                  <a:schemeClr val="lt1"/>
                </a:solidFill>
                <a:latin typeface="Century Gothic"/>
                <a:ea typeface="Century Gothic"/>
                <a:cs typeface="Century Gothic"/>
                <a:sym typeface="Century Gothic"/>
              </a:rPr>
              <a:t>Increasing interest in and need to understand species responses, in terms of their distributions and abundance, to changing environmental conditions</a:t>
            </a:r>
            <a:endParaRPr sz="1500" b="0" i="0" u="none" strike="noStrike" cap="none" dirty="0">
              <a:solidFill>
                <a:schemeClr val="lt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chemeClr val="lt1"/>
              </a:solidFill>
              <a:latin typeface="Century Gothic"/>
              <a:ea typeface="Century Gothic"/>
              <a:cs typeface="Century Gothic"/>
              <a:sym typeface="Century Gothic"/>
            </a:endParaRPr>
          </a:p>
          <a:p>
            <a:pPr marL="230186" marR="0" lvl="0" indent="-143212" algn="l" rtl="0">
              <a:lnSpc>
                <a:spcPct val="100000"/>
              </a:lnSpc>
              <a:spcBef>
                <a:spcPts val="0"/>
              </a:spcBef>
              <a:spcAft>
                <a:spcPts val="0"/>
              </a:spcAft>
              <a:buClr>
                <a:schemeClr val="lt1"/>
              </a:buClr>
              <a:buSzPts val="1500"/>
              <a:buFont typeface="Century Gothic"/>
              <a:buChar char="•"/>
            </a:pPr>
            <a:r>
              <a:rPr lang="en-US" sz="1500" b="0" i="0" u="none" strike="noStrike" cap="none" dirty="0">
                <a:solidFill>
                  <a:schemeClr val="lt1"/>
                </a:solidFill>
                <a:latin typeface="Century Gothic"/>
                <a:ea typeface="Century Gothic"/>
                <a:cs typeface="Century Gothic"/>
                <a:sym typeface="Century Gothic"/>
              </a:rPr>
              <a:t>Understanding the factors which govern a species distribution and abundance is one of the main goal of the study of ecology</a:t>
            </a:r>
            <a:endParaRPr sz="1500" b="0" i="0" u="none" strike="noStrike" cap="none" dirty="0">
              <a:solidFill>
                <a:schemeClr val="lt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chemeClr val="lt1"/>
              </a:solidFill>
              <a:latin typeface="Century Gothic"/>
              <a:ea typeface="Century Gothic"/>
              <a:cs typeface="Century Gothic"/>
              <a:sym typeface="Century Gothic"/>
            </a:endParaRPr>
          </a:p>
          <a:p>
            <a:pPr marL="230186" marR="0" lvl="0" indent="-143212" algn="l" rtl="0">
              <a:lnSpc>
                <a:spcPct val="100000"/>
              </a:lnSpc>
              <a:spcBef>
                <a:spcPts val="0"/>
              </a:spcBef>
              <a:spcAft>
                <a:spcPts val="0"/>
              </a:spcAft>
              <a:buClr>
                <a:schemeClr val="lt1"/>
              </a:buClr>
              <a:buSzPts val="1500"/>
              <a:buFont typeface="Century Gothic"/>
              <a:buChar char="•"/>
            </a:pPr>
            <a:r>
              <a:rPr lang="en-US" sz="1500" b="0" i="0" u="none" strike="noStrike" cap="none" dirty="0">
                <a:solidFill>
                  <a:schemeClr val="lt1"/>
                </a:solidFill>
                <a:latin typeface="Century Gothic"/>
                <a:ea typeface="Century Gothic"/>
                <a:cs typeface="Century Gothic"/>
                <a:sym typeface="Century Gothic"/>
              </a:rPr>
              <a:t>Species distribution information is also important for government agencies and industry seeking to make decisions about ocean management (e.g. marine spatial planning), natural resource management, and biodiversity conservation</a:t>
            </a:r>
            <a:endParaRPr sz="1500" b="0" i="0" u="none" strike="noStrike" cap="none" dirty="0">
              <a:solidFill>
                <a:schemeClr val="lt1"/>
              </a:solidFill>
              <a:latin typeface="Century Gothic"/>
              <a:ea typeface="Century Gothic"/>
              <a:cs typeface="Century Gothic"/>
              <a:sym typeface="Century Gothic"/>
            </a:endParaRPr>
          </a:p>
        </p:txBody>
      </p:sp>
      <p:sp>
        <p:nvSpPr>
          <p:cNvPr id="72" name="Google Shape;72;gdd24216bdc_0_18"/>
          <p:cNvSpPr txBox="1"/>
          <p:nvPr/>
        </p:nvSpPr>
        <p:spPr>
          <a:xfrm>
            <a:off x="84464" y="5420275"/>
            <a:ext cx="2703000" cy="16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50"/>
              <a:buFont typeface="Calibri"/>
              <a:buNone/>
            </a:pPr>
            <a:r>
              <a:rPr lang="en-US" sz="850" b="0" i="0" u="none" strike="noStrike" cap="none">
                <a:solidFill>
                  <a:schemeClr val="lt1"/>
                </a:solidFill>
                <a:latin typeface="Calibri"/>
                <a:ea typeface="Calibri"/>
                <a:cs typeface="Calibri"/>
                <a:sym typeface="Calibri"/>
              </a:rPr>
              <a:t>Source: OceanAdapt (https://oceanadapt.rutgers.edu/)</a:t>
            </a:r>
            <a:endParaRPr sz="600" b="0" i="0" u="none" strike="noStrike" cap="none">
              <a:solidFill>
                <a:schemeClr val="lt1"/>
              </a:solidFill>
              <a:latin typeface="Calibri"/>
              <a:ea typeface="Calibri"/>
              <a:cs typeface="Calibri"/>
              <a:sym typeface="Calibri"/>
            </a:endParaRPr>
          </a:p>
        </p:txBody>
      </p:sp>
      <p:grpSp>
        <p:nvGrpSpPr>
          <p:cNvPr id="73" name="Google Shape;73;gdd24216bdc_0_18"/>
          <p:cNvGrpSpPr/>
          <p:nvPr/>
        </p:nvGrpSpPr>
        <p:grpSpPr>
          <a:xfrm>
            <a:off x="84474" y="1001045"/>
            <a:ext cx="4527591" cy="2685753"/>
            <a:chOff x="48195" y="1118651"/>
            <a:chExt cx="4723128" cy="2956575"/>
          </a:xfrm>
        </p:grpSpPr>
        <p:pic>
          <p:nvPicPr>
            <p:cNvPr id="74" name="Google Shape;74;gdd24216bdc_0_18"/>
            <p:cNvPicPr preferRelativeResize="0"/>
            <p:nvPr/>
          </p:nvPicPr>
          <p:blipFill rotWithShape="1">
            <a:blip r:embed="rId3">
              <a:alphaModFix/>
            </a:blip>
            <a:srcRect/>
            <a:stretch/>
          </p:blipFill>
          <p:spPr>
            <a:xfrm>
              <a:off x="48195" y="1118651"/>
              <a:ext cx="4723128" cy="2956575"/>
            </a:xfrm>
            <a:prstGeom prst="rect">
              <a:avLst/>
            </a:prstGeom>
            <a:noFill/>
            <a:ln>
              <a:noFill/>
            </a:ln>
          </p:spPr>
        </p:pic>
        <p:sp>
          <p:nvSpPr>
            <p:cNvPr id="75" name="Google Shape;75;gdd24216bdc_0_18"/>
            <p:cNvSpPr txBox="1"/>
            <p:nvPr/>
          </p:nvSpPr>
          <p:spPr>
            <a:xfrm>
              <a:off x="3699777" y="3823778"/>
              <a:ext cx="996600" cy="1668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050"/>
                <a:buFont typeface="Calibri"/>
                <a:buNone/>
              </a:pPr>
              <a:r>
                <a:rPr lang="en-US" sz="850" b="0" i="0" u="none" strike="noStrike" cap="none">
                  <a:solidFill>
                    <a:srgbClr val="000000"/>
                  </a:solidFill>
                  <a:latin typeface="Calibri"/>
                  <a:ea typeface="Calibri"/>
                  <a:cs typeface="Calibri"/>
                  <a:sym typeface="Calibri"/>
                </a:rPr>
                <a:t>Source: US NCA4</a:t>
              </a:r>
              <a:endParaRPr sz="600" b="0" i="0" u="none" strike="noStrike" cap="none">
                <a:solidFill>
                  <a:srgbClr val="0070C0"/>
                </a:solidFill>
                <a:latin typeface="Calibri"/>
                <a:ea typeface="Calibri"/>
                <a:cs typeface="Calibri"/>
                <a:sym typeface="Calibri"/>
              </a:endParaRPr>
            </a:p>
          </p:txBody>
        </p:sp>
      </p:grpSp>
      <p:pic>
        <p:nvPicPr>
          <p:cNvPr id="76" name="Google Shape;76;gdd24216bdc_0_18"/>
          <p:cNvPicPr preferRelativeResize="0"/>
          <p:nvPr/>
        </p:nvPicPr>
        <p:blipFill rotWithShape="1">
          <a:blip r:embed="rId4">
            <a:alphaModFix/>
          </a:blip>
          <a:srcRect/>
          <a:stretch/>
        </p:blipFill>
        <p:spPr>
          <a:xfrm>
            <a:off x="2351950" y="3793701"/>
            <a:ext cx="2286000" cy="1626577"/>
          </a:xfrm>
          <a:prstGeom prst="rect">
            <a:avLst/>
          </a:prstGeom>
          <a:noFill/>
          <a:ln>
            <a:noFill/>
          </a:ln>
        </p:spPr>
      </p:pic>
      <p:pic>
        <p:nvPicPr>
          <p:cNvPr id="77" name="Google Shape;77;gdd24216bdc_0_18"/>
          <p:cNvPicPr preferRelativeResize="0"/>
          <p:nvPr/>
        </p:nvPicPr>
        <p:blipFill rotWithShape="1">
          <a:blip r:embed="rId5">
            <a:alphaModFix/>
          </a:blip>
          <a:srcRect/>
          <a:stretch/>
        </p:blipFill>
        <p:spPr>
          <a:xfrm>
            <a:off x="84463" y="3793700"/>
            <a:ext cx="2286000" cy="16265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25"/>
          <p:cNvSpPr/>
          <p:nvPr/>
        </p:nvSpPr>
        <p:spPr>
          <a:xfrm>
            <a:off x="0" y="0"/>
            <a:ext cx="9144000" cy="5978358"/>
          </a:xfrm>
          <a:prstGeom prst="rect">
            <a:avLst/>
          </a:prstGeom>
          <a:solidFill>
            <a:srgbClr val="003155"/>
          </a:solidFill>
          <a:ln w="25400" cap="flat" cmpd="sng">
            <a:solidFill>
              <a:srgbClr val="0031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3" name="Google Shape;83;p25"/>
          <p:cNvSpPr/>
          <p:nvPr/>
        </p:nvSpPr>
        <p:spPr>
          <a:xfrm>
            <a:off x="0" y="-5347"/>
            <a:ext cx="9144000" cy="786063"/>
          </a:xfrm>
          <a:prstGeom prst="rect">
            <a:avLst/>
          </a:prstGeom>
          <a:solidFill>
            <a:srgbClr val="B3DADF"/>
          </a:solidFill>
          <a:ln w="25400" cap="flat" cmpd="sng">
            <a:solidFill>
              <a:srgbClr val="B3DAD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4" name="Google Shape;84;p25"/>
          <p:cNvSpPr txBox="1"/>
          <p:nvPr/>
        </p:nvSpPr>
        <p:spPr>
          <a:xfrm>
            <a:off x="2251239" y="55251"/>
            <a:ext cx="476450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mbria"/>
                <a:ea typeface="Cambria"/>
                <a:cs typeface="Cambria"/>
                <a:sym typeface="Cambria"/>
              </a:rPr>
              <a:t>Successful Pilot: Ocean Adapt</a:t>
            </a:r>
            <a:endParaRPr sz="2800" b="0" i="0" u="none" strike="noStrike" cap="none">
              <a:solidFill>
                <a:srgbClr val="000000"/>
              </a:solidFill>
              <a:latin typeface="Cambria"/>
              <a:ea typeface="Cambria"/>
              <a:cs typeface="Cambria"/>
              <a:sym typeface="Cambria"/>
            </a:endParaRPr>
          </a:p>
        </p:txBody>
      </p:sp>
      <p:sp>
        <p:nvSpPr>
          <p:cNvPr id="85" name="Google Shape;85;p25"/>
          <p:cNvSpPr txBox="1">
            <a:spLocks noGrp="1"/>
          </p:cNvSpPr>
          <p:nvPr>
            <p:ph type="body" idx="1"/>
          </p:nvPr>
        </p:nvSpPr>
        <p:spPr>
          <a:xfrm>
            <a:off x="-122925" y="944575"/>
            <a:ext cx="3949800" cy="5094600"/>
          </a:xfrm>
          <a:prstGeom prst="rect">
            <a:avLst/>
          </a:prstGeom>
          <a:noFill/>
          <a:ln>
            <a:noFill/>
          </a:ln>
        </p:spPr>
        <p:txBody>
          <a:bodyPr spcFirstLastPara="1" wrap="square" lIns="91425" tIns="91425" rIns="91425" bIns="91425" anchor="t" anchorCtr="0">
            <a:noAutofit/>
          </a:bodyPr>
          <a:lstStyle/>
          <a:p>
            <a:pPr marL="457200" lvl="0" indent="-314345" algn="l" rtl="0">
              <a:lnSpc>
                <a:spcPct val="100000"/>
              </a:lnSpc>
              <a:spcBef>
                <a:spcPts val="0"/>
              </a:spcBef>
              <a:spcAft>
                <a:spcPts val="0"/>
              </a:spcAft>
              <a:buClr>
                <a:schemeClr val="lt1"/>
              </a:buClr>
              <a:buSzPts val="1350"/>
              <a:buFont typeface="Century Gothic"/>
              <a:buChar char="•"/>
            </a:pPr>
            <a:r>
              <a:rPr lang="en-US">
                <a:solidFill>
                  <a:schemeClr val="lt1"/>
                </a:solidFill>
                <a:latin typeface="Century Gothic"/>
                <a:ea typeface="Century Gothic"/>
                <a:cs typeface="Century Gothic"/>
                <a:sym typeface="Century Gothic"/>
              </a:rPr>
              <a:t>Successful collaboration between NMFS and Rutgers since 2015.</a:t>
            </a:r>
            <a:endParaRPr sz="1400">
              <a:solidFill>
                <a:schemeClr val="lt1"/>
              </a:solidFill>
              <a:latin typeface="Century Gothic"/>
              <a:ea typeface="Century Gothic"/>
              <a:cs typeface="Century Gothic"/>
              <a:sym typeface="Century Gothic"/>
            </a:endParaRPr>
          </a:p>
          <a:p>
            <a:pPr marL="457200" lvl="0" indent="-314345" algn="l" rtl="0">
              <a:lnSpc>
                <a:spcPct val="100000"/>
              </a:lnSpc>
              <a:spcBef>
                <a:spcPts val="1000"/>
              </a:spcBef>
              <a:spcAft>
                <a:spcPts val="0"/>
              </a:spcAft>
              <a:buClr>
                <a:schemeClr val="lt1"/>
              </a:buClr>
              <a:buSzPts val="1350"/>
              <a:buFont typeface="Century Gothic"/>
              <a:buChar char="•"/>
            </a:pPr>
            <a:r>
              <a:rPr lang="en-US">
                <a:solidFill>
                  <a:schemeClr val="lt1"/>
                </a:solidFill>
                <a:latin typeface="Century Gothic"/>
                <a:ea typeface="Century Gothic"/>
                <a:cs typeface="Century Gothic"/>
                <a:sym typeface="Century Gothic"/>
              </a:rPr>
              <a:t>Provides 50 years of biomass distributions for 700+ species in US and Canadian waters.</a:t>
            </a:r>
            <a:endParaRPr sz="1400">
              <a:solidFill>
                <a:schemeClr val="lt1"/>
              </a:solidFill>
              <a:latin typeface="Century Gothic"/>
              <a:ea typeface="Century Gothic"/>
              <a:cs typeface="Century Gothic"/>
              <a:sym typeface="Century Gothic"/>
            </a:endParaRPr>
          </a:p>
          <a:p>
            <a:pPr marL="457200" lvl="0" indent="-314345" algn="l" rtl="0">
              <a:lnSpc>
                <a:spcPct val="100000"/>
              </a:lnSpc>
              <a:spcBef>
                <a:spcPts val="1000"/>
              </a:spcBef>
              <a:spcAft>
                <a:spcPts val="0"/>
              </a:spcAft>
              <a:buClr>
                <a:schemeClr val="lt1"/>
              </a:buClr>
              <a:buSzPts val="1350"/>
              <a:buFont typeface="Century Gothic"/>
              <a:buChar char="•"/>
            </a:pPr>
            <a:r>
              <a:rPr lang="en-US">
                <a:solidFill>
                  <a:schemeClr val="lt1"/>
                </a:solidFill>
                <a:latin typeface="Century Gothic"/>
                <a:ea typeface="Century Gothic"/>
                <a:cs typeface="Century Gothic"/>
                <a:sym typeface="Century Gothic"/>
              </a:rPr>
              <a:t>Provides projections of future distributions under climate change for @ 300 species.</a:t>
            </a:r>
            <a:endParaRPr>
              <a:solidFill>
                <a:schemeClr val="lt1"/>
              </a:solidFill>
              <a:latin typeface="Century Gothic"/>
              <a:ea typeface="Century Gothic"/>
              <a:cs typeface="Century Gothic"/>
              <a:sym typeface="Century Gothic"/>
            </a:endParaRPr>
          </a:p>
          <a:p>
            <a:pPr marL="457200" lvl="0" indent="-314345" algn="l" rtl="0">
              <a:lnSpc>
                <a:spcPct val="100000"/>
              </a:lnSpc>
              <a:spcBef>
                <a:spcPts val="1000"/>
              </a:spcBef>
              <a:spcAft>
                <a:spcPts val="0"/>
              </a:spcAft>
              <a:buClr>
                <a:schemeClr val="lt1"/>
              </a:buClr>
              <a:buSzPts val="1350"/>
              <a:buFont typeface="Century Gothic"/>
              <a:buChar char="•"/>
            </a:pPr>
            <a:r>
              <a:rPr lang="en-US">
                <a:solidFill>
                  <a:schemeClr val="lt1"/>
                </a:solidFill>
                <a:latin typeface="Century Gothic"/>
                <a:ea typeface="Century Gothic"/>
                <a:cs typeface="Century Gothic"/>
                <a:sym typeface="Century Gothic"/>
              </a:rPr>
              <a:t>Updated annually from NMFS and DFO trawl surveys.</a:t>
            </a:r>
            <a:endParaRPr>
              <a:solidFill>
                <a:schemeClr val="lt1"/>
              </a:solidFill>
              <a:latin typeface="Century Gothic"/>
              <a:ea typeface="Century Gothic"/>
              <a:cs typeface="Century Gothic"/>
              <a:sym typeface="Century Gothic"/>
            </a:endParaRPr>
          </a:p>
          <a:p>
            <a:pPr marL="457200" lvl="0" indent="-314345" algn="l" rtl="0">
              <a:lnSpc>
                <a:spcPct val="100000"/>
              </a:lnSpc>
              <a:spcBef>
                <a:spcPts val="1000"/>
              </a:spcBef>
              <a:spcAft>
                <a:spcPts val="0"/>
              </a:spcAft>
              <a:buClr>
                <a:schemeClr val="lt1"/>
              </a:buClr>
              <a:buSzPts val="1350"/>
              <a:buFont typeface="Century Gothic"/>
              <a:buChar char="•"/>
            </a:pPr>
            <a:r>
              <a:rPr lang="en-US">
                <a:solidFill>
                  <a:schemeClr val="lt1"/>
                </a:solidFill>
                <a:latin typeface="Century Gothic"/>
                <a:ea typeface="Century Gothic"/>
                <a:cs typeface="Century Gothic"/>
                <a:sym typeface="Century Gothic"/>
              </a:rPr>
              <a:t>NMFS Assessment:</a:t>
            </a:r>
            <a:endParaRPr>
              <a:solidFill>
                <a:schemeClr val="lt1"/>
              </a:solidFill>
              <a:latin typeface="Century Gothic"/>
              <a:ea typeface="Century Gothic"/>
              <a:cs typeface="Century Gothic"/>
              <a:sym typeface="Century Gothic"/>
            </a:endParaRPr>
          </a:p>
          <a:p>
            <a:pPr marL="914400" lvl="1" indent="-314345" algn="l" rtl="0">
              <a:lnSpc>
                <a:spcPct val="100000"/>
              </a:lnSpc>
              <a:spcBef>
                <a:spcPts val="1000"/>
              </a:spcBef>
              <a:spcAft>
                <a:spcPts val="0"/>
              </a:spcAft>
              <a:buClr>
                <a:schemeClr val="lt1"/>
              </a:buClr>
              <a:buSzPts val="1350"/>
              <a:buFont typeface="Century Gothic"/>
              <a:buChar char="•"/>
            </a:pPr>
            <a:r>
              <a:rPr lang="en-US" sz="1600">
                <a:solidFill>
                  <a:schemeClr val="lt1"/>
                </a:solidFill>
                <a:latin typeface="Century Gothic"/>
                <a:ea typeface="Century Gothic"/>
                <a:cs typeface="Century Gothic"/>
                <a:sym typeface="Century Gothic"/>
              </a:rPr>
              <a:t>Limited platform</a:t>
            </a:r>
            <a:endParaRPr sz="1600">
              <a:solidFill>
                <a:schemeClr val="lt1"/>
              </a:solidFill>
              <a:latin typeface="Century Gothic"/>
              <a:ea typeface="Century Gothic"/>
              <a:cs typeface="Century Gothic"/>
              <a:sym typeface="Century Gothic"/>
            </a:endParaRPr>
          </a:p>
          <a:p>
            <a:pPr marL="914400" lvl="1" indent="-314345" algn="l" rtl="0">
              <a:lnSpc>
                <a:spcPct val="100000"/>
              </a:lnSpc>
              <a:spcBef>
                <a:spcPts val="0"/>
              </a:spcBef>
              <a:spcAft>
                <a:spcPts val="0"/>
              </a:spcAft>
              <a:buClr>
                <a:schemeClr val="lt1"/>
              </a:buClr>
              <a:buSzPts val="1350"/>
              <a:buFont typeface="Century Gothic"/>
              <a:buChar char="•"/>
            </a:pPr>
            <a:r>
              <a:rPr lang="en-US" sz="1600">
                <a:solidFill>
                  <a:schemeClr val="lt1"/>
                </a:solidFill>
                <a:latin typeface="Century Gothic"/>
                <a:ea typeface="Century Gothic"/>
                <a:cs typeface="Century Gothic"/>
                <a:sym typeface="Century Gothic"/>
              </a:rPr>
              <a:t>Growing demands</a:t>
            </a:r>
            <a:endParaRPr sz="1600">
              <a:solidFill>
                <a:schemeClr val="lt1"/>
              </a:solidFill>
              <a:latin typeface="Century Gothic"/>
              <a:ea typeface="Century Gothic"/>
              <a:cs typeface="Century Gothic"/>
              <a:sym typeface="Century Gothic"/>
            </a:endParaRPr>
          </a:p>
          <a:p>
            <a:pPr marL="914400" lvl="1" indent="-314345" algn="l" rtl="0">
              <a:lnSpc>
                <a:spcPct val="100000"/>
              </a:lnSpc>
              <a:spcBef>
                <a:spcPts val="0"/>
              </a:spcBef>
              <a:spcAft>
                <a:spcPts val="0"/>
              </a:spcAft>
              <a:buClr>
                <a:schemeClr val="lt1"/>
              </a:buClr>
              <a:buSzPts val="1350"/>
              <a:buFont typeface="Century Gothic"/>
              <a:buChar char="•"/>
            </a:pPr>
            <a:r>
              <a:rPr lang="en-US" sz="1600">
                <a:solidFill>
                  <a:schemeClr val="lt1"/>
                </a:solidFill>
                <a:latin typeface="Century Gothic"/>
                <a:ea typeface="Century Gothic"/>
                <a:cs typeface="Century Gothic"/>
                <a:sym typeface="Century Gothic"/>
              </a:rPr>
              <a:t>Recommendation to develop next generation portal</a:t>
            </a:r>
            <a:endParaRPr sz="1000">
              <a:solidFill>
                <a:schemeClr val="lt1"/>
              </a:solidFill>
              <a:latin typeface="Century Gothic"/>
              <a:ea typeface="Century Gothic"/>
              <a:cs typeface="Century Gothic"/>
              <a:sym typeface="Century Gothic"/>
            </a:endParaRPr>
          </a:p>
        </p:txBody>
      </p:sp>
      <p:pic>
        <p:nvPicPr>
          <p:cNvPr id="86" name="Google Shape;86;p25"/>
          <p:cNvPicPr preferRelativeResize="0"/>
          <p:nvPr/>
        </p:nvPicPr>
        <p:blipFill rotWithShape="1">
          <a:blip r:embed="rId3">
            <a:alphaModFix/>
          </a:blip>
          <a:srcRect/>
          <a:stretch/>
        </p:blipFill>
        <p:spPr>
          <a:xfrm>
            <a:off x="3894376" y="1711950"/>
            <a:ext cx="5158726" cy="37511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dcf416d0db_0_0"/>
          <p:cNvSpPr/>
          <p:nvPr/>
        </p:nvSpPr>
        <p:spPr>
          <a:xfrm>
            <a:off x="0" y="-5350"/>
            <a:ext cx="9144000" cy="662100"/>
          </a:xfrm>
          <a:prstGeom prst="rect">
            <a:avLst/>
          </a:prstGeom>
          <a:solidFill>
            <a:srgbClr val="B3DADF"/>
          </a:solidFill>
          <a:ln w="25400" cap="flat" cmpd="sng">
            <a:solidFill>
              <a:srgbClr val="B3DAD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 name="Google Shape;92;gdcf416d0db_0_0"/>
          <p:cNvSpPr txBox="1"/>
          <p:nvPr/>
        </p:nvSpPr>
        <p:spPr>
          <a:xfrm>
            <a:off x="128700" y="70850"/>
            <a:ext cx="88866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rgbClr val="000000"/>
                </a:solidFill>
                <a:latin typeface="Cambria"/>
                <a:ea typeface="Cambria"/>
                <a:cs typeface="Cambria"/>
                <a:sym typeface="Cambria"/>
              </a:rPr>
              <a:t>The NMFS Distribution Mapping and Analysis Portal (DisMAP)</a:t>
            </a:r>
            <a:r>
              <a:rPr lang="en-US" sz="2400" b="1" i="0" u="none" strike="noStrike" cap="none">
                <a:solidFill>
                  <a:srgbClr val="000000"/>
                </a:solidFill>
                <a:latin typeface="Century Gothic"/>
                <a:ea typeface="Century Gothic"/>
                <a:cs typeface="Century Gothic"/>
                <a:sym typeface="Century Gothic"/>
              </a:rPr>
              <a:t> </a:t>
            </a:r>
            <a:endParaRPr sz="2400" b="1" i="0" u="none" strike="noStrike" cap="none">
              <a:solidFill>
                <a:srgbClr val="000000"/>
              </a:solidFill>
              <a:latin typeface="Century Gothic"/>
              <a:ea typeface="Century Gothic"/>
              <a:cs typeface="Century Gothic"/>
              <a:sym typeface="Century Gothic"/>
            </a:endParaRPr>
          </a:p>
        </p:txBody>
      </p:sp>
      <p:sp>
        <p:nvSpPr>
          <p:cNvPr id="93" name="Google Shape;93;gdcf416d0db_0_0"/>
          <p:cNvSpPr/>
          <p:nvPr/>
        </p:nvSpPr>
        <p:spPr>
          <a:xfrm>
            <a:off x="75" y="656750"/>
            <a:ext cx="9144000" cy="52842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 name="Google Shape;94;gdcf416d0db_0_0"/>
          <p:cNvSpPr txBox="1"/>
          <p:nvPr/>
        </p:nvSpPr>
        <p:spPr>
          <a:xfrm>
            <a:off x="204900" y="809075"/>
            <a:ext cx="4601700" cy="1662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entury Gothic"/>
                <a:ea typeface="Century Gothic"/>
                <a:cs typeface="Century Gothic"/>
                <a:sym typeface="Century Gothic"/>
              </a:rPr>
              <a:t>DisMAP is:</a:t>
            </a:r>
            <a:r>
              <a:rPr lang="en-US" sz="1600" b="0" i="0" u="none" strike="noStrike" cap="none">
                <a:solidFill>
                  <a:srgbClr val="000000"/>
                </a:solidFill>
                <a:latin typeface="Century Gothic"/>
                <a:ea typeface="Century Gothic"/>
                <a:cs typeface="Century Gothic"/>
                <a:sym typeface="Century Gothic"/>
              </a:rPr>
              <a:t> A national online portal providing visualization and analysis tools to allow users to view, download, and dynamically interact with data to track and understand past and projected future distributions of marine species </a:t>
            </a:r>
            <a:endParaRPr sz="1400" b="0" i="0" u="none" strike="noStrike" cap="none">
              <a:solidFill>
                <a:srgbClr val="000000"/>
              </a:solidFill>
              <a:latin typeface="Arial"/>
              <a:ea typeface="Arial"/>
              <a:cs typeface="Arial"/>
              <a:sym typeface="Arial"/>
            </a:endParaRPr>
          </a:p>
        </p:txBody>
      </p:sp>
      <p:sp>
        <p:nvSpPr>
          <p:cNvPr id="95" name="Google Shape;95;gdcf416d0db_0_0"/>
          <p:cNvSpPr txBox="1"/>
          <p:nvPr/>
        </p:nvSpPr>
        <p:spPr>
          <a:xfrm>
            <a:off x="204900" y="2623775"/>
            <a:ext cx="4601700" cy="3140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entury Gothic"/>
                <a:ea typeface="Century Gothic"/>
                <a:cs typeface="Century Gothic"/>
                <a:sym typeface="Century Gothic"/>
              </a:rPr>
              <a:t>DisMAP will:</a:t>
            </a:r>
            <a:r>
              <a:rPr lang="en-US" sz="1600" b="0" i="0" u="none" strike="noStrike" cap="none">
                <a:solidFill>
                  <a:srgbClr val="000000"/>
                </a:solidFill>
                <a:latin typeface="Century Gothic"/>
                <a:ea typeface="Century Gothic"/>
                <a:cs typeface="Century Gothic"/>
                <a:sym typeface="Century Gothic"/>
              </a:rPr>
              <a:t> </a:t>
            </a:r>
            <a:endParaRPr sz="1600" b="0" i="0" u="none" strike="noStrike" cap="none">
              <a:solidFill>
                <a:srgbClr val="000000"/>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rgbClr val="000000"/>
              </a:buClr>
              <a:buSzPts val="1600"/>
              <a:buFont typeface="Century Gothic"/>
              <a:buChar char="●"/>
            </a:pPr>
            <a:r>
              <a:rPr lang="en-US" sz="1600" b="0" i="0" u="none" strike="noStrike" cap="none">
                <a:solidFill>
                  <a:srgbClr val="000000"/>
                </a:solidFill>
                <a:latin typeface="Century Gothic"/>
                <a:ea typeface="Century Gothic"/>
                <a:cs typeface="Century Gothic"/>
                <a:sym typeface="Century Gothic"/>
              </a:rPr>
              <a:t>Provide access to marine species distribution data and models across biogeographic and jurisdictional boundaries.</a:t>
            </a:r>
            <a:endParaRPr sz="1600" b="0" i="0" u="none" strike="noStrike" cap="none">
              <a:solidFill>
                <a:srgbClr val="000000"/>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rgbClr val="000000"/>
              </a:buClr>
              <a:buSzPts val="1600"/>
              <a:buFont typeface="Century Gothic"/>
              <a:buChar char="●"/>
            </a:pPr>
            <a:r>
              <a:rPr lang="en-US" sz="1600" b="0" i="0" u="none" strike="noStrike" cap="none">
                <a:solidFill>
                  <a:srgbClr val="000000"/>
                </a:solidFill>
                <a:latin typeface="Century Gothic"/>
                <a:ea typeface="Century Gothic"/>
                <a:cs typeface="Century Gothic"/>
                <a:sym typeface="Century Gothic"/>
              </a:rPr>
              <a:t>Provide consistent nationwide tracking and analysis of species distributions.</a:t>
            </a:r>
            <a:endParaRPr sz="1600" b="0" i="0" u="none" strike="noStrike" cap="none">
              <a:solidFill>
                <a:srgbClr val="000000"/>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rgbClr val="000000"/>
              </a:buClr>
              <a:buSzPts val="1600"/>
              <a:buFont typeface="Century Gothic"/>
              <a:buChar char="●"/>
            </a:pPr>
            <a:r>
              <a:rPr lang="en-US" sz="1600" b="0" i="0" u="none" strike="noStrike" cap="none">
                <a:solidFill>
                  <a:srgbClr val="000000"/>
                </a:solidFill>
                <a:latin typeface="Century Gothic"/>
                <a:ea typeface="Century Gothic"/>
                <a:cs typeface="Century Gothic"/>
                <a:sym typeface="Century Gothic"/>
              </a:rPr>
              <a:t>Support research and development to advance the field of species distribution modeling.</a:t>
            </a:r>
            <a:endParaRPr sz="1600" b="0" i="0" u="none" strike="noStrike" cap="none">
              <a:solidFill>
                <a:srgbClr val="000000"/>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rgbClr val="000000"/>
              </a:buClr>
              <a:buSzPts val="1600"/>
              <a:buFont typeface="Century Gothic"/>
              <a:buChar char="●"/>
            </a:pPr>
            <a:r>
              <a:rPr lang="en-US" sz="1600" b="0" i="0" u="none" strike="noStrike" cap="none">
                <a:solidFill>
                  <a:srgbClr val="000000"/>
                </a:solidFill>
                <a:latin typeface="Century Gothic"/>
                <a:ea typeface="Century Gothic"/>
                <a:cs typeface="Century Gothic"/>
                <a:sym typeface="Century Gothic"/>
              </a:rPr>
              <a:t>Leverage and amplify investments and efforts.</a:t>
            </a:r>
            <a:endParaRPr sz="1600" b="0" i="0" u="none" strike="noStrike" cap="none">
              <a:solidFill>
                <a:srgbClr val="000000"/>
              </a:solidFill>
              <a:latin typeface="Century Gothic"/>
              <a:ea typeface="Century Gothic"/>
              <a:cs typeface="Century Gothic"/>
              <a:sym typeface="Century Gothic"/>
            </a:endParaRPr>
          </a:p>
        </p:txBody>
      </p:sp>
      <p:pic>
        <p:nvPicPr>
          <p:cNvPr id="96" name="Google Shape;96;gdcf416d0db_0_0"/>
          <p:cNvPicPr preferRelativeResize="0"/>
          <p:nvPr/>
        </p:nvPicPr>
        <p:blipFill rotWithShape="1">
          <a:blip r:embed="rId3">
            <a:alphaModFix/>
          </a:blip>
          <a:srcRect l="18110" t="19420" r="51711" b="18632"/>
          <a:stretch/>
        </p:blipFill>
        <p:spPr>
          <a:xfrm>
            <a:off x="5290425" y="608750"/>
            <a:ext cx="3319798" cy="3140101"/>
          </a:xfrm>
          <a:prstGeom prst="rect">
            <a:avLst/>
          </a:prstGeom>
          <a:noFill/>
          <a:ln>
            <a:noFill/>
          </a:ln>
        </p:spPr>
      </p:pic>
      <p:pic>
        <p:nvPicPr>
          <p:cNvPr id="97" name="Google Shape;97;gdcf416d0db_0_0"/>
          <p:cNvPicPr preferRelativeResize="0"/>
          <p:nvPr/>
        </p:nvPicPr>
        <p:blipFill rotWithShape="1">
          <a:blip r:embed="rId3">
            <a:alphaModFix/>
          </a:blip>
          <a:srcRect l="48625" t="19420" r="17464" b="18632"/>
          <a:stretch/>
        </p:blipFill>
        <p:spPr>
          <a:xfrm>
            <a:off x="5410713" y="3153375"/>
            <a:ext cx="3079224" cy="25922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dcf416d0db_0_42"/>
          <p:cNvSpPr/>
          <p:nvPr/>
        </p:nvSpPr>
        <p:spPr>
          <a:xfrm>
            <a:off x="75" y="557450"/>
            <a:ext cx="9144000" cy="53835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3" name="Google Shape;103;gdcf416d0db_0_42"/>
          <p:cNvSpPr/>
          <p:nvPr/>
        </p:nvSpPr>
        <p:spPr>
          <a:xfrm>
            <a:off x="0" y="-5350"/>
            <a:ext cx="9144000" cy="562800"/>
          </a:xfrm>
          <a:prstGeom prst="rect">
            <a:avLst/>
          </a:prstGeom>
          <a:solidFill>
            <a:srgbClr val="B3DADF"/>
          </a:solidFill>
          <a:ln w="25400" cap="flat" cmpd="sng">
            <a:solidFill>
              <a:srgbClr val="B3DAD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 name="Google Shape;104;gdcf416d0db_0_42"/>
          <p:cNvSpPr txBox="1"/>
          <p:nvPr/>
        </p:nvSpPr>
        <p:spPr>
          <a:xfrm>
            <a:off x="128700" y="-5350"/>
            <a:ext cx="88866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rgbClr val="000000"/>
                </a:solidFill>
                <a:latin typeface="Cambria"/>
                <a:ea typeface="Cambria"/>
                <a:cs typeface="Cambria"/>
                <a:sym typeface="Cambria"/>
              </a:rPr>
              <a:t>The NMFS Distribution Mapping and Analysis Portal (DisMAP)</a:t>
            </a:r>
            <a:r>
              <a:rPr lang="en-US" sz="2400" b="1" i="0" u="none" strike="noStrike" cap="none">
                <a:solidFill>
                  <a:srgbClr val="000000"/>
                </a:solidFill>
                <a:latin typeface="Century Gothic"/>
                <a:ea typeface="Century Gothic"/>
                <a:cs typeface="Century Gothic"/>
                <a:sym typeface="Century Gothic"/>
              </a:rPr>
              <a:t> </a:t>
            </a:r>
            <a:endParaRPr sz="2400" b="1" i="0" u="none" strike="noStrike" cap="none">
              <a:solidFill>
                <a:srgbClr val="000000"/>
              </a:solidFill>
              <a:latin typeface="Century Gothic"/>
              <a:ea typeface="Century Gothic"/>
              <a:cs typeface="Century Gothic"/>
              <a:sym typeface="Century Gothic"/>
            </a:endParaRPr>
          </a:p>
        </p:txBody>
      </p:sp>
      <p:grpSp>
        <p:nvGrpSpPr>
          <p:cNvPr id="105" name="Google Shape;105;gdcf416d0db_0_42"/>
          <p:cNvGrpSpPr/>
          <p:nvPr/>
        </p:nvGrpSpPr>
        <p:grpSpPr>
          <a:xfrm>
            <a:off x="148126" y="1571236"/>
            <a:ext cx="2008444" cy="2266117"/>
            <a:chOff x="546150" y="1859325"/>
            <a:chExt cx="1799681" cy="2047450"/>
          </a:xfrm>
        </p:grpSpPr>
        <p:pic>
          <p:nvPicPr>
            <p:cNvPr id="106" name="Google Shape;106;gdcf416d0db_0_42"/>
            <p:cNvPicPr preferRelativeResize="0"/>
            <p:nvPr/>
          </p:nvPicPr>
          <p:blipFill rotWithShape="1">
            <a:blip r:embed="rId3">
              <a:alphaModFix/>
            </a:blip>
            <a:srcRect/>
            <a:stretch/>
          </p:blipFill>
          <p:spPr>
            <a:xfrm>
              <a:off x="575950" y="1938825"/>
              <a:ext cx="1720175" cy="1967950"/>
            </a:xfrm>
            <a:prstGeom prst="rect">
              <a:avLst/>
            </a:prstGeom>
            <a:noFill/>
            <a:ln>
              <a:noFill/>
            </a:ln>
          </p:spPr>
        </p:pic>
        <p:pic>
          <p:nvPicPr>
            <p:cNvPr id="107" name="Google Shape;107;gdcf416d0db_0_42" descr="https://lh3.googleusercontent.com/zZXtMQICqm35stm0C0F83KYnilr-NjurpKzSzbUt4vIergCey4DNzNUq_jcaL-sUNxSO1qFCmEgxI7fKLxnEvFl-XstBQfK2V1RRQTTlw1jxRB-ADLXU6yDEDMhAbk9v"/>
            <p:cNvPicPr preferRelativeResize="0"/>
            <p:nvPr/>
          </p:nvPicPr>
          <p:blipFill rotWithShape="1">
            <a:blip r:embed="rId4">
              <a:alphaModFix/>
            </a:blip>
            <a:srcRect/>
            <a:stretch/>
          </p:blipFill>
          <p:spPr>
            <a:xfrm>
              <a:off x="546150" y="1859325"/>
              <a:ext cx="1799681" cy="1750375"/>
            </a:xfrm>
            <a:prstGeom prst="rect">
              <a:avLst/>
            </a:prstGeom>
            <a:noFill/>
            <a:ln>
              <a:noFill/>
            </a:ln>
          </p:spPr>
        </p:pic>
      </p:grpSp>
      <p:grpSp>
        <p:nvGrpSpPr>
          <p:cNvPr id="108" name="Google Shape;108;gdcf416d0db_0_42"/>
          <p:cNvGrpSpPr/>
          <p:nvPr/>
        </p:nvGrpSpPr>
        <p:grpSpPr>
          <a:xfrm>
            <a:off x="2385148" y="1571235"/>
            <a:ext cx="2011680" cy="2266119"/>
            <a:chOff x="2345886" y="1491710"/>
            <a:chExt cx="2011680" cy="2266119"/>
          </a:xfrm>
        </p:grpSpPr>
        <p:pic>
          <p:nvPicPr>
            <p:cNvPr id="109" name="Google Shape;109;gdcf416d0db_0_42"/>
            <p:cNvPicPr preferRelativeResize="0"/>
            <p:nvPr/>
          </p:nvPicPr>
          <p:blipFill rotWithShape="1">
            <a:blip r:embed="rId5">
              <a:alphaModFix/>
            </a:blip>
            <a:srcRect/>
            <a:stretch/>
          </p:blipFill>
          <p:spPr>
            <a:xfrm>
              <a:off x="2435071" y="1579702"/>
              <a:ext cx="1919715" cy="2178127"/>
            </a:xfrm>
            <a:prstGeom prst="rect">
              <a:avLst/>
            </a:prstGeom>
            <a:noFill/>
            <a:ln>
              <a:noFill/>
            </a:ln>
          </p:spPr>
        </p:pic>
        <p:pic>
          <p:nvPicPr>
            <p:cNvPr id="110" name="Google Shape;110;gdcf416d0db_0_42"/>
            <p:cNvPicPr preferRelativeResize="0"/>
            <p:nvPr/>
          </p:nvPicPr>
          <p:blipFill rotWithShape="1">
            <a:blip r:embed="rId6">
              <a:alphaModFix/>
            </a:blip>
            <a:srcRect/>
            <a:stretch/>
          </p:blipFill>
          <p:spPr>
            <a:xfrm>
              <a:off x="2345886" y="1491710"/>
              <a:ext cx="2011680" cy="1938528"/>
            </a:xfrm>
            <a:prstGeom prst="rect">
              <a:avLst/>
            </a:prstGeom>
            <a:noFill/>
            <a:ln>
              <a:noFill/>
            </a:ln>
          </p:spPr>
        </p:pic>
      </p:grpSp>
      <p:grpSp>
        <p:nvGrpSpPr>
          <p:cNvPr id="111" name="Google Shape;111;gdcf416d0db_0_42"/>
          <p:cNvGrpSpPr/>
          <p:nvPr/>
        </p:nvGrpSpPr>
        <p:grpSpPr>
          <a:xfrm>
            <a:off x="4777800" y="1571238"/>
            <a:ext cx="1926261" cy="2266104"/>
            <a:chOff x="4492900" y="1491725"/>
            <a:chExt cx="1926261" cy="2266104"/>
          </a:xfrm>
        </p:grpSpPr>
        <p:pic>
          <p:nvPicPr>
            <p:cNvPr id="112" name="Google Shape;112;gdcf416d0db_0_42"/>
            <p:cNvPicPr preferRelativeResize="0"/>
            <p:nvPr/>
          </p:nvPicPr>
          <p:blipFill rotWithShape="1">
            <a:blip r:embed="rId7">
              <a:alphaModFix/>
            </a:blip>
            <a:srcRect/>
            <a:stretch/>
          </p:blipFill>
          <p:spPr>
            <a:xfrm>
              <a:off x="4499446" y="1579702"/>
              <a:ext cx="1919715" cy="2178127"/>
            </a:xfrm>
            <a:prstGeom prst="rect">
              <a:avLst/>
            </a:prstGeom>
            <a:noFill/>
            <a:ln>
              <a:noFill/>
            </a:ln>
          </p:spPr>
        </p:pic>
        <p:pic>
          <p:nvPicPr>
            <p:cNvPr id="113" name="Google Shape;113;gdcf416d0db_0_42"/>
            <p:cNvPicPr preferRelativeResize="0"/>
            <p:nvPr/>
          </p:nvPicPr>
          <p:blipFill rotWithShape="1">
            <a:blip r:embed="rId8">
              <a:alphaModFix/>
            </a:blip>
            <a:srcRect/>
            <a:stretch/>
          </p:blipFill>
          <p:spPr>
            <a:xfrm>
              <a:off x="4492900" y="1491725"/>
              <a:ext cx="1919700" cy="1938525"/>
            </a:xfrm>
            <a:prstGeom prst="rect">
              <a:avLst/>
            </a:prstGeom>
            <a:noFill/>
            <a:ln>
              <a:noFill/>
            </a:ln>
          </p:spPr>
        </p:pic>
      </p:grpSp>
      <p:grpSp>
        <p:nvGrpSpPr>
          <p:cNvPr id="114" name="Google Shape;114;gdcf416d0db_0_42"/>
          <p:cNvGrpSpPr/>
          <p:nvPr/>
        </p:nvGrpSpPr>
        <p:grpSpPr>
          <a:xfrm>
            <a:off x="6965450" y="1615225"/>
            <a:ext cx="2056150" cy="2178129"/>
            <a:chOff x="6461875" y="1579700"/>
            <a:chExt cx="2056150" cy="2178129"/>
          </a:xfrm>
        </p:grpSpPr>
        <p:pic>
          <p:nvPicPr>
            <p:cNvPr id="115" name="Google Shape;115;gdcf416d0db_0_42"/>
            <p:cNvPicPr preferRelativeResize="0"/>
            <p:nvPr/>
          </p:nvPicPr>
          <p:blipFill rotWithShape="1">
            <a:blip r:embed="rId9">
              <a:alphaModFix/>
            </a:blip>
            <a:srcRect/>
            <a:stretch/>
          </p:blipFill>
          <p:spPr>
            <a:xfrm>
              <a:off x="6507871" y="1579702"/>
              <a:ext cx="1919715" cy="2178127"/>
            </a:xfrm>
            <a:prstGeom prst="rect">
              <a:avLst/>
            </a:prstGeom>
            <a:noFill/>
            <a:ln>
              <a:noFill/>
            </a:ln>
          </p:spPr>
        </p:pic>
        <p:pic>
          <p:nvPicPr>
            <p:cNvPr id="116" name="Google Shape;116;gdcf416d0db_0_42"/>
            <p:cNvPicPr preferRelativeResize="0"/>
            <p:nvPr/>
          </p:nvPicPr>
          <p:blipFill rotWithShape="1">
            <a:blip r:embed="rId10">
              <a:alphaModFix/>
            </a:blip>
            <a:srcRect/>
            <a:stretch/>
          </p:blipFill>
          <p:spPr>
            <a:xfrm>
              <a:off x="6461875" y="1579700"/>
              <a:ext cx="2056150" cy="1938525"/>
            </a:xfrm>
            <a:prstGeom prst="rect">
              <a:avLst/>
            </a:prstGeom>
            <a:noFill/>
            <a:ln>
              <a:noFill/>
            </a:ln>
          </p:spPr>
        </p:pic>
      </p:grpSp>
      <p:sp>
        <p:nvSpPr>
          <p:cNvPr id="117" name="Google Shape;117;gdcf416d0db_0_42"/>
          <p:cNvSpPr txBox="1">
            <a:spLocks noGrp="1"/>
          </p:cNvSpPr>
          <p:nvPr>
            <p:ph type="body" idx="1"/>
          </p:nvPr>
        </p:nvSpPr>
        <p:spPr>
          <a:xfrm>
            <a:off x="48600" y="3989750"/>
            <a:ext cx="2008500" cy="1242300"/>
          </a:xfrm>
          <a:prstGeom prst="rect">
            <a:avLst/>
          </a:prstGeom>
          <a:noFill/>
          <a:ln>
            <a:noFill/>
          </a:ln>
        </p:spPr>
        <p:txBody>
          <a:bodyPr spcFirstLastPara="1" wrap="square" lIns="91425" tIns="91425" rIns="91425" bIns="91425" anchor="t" anchorCtr="0">
            <a:noAutofit/>
          </a:bodyPr>
          <a:lstStyle/>
          <a:p>
            <a:pPr marL="0" marR="0" lvl="0" indent="0" algn="ctr" rtl="0">
              <a:lnSpc>
                <a:spcPct val="95000"/>
              </a:lnSpc>
              <a:spcBef>
                <a:spcPts val="0"/>
              </a:spcBef>
              <a:spcAft>
                <a:spcPts val="0"/>
              </a:spcAft>
              <a:buClr>
                <a:srgbClr val="000000"/>
              </a:buClr>
              <a:buSzPts val="275"/>
              <a:buFont typeface="Arial"/>
              <a:buNone/>
            </a:pPr>
            <a:r>
              <a:rPr lang="en-US" sz="1100" b="1" i="0" u="none" strike="noStrike" cap="none">
                <a:solidFill>
                  <a:srgbClr val="000000"/>
                </a:solidFill>
                <a:latin typeface="Century Gothic"/>
                <a:ea typeface="Century Gothic"/>
                <a:cs typeface="Century Gothic"/>
                <a:sym typeface="Century Gothic"/>
              </a:rPr>
              <a:t>Single Species Distributions</a:t>
            </a:r>
            <a:endParaRPr sz="1100" b="1">
              <a:solidFill>
                <a:srgbClr val="000000"/>
              </a:solidFill>
              <a:latin typeface="Century Gothic"/>
              <a:ea typeface="Century Gothic"/>
              <a:cs typeface="Century Gothic"/>
              <a:sym typeface="Century Gothic"/>
            </a:endParaRPr>
          </a:p>
          <a:p>
            <a:pPr marL="0" marR="0" lvl="0" indent="0" algn="ctr" rtl="0">
              <a:lnSpc>
                <a:spcPct val="95000"/>
              </a:lnSpc>
              <a:spcBef>
                <a:spcPts val="0"/>
              </a:spcBef>
              <a:spcAft>
                <a:spcPts val="0"/>
              </a:spcAft>
              <a:buClr>
                <a:srgbClr val="000000"/>
              </a:buClr>
              <a:buSzPts val="275"/>
              <a:buFont typeface="Arial"/>
              <a:buNone/>
            </a:pPr>
            <a:r>
              <a:rPr lang="en-US" sz="1100" i="0" u="none" strike="noStrike" cap="none">
                <a:solidFill>
                  <a:srgbClr val="000000"/>
                </a:solidFill>
                <a:latin typeface="Century Gothic"/>
                <a:ea typeface="Century Gothic"/>
                <a:cs typeface="Century Gothic"/>
                <a:sym typeface="Century Gothic"/>
              </a:rPr>
              <a:t> Explore visual and numerical representation of several key metrics that define a species range and distribution and how they have or are projected to change over time.</a:t>
            </a:r>
            <a:endParaRPr sz="1100" i="0" u="none" strike="noStrike" cap="none">
              <a:solidFill>
                <a:srgbClr val="000000"/>
              </a:solidFill>
              <a:latin typeface="Century Gothic"/>
              <a:ea typeface="Century Gothic"/>
              <a:cs typeface="Century Gothic"/>
              <a:sym typeface="Century Gothic"/>
            </a:endParaRPr>
          </a:p>
          <a:p>
            <a:pPr marL="0" marR="0" lvl="0" indent="0" algn="l" rtl="0">
              <a:lnSpc>
                <a:spcPct val="95000"/>
              </a:lnSpc>
              <a:spcBef>
                <a:spcPts val="1200"/>
              </a:spcBef>
              <a:spcAft>
                <a:spcPts val="1200"/>
              </a:spcAft>
              <a:buClr>
                <a:srgbClr val="000000"/>
              </a:buClr>
              <a:buSzPts val="275"/>
              <a:buFont typeface="Arial"/>
              <a:buNone/>
            </a:pPr>
            <a:endParaRPr sz="550" b="0" i="0" u="none" strike="noStrike" cap="none">
              <a:solidFill>
                <a:srgbClr val="000000"/>
              </a:solidFill>
              <a:latin typeface="Arial"/>
              <a:ea typeface="Arial"/>
              <a:cs typeface="Arial"/>
              <a:sym typeface="Arial"/>
            </a:endParaRPr>
          </a:p>
        </p:txBody>
      </p:sp>
      <p:sp>
        <p:nvSpPr>
          <p:cNvPr id="118" name="Google Shape;118;gdcf416d0db_0_42"/>
          <p:cNvSpPr txBox="1"/>
          <p:nvPr/>
        </p:nvSpPr>
        <p:spPr>
          <a:xfrm>
            <a:off x="128700" y="649588"/>
            <a:ext cx="85185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DisMAP will have four modules where users can interact with and explore the distribution data in different ways:  </a:t>
            </a:r>
            <a:endParaRPr sz="1400" b="0" i="0" u="none" strike="noStrike" cap="none">
              <a:solidFill>
                <a:srgbClr val="000000"/>
              </a:solidFill>
              <a:latin typeface="Arial"/>
              <a:ea typeface="Arial"/>
              <a:cs typeface="Arial"/>
              <a:sym typeface="Arial"/>
            </a:endParaRPr>
          </a:p>
        </p:txBody>
      </p:sp>
      <p:sp>
        <p:nvSpPr>
          <p:cNvPr id="119" name="Google Shape;119;gdcf416d0db_0_42"/>
          <p:cNvSpPr txBox="1">
            <a:spLocks noGrp="1"/>
          </p:cNvSpPr>
          <p:nvPr>
            <p:ph type="body" idx="1"/>
          </p:nvPr>
        </p:nvSpPr>
        <p:spPr>
          <a:xfrm>
            <a:off x="2358750" y="3989750"/>
            <a:ext cx="2114400" cy="1242300"/>
          </a:xfrm>
          <a:prstGeom prst="rect">
            <a:avLst/>
          </a:prstGeom>
          <a:noFill/>
          <a:ln>
            <a:noFill/>
          </a:ln>
        </p:spPr>
        <p:txBody>
          <a:bodyPr spcFirstLastPara="1" wrap="square" lIns="91425" tIns="91425" rIns="91425" bIns="91425" anchor="t" anchorCtr="0">
            <a:noAutofit/>
          </a:bodyPr>
          <a:lstStyle/>
          <a:p>
            <a:pPr marL="0" marR="0" lvl="0" indent="0" algn="ctr" rtl="0">
              <a:lnSpc>
                <a:spcPct val="95000"/>
              </a:lnSpc>
              <a:spcBef>
                <a:spcPts val="0"/>
              </a:spcBef>
              <a:spcAft>
                <a:spcPts val="0"/>
              </a:spcAft>
              <a:buClr>
                <a:srgbClr val="000000"/>
              </a:buClr>
              <a:buSzPts val="275"/>
              <a:buFont typeface="Arial"/>
              <a:buNone/>
            </a:pPr>
            <a:r>
              <a:rPr lang="en-US" sz="1100" b="1" i="0" u="none" strike="noStrike" cap="none">
                <a:solidFill>
                  <a:srgbClr val="000000"/>
                </a:solidFill>
                <a:latin typeface="Century Gothic"/>
                <a:ea typeface="Century Gothic"/>
                <a:cs typeface="Century Gothic"/>
                <a:sym typeface="Century Gothic"/>
              </a:rPr>
              <a:t>Multispecies Overlap &amp; Interactions</a:t>
            </a:r>
            <a:endParaRPr sz="1100">
              <a:latin typeface="Century Gothic"/>
              <a:ea typeface="Century Gothic"/>
              <a:cs typeface="Century Gothic"/>
              <a:sym typeface="Century Gothic"/>
            </a:endParaRPr>
          </a:p>
          <a:p>
            <a:pPr marL="0" marR="0" lvl="0" indent="0" algn="ctr" rtl="0">
              <a:lnSpc>
                <a:spcPct val="95000"/>
              </a:lnSpc>
              <a:spcBef>
                <a:spcPts val="0"/>
              </a:spcBef>
              <a:spcAft>
                <a:spcPts val="0"/>
              </a:spcAft>
              <a:buClr>
                <a:srgbClr val="000000"/>
              </a:buClr>
              <a:buSzPts val="275"/>
              <a:buFont typeface="Arial"/>
              <a:buNone/>
            </a:pPr>
            <a:r>
              <a:rPr lang="en-US" sz="1100" i="0" u="none" strike="noStrike" cap="none">
                <a:solidFill>
                  <a:srgbClr val="000000"/>
                </a:solidFill>
                <a:latin typeface="Century Gothic"/>
                <a:ea typeface="Century Gothic"/>
                <a:cs typeface="Century Gothic"/>
                <a:sym typeface="Century Gothic"/>
              </a:rPr>
              <a:t>Explore species interactions, such as area or range overlap, within an area of interest and evaluate how those interactions have or may change over time.</a:t>
            </a:r>
            <a:endParaRPr sz="1100" i="0" u="none" strike="noStrike" cap="none">
              <a:solidFill>
                <a:srgbClr val="000000"/>
              </a:solidFill>
              <a:latin typeface="Century Gothic"/>
              <a:ea typeface="Century Gothic"/>
              <a:cs typeface="Century Gothic"/>
              <a:sym typeface="Century Gothic"/>
            </a:endParaRPr>
          </a:p>
          <a:p>
            <a:pPr marL="0" marR="0" lvl="0" indent="0" algn="l" rtl="0">
              <a:lnSpc>
                <a:spcPct val="95000"/>
              </a:lnSpc>
              <a:spcBef>
                <a:spcPts val="1200"/>
              </a:spcBef>
              <a:spcAft>
                <a:spcPts val="0"/>
              </a:spcAft>
              <a:buClr>
                <a:srgbClr val="000000"/>
              </a:buClr>
              <a:buSzPts val="275"/>
              <a:buFont typeface="Arial"/>
              <a:buNone/>
            </a:pPr>
            <a:endParaRPr sz="1226" b="0" i="0" u="none" strike="noStrike" cap="none">
              <a:solidFill>
                <a:srgbClr val="000000"/>
              </a:solidFill>
              <a:latin typeface="Arial"/>
              <a:ea typeface="Arial"/>
              <a:cs typeface="Arial"/>
              <a:sym typeface="Arial"/>
            </a:endParaRPr>
          </a:p>
          <a:p>
            <a:pPr marL="0" marR="0" lvl="0" indent="0" algn="l" rtl="0">
              <a:lnSpc>
                <a:spcPct val="95000"/>
              </a:lnSpc>
              <a:spcBef>
                <a:spcPts val="1200"/>
              </a:spcBef>
              <a:spcAft>
                <a:spcPts val="1200"/>
              </a:spcAft>
              <a:buClr>
                <a:srgbClr val="000000"/>
              </a:buClr>
              <a:buSzPts val="275"/>
              <a:buFont typeface="Arial"/>
              <a:buNone/>
            </a:pPr>
            <a:endParaRPr sz="550" b="0" i="0" u="none" strike="noStrike" cap="none">
              <a:solidFill>
                <a:srgbClr val="000000"/>
              </a:solidFill>
              <a:latin typeface="Arial"/>
              <a:ea typeface="Arial"/>
              <a:cs typeface="Arial"/>
              <a:sym typeface="Arial"/>
            </a:endParaRPr>
          </a:p>
        </p:txBody>
      </p:sp>
      <p:sp>
        <p:nvSpPr>
          <p:cNvPr id="120" name="Google Shape;120;gdcf416d0db_0_42"/>
          <p:cNvSpPr txBox="1">
            <a:spLocks noGrp="1"/>
          </p:cNvSpPr>
          <p:nvPr>
            <p:ph type="body" idx="1"/>
          </p:nvPr>
        </p:nvSpPr>
        <p:spPr>
          <a:xfrm>
            <a:off x="4812875" y="4039450"/>
            <a:ext cx="1833300" cy="1242300"/>
          </a:xfrm>
          <a:prstGeom prst="rect">
            <a:avLst/>
          </a:prstGeom>
          <a:noFill/>
          <a:ln>
            <a:noFill/>
          </a:ln>
        </p:spPr>
        <p:txBody>
          <a:bodyPr spcFirstLastPara="1" wrap="square" lIns="91425" tIns="91425" rIns="91425" bIns="91425" anchor="t" anchorCtr="0">
            <a:noAutofit/>
          </a:bodyPr>
          <a:lstStyle/>
          <a:p>
            <a:pPr marL="0" marR="0" lvl="0" indent="0" algn="ctr" rtl="0">
              <a:lnSpc>
                <a:spcPct val="95000"/>
              </a:lnSpc>
              <a:spcBef>
                <a:spcPts val="0"/>
              </a:spcBef>
              <a:spcAft>
                <a:spcPts val="0"/>
              </a:spcAft>
              <a:buClr>
                <a:srgbClr val="000000"/>
              </a:buClr>
              <a:buSzPts val="275"/>
              <a:buFont typeface="Arial"/>
              <a:buNone/>
            </a:pPr>
            <a:r>
              <a:rPr lang="en-US" sz="1100" b="1" i="0" u="none" strike="noStrike" cap="none">
                <a:solidFill>
                  <a:srgbClr val="000000"/>
                </a:solidFill>
                <a:latin typeface="Century Gothic"/>
                <a:ea typeface="Century Gothic"/>
                <a:cs typeface="Century Gothic"/>
                <a:sym typeface="Century Gothic"/>
              </a:rPr>
              <a:t>Species Shifts &amp; Human Interactions</a:t>
            </a:r>
            <a:endParaRPr sz="1100" b="1" i="0" u="none" strike="noStrike" cap="none">
              <a:solidFill>
                <a:srgbClr val="000000"/>
              </a:solidFill>
              <a:latin typeface="Century Gothic"/>
              <a:ea typeface="Century Gothic"/>
              <a:cs typeface="Century Gothic"/>
              <a:sym typeface="Century Gothic"/>
            </a:endParaRPr>
          </a:p>
          <a:p>
            <a:pPr marL="0" marR="0" lvl="0" indent="0" algn="ctr" rtl="0">
              <a:lnSpc>
                <a:spcPct val="95000"/>
              </a:lnSpc>
              <a:spcBef>
                <a:spcPts val="0"/>
              </a:spcBef>
              <a:spcAft>
                <a:spcPts val="0"/>
              </a:spcAft>
              <a:buClr>
                <a:srgbClr val="000000"/>
              </a:buClr>
              <a:buSzPts val="275"/>
              <a:buFont typeface="Arial"/>
              <a:buNone/>
            </a:pPr>
            <a:r>
              <a:rPr lang="en-US" sz="1100" b="1" i="0" u="none" strike="noStrike" cap="none">
                <a:solidFill>
                  <a:srgbClr val="000000"/>
                </a:solidFill>
                <a:latin typeface="Century Gothic"/>
                <a:ea typeface="Century Gothic"/>
                <a:cs typeface="Century Gothic"/>
                <a:sym typeface="Century Gothic"/>
              </a:rPr>
              <a:t> </a:t>
            </a:r>
            <a:r>
              <a:rPr lang="en-US" sz="1100" b="0" i="0" u="none" strike="noStrike" cap="none">
                <a:solidFill>
                  <a:srgbClr val="000000"/>
                </a:solidFill>
                <a:latin typeface="Century Gothic"/>
                <a:ea typeface="Century Gothic"/>
                <a:cs typeface="Century Gothic"/>
                <a:sym typeface="Century Gothic"/>
              </a:rPr>
              <a:t>Examine how availability of different fish species has or is projected to change under future conditions for different ports</a:t>
            </a:r>
            <a:endParaRPr sz="1100" b="0" i="0" u="none" strike="noStrike" cap="none">
              <a:solidFill>
                <a:srgbClr val="000000"/>
              </a:solidFill>
              <a:latin typeface="Century Gothic"/>
              <a:ea typeface="Century Gothic"/>
              <a:cs typeface="Century Gothic"/>
              <a:sym typeface="Century Gothic"/>
            </a:endParaRPr>
          </a:p>
          <a:p>
            <a:pPr marL="0" marR="0" lvl="0" indent="0" algn="l" rtl="0">
              <a:lnSpc>
                <a:spcPct val="95000"/>
              </a:lnSpc>
              <a:spcBef>
                <a:spcPts val="1200"/>
              </a:spcBef>
              <a:spcAft>
                <a:spcPts val="1200"/>
              </a:spcAft>
              <a:buClr>
                <a:srgbClr val="000000"/>
              </a:buClr>
              <a:buSzPts val="275"/>
              <a:buFont typeface="Arial"/>
              <a:buNone/>
            </a:pPr>
            <a:endParaRPr sz="550" b="0" i="0" u="none" strike="noStrike" cap="none">
              <a:solidFill>
                <a:srgbClr val="000000"/>
              </a:solidFill>
              <a:latin typeface="Arial"/>
              <a:ea typeface="Arial"/>
              <a:cs typeface="Arial"/>
              <a:sym typeface="Arial"/>
            </a:endParaRPr>
          </a:p>
        </p:txBody>
      </p:sp>
      <p:sp>
        <p:nvSpPr>
          <p:cNvPr id="121" name="Google Shape;121;gdcf416d0db_0_42"/>
          <p:cNvSpPr txBox="1">
            <a:spLocks noGrp="1"/>
          </p:cNvSpPr>
          <p:nvPr>
            <p:ph type="body" idx="1"/>
          </p:nvPr>
        </p:nvSpPr>
        <p:spPr>
          <a:xfrm>
            <a:off x="6900025" y="4039450"/>
            <a:ext cx="2197800" cy="833400"/>
          </a:xfrm>
          <a:prstGeom prst="rect">
            <a:avLst/>
          </a:prstGeom>
          <a:noFill/>
          <a:ln>
            <a:noFill/>
          </a:ln>
        </p:spPr>
        <p:txBody>
          <a:bodyPr spcFirstLastPara="1" wrap="square" lIns="91425" tIns="91425" rIns="91425" bIns="91425" anchor="t" anchorCtr="0">
            <a:noAutofit/>
          </a:bodyPr>
          <a:lstStyle/>
          <a:p>
            <a:pPr marL="0" marR="0" lvl="0" indent="0" algn="ctr" rtl="0">
              <a:lnSpc>
                <a:spcPct val="95000"/>
              </a:lnSpc>
              <a:spcBef>
                <a:spcPts val="0"/>
              </a:spcBef>
              <a:spcAft>
                <a:spcPts val="0"/>
              </a:spcAft>
              <a:buClr>
                <a:srgbClr val="000000"/>
              </a:buClr>
              <a:buSzPts val="275"/>
              <a:buFont typeface="Arial"/>
              <a:buNone/>
            </a:pPr>
            <a:r>
              <a:rPr lang="en-US" sz="1100" b="1" i="0" u="none" strike="noStrike" cap="none">
                <a:solidFill>
                  <a:srgbClr val="000000"/>
                </a:solidFill>
                <a:latin typeface="Century Gothic"/>
                <a:ea typeface="Century Gothic"/>
                <a:cs typeface="Century Gothic"/>
                <a:sym typeface="Century Gothic"/>
              </a:rPr>
              <a:t>Regional Summary</a:t>
            </a:r>
            <a:endParaRPr sz="1100" b="1" i="0" u="none" strike="noStrike" cap="none">
              <a:solidFill>
                <a:srgbClr val="000000"/>
              </a:solidFill>
              <a:latin typeface="Century Gothic"/>
              <a:ea typeface="Century Gothic"/>
              <a:cs typeface="Century Gothic"/>
              <a:sym typeface="Century Gothic"/>
            </a:endParaRPr>
          </a:p>
          <a:p>
            <a:pPr marL="0" marR="0" lvl="0" indent="0" algn="ctr" rtl="0">
              <a:lnSpc>
                <a:spcPct val="95000"/>
              </a:lnSpc>
              <a:spcBef>
                <a:spcPts val="0"/>
              </a:spcBef>
              <a:spcAft>
                <a:spcPts val="0"/>
              </a:spcAft>
              <a:buClr>
                <a:srgbClr val="000000"/>
              </a:buClr>
              <a:buSzPts val="275"/>
              <a:buFont typeface="Arial"/>
              <a:buNone/>
            </a:pPr>
            <a:r>
              <a:rPr lang="en-US" sz="1100" b="0" i="0" u="none" strike="noStrike" cap="none">
                <a:solidFill>
                  <a:srgbClr val="000000"/>
                </a:solidFill>
                <a:latin typeface="Century Gothic"/>
                <a:ea typeface="Century Gothic"/>
                <a:cs typeface="Century Gothic"/>
                <a:sym typeface="Century Gothic"/>
              </a:rPr>
              <a:t>Explore how communities have changed at the regional level (e.g. species richness and diversity), and quickly view changes in key distribution metrics across all species in a region at one time. </a:t>
            </a:r>
            <a:endParaRPr sz="1100" b="0" i="0" u="none" strike="noStrike" cap="none">
              <a:solidFill>
                <a:srgbClr val="000000"/>
              </a:solidFill>
              <a:latin typeface="Century Gothic"/>
              <a:ea typeface="Century Gothic"/>
              <a:cs typeface="Century Gothic"/>
              <a:sym typeface="Century Gothic"/>
            </a:endParaRPr>
          </a:p>
          <a:p>
            <a:pPr marL="0" marR="0" lvl="0" indent="0" algn="l" rtl="0">
              <a:lnSpc>
                <a:spcPct val="95000"/>
              </a:lnSpc>
              <a:spcBef>
                <a:spcPts val="1200"/>
              </a:spcBef>
              <a:spcAft>
                <a:spcPts val="1200"/>
              </a:spcAft>
              <a:buClr>
                <a:srgbClr val="000000"/>
              </a:buClr>
              <a:buSzPts val="275"/>
              <a:buFont typeface="Arial"/>
              <a:buNone/>
            </a:pPr>
            <a:endParaRPr sz="550" b="0" i="0" u="none" strike="noStrike" cap="none">
              <a:solidFill>
                <a:srgbClr val="000000"/>
              </a:solidFill>
              <a:latin typeface="Arial"/>
              <a:ea typeface="Arial"/>
              <a:cs typeface="Arial"/>
              <a:sym typeface="Arial"/>
            </a:endParaRPr>
          </a:p>
        </p:txBody>
      </p:sp>
      <p:sp>
        <p:nvSpPr>
          <p:cNvPr id="122" name="Google Shape;122;gdcf416d0db_0_42"/>
          <p:cNvSpPr/>
          <p:nvPr/>
        </p:nvSpPr>
        <p:spPr>
          <a:xfrm>
            <a:off x="2276250" y="1519950"/>
            <a:ext cx="4623900" cy="4026900"/>
          </a:xfrm>
          <a:prstGeom prst="rect">
            <a:avLst/>
          </a:prstGeom>
          <a:solidFill>
            <a:srgbClr val="BFBFBF">
              <a:alpha val="55294"/>
            </a:srgbClr>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30"/>
          <p:cNvSpPr/>
          <p:nvPr/>
        </p:nvSpPr>
        <p:spPr>
          <a:xfrm>
            <a:off x="0" y="0"/>
            <a:ext cx="9144000" cy="5978400"/>
          </a:xfrm>
          <a:prstGeom prst="rect">
            <a:avLst/>
          </a:prstGeom>
          <a:solidFill>
            <a:srgbClr val="003155"/>
          </a:solidFill>
          <a:ln w="25400" cap="flat" cmpd="sng">
            <a:solidFill>
              <a:srgbClr val="0031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1" name="Google Shape;141;p30"/>
          <p:cNvSpPr/>
          <p:nvPr/>
        </p:nvSpPr>
        <p:spPr>
          <a:xfrm>
            <a:off x="0" y="-5347"/>
            <a:ext cx="9144000" cy="786063"/>
          </a:xfrm>
          <a:prstGeom prst="rect">
            <a:avLst/>
          </a:prstGeom>
          <a:solidFill>
            <a:srgbClr val="B3DADF"/>
          </a:solidFill>
          <a:ln w="25400" cap="flat" cmpd="sng">
            <a:solidFill>
              <a:srgbClr val="B3DAD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2" name="Google Shape;142;p30"/>
          <p:cNvSpPr txBox="1"/>
          <p:nvPr/>
        </p:nvSpPr>
        <p:spPr>
          <a:xfrm>
            <a:off x="1490075" y="68525"/>
            <a:ext cx="6966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mbria"/>
                <a:ea typeface="Cambria"/>
                <a:cs typeface="Cambria"/>
                <a:sym typeface="Cambria"/>
              </a:rPr>
              <a:t>Back-end: Data Compilation &amp; Processing</a:t>
            </a:r>
            <a:endParaRPr sz="2800" b="0" i="0" u="none" strike="noStrike" cap="none">
              <a:solidFill>
                <a:srgbClr val="000000"/>
              </a:solidFill>
              <a:latin typeface="Cambria"/>
              <a:ea typeface="Cambria"/>
              <a:cs typeface="Cambria"/>
              <a:sym typeface="Cambria"/>
            </a:endParaRPr>
          </a:p>
        </p:txBody>
      </p:sp>
      <p:pic>
        <p:nvPicPr>
          <p:cNvPr id="143" name="Google Shape;143;p30"/>
          <p:cNvPicPr preferRelativeResize="0"/>
          <p:nvPr/>
        </p:nvPicPr>
        <p:blipFill rotWithShape="1">
          <a:blip r:embed="rId3">
            <a:alphaModFix/>
          </a:blip>
          <a:srcRect/>
          <a:stretch/>
        </p:blipFill>
        <p:spPr>
          <a:xfrm>
            <a:off x="760419" y="2066010"/>
            <a:ext cx="966309" cy="1275043"/>
          </a:xfrm>
          <a:prstGeom prst="rect">
            <a:avLst/>
          </a:prstGeom>
          <a:noFill/>
          <a:ln w="9525" cap="flat" cmpd="sng">
            <a:solidFill>
              <a:srgbClr val="000000"/>
            </a:solidFill>
            <a:prstDash val="solid"/>
            <a:round/>
            <a:headEnd type="none" w="sm" len="sm"/>
            <a:tailEnd type="none" w="sm" len="sm"/>
          </a:ln>
        </p:spPr>
      </p:pic>
      <p:pic>
        <p:nvPicPr>
          <p:cNvPr id="144" name="Google Shape;144;p30"/>
          <p:cNvPicPr preferRelativeResize="0"/>
          <p:nvPr/>
        </p:nvPicPr>
        <p:blipFill rotWithShape="1">
          <a:blip r:embed="rId4">
            <a:alphaModFix/>
          </a:blip>
          <a:srcRect/>
          <a:stretch/>
        </p:blipFill>
        <p:spPr>
          <a:xfrm>
            <a:off x="337221" y="2491189"/>
            <a:ext cx="1044548" cy="1296060"/>
          </a:xfrm>
          <a:prstGeom prst="rect">
            <a:avLst/>
          </a:prstGeom>
          <a:noFill/>
          <a:ln w="19050" cap="flat" cmpd="sng">
            <a:solidFill>
              <a:schemeClr val="dk2"/>
            </a:solidFill>
            <a:prstDash val="solid"/>
            <a:round/>
            <a:headEnd type="none" w="sm" len="sm"/>
            <a:tailEnd type="none" w="sm" len="sm"/>
          </a:ln>
        </p:spPr>
      </p:pic>
      <p:pic>
        <p:nvPicPr>
          <p:cNvPr id="145" name="Google Shape;145;p30"/>
          <p:cNvPicPr preferRelativeResize="0"/>
          <p:nvPr/>
        </p:nvPicPr>
        <p:blipFill rotWithShape="1">
          <a:blip r:embed="rId5">
            <a:alphaModFix/>
          </a:blip>
          <a:srcRect/>
          <a:stretch/>
        </p:blipFill>
        <p:spPr>
          <a:xfrm>
            <a:off x="65667" y="3280602"/>
            <a:ext cx="1044547" cy="1366897"/>
          </a:xfrm>
          <a:prstGeom prst="rect">
            <a:avLst/>
          </a:prstGeom>
          <a:noFill/>
          <a:ln w="19050" cap="flat" cmpd="sng">
            <a:solidFill>
              <a:schemeClr val="dk2"/>
            </a:solidFill>
            <a:prstDash val="solid"/>
            <a:round/>
            <a:headEnd type="none" w="sm" len="sm"/>
            <a:tailEnd type="none" w="sm" len="sm"/>
          </a:ln>
        </p:spPr>
      </p:pic>
      <p:pic>
        <p:nvPicPr>
          <p:cNvPr id="146" name="Google Shape;146;p30"/>
          <p:cNvPicPr preferRelativeResize="0"/>
          <p:nvPr/>
        </p:nvPicPr>
        <p:blipFill rotWithShape="1">
          <a:blip r:embed="rId6">
            <a:alphaModFix/>
          </a:blip>
          <a:srcRect/>
          <a:stretch/>
        </p:blipFill>
        <p:spPr>
          <a:xfrm>
            <a:off x="415462" y="3861177"/>
            <a:ext cx="966307" cy="1296051"/>
          </a:xfrm>
          <a:prstGeom prst="rect">
            <a:avLst/>
          </a:prstGeom>
          <a:noFill/>
          <a:ln w="19050" cap="flat" cmpd="sng">
            <a:solidFill>
              <a:schemeClr val="dk2"/>
            </a:solidFill>
            <a:prstDash val="solid"/>
            <a:round/>
            <a:headEnd type="none" w="sm" len="sm"/>
            <a:tailEnd type="none" w="sm" len="sm"/>
          </a:ln>
        </p:spPr>
      </p:pic>
      <p:pic>
        <p:nvPicPr>
          <p:cNvPr id="147" name="Google Shape;147;p30"/>
          <p:cNvPicPr preferRelativeResize="0"/>
          <p:nvPr/>
        </p:nvPicPr>
        <p:blipFill rotWithShape="1">
          <a:blip r:embed="rId7">
            <a:alphaModFix/>
          </a:blip>
          <a:srcRect/>
          <a:stretch/>
        </p:blipFill>
        <p:spPr>
          <a:xfrm>
            <a:off x="587940" y="4938250"/>
            <a:ext cx="1976307" cy="853561"/>
          </a:xfrm>
          <a:prstGeom prst="rect">
            <a:avLst/>
          </a:prstGeom>
          <a:noFill/>
          <a:ln w="19050" cap="flat" cmpd="sng">
            <a:solidFill>
              <a:schemeClr val="dk2"/>
            </a:solidFill>
            <a:prstDash val="solid"/>
            <a:round/>
            <a:headEnd type="none" w="sm" len="sm"/>
            <a:tailEnd type="none" w="sm" len="sm"/>
          </a:ln>
        </p:spPr>
      </p:pic>
      <p:pic>
        <p:nvPicPr>
          <p:cNvPr id="148" name="Google Shape;148;p30"/>
          <p:cNvPicPr preferRelativeResize="0"/>
          <p:nvPr/>
        </p:nvPicPr>
        <p:blipFill rotWithShape="1">
          <a:blip r:embed="rId8">
            <a:alphaModFix/>
          </a:blip>
          <a:srcRect/>
          <a:stretch/>
        </p:blipFill>
        <p:spPr>
          <a:xfrm>
            <a:off x="1898572" y="3593746"/>
            <a:ext cx="930190" cy="837123"/>
          </a:xfrm>
          <a:prstGeom prst="rect">
            <a:avLst/>
          </a:prstGeom>
          <a:noFill/>
          <a:ln w="19050" cap="flat" cmpd="sng">
            <a:solidFill>
              <a:schemeClr val="dk2"/>
            </a:solidFill>
            <a:prstDash val="solid"/>
            <a:round/>
            <a:headEnd type="none" w="sm" len="sm"/>
            <a:tailEnd type="none" w="sm" len="sm"/>
          </a:ln>
        </p:spPr>
      </p:pic>
      <p:cxnSp>
        <p:nvCxnSpPr>
          <p:cNvPr id="149" name="Google Shape;149;p30"/>
          <p:cNvCxnSpPr/>
          <p:nvPr/>
        </p:nvCxnSpPr>
        <p:spPr>
          <a:xfrm>
            <a:off x="1664927" y="3248149"/>
            <a:ext cx="269551" cy="430833"/>
          </a:xfrm>
          <a:prstGeom prst="straightConnector1">
            <a:avLst/>
          </a:prstGeom>
          <a:noFill/>
          <a:ln w="9525" cap="flat" cmpd="sng">
            <a:solidFill>
              <a:srgbClr val="1995FE"/>
            </a:solidFill>
            <a:prstDash val="solid"/>
            <a:round/>
            <a:headEnd type="none" w="sm" len="sm"/>
            <a:tailEnd type="triangle" w="med" len="med"/>
          </a:ln>
        </p:spPr>
      </p:cxnSp>
      <p:cxnSp>
        <p:nvCxnSpPr>
          <p:cNvPr id="150" name="Google Shape;150;p30"/>
          <p:cNvCxnSpPr/>
          <p:nvPr/>
        </p:nvCxnSpPr>
        <p:spPr>
          <a:xfrm>
            <a:off x="1205886" y="3309781"/>
            <a:ext cx="702176" cy="410241"/>
          </a:xfrm>
          <a:prstGeom prst="straightConnector1">
            <a:avLst/>
          </a:prstGeom>
          <a:noFill/>
          <a:ln w="9525" cap="flat" cmpd="sng">
            <a:solidFill>
              <a:srgbClr val="1995FE"/>
            </a:solidFill>
            <a:prstDash val="solid"/>
            <a:round/>
            <a:headEnd type="none" w="sm" len="sm"/>
            <a:tailEnd type="triangle" w="med" len="med"/>
          </a:ln>
        </p:spPr>
      </p:cxnSp>
      <p:cxnSp>
        <p:nvCxnSpPr>
          <p:cNvPr id="151" name="Google Shape;151;p30"/>
          <p:cNvCxnSpPr/>
          <p:nvPr/>
        </p:nvCxnSpPr>
        <p:spPr>
          <a:xfrm>
            <a:off x="1051647" y="3606480"/>
            <a:ext cx="882831" cy="175174"/>
          </a:xfrm>
          <a:prstGeom prst="straightConnector1">
            <a:avLst/>
          </a:prstGeom>
          <a:noFill/>
          <a:ln w="9525" cap="flat" cmpd="sng">
            <a:solidFill>
              <a:srgbClr val="1995FE"/>
            </a:solidFill>
            <a:prstDash val="solid"/>
            <a:round/>
            <a:headEnd type="none" w="sm" len="sm"/>
            <a:tailEnd type="triangle" w="med" len="med"/>
          </a:ln>
        </p:spPr>
      </p:cxnSp>
      <p:cxnSp>
        <p:nvCxnSpPr>
          <p:cNvPr id="152" name="Google Shape;152;p30"/>
          <p:cNvCxnSpPr/>
          <p:nvPr/>
        </p:nvCxnSpPr>
        <p:spPr>
          <a:xfrm rot="10800000" flipH="1">
            <a:off x="1205886" y="3845085"/>
            <a:ext cx="728592" cy="394829"/>
          </a:xfrm>
          <a:prstGeom prst="straightConnector1">
            <a:avLst/>
          </a:prstGeom>
          <a:noFill/>
          <a:ln w="9525" cap="flat" cmpd="sng">
            <a:solidFill>
              <a:srgbClr val="1995FE"/>
            </a:solidFill>
            <a:prstDash val="solid"/>
            <a:round/>
            <a:headEnd type="none" w="sm" len="sm"/>
            <a:tailEnd type="triangle" w="med" len="med"/>
          </a:ln>
        </p:spPr>
      </p:cxnSp>
      <p:cxnSp>
        <p:nvCxnSpPr>
          <p:cNvPr id="153" name="Google Shape;153;p30"/>
          <p:cNvCxnSpPr/>
          <p:nvPr/>
        </p:nvCxnSpPr>
        <p:spPr>
          <a:xfrm rot="10800000" flipH="1">
            <a:off x="1435406" y="3871775"/>
            <a:ext cx="472656" cy="1184367"/>
          </a:xfrm>
          <a:prstGeom prst="straightConnector1">
            <a:avLst/>
          </a:prstGeom>
          <a:noFill/>
          <a:ln w="9525" cap="flat" cmpd="sng">
            <a:solidFill>
              <a:srgbClr val="1995FE"/>
            </a:solidFill>
            <a:prstDash val="solid"/>
            <a:round/>
            <a:headEnd type="none" w="sm" len="sm"/>
            <a:tailEnd type="triangle" w="med" len="med"/>
          </a:ln>
        </p:spPr>
      </p:cxnSp>
      <p:sp>
        <p:nvSpPr>
          <p:cNvPr id="154" name="Google Shape;154;p30"/>
          <p:cNvSpPr txBox="1"/>
          <p:nvPr/>
        </p:nvSpPr>
        <p:spPr>
          <a:xfrm>
            <a:off x="444513" y="1046143"/>
            <a:ext cx="245444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Arial"/>
                <a:ea typeface="Arial"/>
                <a:cs typeface="Arial"/>
                <a:sym typeface="Arial"/>
              </a:rPr>
              <a:t>Step 1: Download Raw bottom trawl survey data from regional databases</a:t>
            </a:r>
            <a:endParaRPr sz="1400" b="0" i="0" u="none" strike="noStrike" cap="none" dirty="0">
              <a:solidFill>
                <a:schemeClr val="lt1"/>
              </a:solidFill>
              <a:latin typeface="Arial"/>
              <a:ea typeface="Arial"/>
              <a:cs typeface="Arial"/>
              <a:sym typeface="Arial"/>
            </a:endParaRPr>
          </a:p>
        </p:txBody>
      </p:sp>
      <p:pic>
        <p:nvPicPr>
          <p:cNvPr id="155" name="Google Shape;155;p30" descr="Install R and Rstudio in Ubuntu 16.04 LTS ! – Anglehit"/>
          <p:cNvPicPr preferRelativeResize="0"/>
          <p:nvPr/>
        </p:nvPicPr>
        <p:blipFill rotWithShape="1">
          <a:blip r:embed="rId9">
            <a:alphaModFix/>
          </a:blip>
          <a:srcRect l="18969" t="10333" r="18916" b="11210"/>
          <a:stretch/>
        </p:blipFill>
        <p:spPr>
          <a:xfrm>
            <a:off x="3991276" y="3171848"/>
            <a:ext cx="1276442" cy="1031853"/>
          </a:xfrm>
          <a:prstGeom prst="rect">
            <a:avLst/>
          </a:prstGeom>
          <a:noFill/>
          <a:ln>
            <a:noFill/>
          </a:ln>
        </p:spPr>
      </p:pic>
      <p:sp>
        <p:nvSpPr>
          <p:cNvPr id="156" name="Google Shape;156;p30"/>
          <p:cNvSpPr/>
          <p:nvPr/>
        </p:nvSpPr>
        <p:spPr>
          <a:xfrm>
            <a:off x="2816767" y="3171848"/>
            <a:ext cx="715800" cy="276000"/>
          </a:xfrm>
          <a:prstGeom prst="rightArrow">
            <a:avLst>
              <a:gd name="adj1" fmla="val 50000"/>
              <a:gd name="adj2" fmla="val 50000"/>
            </a:avLst>
          </a:prstGeom>
          <a:solidFill>
            <a:srgbClr val="1995FE"/>
          </a:solidFill>
          <a:ln w="25400" cap="flat" cmpd="sng">
            <a:solidFill>
              <a:srgbClr val="1995F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7" name="Google Shape;157;p30"/>
          <p:cNvSpPr txBox="1"/>
          <p:nvPr/>
        </p:nvSpPr>
        <p:spPr>
          <a:xfrm>
            <a:off x="3706107" y="2488559"/>
            <a:ext cx="24543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Arial"/>
                <a:ea typeface="Arial"/>
                <a:cs typeface="Arial"/>
                <a:sym typeface="Arial"/>
              </a:rPr>
              <a:t>Step 2: clean, standardize, and compile data using R script</a:t>
            </a:r>
            <a:endParaRPr sz="1400" b="0" i="0" u="none" strike="noStrike" cap="none" dirty="0">
              <a:solidFill>
                <a:schemeClr val="lt1"/>
              </a:solidFill>
              <a:latin typeface="Arial"/>
              <a:ea typeface="Arial"/>
              <a:cs typeface="Arial"/>
              <a:sym typeface="Arial"/>
            </a:endParaRPr>
          </a:p>
        </p:txBody>
      </p:sp>
      <p:pic>
        <p:nvPicPr>
          <p:cNvPr id="158" name="Google Shape;158;p30" descr="35 Work icon ideas | work icon, icon, coding"/>
          <p:cNvPicPr preferRelativeResize="0"/>
          <p:nvPr/>
        </p:nvPicPr>
        <p:blipFill rotWithShape="1">
          <a:blip r:embed="rId10">
            <a:alphaModFix/>
          </a:blip>
          <a:srcRect/>
          <a:stretch/>
        </p:blipFill>
        <p:spPr>
          <a:xfrm>
            <a:off x="7538804" y="4739052"/>
            <a:ext cx="918169" cy="968700"/>
          </a:xfrm>
          <a:prstGeom prst="rect">
            <a:avLst/>
          </a:prstGeom>
          <a:noFill/>
          <a:ln>
            <a:noFill/>
          </a:ln>
        </p:spPr>
      </p:pic>
      <p:sp>
        <p:nvSpPr>
          <p:cNvPr id="159" name="Google Shape;159;p30"/>
          <p:cNvSpPr txBox="1"/>
          <p:nvPr/>
        </p:nvSpPr>
        <p:spPr>
          <a:xfrm>
            <a:off x="6486908" y="2962728"/>
            <a:ext cx="2657100" cy="160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Step 3: Run the standardized processed data through a python script to generate Interpolated biomass raster layers and calculate distribution metrics from that distribution surface</a:t>
            </a:r>
            <a:endParaRPr sz="1400" b="0" i="0" u="none" strike="noStrike" cap="none">
              <a:solidFill>
                <a:schemeClr val="lt1"/>
              </a:solidFill>
              <a:latin typeface="Arial"/>
              <a:ea typeface="Arial"/>
              <a:cs typeface="Arial"/>
              <a:sym typeface="Arial"/>
            </a:endParaRPr>
          </a:p>
        </p:txBody>
      </p:sp>
      <p:sp>
        <p:nvSpPr>
          <p:cNvPr id="160" name="Google Shape;160;p30"/>
          <p:cNvSpPr/>
          <p:nvPr/>
        </p:nvSpPr>
        <p:spPr>
          <a:xfrm>
            <a:off x="5664798" y="3265278"/>
            <a:ext cx="715800" cy="276000"/>
          </a:xfrm>
          <a:prstGeom prst="rightArrow">
            <a:avLst>
              <a:gd name="adj1" fmla="val 50000"/>
              <a:gd name="adj2" fmla="val 50000"/>
            </a:avLst>
          </a:prstGeom>
          <a:solidFill>
            <a:srgbClr val="1995FE"/>
          </a:solidFill>
          <a:ln w="25400" cap="flat" cmpd="sng">
            <a:solidFill>
              <a:srgbClr val="1995F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161" name="Google Shape;161;p30"/>
          <p:cNvGrpSpPr/>
          <p:nvPr/>
        </p:nvGrpSpPr>
        <p:grpSpPr>
          <a:xfrm>
            <a:off x="6570293" y="870220"/>
            <a:ext cx="2288620" cy="2003007"/>
            <a:chOff x="4395539" y="965921"/>
            <a:chExt cx="4711033" cy="4675554"/>
          </a:xfrm>
        </p:grpSpPr>
        <p:pic>
          <p:nvPicPr>
            <p:cNvPr id="162" name="Google Shape;162;p30"/>
            <p:cNvPicPr preferRelativeResize="0"/>
            <p:nvPr/>
          </p:nvPicPr>
          <p:blipFill rotWithShape="1">
            <a:blip r:embed="rId11">
              <a:alphaModFix/>
            </a:blip>
            <a:srcRect/>
            <a:stretch/>
          </p:blipFill>
          <p:spPr>
            <a:xfrm>
              <a:off x="4395540" y="965921"/>
              <a:ext cx="2389363" cy="1358120"/>
            </a:xfrm>
            <a:prstGeom prst="rect">
              <a:avLst/>
            </a:prstGeom>
            <a:noFill/>
            <a:ln w="9525" cap="flat" cmpd="sng">
              <a:solidFill>
                <a:schemeClr val="dk1"/>
              </a:solidFill>
              <a:prstDash val="solid"/>
              <a:round/>
              <a:headEnd type="none" w="sm" len="sm"/>
              <a:tailEnd type="none" w="sm" len="sm"/>
            </a:ln>
          </p:spPr>
        </p:pic>
        <p:pic>
          <p:nvPicPr>
            <p:cNvPr id="163" name="Google Shape;163;p30"/>
            <p:cNvPicPr preferRelativeResize="0"/>
            <p:nvPr/>
          </p:nvPicPr>
          <p:blipFill rotWithShape="1">
            <a:blip r:embed="rId12">
              <a:alphaModFix/>
            </a:blip>
            <a:srcRect/>
            <a:stretch/>
          </p:blipFill>
          <p:spPr>
            <a:xfrm>
              <a:off x="6820224" y="965921"/>
              <a:ext cx="2286347" cy="1358120"/>
            </a:xfrm>
            <a:prstGeom prst="rect">
              <a:avLst/>
            </a:prstGeom>
            <a:noFill/>
            <a:ln w="9525" cap="flat" cmpd="sng">
              <a:solidFill>
                <a:schemeClr val="dk1"/>
              </a:solidFill>
              <a:prstDash val="solid"/>
              <a:round/>
              <a:headEnd type="none" w="sm" len="sm"/>
              <a:tailEnd type="none" w="sm" len="sm"/>
            </a:ln>
          </p:spPr>
        </p:pic>
        <p:pic>
          <p:nvPicPr>
            <p:cNvPr id="164" name="Google Shape;164;p30"/>
            <p:cNvPicPr preferRelativeResize="0"/>
            <p:nvPr/>
          </p:nvPicPr>
          <p:blipFill rotWithShape="1">
            <a:blip r:embed="rId13">
              <a:alphaModFix/>
            </a:blip>
            <a:srcRect/>
            <a:stretch/>
          </p:blipFill>
          <p:spPr>
            <a:xfrm>
              <a:off x="4395539" y="2427075"/>
              <a:ext cx="4711033" cy="3214400"/>
            </a:xfrm>
            <a:prstGeom prst="rect">
              <a:avLst/>
            </a:prstGeom>
            <a:noFill/>
            <a:ln w="9525" cap="flat" cmpd="sng">
              <a:solidFill>
                <a:schemeClr val="dk1"/>
              </a:solidFill>
              <a:prstDash val="solid"/>
              <a:round/>
              <a:headEnd type="none" w="sm" len="sm"/>
              <a:tailEnd type="none" w="sm" len="sm"/>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p:bldP spid="156" grpId="0" animBg="1"/>
      <p:bldP spid="157" grpId="0"/>
      <p:bldP spid="159" grpId="0"/>
      <p:bldP spid="16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d9889da9cd_0_1"/>
          <p:cNvSpPr/>
          <p:nvPr/>
        </p:nvSpPr>
        <p:spPr>
          <a:xfrm>
            <a:off x="0" y="0"/>
            <a:ext cx="9144000" cy="5978400"/>
          </a:xfrm>
          <a:prstGeom prst="rect">
            <a:avLst/>
          </a:prstGeom>
          <a:solidFill>
            <a:srgbClr val="003155"/>
          </a:solidFill>
          <a:ln w="25400" cap="flat" cmpd="sng">
            <a:solidFill>
              <a:srgbClr val="0031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8" name="Google Shape;128;gd9889da9cd_0_1"/>
          <p:cNvSpPr/>
          <p:nvPr/>
        </p:nvSpPr>
        <p:spPr>
          <a:xfrm>
            <a:off x="0" y="-5347"/>
            <a:ext cx="9144000" cy="624000"/>
          </a:xfrm>
          <a:prstGeom prst="rect">
            <a:avLst/>
          </a:prstGeom>
          <a:solidFill>
            <a:srgbClr val="B3DADF"/>
          </a:solidFill>
          <a:ln w="25400" cap="flat" cmpd="sng">
            <a:solidFill>
              <a:srgbClr val="B3DAD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9" name="Google Shape;129;gd9889da9cd_0_1"/>
          <p:cNvSpPr txBox="1"/>
          <p:nvPr/>
        </p:nvSpPr>
        <p:spPr>
          <a:xfrm>
            <a:off x="50796" y="676615"/>
            <a:ext cx="34812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Century Gothic"/>
                <a:ea typeface="Century Gothic"/>
                <a:cs typeface="Century Gothic"/>
                <a:sym typeface="Century Gothic"/>
              </a:rPr>
              <a:t>Single Species Distribution Shifts</a:t>
            </a:r>
            <a:endParaRPr sz="1600" b="0" i="0" u="none" strike="noStrike" cap="none">
              <a:solidFill>
                <a:schemeClr val="lt1"/>
              </a:solidFill>
              <a:latin typeface="Century Gothic"/>
              <a:ea typeface="Century Gothic"/>
              <a:cs typeface="Century Gothic"/>
              <a:sym typeface="Century Gothic"/>
            </a:endParaRPr>
          </a:p>
        </p:txBody>
      </p:sp>
      <p:sp>
        <p:nvSpPr>
          <p:cNvPr id="130" name="Google Shape;130;gd9889da9cd_0_1"/>
          <p:cNvSpPr/>
          <p:nvPr/>
        </p:nvSpPr>
        <p:spPr>
          <a:xfrm>
            <a:off x="0" y="1155378"/>
            <a:ext cx="9144000" cy="48231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1" name="Google Shape;131;gd9889da9cd_0_1" descr="https://lh3.googleusercontent.com/zZXtMQICqm35stm0C0F83KYnilr-NjurpKzSzbUt4vIergCey4DNzNUq_jcaL-sUNxSO1qFCmEgxI7fKLxnEvFl-XstBQfK2V1RRQTTlw1jxRB-ADLXU6yDEDMhAbk9v"/>
          <p:cNvPicPr preferRelativeResize="0"/>
          <p:nvPr/>
        </p:nvPicPr>
        <p:blipFill rotWithShape="1">
          <a:blip r:embed="rId3">
            <a:alphaModFix/>
          </a:blip>
          <a:srcRect/>
          <a:stretch/>
        </p:blipFill>
        <p:spPr>
          <a:xfrm>
            <a:off x="3245788" y="601109"/>
            <a:ext cx="528539" cy="514059"/>
          </a:xfrm>
          <a:prstGeom prst="rect">
            <a:avLst/>
          </a:prstGeom>
          <a:noFill/>
          <a:ln>
            <a:noFill/>
          </a:ln>
        </p:spPr>
      </p:pic>
      <p:sp>
        <p:nvSpPr>
          <p:cNvPr id="132" name="Google Shape;132;gd9889da9cd_0_1"/>
          <p:cNvSpPr txBox="1"/>
          <p:nvPr/>
        </p:nvSpPr>
        <p:spPr>
          <a:xfrm>
            <a:off x="1305850" y="-28075"/>
            <a:ext cx="6831600" cy="5910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chemeClr val="dk1"/>
              </a:buClr>
              <a:buSzPts val="3556"/>
              <a:buFont typeface="Arial"/>
              <a:buNone/>
            </a:pPr>
            <a:r>
              <a:rPr lang="en-US" sz="3600" b="0" i="0" u="none" strike="noStrike" cap="none">
                <a:solidFill>
                  <a:schemeClr val="dk1"/>
                </a:solidFill>
                <a:latin typeface="Cambria"/>
                <a:ea typeface="Cambria"/>
                <a:cs typeface="Cambria"/>
                <a:sym typeface="Cambria"/>
              </a:rPr>
              <a:t>Key Features of DisMAP </a:t>
            </a:r>
            <a:r>
              <a:rPr lang="en-US" sz="3600" b="0" i="1" u="none" strike="noStrike" cap="none">
                <a:solidFill>
                  <a:schemeClr val="dk1"/>
                </a:solidFill>
                <a:latin typeface="Cambria"/>
                <a:ea typeface="Cambria"/>
                <a:cs typeface="Cambria"/>
                <a:sym typeface="Cambria"/>
              </a:rPr>
              <a:t>beta</a:t>
            </a:r>
            <a:r>
              <a:rPr lang="en-US" sz="3600" b="0" i="0" u="none" strike="noStrike" cap="none">
                <a:solidFill>
                  <a:schemeClr val="dk1"/>
                </a:solidFill>
                <a:latin typeface="Cambria"/>
                <a:ea typeface="Cambria"/>
                <a:cs typeface="Cambria"/>
                <a:sym typeface="Cambria"/>
              </a:rPr>
              <a:t> </a:t>
            </a:r>
            <a:endParaRPr sz="2400" b="0" i="0" u="none" strike="noStrike" cap="none">
              <a:solidFill>
                <a:srgbClr val="000000"/>
              </a:solidFill>
              <a:latin typeface="Cambria"/>
              <a:ea typeface="Cambria"/>
              <a:cs typeface="Cambria"/>
              <a:sym typeface="Cambria"/>
            </a:endParaRPr>
          </a:p>
        </p:txBody>
      </p:sp>
      <p:sp>
        <p:nvSpPr>
          <p:cNvPr id="133" name="Google Shape;133;gd9889da9cd_0_1"/>
          <p:cNvSpPr txBox="1"/>
          <p:nvPr/>
        </p:nvSpPr>
        <p:spPr>
          <a:xfrm>
            <a:off x="66125" y="1227475"/>
            <a:ext cx="6040200" cy="4457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gd9889da9cd_0_1"/>
          <p:cNvSpPr txBox="1"/>
          <p:nvPr/>
        </p:nvSpPr>
        <p:spPr>
          <a:xfrm>
            <a:off x="-183875" y="1416725"/>
            <a:ext cx="4800900" cy="4663800"/>
          </a:xfrm>
          <a:prstGeom prst="rect">
            <a:avLst/>
          </a:prstGeom>
          <a:noFill/>
          <a:ln>
            <a:noFill/>
          </a:ln>
        </p:spPr>
        <p:txBody>
          <a:bodyPr spcFirstLastPara="1" wrap="square" lIns="91425" tIns="91425" rIns="91425" bIns="91425" anchor="t" anchorCtr="0">
            <a:spAutoFit/>
          </a:bodyPr>
          <a:lstStyle/>
          <a:p>
            <a:pPr marL="457200" marR="0" lvl="0" indent="-336550" algn="l" rtl="0">
              <a:lnSpc>
                <a:spcPct val="100000"/>
              </a:lnSpc>
              <a:spcBef>
                <a:spcPts val="0"/>
              </a:spcBef>
              <a:spcAft>
                <a:spcPts val="0"/>
              </a:spcAft>
              <a:buClr>
                <a:schemeClr val="dk1"/>
              </a:buClr>
              <a:buSzPts val="1700"/>
              <a:buFont typeface="Century Gothic"/>
              <a:buChar char="●"/>
            </a:pPr>
            <a:r>
              <a:rPr lang="en-US" sz="1700" b="0" i="0" u="none" strike="noStrike" cap="none">
                <a:solidFill>
                  <a:schemeClr val="dk1"/>
                </a:solidFill>
                <a:latin typeface="Century Gothic"/>
                <a:ea typeface="Century Gothic"/>
                <a:cs typeface="Century Gothic"/>
                <a:sym typeface="Century Gothic"/>
              </a:rPr>
              <a:t>Species distribution information: </a:t>
            </a:r>
            <a:endParaRPr sz="1700" b="0" i="0" u="none" strike="noStrike" cap="none">
              <a:solidFill>
                <a:schemeClr val="dk1"/>
              </a:solidFill>
              <a:latin typeface="Century Gothic"/>
              <a:ea typeface="Century Gothic"/>
              <a:cs typeface="Century Gothic"/>
              <a:sym typeface="Century Gothic"/>
            </a:endParaRPr>
          </a:p>
          <a:p>
            <a:pPr marL="914400" marR="0" lvl="1" indent="-323850" algn="l" rtl="0">
              <a:lnSpc>
                <a:spcPct val="100000"/>
              </a:lnSpc>
              <a:spcBef>
                <a:spcPts val="0"/>
              </a:spcBef>
              <a:spcAft>
                <a:spcPts val="0"/>
              </a:spcAft>
              <a:buClr>
                <a:schemeClr val="dk1"/>
              </a:buClr>
              <a:buSzPts val="1500"/>
              <a:buFont typeface="Century Gothic"/>
              <a:buChar char="○"/>
            </a:pPr>
            <a:r>
              <a:rPr lang="en-US" sz="1500" b="0" i="0" u="none" strike="noStrike" cap="none">
                <a:solidFill>
                  <a:schemeClr val="dk1"/>
                </a:solidFill>
                <a:latin typeface="Century Gothic"/>
                <a:ea typeface="Century Gothic"/>
                <a:cs typeface="Century Gothic"/>
                <a:sym typeface="Century Gothic"/>
              </a:rPr>
              <a:t>Distribution surface </a:t>
            </a:r>
            <a:endParaRPr sz="1500" b="0" i="0" u="none" strike="noStrike" cap="none">
              <a:solidFill>
                <a:schemeClr val="dk1"/>
              </a:solidFill>
              <a:latin typeface="Century Gothic"/>
              <a:ea typeface="Century Gothic"/>
              <a:cs typeface="Century Gothic"/>
              <a:sym typeface="Century Gothic"/>
            </a:endParaRPr>
          </a:p>
          <a:p>
            <a:pPr marL="914400" marR="0" lvl="1" indent="-323850" algn="l" rtl="0">
              <a:lnSpc>
                <a:spcPct val="100000"/>
              </a:lnSpc>
              <a:spcBef>
                <a:spcPts val="0"/>
              </a:spcBef>
              <a:spcAft>
                <a:spcPts val="0"/>
              </a:spcAft>
              <a:buClr>
                <a:schemeClr val="dk1"/>
              </a:buClr>
              <a:buSzPts val="1500"/>
              <a:buFont typeface="Century Gothic"/>
              <a:buChar char="○"/>
            </a:pPr>
            <a:r>
              <a:rPr lang="en-US" sz="1500" b="0" i="0" u="none" strike="noStrike" cap="none">
                <a:solidFill>
                  <a:schemeClr val="dk1"/>
                </a:solidFill>
                <a:latin typeface="Century Gothic"/>
                <a:ea typeface="Century Gothic"/>
                <a:cs typeface="Century Gothic"/>
                <a:sym typeface="Century Gothic"/>
              </a:rPr>
              <a:t>Raw survey wtcpue (bubble plot) </a:t>
            </a:r>
            <a:endParaRPr sz="1500" b="0" i="0" u="none" strike="noStrike" cap="none">
              <a:solidFill>
                <a:schemeClr val="dk1"/>
              </a:solidFill>
              <a:latin typeface="Century Gothic"/>
              <a:ea typeface="Century Gothic"/>
              <a:cs typeface="Century Gothic"/>
              <a:sym typeface="Century Gothic"/>
            </a:endParaRPr>
          </a:p>
          <a:p>
            <a:pPr marL="914400" marR="0" lvl="1" indent="-317941" algn="l" rtl="0">
              <a:lnSpc>
                <a:spcPct val="100000"/>
              </a:lnSpc>
              <a:spcBef>
                <a:spcPts val="0"/>
              </a:spcBef>
              <a:spcAft>
                <a:spcPts val="0"/>
              </a:spcAft>
              <a:buClr>
                <a:schemeClr val="dk1"/>
              </a:buClr>
              <a:buSzPts val="1407"/>
              <a:buFont typeface="Century Gothic"/>
              <a:buChar char="○"/>
            </a:pPr>
            <a:r>
              <a:rPr lang="en-US" sz="1500" b="0" i="0" u="none" strike="noStrike" cap="none">
                <a:solidFill>
                  <a:schemeClr val="dk1"/>
                </a:solidFill>
                <a:latin typeface="Century Gothic"/>
                <a:ea typeface="Century Gothic"/>
                <a:cs typeface="Century Gothic"/>
                <a:sym typeface="Century Gothic"/>
              </a:rPr>
              <a:t>Time-series graphs of: </a:t>
            </a:r>
            <a:endParaRPr sz="1500" b="0" i="0" u="none" strike="noStrike" cap="none">
              <a:solidFill>
                <a:schemeClr val="dk1"/>
              </a:solidFill>
              <a:latin typeface="Century Gothic"/>
              <a:ea typeface="Century Gothic"/>
              <a:cs typeface="Century Gothic"/>
              <a:sym typeface="Century Gothic"/>
            </a:endParaRPr>
          </a:p>
          <a:p>
            <a:pPr marL="1371600" marR="0" lvl="2" indent="-317941" algn="l" rtl="0">
              <a:lnSpc>
                <a:spcPct val="100000"/>
              </a:lnSpc>
              <a:spcBef>
                <a:spcPts val="0"/>
              </a:spcBef>
              <a:spcAft>
                <a:spcPts val="0"/>
              </a:spcAft>
              <a:buClr>
                <a:schemeClr val="dk1"/>
              </a:buClr>
              <a:buSzPts val="1407"/>
              <a:buFont typeface="Century Gothic"/>
              <a:buChar char="■"/>
            </a:pPr>
            <a:r>
              <a:rPr lang="en-US" sz="1500" b="0" i="0" u="none" strike="noStrike" cap="none">
                <a:solidFill>
                  <a:schemeClr val="dk1"/>
                </a:solidFill>
                <a:latin typeface="Century Gothic"/>
                <a:ea typeface="Century Gothic"/>
                <a:cs typeface="Century Gothic"/>
                <a:sym typeface="Century Gothic"/>
              </a:rPr>
              <a:t>latitudinal center of biomass &amp; range limit</a:t>
            </a:r>
            <a:r>
              <a:rPr lang="en-US" sz="1500">
                <a:solidFill>
                  <a:schemeClr val="dk1"/>
                </a:solidFill>
                <a:latin typeface="Century Gothic"/>
                <a:ea typeface="Century Gothic"/>
                <a:cs typeface="Century Gothic"/>
                <a:sym typeface="Century Gothic"/>
              </a:rPr>
              <a:t>s</a:t>
            </a:r>
            <a:endParaRPr sz="1500" b="0" i="0" u="none" strike="noStrike" cap="none">
              <a:solidFill>
                <a:schemeClr val="dk1"/>
              </a:solidFill>
              <a:latin typeface="Century Gothic"/>
              <a:ea typeface="Century Gothic"/>
              <a:cs typeface="Century Gothic"/>
              <a:sym typeface="Century Gothic"/>
            </a:endParaRPr>
          </a:p>
          <a:p>
            <a:pPr marL="1371600" marR="0" lvl="2" indent="-317941" algn="l" rtl="0">
              <a:lnSpc>
                <a:spcPct val="100000"/>
              </a:lnSpc>
              <a:spcBef>
                <a:spcPts val="0"/>
              </a:spcBef>
              <a:spcAft>
                <a:spcPts val="0"/>
              </a:spcAft>
              <a:buClr>
                <a:schemeClr val="dk1"/>
              </a:buClr>
              <a:buSzPts val="1407"/>
              <a:buFont typeface="Century Gothic"/>
              <a:buChar char="■"/>
            </a:pPr>
            <a:r>
              <a:rPr lang="en-US" sz="1500" b="0" i="0" u="none" strike="noStrike" cap="none">
                <a:solidFill>
                  <a:schemeClr val="dk1"/>
                </a:solidFill>
                <a:latin typeface="Century Gothic"/>
                <a:ea typeface="Century Gothic"/>
                <a:cs typeface="Century Gothic"/>
                <a:sym typeface="Century Gothic"/>
              </a:rPr>
              <a:t>depth center of biomass</a:t>
            </a:r>
            <a:endParaRPr sz="1500" b="0" i="0" u="none" strike="noStrike" cap="none">
              <a:solidFill>
                <a:schemeClr val="dk1"/>
              </a:solidFill>
              <a:latin typeface="Century Gothic"/>
              <a:ea typeface="Century Gothic"/>
              <a:cs typeface="Century Gothic"/>
              <a:sym typeface="Century Gothic"/>
            </a:endParaRPr>
          </a:p>
          <a:p>
            <a:pPr marL="1371600" marR="0" lvl="2" indent="-317940" algn="l" rtl="0">
              <a:lnSpc>
                <a:spcPct val="100000"/>
              </a:lnSpc>
              <a:spcBef>
                <a:spcPts val="0"/>
              </a:spcBef>
              <a:spcAft>
                <a:spcPts val="0"/>
              </a:spcAft>
              <a:buClr>
                <a:schemeClr val="dk1"/>
              </a:buClr>
              <a:buSzPts val="1407"/>
              <a:buFont typeface="Century Gothic"/>
              <a:buChar char="■"/>
            </a:pPr>
            <a:r>
              <a:rPr lang="en-US" sz="1500">
                <a:solidFill>
                  <a:schemeClr val="dk1"/>
                </a:solidFill>
                <a:latin typeface="Century Gothic"/>
                <a:ea typeface="Century Gothic"/>
                <a:cs typeface="Century Gothic"/>
                <a:sym typeface="Century Gothic"/>
              </a:rPr>
              <a:t>effective </a:t>
            </a:r>
            <a:r>
              <a:rPr lang="en-US" sz="1500" b="0" i="0" u="none" strike="noStrike" cap="none">
                <a:solidFill>
                  <a:schemeClr val="dk1"/>
                </a:solidFill>
                <a:latin typeface="Century Gothic"/>
                <a:ea typeface="Century Gothic"/>
                <a:cs typeface="Century Gothic"/>
                <a:sym typeface="Century Gothic"/>
              </a:rPr>
              <a:t>area occupied </a:t>
            </a:r>
            <a:endParaRPr sz="1500" b="0" i="0" u="none" strike="noStrike" cap="none">
              <a:solidFill>
                <a:schemeClr val="dk1"/>
              </a:solidFill>
              <a:latin typeface="Century Gothic"/>
              <a:ea typeface="Century Gothic"/>
              <a:cs typeface="Century Gothic"/>
              <a:sym typeface="Century Gothic"/>
            </a:endParaRPr>
          </a:p>
          <a:p>
            <a:pPr marL="1371600" marR="0" lvl="2" indent="-323846" algn="l" rtl="0">
              <a:lnSpc>
                <a:spcPct val="100000"/>
              </a:lnSpc>
              <a:spcBef>
                <a:spcPts val="0"/>
              </a:spcBef>
              <a:spcAft>
                <a:spcPts val="0"/>
              </a:spcAft>
              <a:buClr>
                <a:schemeClr val="dk1"/>
              </a:buClr>
              <a:buSzPts val="1500"/>
              <a:buFont typeface="Century Gothic"/>
              <a:buChar char="■"/>
            </a:pPr>
            <a:r>
              <a:rPr lang="en-US" sz="1500">
                <a:solidFill>
                  <a:schemeClr val="dk1"/>
                </a:solidFill>
                <a:latin typeface="Century Gothic"/>
                <a:ea typeface="Century Gothic"/>
                <a:cs typeface="Century Gothic"/>
                <a:sym typeface="Century Gothic"/>
              </a:rPr>
              <a:t>core habitat area</a:t>
            </a:r>
            <a:endParaRPr sz="1500">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1"/>
              </a:solidFill>
              <a:latin typeface="Century Gothic"/>
              <a:ea typeface="Century Gothic"/>
              <a:cs typeface="Century Gothic"/>
              <a:sym typeface="Century Gothic"/>
            </a:endParaRPr>
          </a:p>
          <a:p>
            <a:pPr marL="457200" marR="0" lvl="0" indent="-336550" algn="l" rtl="0">
              <a:lnSpc>
                <a:spcPct val="100000"/>
              </a:lnSpc>
              <a:spcBef>
                <a:spcPts val="0"/>
              </a:spcBef>
              <a:spcAft>
                <a:spcPts val="0"/>
              </a:spcAft>
              <a:buClr>
                <a:schemeClr val="dk1"/>
              </a:buClr>
              <a:buSzPts val="1700"/>
              <a:buFont typeface="Century Gothic"/>
              <a:buChar char="●"/>
            </a:pPr>
            <a:r>
              <a:rPr lang="en-US" sz="1700" b="0" i="0" u="none" strike="noStrike" cap="none">
                <a:solidFill>
                  <a:schemeClr val="dk1"/>
                </a:solidFill>
                <a:latin typeface="Century Gothic"/>
                <a:ea typeface="Century Gothic"/>
                <a:cs typeface="Century Gothic"/>
                <a:sym typeface="Century Gothic"/>
              </a:rPr>
              <a:t>Area overlap Analysis </a:t>
            </a:r>
            <a:endParaRPr sz="1700" b="0" i="0" u="none" strike="noStrike" cap="none">
              <a:solidFill>
                <a:schemeClr val="dk1"/>
              </a:solidFill>
              <a:latin typeface="Century Gothic"/>
              <a:ea typeface="Century Gothic"/>
              <a:cs typeface="Century Gothic"/>
              <a:sym typeface="Century Gothic"/>
            </a:endParaRPr>
          </a:p>
          <a:p>
            <a:pPr marL="914400" marR="0" lvl="1" indent="-323850" algn="l" rtl="0">
              <a:lnSpc>
                <a:spcPct val="100000"/>
              </a:lnSpc>
              <a:spcBef>
                <a:spcPts val="0"/>
              </a:spcBef>
              <a:spcAft>
                <a:spcPts val="0"/>
              </a:spcAft>
              <a:buClr>
                <a:schemeClr val="dk1"/>
              </a:buClr>
              <a:buSzPts val="1500"/>
              <a:buFont typeface="Century Gothic"/>
              <a:buChar char="○"/>
            </a:pPr>
            <a:r>
              <a:rPr lang="en-US" sz="1500" b="0" i="0" u="none" strike="noStrike" cap="none">
                <a:solidFill>
                  <a:schemeClr val="dk1"/>
                </a:solidFill>
                <a:latin typeface="Century Gothic"/>
                <a:ea typeface="Century Gothic"/>
                <a:cs typeface="Century Gothic"/>
                <a:sym typeface="Century Gothic"/>
              </a:rPr>
              <a:t>time-series graphs of</a:t>
            </a:r>
            <a:endParaRPr sz="1500" b="0" i="0" u="none" strike="noStrike" cap="none">
              <a:solidFill>
                <a:schemeClr val="dk1"/>
              </a:solidFill>
              <a:latin typeface="Century Gothic"/>
              <a:ea typeface="Century Gothic"/>
              <a:cs typeface="Century Gothic"/>
              <a:sym typeface="Century Gothic"/>
            </a:endParaRPr>
          </a:p>
          <a:p>
            <a:pPr marL="1371600" marR="0" lvl="2" indent="-323850" algn="l" rtl="0">
              <a:lnSpc>
                <a:spcPct val="100000"/>
              </a:lnSpc>
              <a:spcBef>
                <a:spcPts val="0"/>
              </a:spcBef>
              <a:spcAft>
                <a:spcPts val="0"/>
              </a:spcAft>
              <a:buClr>
                <a:schemeClr val="dk1"/>
              </a:buClr>
              <a:buSzPts val="1500"/>
              <a:buFont typeface="Century Gothic"/>
              <a:buChar char="■"/>
            </a:pPr>
            <a:r>
              <a:rPr lang="en-US" sz="1500" b="0" i="0" u="none" strike="noStrike" cap="none">
                <a:solidFill>
                  <a:schemeClr val="dk1"/>
                </a:solidFill>
                <a:latin typeface="Century Gothic"/>
                <a:ea typeface="Century Gothic"/>
                <a:cs typeface="Century Gothic"/>
                <a:sym typeface="Century Gothic"/>
              </a:rPr>
              <a:t>proportion of species distribution covered by an area of interest</a:t>
            </a:r>
            <a:endParaRPr sz="1500" b="0" i="0" u="none" strike="noStrike" cap="none">
              <a:solidFill>
                <a:schemeClr val="dk1"/>
              </a:solidFill>
              <a:latin typeface="Century Gothic"/>
              <a:ea typeface="Century Gothic"/>
              <a:cs typeface="Century Gothic"/>
              <a:sym typeface="Century Gothic"/>
            </a:endParaRPr>
          </a:p>
          <a:p>
            <a:pPr marL="1371600" marR="0" lvl="2" indent="-323850" algn="l" rtl="0">
              <a:lnSpc>
                <a:spcPct val="100000"/>
              </a:lnSpc>
              <a:spcBef>
                <a:spcPts val="0"/>
              </a:spcBef>
              <a:spcAft>
                <a:spcPts val="0"/>
              </a:spcAft>
              <a:buClr>
                <a:schemeClr val="dk1"/>
              </a:buClr>
              <a:buSzPts val="1500"/>
              <a:buFont typeface="Century Gothic"/>
              <a:buChar char="■"/>
            </a:pPr>
            <a:r>
              <a:rPr lang="en-US" sz="1500" b="0" i="0" u="none" strike="noStrike" cap="none">
                <a:solidFill>
                  <a:schemeClr val="dk1"/>
                </a:solidFill>
                <a:latin typeface="Century Gothic"/>
                <a:ea typeface="Century Gothic"/>
                <a:cs typeface="Century Gothic"/>
                <a:sym typeface="Century Gothic"/>
              </a:rPr>
              <a:t>proportion of area of interest covered by species</a:t>
            </a:r>
            <a:endParaRPr sz="1500" b="0" i="0" u="none" strike="noStrike" cap="none">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Century Gothic"/>
              <a:ea typeface="Century Gothic"/>
              <a:cs typeface="Century Gothic"/>
              <a:sym typeface="Century Gothic"/>
            </a:endParaRPr>
          </a:p>
          <a:p>
            <a:pPr marL="457200" marR="0" lvl="0" indent="-323850" algn="l" rtl="0">
              <a:lnSpc>
                <a:spcPct val="100000"/>
              </a:lnSpc>
              <a:spcBef>
                <a:spcPts val="0"/>
              </a:spcBef>
              <a:spcAft>
                <a:spcPts val="0"/>
              </a:spcAft>
              <a:buClr>
                <a:schemeClr val="dk1"/>
              </a:buClr>
              <a:buSzPts val="1500"/>
              <a:buFont typeface="Century Gothic"/>
              <a:buChar char="●"/>
            </a:pPr>
            <a:r>
              <a:rPr lang="en-US" sz="1500" b="0" i="0" u="none" strike="noStrike" cap="none">
                <a:solidFill>
                  <a:schemeClr val="dk1"/>
                </a:solidFill>
                <a:latin typeface="Century Gothic"/>
                <a:ea typeface="Century Gothic"/>
                <a:cs typeface="Century Gothic"/>
                <a:sym typeface="Century Gothic"/>
              </a:rPr>
              <a:t>Data Source: NMFS Fishery-independent Bottom Trawl Surveys </a:t>
            </a:r>
            <a:endParaRPr sz="1500" b="0" i="0" u="none" strike="noStrike" cap="none">
              <a:solidFill>
                <a:schemeClr val="dk1"/>
              </a:solidFill>
              <a:latin typeface="Century Gothic"/>
              <a:ea typeface="Century Gothic"/>
              <a:cs typeface="Century Gothic"/>
              <a:sym typeface="Century Gothic"/>
            </a:endParaRPr>
          </a:p>
        </p:txBody>
      </p:sp>
      <p:pic>
        <p:nvPicPr>
          <p:cNvPr id="135" name="Google Shape;135;gd9889da9cd_0_1"/>
          <p:cNvPicPr preferRelativeResize="0"/>
          <p:nvPr/>
        </p:nvPicPr>
        <p:blipFill rotWithShape="1">
          <a:blip r:embed="rId4">
            <a:alphaModFix/>
          </a:blip>
          <a:srcRect r="2813"/>
          <a:stretch/>
        </p:blipFill>
        <p:spPr>
          <a:xfrm>
            <a:off x="4471499" y="2188276"/>
            <a:ext cx="4672501" cy="2658997"/>
          </a:xfrm>
          <a:prstGeom prst="rect">
            <a:avLst/>
          </a:prstGeom>
          <a:noFill/>
          <a:ln w="9525" cap="flat" cmpd="sng">
            <a:solidFill>
              <a:srgbClr val="0070C0"/>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2"/>
          <p:cNvSpPr/>
          <p:nvPr/>
        </p:nvSpPr>
        <p:spPr>
          <a:xfrm>
            <a:off x="0" y="0"/>
            <a:ext cx="9144000" cy="5978358"/>
          </a:xfrm>
          <a:prstGeom prst="rect">
            <a:avLst/>
          </a:prstGeom>
          <a:solidFill>
            <a:srgbClr val="003155"/>
          </a:solidFill>
          <a:ln w="25400" cap="flat" cmpd="sng">
            <a:solidFill>
              <a:srgbClr val="0031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0" name="Google Shape;170;p12"/>
          <p:cNvSpPr/>
          <p:nvPr/>
        </p:nvSpPr>
        <p:spPr>
          <a:xfrm>
            <a:off x="0" y="-5347"/>
            <a:ext cx="9144000" cy="623863"/>
          </a:xfrm>
          <a:prstGeom prst="rect">
            <a:avLst/>
          </a:prstGeom>
          <a:solidFill>
            <a:srgbClr val="B3DADF"/>
          </a:solidFill>
          <a:ln w="25400" cap="flat" cmpd="sng">
            <a:solidFill>
              <a:srgbClr val="B3DAD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1" name="Google Shape;171;p12"/>
          <p:cNvSpPr txBox="1"/>
          <p:nvPr/>
        </p:nvSpPr>
        <p:spPr>
          <a:xfrm>
            <a:off x="82197" y="734705"/>
            <a:ext cx="348113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Century Gothic"/>
                <a:ea typeface="Century Gothic"/>
                <a:cs typeface="Century Gothic"/>
                <a:sym typeface="Century Gothic"/>
              </a:rPr>
              <a:t>Regional Summary Module </a:t>
            </a:r>
            <a:endParaRPr sz="1600" b="0" i="0" u="none" strike="noStrike" cap="none">
              <a:solidFill>
                <a:schemeClr val="lt1"/>
              </a:solidFill>
              <a:latin typeface="Century Gothic"/>
              <a:ea typeface="Century Gothic"/>
              <a:cs typeface="Century Gothic"/>
              <a:sym typeface="Century Gothic"/>
            </a:endParaRPr>
          </a:p>
        </p:txBody>
      </p:sp>
      <p:sp>
        <p:nvSpPr>
          <p:cNvPr id="172" name="Google Shape;172;p12"/>
          <p:cNvSpPr/>
          <p:nvPr/>
        </p:nvSpPr>
        <p:spPr>
          <a:xfrm>
            <a:off x="0" y="1189448"/>
            <a:ext cx="9144000" cy="478891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73" name="Google Shape;173;p12"/>
          <p:cNvPicPr preferRelativeResize="0"/>
          <p:nvPr/>
        </p:nvPicPr>
        <p:blipFill rotWithShape="1">
          <a:blip r:embed="rId3">
            <a:alphaModFix/>
          </a:blip>
          <a:srcRect/>
          <a:stretch/>
        </p:blipFill>
        <p:spPr>
          <a:xfrm>
            <a:off x="2877237" y="669558"/>
            <a:ext cx="523462" cy="508870"/>
          </a:xfrm>
          <a:prstGeom prst="rect">
            <a:avLst/>
          </a:prstGeom>
          <a:noFill/>
          <a:ln>
            <a:noFill/>
          </a:ln>
        </p:spPr>
      </p:pic>
      <p:sp>
        <p:nvSpPr>
          <p:cNvPr id="174" name="Google Shape;174;p12"/>
          <p:cNvSpPr txBox="1"/>
          <p:nvPr/>
        </p:nvSpPr>
        <p:spPr>
          <a:xfrm>
            <a:off x="1305850" y="-28075"/>
            <a:ext cx="6831600" cy="5910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chemeClr val="dk1"/>
              </a:buClr>
              <a:buSzPts val="3556"/>
              <a:buFont typeface="Arial"/>
              <a:buNone/>
            </a:pPr>
            <a:r>
              <a:rPr lang="en-US" sz="3600" b="0" i="0" u="none" strike="noStrike" cap="none">
                <a:solidFill>
                  <a:schemeClr val="dk1"/>
                </a:solidFill>
                <a:latin typeface="Cambria"/>
                <a:ea typeface="Cambria"/>
                <a:cs typeface="Cambria"/>
                <a:sym typeface="Cambria"/>
              </a:rPr>
              <a:t>Key Features of DisMAP </a:t>
            </a:r>
            <a:r>
              <a:rPr lang="en-US" sz="3600" b="0" i="1" u="none" strike="noStrike" cap="none">
                <a:solidFill>
                  <a:schemeClr val="dk1"/>
                </a:solidFill>
                <a:latin typeface="Cambria"/>
                <a:ea typeface="Cambria"/>
                <a:cs typeface="Cambria"/>
                <a:sym typeface="Cambria"/>
              </a:rPr>
              <a:t>beta</a:t>
            </a:r>
            <a:r>
              <a:rPr lang="en-US" sz="3600" b="0" i="0" u="none" strike="noStrike" cap="none">
                <a:solidFill>
                  <a:schemeClr val="dk1"/>
                </a:solidFill>
                <a:latin typeface="Cambria"/>
                <a:ea typeface="Cambria"/>
                <a:cs typeface="Cambria"/>
                <a:sym typeface="Cambria"/>
              </a:rPr>
              <a:t> </a:t>
            </a:r>
            <a:endParaRPr sz="2400" b="0" i="0" u="none" strike="noStrike" cap="none">
              <a:solidFill>
                <a:srgbClr val="000000"/>
              </a:solidFill>
              <a:latin typeface="Cambria"/>
              <a:ea typeface="Cambria"/>
              <a:cs typeface="Cambria"/>
              <a:sym typeface="Cambria"/>
            </a:endParaRPr>
          </a:p>
        </p:txBody>
      </p:sp>
      <p:sp>
        <p:nvSpPr>
          <p:cNvPr id="175" name="Google Shape;175;p12"/>
          <p:cNvSpPr txBox="1"/>
          <p:nvPr/>
        </p:nvSpPr>
        <p:spPr>
          <a:xfrm>
            <a:off x="72962" y="1965381"/>
            <a:ext cx="4115100" cy="29349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chemeClr val="dk1"/>
              </a:buClr>
              <a:buSzPts val="1800"/>
              <a:buFont typeface="Century Gothic"/>
              <a:buChar char="●"/>
            </a:pPr>
            <a:r>
              <a:rPr lang="en-US" sz="1800" b="0" i="0" u="none" strike="noStrike" cap="none">
                <a:solidFill>
                  <a:schemeClr val="dk1"/>
                </a:solidFill>
                <a:latin typeface="Century Gothic"/>
                <a:ea typeface="Century Gothic"/>
                <a:cs typeface="Century Gothic"/>
                <a:sym typeface="Century Gothic"/>
              </a:rPr>
              <a:t>Species richness &amp; diversity as layers on map</a:t>
            </a:r>
            <a:endParaRPr sz="1800" b="0" i="0" u="none" strike="noStrike" cap="none">
              <a:solidFill>
                <a:schemeClr val="dk1"/>
              </a:solidFill>
              <a:latin typeface="Century Gothic"/>
              <a:ea typeface="Century Gothic"/>
              <a:cs typeface="Century Gothic"/>
              <a:sym typeface="Century Gothic"/>
            </a:endParaRPr>
          </a:p>
          <a:p>
            <a:pPr marL="457200" marR="0" lvl="0" indent="-342900" algn="l" rtl="0">
              <a:lnSpc>
                <a:spcPct val="100000"/>
              </a:lnSpc>
              <a:spcBef>
                <a:spcPts val="1000"/>
              </a:spcBef>
              <a:spcAft>
                <a:spcPts val="0"/>
              </a:spcAft>
              <a:buClr>
                <a:schemeClr val="dk1"/>
              </a:buClr>
              <a:buSzPts val="1800"/>
              <a:buFont typeface="Century Gothic"/>
              <a:buChar char="●"/>
            </a:pPr>
            <a:r>
              <a:rPr lang="en-US" sz="1800" b="0" i="0" u="none" strike="noStrike" cap="none">
                <a:solidFill>
                  <a:schemeClr val="dk1"/>
                </a:solidFill>
                <a:latin typeface="Century Gothic"/>
                <a:ea typeface="Century Gothic"/>
                <a:cs typeface="Century Gothic"/>
                <a:sym typeface="Century Gothic"/>
              </a:rPr>
              <a:t>Time-series graphs of latitudinal COB and depth COB averaged across all species in region </a:t>
            </a:r>
            <a:endParaRPr sz="1800" b="0" i="0" u="none" strike="noStrike" cap="none">
              <a:solidFill>
                <a:schemeClr val="dk1"/>
              </a:solidFill>
              <a:latin typeface="Century Gothic"/>
              <a:ea typeface="Century Gothic"/>
              <a:cs typeface="Century Gothic"/>
              <a:sym typeface="Century Gothic"/>
            </a:endParaRPr>
          </a:p>
          <a:p>
            <a:pPr marL="457200" marR="0" lvl="0" indent="-342900" algn="l" rtl="0">
              <a:lnSpc>
                <a:spcPct val="100000"/>
              </a:lnSpc>
              <a:spcBef>
                <a:spcPts val="1000"/>
              </a:spcBef>
              <a:spcAft>
                <a:spcPts val="1000"/>
              </a:spcAft>
              <a:buClr>
                <a:schemeClr val="dk1"/>
              </a:buClr>
              <a:buSzPts val="1800"/>
              <a:buFont typeface="Century Gothic"/>
              <a:buChar char="●"/>
            </a:pPr>
            <a:r>
              <a:rPr lang="en-US" sz="1800" b="0" i="0" u="none" strike="noStrike" cap="none">
                <a:solidFill>
                  <a:schemeClr val="dk1"/>
                </a:solidFill>
                <a:latin typeface="Century Gothic"/>
                <a:ea typeface="Century Gothic"/>
                <a:cs typeface="Century Gothic"/>
                <a:sym typeface="Century Gothic"/>
              </a:rPr>
              <a:t>Table showing change in COG, depth, and area occupied for species in region </a:t>
            </a:r>
            <a:endParaRPr sz="1800" b="0" i="0" u="none" strike="noStrike" cap="none">
              <a:solidFill>
                <a:schemeClr val="dk1"/>
              </a:solidFill>
              <a:latin typeface="Century Gothic"/>
              <a:ea typeface="Century Gothic"/>
              <a:cs typeface="Century Gothic"/>
              <a:sym typeface="Century Gothic"/>
            </a:endParaRPr>
          </a:p>
        </p:txBody>
      </p:sp>
      <p:grpSp>
        <p:nvGrpSpPr>
          <p:cNvPr id="176" name="Google Shape;176;p12"/>
          <p:cNvGrpSpPr/>
          <p:nvPr/>
        </p:nvGrpSpPr>
        <p:grpSpPr>
          <a:xfrm>
            <a:off x="5559600" y="1209006"/>
            <a:ext cx="2343170" cy="2190243"/>
            <a:chOff x="4882650" y="1491411"/>
            <a:chExt cx="3944945" cy="3666225"/>
          </a:xfrm>
        </p:grpSpPr>
        <p:pic>
          <p:nvPicPr>
            <p:cNvPr id="177" name="Google Shape;177;p12"/>
            <p:cNvPicPr preferRelativeResize="0"/>
            <p:nvPr/>
          </p:nvPicPr>
          <p:blipFill rotWithShape="1">
            <a:blip r:embed="rId4">
              <a:alphaModFix/>
            </a:blip>
            <a:srcRect/>
            <a:stretch/>
          </p:blipFill>
          <p:spPr>
            <a:xfrm>
              <a:off x="4882650" y="1491411"/>
              <a:ext cx="3789025" cy="3666225"/>
            </a:xfrm>
            <a:prstGeom prst="rect">
              <a:avLst/>
            </a:prstGeom>
            <a:noFill/>
            <a:ln>
              <a:noFill/>
            </a:ln>
          </p:spPr>
        </p:pic>
        <p:grpSp>
          <p:nvGrpSpPr>
            <p:cNvPr id="178" name="Google Shape;178;p12"/>
            <p:cNvGrpSpPr/>
            <p:nvPr/>
          </p:nvGrpSpPr>
          <p:grpSpPr>
            <a:xfrm>
              <a:off x="5301950" y="1542900"/>
              <a:ext cx="3525645" cy="521530"/>
              <a:chOff x="5301950" y="1542900"/>
              <a:chExt cx="3525645" cy="521530"/>
            </a:xfrm>
          </p:grpSpPr>
          <p:sp>
            <p:nvSpPr>
              <p:cNvPr id="179" name="Google Shape;179;p12"/>
              <p:cNvSpPr/>
              <p:nvPr/>
            </p:nvSpPr>
            <p:spPr>
              <a:xfrm>
                <a:off x="5381075" y="1583550"/>
                <a:ext cx="2321100" cy="395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2"/>
              <p:cNvSpPr txBox="1"/>
              <p:nvPr/>
            </p:nvSpPr>
            <p:spPr>
              <a:xfrm>
                <a:off x="5301950" y="1542900"/>
                <a:ext cx="3525645" cy="52153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Species Richness</a:t>
                </a:r>
                <a:endParaRPr sz="1400" b="1" i="0" u="none" strike="noStrike" cap="none">
                  <a:solidFill>
                    <a:srgbClr val="000000"/>
                  </a:solidFill>
                  <a:latin typeface="Century Gothic"/>
                  <a:ea typeface="Century Gothic"/>
                  <a:cs typeface="Century Gothic"/>
                  <a:sym typeface="Century Gothic"/>
                </a:endParaRPr>
              </a:p>
            </p:txBody>
          </p:sp>
        </p:grpSp>
        <p:grpSp>
          <p:nvGrpSpPr>
            <p:cNvPr id="181" name="Google Shape;181;p12"/>
            <p:cNvGrpSpPr/>
            <p:nvPr/>
          </p:nvGrpSpPr>
          <p:grpSpPr>
            <a:xfrm>
              <a:off x="5968700" y="2042200"/>
              <a:ext cx="2400300" cy="850005"/>
              <a:chOff x="5381075" y="1583542"/>
              <a:chExt cx="2400300" cy="582514"/>
            </a:xfrm>
          </p:grpSpPr>
          <p:sp>
            <p:nvSpPr>
              <p:cNvPr id="182" name="Google Shape;182;p12"/>
              <p:cNvSpPr/>
              <p:nvPr/>
            </p:nvSpPr>
            <p:spPr>
              <a:xfrm>
                <a:off x="5381075" y="1583542"/>
                <a:ext cx="2321100" cy="490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12"/>
              <p:cNvSpPr txBox="1"/>
              <p:nvPr/>
            </p:nvSpPr>
            <p:spPr>
              <a:xfrm>
                <a:off x="5381075" y="1583544"/>
                <a:ext cx="2400300" cy="5825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rgbClr val="000000"/>
                    </a:solidFill>
                    <a:latin typeface="Century Gothic"/>
                    <a:ea typeface="Century Gothic"/>
                    <a:cs typeface="Century Gothic"/>
                    <a:sym typeface="Century Gothic"/>
                  </a:rPr>
                  <a:t>total # of species found (interpolated wtcpue &gt;0) in each cell</a:t>
                </a:r>
                <a:endParaRPr sz="700" b="0" i="0" u="none" strike="noStrike" cap="none">
                  <a:solidFill>
                    <a:srgbClr val="000000"/>
                  </a:solidFill>
                  <a:latin typeface="Century Gothic"/>
                  <a:ea typeface="Century Gothic"/>
                  <a:cs typeface="Century Gothic"/>
                  <a:sym typeface="Century Gothic"/>
                </a:endParaRPr>
              </a:p>
            </p:txBody>
          </p:sp>
        </p:grpSp>
      </p:grpSp>
      <p:sp>
        <p:nvSpPr>
          <p:cNvPr id="184" name="Google Shape;184;p12"/>
          <p:cNvSpPr txBox="1"/>
          <p:nvPr/>
        </p:nvSpPr>
        <p:spPr>
          <a:xfrm>
            <a:off x="5559600" y="5609050"/>
            <a:ext cx="35844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image modified from Northeast Ocean Data Portal</a:t>
            </a:r>
            <a:endParaRPr sz="1200" b="0" i="0" u="none" strike="noStrike" cap="none">
              <a:solidFill>
                <a:srgbClr val="000000"/>
              </a:solidFill>
              <a:latin typeface="Arial"/>
              <a:ea typeface="Arial"/>
              <a:cs typeface="Arial"/>
              <a:sym typeface="Arial"/>
            </a:endParaRPr>
          </a:p>
        </p:txBody>
      </p:sp>
      <p:pic>
        <p:nvPicPr>
          <p:cNvPr id="185" name="Google Shape;185;p12"/>
          <p:cNvPicPr preferRelativeResize="0"/>
          <p:nvPr/>
        </p:nvPicPr>
        <p:blipFill rotWithShape="1">
          <a:blip r:embed="rId5">
            <a:alphaModFix/>
          </a:blip>
          <a:srcRect/>
          <a:stretch/>
        </p:blipFill>
        <p:spPr>
          <a:xfrm>
            <a:off x="4485953" y="3289061"/>
            <a:ext cx="4369394" cy="2652568"/>
          </a:xfrm>
          <a:prstGeom prst="rect">
            <a:avLst/>
          </a:prstGeom>
          <a:noFill/>
          <a:ln w="9525" cap="flat" cmpd="sng">
            <a:solidFill>
              <a:srgbClr val="0070C0"/>
            </a:solidFill>
            <a:prstDash val="solid"/>
            <a:round/>
            <a:headEnd type="none" w="sm" len="sm"/>
            <a:tailEnd type="none" w="sm" len="sm"/>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2_Custom Design">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View">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iew">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427</TotalTime>
  <Words>1638</Words>
  <Application>Microsoft Office PowerPoint</Application>
  <PresentationFormat>On-screen Show (4:3)</PresentationFormat>
  <Paragraphs>162</Paragraphs>
  <Slides>14</Slides>
  <Notes>14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14</vt:i4>
      </vt:variant>
    </vt:vector>
  </HeadingPairs>
  <TitlesOfParts>
    <vt:vector size="23" baseType="lpstr">
      <vt:lpstr>Arial</vt:lpstr>
      <vt:lpstr>Century Gothic</vt:lpstr>
      <vt:lpstr>Calibri</vt:lpstr>
      <vt:lpstr>Noto Sans Symbols</vt:lpstr>
      <vt:lpstr>Arial Narrow</vt:lpstr>
      <vt:lpstr>Cambria</vt:lpstr>
      <vt:lpstr>2_Custom Design</vt:lpstr>
      <vt:lpstr>4_View</vt:lpstr>
      <vt:lpstr>View</vt:lpstr>
      <vt:lpstr>The Distribution Mapping and Analysis Portal (DisMAP)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Distribution Mapping and Analysis Portal (DisMAP)</dc:title>
  <dc:creator>Microsoft Office User</dc:creator>
  <cp:lastModifiedBy>Melissa.Karp</cp:lastModifiedBy>
  <cp:revision>7</cp:revision>
  <dcterms:created xsi:type="dcterms:W3CDTF">2019-09-23T21:07:44Z</dcterms:created>
  <dcterms:modified xsi:type="dcterms:W3CDTF">2021-06-15T20:51:05Z</dcterms:modified>
</cp:coreProperties>
</file>