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5"/>
    <p:sldMasterId id="2147483663" r:id="rId6"/>
    <p:sldMasterId id="2147483664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</p:sldIdLst>
  <p:sldSz cy="6858000" cx="9144000"/>
  <p:notesSz cx="6858000" cy="9144000"/>
  <p:embeddedFontLst>
    <p:embeddedFont>
      <p:font typeface="Century Gothic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8848A24-5236-489D-87E5-85CE3ADC944B}">
  <a:tblStyle styleId="{28848A24-5236-489D-87E5-85CE3ADC944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font" Target="fonts/CenturyGothic-bold.fntdata"/><Relationship Id="rId23" Type="http://schemas.openxmlformats.org/officeDocument/2006/relationships/font" Target="fonts/CenturyGothic-regular.fntdata"/><Relationship Id="rId1" Type="http://schemas.openxmlformats.org/officeDocument/2006/relationships/theme" Target="theme/theme4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26" Type="http://schemas.openxmlformats.org/officeDocument/2006/relationships/font" Target="fonts/CenturyGothic-boldItalic.fntdata"/><Relationship Id="rId25" Type="http://schemas.openxmlformats.org/officeDocument/2006/relationships/font" Target="fonts/CenturyGothic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11" Type="http://schemas.openxmlformats.org/officeDocument/2006/relationships/slide" Target="slides/slide3.xml"/><Relationship Id="rId10" Type="http://schemas.openxmlformats.org/officeDocument/2006/relationships/slide" Target="slides/slide2.xml"/><Relationship Id="rId13" Type="http://schemas.openxmlformats.org/officeDocument/2006/relationships/slide" Target="slides/slide5.xml"/><Relationship Id="rId12" Type="http://schemas.openxmlformats.org/officeDocument/2006/relationships/slide" Target="slides/slide4.xml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e09806501e_0_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e09806501e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8" name="Google Shape;158;ge09806501e_0_1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e09806501e_0_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e09806501e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6" name="Google Shape;166;ge09806501e_0_1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e09806501e_0_2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e09806501e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ge09806501e_0_2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e021f6e3a6_0_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e021f6e3a6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ge021f6e3a6_0_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021f6e3a6_0_16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021f6e3a6_0_1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ge021f6e3a6_0_16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e021f6e3a6_0_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e021f6e3a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ge021f6e3a6_0_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e021f6e3a6_0_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e021f6e3a6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ge021f6e3a6_0_8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e021f6e3a6_0_17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e021f6e3a6_0_1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ge021f6e3a6_0_17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e021f6e3a6_0_15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e021f6e3a6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4" name="Google Shape;134;ge021f6e3a6_0_15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e021f6e3a6_0_19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e021f6e3a6_0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2" name="Google Shape;142;ge021f6e3a6_0_19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e09806501e_0_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e09806501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ge09806501e_0_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title"/>
          </p:nvPr>
        </p:nvSpPr>
        <p:spPr>
          <a:xfrm>
            <a:off x="457200" y="2362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title"/>
          </p:nvPr>
        </p:nvSpPr>
        <p:spPr>
          <a:xfrm>
            <a:off x="4354" y="17417"/>
            <a:ext cx="9139646" cy="592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5" name="Google Shape;55;p13"/>
          <p:cNvSpPr txBox="1"/>
          <p:nvPr>
            <p:ph idx="11" type="ftr"/>
          </p:nvPr>
        </p:nvSpPr>
        <p:spPr>
          <a:xfrm>
            <a:off x="1600200" y="6356350"/>
            <a:ext cx="533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6" name="Google Shape;56;p13"/>
          <p:cNvSpPr txBox="1"/>
          <p:nvPr>
            <p:ph idx="12" type="sldNum"/>
          </p:nvPr>
        </p:nvSpPr>
        <p:spPr>
          <a:xfrm>
            <a:off x="4572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4"/>
          <p:cNvSpPr txBox="1"/>
          <p:nvPr>
            <p:ph type="title"/>
          </p:nvPr>
        </p:nvSpPr>
        <p:spPr>
          <a:xfrm>
            <a:off x="457200" y="609600"/>
            <a:ext cx="3008313" cy="8255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ckwell"/>
              <a:buNone/>
              <a:defRPr b="1" i="0" sz="2000" u="none" cap="none" strike="noStrik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9" name="Google Shape;59;p14"/>
          <p:cNvSpPr txBox="1"/>
          <p:nvPr>
            <p:ph idx="1" type="body"/>
          </p:nvPr>
        </p:nvSpPr>
        <p:spPr>
          <a:xfrm>
            <a:off x="3575050" y="609600"/>
            <a:ext cx="5111750" cy="55165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0" name="Google Shape;60;p14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ourier New"/>
              <a:buNone/>
              <a:defRPr b="0" i="0" sz="1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1" name="Google Shape;61;p14"/>
          <p:cNvSpPr txBox="1"/>
          <p:nvPr>
            <p:ph idx="11" type="ftr"/>
          </p:nvPr>
        </p:nvSpPr>
        <p:spPr>
          <a:xfrm>
            <a:off x="1600200" y="6356350"/>
            <a:ext cx="533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2" name="Google Shape;62;p14"/>
          <p:cNvSpPr txBox="1"/>
          <p:nvPr>
            <p:ph idx="12" type="sldNum"/>
          </p:nvPr>
        </p:nvSpPr>
        <p:spPr>
          <a:xfrm>
            <a:off x="4572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Rockwell"/>
              <a:buNone/>
              <a:defRPr b="1" i="0" sz="2000" u="none" cap="none" strike="noStrik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5" name="Google Shape;65;p15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Courier New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Courier New"/>
              <a:buNone/>
              <a:defRPr b="0" i="0" sz="1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2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7" name="Google Shape;67;p15"/>
          <p:cNvSpPr txBox="1"/>
          <p:nvPr>
            <p:ph idx="11" type="ftr"/>
          </p:nvPr>
        </p:nvSpPr>
        <p:spPr>
          <a:xfrm>
            <a:off x="1600200" y="6356350"/>
            <a:ext cx="533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4572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6"/>
          <p:cNvSpPr txBox="1"/>
          <p:nvPr>
            <p:ph type="title"/>
          </p:nvPr>
        </p:nvSpPr>
        <p:spPr>
          <a:xfrm>
            <a:off x="4354" y="17417"/>
            <a:ext cx="9139646" cy="592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1" name="Google Shape;71;p16"/>
          <p:cNvSpPr txBox="1"/>
          <p:nvPr>
            <p:ph idx="1" type="body"/>
          </p:nvPr>
        </p:nvSpPr>
        <p:spPr>
          <a:xfrm rot="5400000">
            <a:off x="1943100" y="-495299"/>
            <a:ext cx="52578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2" name="Google Shape;72;p16"/>
          <p:cNvSpPr txBox="1"/>
          <p:nvPr>
            <p:ph idx="11" type="ftr"/>
          </p:nvPr>
        </p:nvSpPr>
        <p:spPr>
          <a:xfrm>
            <a:off x="1600200" y="6356350"/>
            <a:ext cx="533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3" name="Google Shape;73;p16"/>
          <p:cNvSpPr txBox="1"/>
          <p:nvPr>
            <p:ph idx="12" type="sldNum"/>
          </p:nvPr>
        </p:nvSpPr>
        <p:spPr>
          <a:xfrm>
            <a:off x="4572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/>
          <p:nvPr>
            <p:ph type="title"/>
          </p:nvPr>
        </p:nvSpPr>
        <p:spPr>
          <a:xfrm rot="5400000">
            <a:off x="4838700" y="2400300"/>
            <a:ext cx="56388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Rockwell"/>
              <a:buNone/>
              <a:defRPr b="0" i="0" sz="3200" u="none" cap="none" strike="noStrik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Google Shape;76;p17"/>
          <p:cNvSpPr txBox="1"/>
          <p:nvPr>
            <p:ph idx="1" type="body"/>
          </p:nvPr>
        </p:nvSpPr>
        <p:spPr>
          <a:xfrm rot="5400000">
            <a:off x="647700" y="419100"/>
            <a:ext cx="56388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7" name="Google Shape;77;p17"/>
          <p:cNvSpPr txBox="1"/>
          <p:nvPr>
            <p:ph idx="11" type="ftr"/>
          </p:nvPr>
        </p:nvSpPr>
        <p:spPr>
          <a:xfrm>
            <a:off x="1600200" y="6356350"/>
            <a:ext cx="533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78" name="Google Shape;78;p17"/>
          <p:cNvSpPr txBox="1"/>
          <p:nvPr>
            <p:ph idx="12" type="sldNum"/>
          </p:nvPr>
        </p:nvSpPr>
        <p:spPr>
          <a:xfrm>
            <a:off x="4572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/>
          <p:nvPr>
            <p:ph type="ctrTitle"/>
          </p:nvPr>
        </p:nvSpPr>
        <p:spPr>
          <a:xfrm>
            <a:off x="685800" y="1600200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" name="Google Shape;14;p3"/>
          <p:cNvSpPr txBox="1"/>
          <p:nvPr>
            <p:ph idx="1" type="subTitle"/>
          </p:nvPr>
        </p:nvSpPr>
        <p:spPr>
          <a:xfrm>
            <a:off x="1371600" y="3124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>
  <p:cSld name="Picture with Caption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/>
          <p:nvPr>
            <p:ph type="title"/>
          </p:nvPr>
        </p:nvSpPr>
        <p:spPr>
          <a:xfrm>
            <a:off x="1792288" y="652462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" name="Google Shape;17;p4"/>
          <p:cNvSpPr/>
          <p:nvPr>
            <p:ph idx="2" type="pic"/>
          </p:nvPr>
        </p:nvSpPr>
        <p:spPr>
          <a:xfrm>
            <a:off x="1792288" y="12192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7"/>
          <p:cNvSpPr txBox="1"/>
          <p:nvPr>
            <p:ph idx="1" type="body"/>
          </p:nvPr>
        </p:nvSpPr>
        <p:spPr>
          <a:xfrm>
            <a:off x="914400" y="2514600"/>
            <a:ext cx="67056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2286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2" name="Google Shape;22;p7"/>
          <p:cNvSpPr txBox="1"/>
          <p:nvPr>
            <p:ph idx="2" type="body"/>
          </p:nvPr>
        </p:nvSpPr>
        <p:spPr>
          <a:xfrm>
            <a:off x="914400" y="3276600"/>
            <a:ext cx="6705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187F9F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187F9F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9"/>
          <p:cNvSpPr txBox="1"/>
          <p:nvPr>
            <p:ph type="title"/>
          </p:nvPr>
        </p:nvSpPr>
        <p:spPr>
          <a:xfrm>
            <a:off x="4354" y="17417"/>
            <a:ext cx="9139646" cy="592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0" name="Google Shape;30;p9"/>
          <p:cNvSpPr txBox="1"/>
          <p:nvPr>
            <p:ph idx="1" type="body"/>
          </p:nvPr>
        </p:nvSpPr>
        <p:spPr>
          <a:xfrm>
            <a:off x="457200" y="990601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1" name="Google Shape;31;p9"/>
          <p:cNvSpPr txBox="1"/>
          <p:nvPr>
            <p:ph idx="11" type="ftr"/>
          </p:nvPr>
        </p:nvSpPr>
        <p:spPr>
          <a:xfrm>
            <a:off x="1600200" y="6356350"/>
            <a:ext cx="533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2" name="Google Shape;32;p9"/>
          <p:cNvSpPr txBox="1"/>
          <p:nvPr>
            <p:ph idx="12" type="sldNum"/>
          </p:nvPr>
        </p:nvSpPr>
        <p:spPr>
          <a:xfrm>
            <a:off x="4572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0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ockwell"/>
              <a:buNone/>
              <a:defRPr b="0" i="0" sz="2800" u="none" cap="none" strike="noStrike">
                <a:solidFill>
                  <a:schemeClr val="dk2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Google Shape;35;p10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ct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Courier New"/>
              <a:buNone/>
              <a:defRPr b="0" i="0" sz="18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ct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6" name="Google Shape;36;p10"/>
          <p:cNvSpPr txBox="1"/>
          <p:nvPr>
            <p:ph idx="11" type="ftr"/>
          </p:nvPr>
        </p:nvSpPr>
        <p:spPr>
          <a:xfrm>
            <a:off x="1600200" y="6356350"/>
            <a:ext cx="533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37" name="Google Shape;37;p10"/>
          <p:cNvSpPr txBox="1"/>
          <p:nvPr/>
        </p:nvSpPr>
        <p:spPr>
          <a:xfrm>
            <a:off x="4354" y="17417"/>
            <a:ext cx="9139646" cy="592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rPr b="0" i="0" lang="en-US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Click to edit Master title style</a:t>
            </a:r>
            <a:endParaRPr b="0" i="0" sz="32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38" name="Google Shape;38;p10"/>
          <p:cNvSpPr txBox="1"/>
          <p:nvPr>
            <p:ph idx="12" type="sldNum"/>
          </p:nvPr>
        </p:nvSpPr>
        <p:spPr>
          <a:xfrm>
            <a:off x="4572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/>
          <p:nvPr>
            <p:ph type="title"/>
          </p:nvPr>
        </p:nvSpPr>
        <p:spPr>
          <a:xfrm>
            <a:off x="4354" y="17417"/>
            <a:ext cx="9139646" cy="592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1" name="Google Shape;41;p11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2" name="Google Shape;42;p11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Courier New"/>
              <a:buChar char="o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3" name="Google Shape;43;p11"/>
          <p:cNvSpPr txBox="1"/>
          <p:nvPr>
            <p:ph idx="11" type="ftr"/>
          </p:nvPr>
        </p:nvSpPr>
        <p:spPr>
          <a:xfrm>
            <a:off x="1600200" y="6356350"/>
            <a:ext cx="533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4" name="Google Shape;44;p11"/>
          <p:cNvSpPr txBox="1"/>
          <p:nvPr>
            <p:ph idx="12" type="sldNum"/>
          </p:nvPr>
        </p:nvSpPr>
        <p:spPr>
          <a:xfrm>
            <a:off x="4572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2"/>
          <p:cNvSpPr txBox="1"/>
          <p:nvPr>
            <p:ph type="title"/>
          </p:nvPr>
        </p:nvSpPr>
        <p:spPr>
          <a:xfrm>
            <a:off x="4354" y="17417"/>
            <a:ext cx="9139646" cy="592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7" name="Google Shape;47;p1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None/>
              <a:defRPr b="1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8" name="Google Shape;48;p12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49" name="Google Shape;49;p12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None/>
              <a:defRPr b="1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0" name="Google Shape;50;p12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1" name="Google Shape;51;p12"/>
          <p:cNvSpPr txBox="1"/>
          <p:nvPr>
            <p:ph idx="11" type="ftr"/>
          </p:nvPr>
        </p:nvSpPr>
        <p:spPr>
          <a:xfrm>
            <a:off x="1600200" y="6356350"/>
            <a:ext cx="533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4572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4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jpg"/><Relationship Id="rId2" Type="http://schemas.openxmlformats.org/officeDocument/2006/relationships/slideLayout" Target="../slideLayouts/slideLayout5.xml"/><Relationship Id="rId3" Type="http://schemas.openxmlformats.org/officeDocument/2006/relationships/theme" Target="../theme/theme1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3.xml"/><Relationship Id="rId5" Type="http://schemas.openxmlformats.org/officeDocument/2006/relationships/slideLayout" Target="../slideLayouts/slideLayout9.xml"/><Relationship Id="rId6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1.xml"/><Relationship Id="rId8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8"/>
          <p:cNvSpPr txBox="1"/>
          <p:nvPr>
            <p:ph type="title"/>
          </p:nvPr>
        </p:nvSpPr>
        <p:spPr>
          <a:xfrm>
            <a:off x="4354" y="17417"/>
            <a:ext cx="9139646" cy="592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  <a:defRPr b="0" i="0" sz="3200" u="none" cap="none" strike="noStrike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5" name="Google Shape;25;p8"/>
          <p:cNvSpPr txBox="1"/>
          <p:nvPr>
            <p:ph idx="1" type="body"/>
          </p:nvPr>
        </p:nvSpPr>
        <p:spPr>
          <a:xfrm>
            <a:off x="457200" y="990601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Courier New"/>
              <a:buChar char="o"/>
              <a:defRPr b="0" i="0" sz="18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6" name="Google Shape;26;p8"/>
          <p:cNvSpPr txBox="1"/>
          <p:nvPr>
            <p:ph idx="11" type="ftr"/>
          </p:nvPr>
        </p:nvSpPr>
        <p:spPr>
          <a:xfrm>
            <a:off x="1600200" y="6356350"/>
            <a:ext cx="5334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/>
        </p:txBody>
      </p:sp>
      <p:sp>
        <p:nvSpPr>
          <p:cNvPr id="27" name="Google Shape;27;p8"/>
          <p:cNvSpPr txBox="1"/>
          <p:nvPr>
            <p:ph idx="12" type="sldNum"/>
          </p:nvPr>
        </p:nvSpPr>
        <p:spPr>
          <a:xfrm>
            <a:off x="4572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indent="0" lvl="1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indent="0" lvl="2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indent="0" lvl="3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indent="0" lvl="4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indent="0" lvl="5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indent="0" lvl="6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indent="0" lvl="7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indent="0" lvl="8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gif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hyperlink" Target="https://sensors.ioos.us" TargetMode="External"/><Relationship Id="rId4" Type="http://schemas.openxmlformats.org/officeDocument/2006/relationships/hyperlink" Target="https://ioos.github.io/ioos-metadata/ioos-metadata-profile-v1-2.html" TargetMode="External"/><Relationship Id="rId5" Type="http://schemas.openxmlformats.org/officeDocument/2006/relationships/hyperlink" Target="https://compliance.ioos.us/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8"/>
          <p:cNvSpPr txBox="1"/>
          <p:nvPr>
            <p:ph type="title"/>
          </p:nvPr>
        </p:nvSpPr>
        <p:spPr>
          <a:xfrm>
            <a:off x="457200" y="639675"/>
            <a:ext cx="8229600" cy="17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rPr lang="en-US"/>
              <a:t>IOOS ERDDAP Implementation: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rPr lang="en-US"/>
              <a:t>GTS and Sensor Map</a:t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rPr lang="en-US" sz="2400"/>
              <a:t>DMAC Annual Meeting 2021</a:t>
            </a:r>
            <a:endParaRPr sz="24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t/>
            </a:r>
            <a:endParaRPr sz="24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t/>
            </a:r>
            <a:endParaRPr sz="24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t/>
            </a:r>
            <a:endParaRPr sz="20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t/>
            </a:r>
            <a:endParaRPr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t/>
            </a:r>
            <a:endParaRPr sz="2400"/>
          </a:p>
        </p:txBody>
      </p:sp>
      <p:sp>
        <p:nvSpPr>
          <p:cNvPr id="84" name="Google Shape;84;p18"/>
          <p:cNvSpPr txBox="1"/>
          <p:nvPr/>
        </p:nvSpPr>
        <p:spPr>
          <a:xfrm>
            <a:off x="325325" y="2822325"/>
            <a:ext cx="6376200" cy="3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Presented By:  Micah Wengren, Shane St Savage</a:t>
            </a:r>
            <a:endParaRPr sz="20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Project Team:</a:t>
            </a:r>
            <a:endParaRPr sz="20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Kathy Bailey, Tiffany Vance (IOOS)</a:t>
            </a:r>
            <a:endParaRPr sz="20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Dawn Petraitis, Bill C. Smith, Kevin Kern (NDBC)</a:t>
            </a:r>
            <a:endParaRPr sz="20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Stacey Buckelew, Shane St Savage, Jessica Austin* (Axiom)</a:t>
            </a:r>
            <a:endParaRPr sz="20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Kevin O’Brien (OAR/PMEL)</a:t>
            </a:r>
            <a:endParaRPr sz="20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rPr lang="en-US" sz="2000">
                <a:solidFill>
                  <a:schemeClr val="lt1"/>
                </a:solidFill>
                <a:latin typeface="Rockwell"/>
                <a:ea typeface="Rockwell"/>
                <a:cs typeface="Rockwell"/>
                <a:sym typeface="Rockwell"/>
              </a:rPr>
              <a:t>The IOOS RA Data Managers</a:t>
            </a:r>
            <a:endParaRPr sz="2000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 txBox="1"/>
          <p:nvPr>
            <p:ph type="title"/>
          </p:nvPr>
        </p:nvSpPr>
        <p:spPr>
          <a:xfrm>
            <a:off x="4354" y="17417"/>
            <a:ext cx="9139500" cy="592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Dashboard - Data Collection</a:t>
            </a:r>
            <a:endParaRPr/>
          </a:p>
        </p:txBody>
      </p:sp>
      <p:sp>
        <p:nvSpPr>
          <p:cNvPr id="161" name="Google Shape;161;p27"/>
          <p:cNvSpPr txBox="1"/>
          <p:nvPr>
            <p:ph idx="12" type="sldNum"/>
          </p:nvPr>
        </p:nvSpPr>
        <p:spPr>
          <a:xfrm>
            <a:off x="457200" y="6356350"/>
            <a:ext cx="76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2" name="Google Shape;16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762017"/>
            <a:ext cx="8839202" cy="40804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8"/>
          <p:cNvSpPr txBox="1"/>
          <p:nvPr>
            <p:ph type="title"/>
          </p:nvPr>
        </p:nvSpPr>
        <p:spPr>
          <a:xfrm>
            <a:off x="4354" y="17417"/>
            <a:ext cx="9139500" cy="592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Implementation Notes</a:t>
            </a:r>
            <a:endParaRPr/>
          </a:p>
        </p:txBody>
      </p:sp>
      <p:sp>
        <p:nvSpPr>
          <p:cNvPr id="169" name="Google Shape;169;p28"/>
          <p:cNvSpPr txBox="1"/>
          <p:nvPr>
            <p:ph idx="12" type="sldNum"/>
          </p:nvPr>
        </p:nvSpPr>
        <p:spPr>
          <a:xfrm>
            <a:off x="457200" y="6356350"/>
            <a:ext cx="76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0" name="Google Shape;170;p28"/>
          <p:cNvSpPr txBox="1"/>
          <p:nvPr>
            <p:ph idx="1" type="body"/>
          </p:nvPr>
        </p:nvSpPr>
        <p:spPr>
          <a:xfrm>
            <a:off x="457200" y="990601"/>
            <a:ext cx="8229600" cy="525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TODO</a:t>
            </a:r>
            <a:endParaRPr/>
          </a:p>
          <a:p>
            <a:pPr indent="-342900" lvl="1" marL="914400" rtl="0" algn="l">
              <a:spcBef>
                <a:spcPts val="8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Import QC data variables as QC flags</a:t>
            </a:r>
            <a:endParaRPr/>
          </a:p>
          <a:p>
            <a:pPr indent="-342900" lvl="1" marL="914400" rtl="0" algn="l">
              <a:spcBef>
                <a:spcPts val="8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Review/UAT</a:t>
            </a:r>
            <a:endParaRPr/>
          </a:p>
          <a:p>
            <a:pPr indent="-342900" lvl="1" marL="914400" rtl="0" algn="l">
              <a:spcBef>
                <a:spcPts val="8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Add RA ERDDAPs</a:t>
            </a:r>
            <a:endParaRPr/>
          </a:p>
          <a:p>
            <a:pPr indent="-342900" lvl="1" marL="914400" rtl="0" algn="l">
              <a:spcBef>
                <a:spcPts val="8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Add ingest logs to dashboard</a:t>
            </a:r>
            <a:endParaRPr/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Compliance Checker</a:t>
            </a:r>
            <a:endParaRPr/>
          </a:p>
          <a:p>
            <a:pPr indent="-342900" lvl="1" marL="914400" rtl="0" algn="l">
              <a:spcBef>
                <a:spcPts val="8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CC is a very useful tool for evaluating dataset metadata robustness, but it does not provide a pass/fail result for compliance</a:t>
            </a:r>
            <a:endParaRPr/>
          </a:p>
          <a:p>
            <a:pPr indent="-342900" lvl="1" marL="914400" rtl="0" algn="l">
              <a:spcBef>
                <a:spcPts val="8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CC is not run against datasets during Sensor Map ingestion, but would be useful in evaluating why a dataset might be failing to be ingested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9"/>
          <p:cNvSpPr txBox="1"/>
          <p:nvPr>
            <p:ph type="title"/>
          </p:nvPr>
        </p:nvSpPr>
        <p:spPr>
          <a:xfrm>
            <a:off x="4354" y="17417"/>
            <a:ext cx="9139500" cy="592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Rollout Plans</a:t>
            </a:r>
            <a:endParaRPr/>
          </a:p>
        </p:txBody>
      </p:sp>
      <p:sp>
        <p:nvSpPr>
          <p:cNvPr id="177" name="Google Shape;177;p29"/>
          <p:cNvSpPr txBox="1"/>
          <p:nvPr>
            <p:ph idx="12" type="sldNum"/>
          </p:nvPr>
        </p:nvSpPr>
        <p:spPr>
          <a:xfrm>
            <a:off x="457200" y="6356350"/>
            <a:ext cx="76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8" name="Google Shape;178;p29"/>
          <p:cNvSpPr txBox="1"/>
          <p:nvPr>
            <p:ph idx="1" type="body"/>
          </p:nvPr>
        </p:nvSpPr>
        <p:spPr>
          <a:xfrm>
            <a:off x="457200" y="990601"/>
            <a:ext cx="8229600" cy="525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n-US"/>
              <a:t>Goal: Sensor Map harvests data from 8 RAs’ ERDDAPS by Q4 FY21</a:t>
            </a:r>
            <a:endParaRPr/>
          </a:p>
          <a:p>
            <a:pPr indent="-342900" lvl="1" marL="914400" rtl="0" algn="l">
              <a:spcBef>
                <a:spcPts val="800"/>
              </a:spcBef>
              <a:spcAft>
                <a:spcPts val="0"/>
              </a:spcAft>
              <a:buSzPts val="1800"/>
              <a:buChar char="○"/>
            </a:pPr>
            <a:r>
              <a:rPr lang="en-US"/>
              <a:t>Four managed by Axiom</a:t>
            </a:r>
            <a:endParaRPr/>
          </a:p>
          <a:p>
            <a:pPr indent="-342900" lvl="2" marL="1371600" rtl="0" algn="l">
              <a:spcBef>
                <a:spcPts val="80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AOOS, CeNCOOS, SECOORA online</a:t>
            </a:r>
            <a:endParaRPr/>
          </a:p>
          <a:p>
            <a:pPr indent="-342900" lvl="2" marL="1371600" rtl="0" algn="l">
              <a:spcBef>
                <a:spcPts val="80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SCCOOS in progress</a:t>
            </a:r>
            <a:endParaRPr/>
          </a:p>
          <a:p>
            <a:pPr indent="-355600" lvl="1" marL="914400" rtl="0" algn="l">
              <a:spcBef>
                <a:spcPts val="80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Two on deck</a:t>
            </a:r>
            <a:endParaRPr/>
          </a:p>
          <a:p>
            <a:pPr indent="-342900" lvl="2" marL="1371600" rtl="0" algn="l">
              <a:spcBef>
                <a:spcPts val="80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PacIOOS</a:t>
            </a:r>
            <a:endParaRPr/>
          </a:p>
          <a:p>
            <a:pPr indent="-342900" lvl="2" marL="1371600" rtl="0" algn="l">
              <a:spcBef>
                <a:spcPts val="80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GCOOS</a:t>
            </a:r>
            <a:endParaRPr/>
          </a:p>
          <a:p>
            <a:pPr indent="-355600" lvl="1" marL="914400" rtl="0" algn="l">
              <a:spcBef>
                <a:spcPts val="80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 Rumored to have ready datasets</a:t>
            </a:r>
            <a:endParaRPr/>
          </a:p>
          <a:p>
            <a:pPr indent="-342900" lvl="2" marL="1371600" rtl="0" algn="l">
              <a:spcBef>
                <a:spcPts val="80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NANOOS</a:t>
            </a:r>
            <a:endParaRPr/>
          </a:p>
          <a:p>
            <a:pPr indent="-342900" lvl="2" marL="1371600" rtl="0" algn="l">
              <a:spcBef>
                <a:spcPts val="80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MARACOOS</a:t>
            </a:r>
            <a:endParaRPr/>
          </a:p>
          <a:p>
            <a:pPr indent="-355600" lvl="1" marL="914400" rtl="0" algn="l">
              <a:spcBef>
                <a:spcPts val="800"/>
              </a:spcBef>
              <a:spcAft>
                <a:spcPts val="0"/>
              </a:spcAft>
              <a:buSzPts val="2000"/>
              <a:buChar char="○"/>
            </a:pPr>
            <a:r>
              <a:rPr lang="en-US"/>
              <a:t>Others</a:t>
            </a:r>
            <a:endParaRPr/>
          </a:p>
          <a:p>
            <a:pPr indent="-342900" lvl="2" marL="1371600" rtl="0" algn="l">
              <a:spcBef>
                <a:spcPts val="800"/>
              </a:spcBef>
              <a:spcAft>
                <a:spcPts val="0"/>
              </a:spcAft>
              <a:buSzPts val="1800"/>
              <a:buChar char="■"/>
            </a:pPr>
            <a:r>
              <a:rPr lang="en-US"/>
              <a:t>GLOS? (Seagull)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86100" y="2719388"/>
            <a:ext cx="2971800" cy="20288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0"/>
          <p:cNvSpPr txBox="1"/>
          <p:nvPr/>
        </p:nvSpPr>
        <p:spPr>
          <a:xfrm>
            <a:off x="409575" y="1664975"/>
            <a:ext cx="8382000" cy="8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4600">
                <a:solidFill>
                  <a:schemeClr val="lt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SEE YOU SOON!</a:t>
            </a:r>
            <a:endParaRPr b="1" sz="4600">
              <a:solidFill>
                <a:schemeClr val="lt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1"/>
          <p:cNvSpPr txBox="1"/>
          <p:nvPr>
            <p:ph type="title"/>
          </p:nvPr>
        </p:nvSpPr>
        <p:spPr>
          <a:xfrm>
            <a:off x="4354" y="17417"/>
            <a:ext cx="9139646" cy="59218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Rockwell"/>
              <a:buNone/>
            </a:pPr>
            <a:r>
              <a:rPr lang="en-US"/>
              <a:t>ERDDAP Transition - NDBC GTS Data Flow</a:t>
            </a:r>
            <a:endParaRPr b="0" i="0" sz="3200" u="none" cap="none" strike="noStrike">
              <a:solidFill>
                <a:schemeClr val="lt1"/>
              </a:solidFill>
              <a:latin typeface="Rockwell"/>
              <a:ea typeface="Rockwell"/>
              <a:cs typeface="Rockwell"/>
              <a:sym typeface="Rockwell"/>
            </a:endParaRPr>
          </a:p>
        </p:txBody>
      </p:sp>
      <p:sp>
        <p:nvSpPr>
          <p:cNvPr id="190" name="Google Shape;190;p31"/>
          <p:cNvSpPr txBox="1"/>
          <p:nvPr>
            <p:ph idx="12" type="sldNum"/>
          </p:nvPr>
        </p:nvSpPr>
        <p:spPr>
          <a:xfrm>
            <a:off x="4572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‹#›</a:t>
            </a:fld>
            <a:endParaRPr b="0" i="0" sz="1200" u="none" cap="none" strike="noStrike">
              <a:solidFill>
                <a:schemeClr val="dk2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91" name="Google Shape;191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38" y="988550"/>
            <a:ext cx="9010524" cy="47220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/>
          <p:nvPr>
            <p:ph type="title"/>
          </p:nvPr>
        </p:nvSpPr>
        <p:spPr>
          <a:xfrm>
            <a:off x="4354" y="17417"/>
            <a:ext cx="9139500" cy="592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IOOS ERDDAP Implementation Project</a:t>
            </a:r>
            <a:endParaRPr/>
          </a:p>
        </p:txBody>
      </p:sp>
      <p:sp>
        <p:nvSpPr>
          <p:cNvPr id="91" name="Google Shape;91;p19"/>
          <p:cNvSpPr txBox="1"/>
          <p:nvPr>
            <p:ph idx="1" type="body"/>
          </p:nvPr>
        </p:nvSpPr>
        <p:spPr>
          <a:xfrm>
            <a:off x="457200" y="891700"/>
            <a:ext cx="8412000" cy="546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Goals:</a:t>
            </a:r>
            <a:endParaRPr/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RA ERDDAP servers become the primary data dissemination services for IOOS’ regional in situ ocean observations (replacing SOS)</a:t>
            </a:r>
            <a:endParaRPr sz="1800"/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RAs </a:t>
            </a:r>
            <a:r>
              <a:rPr lang="en-US" sz="1800"/>
              <a:t>real-time </a:t>
            </a:r>
            <a:r>
              <a:rPr lang="en-US" sz="1800"/>
              <a:t>ERDDAP datasets are ingested by NDBC to publish to GTS and by Axiom to publish to </a:t>
            </a:r>
            <a:r>
              <a:rPr lang="en-US" sz="1800" u="sng">
                <a:solidFill>
                  <a:schemeClr val="hlink"/>
                </a:solidFill>
                <a:hlinkClick r:id="rId3"/>
              </a:rPr>
              <a:t>IOOS Sensor Map</a:t>
            </a:r>
            <a:endParaRPr sz="1800"/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n-US" sz="1800" u="sng">
                <a:solidFill>
                  <a:schemeClr val="hlink"/>
                </a:solidFill>
                <a:hlinkClick r:id="rId4"/>
              </a:rPr>
              <a:t>IOOS Metadata Profile 1.2</a:t>
            </a:r>
            <a:r>
              <a:rPr lang="en-US" sz="1800"/>
              <a:t> published to ensure dataset consistency</a:t>
            </a:r>
            <a:endParaRPr sz="1800"/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n-US" sz="1800" u="sng">
                <a:solidFill>
                  <a:schemeClr val="hlink"/>
                </a:solidFill>
                <a:hlinkClick r:id="rId5"/>
              </a:rPr>
              <a:t>Compliance Checker</a:t>
            </a:r>
            <a:r>
              <a:rPr lang="en-US" sz="1800"/>
              <a:t> updated to test for IOOS 1.2 compliance</a:t>
            </a:r>
            <a:endParaRPr sz="1800"/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RAs </a:t>
            </a:r>
            <a:r>
              <a:rPr lang="en-US" sz="1800"/>
              <a:t>become a critical link in publishing PI/partner data to national/international data stores as NOAA certified regional data aggregators</a:t>
            </a:r>
            <a:endParaRPr sz="1800"/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Timeline</a:t>
            </a:r>
            <a:r>
              <a:rPr lang="en-US"/>
              <a:t>:</a:t>
            </a:r>
            <a:endParaRPr/>
          </a:p>
          <a:p>
            <a:pPr indent="-342900" lvl="0" marL="457200" rtl="0" algn="l">
              <a:spcBef>
                <a:spcPts val="50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Full ERDDAP GTS transition for all IOOS RAs by </a:t>
            </a:r>
            <a:r>
              <a:rPr b="1" lang="en-US" sz="1800"/>
              <a:t>Q4 FY21</a:t>
            </a:r>
            <a:endParaRPr b="1" sz="1800"/>
          </a:p>
          <a:p>
            <a:pPr indent="-342900" lvl="0" marL="457200" rtl="0" algn="l">
              <a:spcBef>
                <a:spcPts val="50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IOOS Sensor Map ingesting ERDDAP data from </a:t>
            </a:r>
            <a:r>
              <a:rPr b="1" lang="en-US" sz="1800"/>
              <a:t>8 IOOS RAs</a:t>
            </a:r>
            <a:r>
              <a:rPr lang="en-US" sz="1800"/>
              <a:t> by </a:t>
            </a:r>
            <a:r>
              <a:rPr b="1" lang="en-US" sz="1800"/>
              <a:t>Q4 FY21</a:t>
            </a:r>
            <a:endParaRPr b="1" sz="1800"/>
          </a:p>
          <a:p>
            <a:pPr indent="-355600" lvl="0" marL="457200" rtl="0" algn="l">
              <a:spcBef>
                <a:spcPts val="500"/>
              </a:spcBef>
              <a:spcAft>
                <a:spcPts val="0"/>
              </a:spcAft>
              <a:buSzPts val="2000"/>
              <a:buChar char="●"/>
            </a:pPr>
            <a:r>
              <a:rPr lang="en-US" sz="1800"/>
              <a:t>The finish line is near, but</a:t>
            </a:r>
            <a:r>
              <a:rPr lang="en-US" sz="2000"/>
              <a:t> </a:t>
            </a:r>
            <a:r>
              <a:rPr lang="en-US" sz="2000"/>
              <a:t>we need your help!</a:t>
            </a:r>
            <a:endParaRPr sz="2000"/>
          </a:p>
        </p:txBody>
      </p:sp>
      <p:sp>
        <p:nvSpPr>
          <p:cNvPr id="92" name="Google Shape;92;p19"/>
          <p:cNvSpPr txBox="1"/>
          <p:nvPr>
            <p:ph idx="12" type="sldNum"/>
          </p:nvPr>
        </p:nvSpPr>
        <p:spPr>
          <a:xfrm>
            <a:off x="457200" y="6356350"/>
            <a:ext cx="76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4354" y="17417"/>
            <a:ext cx="9139500" cy="592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ERDDAP and NDBC/GTS Architecture Evolution</a:t>
            </a:r>
            <a:endParaRPr/>
          </a:p>
        </p:txBody>
      </p:sp>
      <p:sp>
        <p:nvSpPr>
          <p:cNvPr id="99" name="Google Shape;99;p20"/>
          <p:cNvSpPr txBox="1"/>
          <p:nvPr>
            <p:ph idx="12" type="sldNum"/>
          </p:nvPr>
        </p:nvSpPr>
        <p:spPr>
          <a:xfrm>
            <a:off x="457200" y="6356350"/>
            <a:ext cx="76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00" name="Google Shape;10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225" y="729450"/>
            <a:ext cx="8773525" cy="5507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type="title"/>
          </p:nvPr>
        </p:nvSpPr>
        <p:spPr>
          <a:xfrm>
            <a:off x="4354" y="17417"/>
            <a:ext cx="9139500" cy="592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NDBC GTS Transition Status</a:t>
            </a:r>
            <a:endParaRPr/>
          </a:p>
        </p:txBody>
      </p:sp>
      <p:sp>
        <p:nvSpPr>
          <p:cNvPr id="107" name="Google Shape;107;p21"/>
          <p:cNvSpPr txBox="1"/>
          <p:nvPr>
            <p:ph idx="12" type="sldNum"/>
          </p:nvPr>
        </p:nvSpPr>
        <p:spPr>
          <a:xfrm>
            <a:off x="457200" y="6356350"/>
            <a:ext cx="76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aphicFrame>
        <p:nvGraphicFramePr>
          <p:cNvPr id="108" name="Google Shape;108;p21"/>
          <p:cNvGraphicFramePr/>
          <p:nvPr/>
        </p:nvGraphicFramePr>
        <p:xfrm>
          <a:off x="284075" y="13427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{28848A24-5236-489D-87E5-85CE3ADC944B}</a:tableStyleId>
              </a:tblPr>
              <a:tblGrid>
                <a:gridCol w="1676950"/>
                <a:gridCol w="1602775"/>
                <a:gridCol w="1792375"/>
              </a:tblGrid>
              <a:tr h="475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Completed </a:t>
                      </a:r>
                      <a:endParaRPr b="1"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In Transition</a:t>
                      </a:r>
                      <a:endParaRPr b="1"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Remaining</a:t>
                      </a:r>
                      <a:endParaRPr b="1"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</a:tr>
              <a:tr h="475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PacIOOS</a:t>
                      </a:r>
                      <a:endParaRPr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SECOORA</a:t>
                      </a:r>
                      <a:endParaRPr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GLOS</a:t>
                      </a:r>
                      <a:endParaRPr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5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CeNCOOS</a:t>
                      </a:r>
                      <a:endParaRPr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NANOOS</a:t>
                      </a:r>
                      <a:endParaRPr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NERACOOS</a:t>
                      </a:r>
                      <a:endParaRPr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5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GCOOS</a:t>
                      </a:r>
                      <a:endParaRPr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CARICOOS</a:t>
                      </a:r>
                      <a:endParaRPr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5600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5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N/A</a:t>
                      </a:r>
                      <a:endParaRPr b="1"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5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AOOS (CDIP)</a:t>
                      </a:r>
                      <a:endParaRPr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5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SCCOOS (CDIP)</a:t>
                      </a:r>
                      <a:endParaRPr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5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MARACOOS</a:t>
                      </a:r>
                      <a:endParaRPr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109" name="Google Shape;109;p21"/>
          <p:cNvGraphicFramePr/>
          <p:nvPr/>
        </p:nvGraphicFramePr>
        <p:xfrm>
          <a:off x="5645925" y="13428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{28848A24-5236-489D-87E5-85CE3ADC944B}</a:tableStyleId>
              </a:tblPr>
              <a:tblGrid>
                <a:gridCol w="1223600"/>
                <a:gridCol w="2056125"/>
              </a:tblGrid>
              <a:tr h="475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NANOOS</a:t>
                      </a:r>
                      <a:endParaRPr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July/August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5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SECOORA</a:t>
                      </a:r>
                      <a:endParaRPr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TBD</a:t>
                      </a:r>
                      <a:endParaRPr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5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GLOS</a:t>
                      </a:r>
                      <a:endParaRPr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TBD</a:t>
                      </a:r>
                      <a:endParaRPr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5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NERACOOS</a:t>
                      </a:r>
                      <a:endParaRPr/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TDB</a:t>
                      </a:r>
                      <a:endParaRPr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475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CARICOOS</a:t>
                      </a:r>
                      <a:endParaRPr b="1"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solidFill>
                            <a:schemeClr val="dk2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TDB</a:t>
                      </a:r>
                      <a:endParaRPr>
                        <a:solidFill>
                          <a:schemeClr val="dk2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50050" y="816025"/>
            <a:ext cx="4809900" cy="486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Overall Transition Status:</a:t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5692425" y="816025"/>
            <a:ext cx="3279600" cy="486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Transition </a:t>
            </a:r>
            <a:r>
              <a:rPr lang="en-US"/>
              <a:t>Timeline:*</a:t>
            </a:r>
            <a:endParaRPr/>
          </a:p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5696088" y="4090900"/>
            <a:ext cx="3179400" cy="1981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lang="en-US" sz="1400"/>
              <a:t>* </a:t>
            </a:r>
            <a:r>
              <a:rPr lang="en-US" sz="1400"/>
              <a:t>GTS transition goal of Q4 FY21 will likely extend to early FY22 </a:t>
            </a:r>
            <a:endParaRPr sz="14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400"/>
              <a:t>Plan remains to transition from legacy XML/FTP for all IOOS RAs ASAP</a:t>
            </a:r>
            <a:endParaRPr sz="14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 sz="1400"/>
              <a:t>Remaining RAs, please update your ERDDAP datasets to IOOS 1.2 to be ready to test ingest!</a:t>
            </a:r>
            <a:endParaRPr sz="1400"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sz="1400"/>
          </a:p>
        </p:txBody>
      </p:sp>
      <p:sp>
        <p:nvSpPr>
          <p:cNvPr id="113" name="Google Shape;113;p21"/>
          <p:cNvSpPr txBox="1"/>
          <p:nvPr/>
        </p:nvSpPr>
        <p:spPr>
          <a:xfrm>
            <a:off x="284075" y="5809600"/>
            <a:ext cx="50721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b="1" lang="en-US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N/A</a:t>
            </a:r>
            <a:r>
              <a:rPr lang="en-US">
                <a:solidFill>
                  <a:schemeClr val="dk2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: RAs that either submit data to NDBC exclusively via CDIP or do not submit any real-time data to NDBC/GTS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2"/>
          <p:cNvSpPr txBox="1"/>
          <p:nvPr>
            <p:ph type="title"/>
          </p:nvPr>
        </p:nvSpPr>
        <p:spPr>
          <a:xfrm>
            <a:off x="4354" y="17417"/>
            <a:ext cx="9139500" cy="592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Sensor Map ERDDAP Implementation </a:t>
            </a:r>
            <a:endParaRPr/>
          </a:p>
        </p:txBody>
      </p:sp>
      <p:sp>
        <p:nvSpPr>
          <p:cNvPr id="120" name="Google Shape;120;p22"/>
          <p:cNvSpPr txBox="1"/>
          <p:nvPr>
            <p:ph idx="1" type="body"/>
          </p:nvPr>
        </p:nvSpPr>
        <p:spPr>
          <a:xfrm>
            <a:off x="457200" y="990600"/>
            <a:ext cx="5162700" cy="5257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480"/>
              </a:spcBef>
              <a:spcAft>
                <a:spcPts val="0"/>
              </a:spcAft>
              <a:buNone/>
            </a:pPr>
            <a:r>
              <a:rPr lang="en-US"/>
              <a:t>Plans/Goals:</a:t>
            </a:r>
            <a:endParaRPr/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Sensor Map will discover RA real-time in situ ERDDAP datasets from IOOS Catalog inventory and harvest directly from RA ERDDAPs</a:t>
            </a:r>
            <a:endParaRPr sz="1800"/>
          </a:p>
          <a:p>
            <a:pPr indent="-342900" lvl="1" marL="914400" rtl="0" algn="l">
              <a:spcBef>
                <a:spcPts val="800"/>
              </a:spcBef>
              <a:spcAft>
                <a:spcPts val="0"/>
              </a:spcAft>
              <a:buSzPts val="1800"/>
              <a:buChar char="○"/>
            </a:pPr>
            <a:r>
              <a:rPr b="1" lang="en-US" sz="1800"/>
              <a:t>IOOS Metadata Profile 1.2 compliant</a:t>
            </a:r>
            <a:endParaRPr sz="1800"/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Harvesting of RA SOS services and </a:t>
            </a:r>
            <a:r>
              <a:rPr lang="en-US" sz="1800"/>
              <a:t>other sources</a:t>
            </a:r>
            <a:r>
              <a:rPr lang="en-US" sz="1800"/>
              <a:t> will be replaced by ERDDAP</a:t>
            </a:r>
            <a:endParaRPr sz="1800"/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Harvest information and </a:t>
            </a:r>
            <a:r>
              <a:rPr lang="en-US" sz="1800"/>
              <a:t>station</a:t>
            </a:r>
            <a:r>
              <a:rPr lang="en-US" sz="1800"/>
              <a:t> metadata will be available in a dashboard</a:t>
            </a:r>
            <a:endParaRPr sz="1800"/>
          </a:p>
          <a:p>
            <a:pPr indent="-342900" lvl="0" marL="457200" rtl="0" algn="l">
              <a:spcBef>
                <a:spcPts val="800"/>
              </a:spcBef>
              <a:spcAft>
                <a:spcPts val="0"/>
              </a:spcAft>
              <a:buSzPts val="1800"/>
              <a:buChar char="●"/>
            </a:pPr>
            <a:r>
              <a:rPr lang="en-US" sz="1800"/>
              <a:t>Data flow from RAs to Sensor Map will be simplified and more easily controlled</a:t>
            </a:r>
            <a:endParaRPr sz="1800"/>
          </a:p>
        </p:txBody>
      </p:sp>
      <p:sp>
        <p:nvSpPr>
          <p:cNvPr id="121" name="Google Shape;121;p22"/>
          <p:cNvSpPr txBox="1"/>
          <p:nvPr>
            <p:ph idx="12" type="sldNum"/>
          </p:nvPr>
        </p:nvSpPr>
        <p:spPr>
          <a:xfrm>
            <a:off x="457200" y="6356350"/>
            <a:ext cx="76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14054" y="1266825"/>
            <a:ext cx="2789349" cy="43357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4354" y="17417"/>
            <a:ext cx="9139500" cy="592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Sensor Map/Catalog/ERDDAP Architecture</a:t>
            </a:r>
            <a:endParaRPr/>
          </a:p>
        </p:txBody>
      </p:sp>
      <p:sp>
        <p:nvSpPr>
          <p:cNvPr id="129" name="Google Shape;129;p23"/>
          <p:cNvSpPr txBox="1"/>
          <p:nvPr>
            <p:ph idx="12" type="sldNum"/>
          </p:nvPr>
        </p:nvSpPr>
        <p:spPr>
          <a:xfrm>
            <a:off x="457200" y="6356350"/>
            <a:ext cx="76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50500" y="850850"/>
            <a:ext cx="4528050" cy="5718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4"/>
          <p:cNvSpPr txBox="1"/>
          <p:nvPr>
            <p:ph type="title"/>
          </p:nvPr>
        </p:nvSpPr>
        <p:spPr>
          <a:xfrm>
            <a:off x="4354" y="17417"/>
            <a:ext cx="9139500" cy="592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Sensor Map/Catalog/ERDDAP Architecture</a:t>
            </a:r>
            <a:endParaRPr/>
          </a:p>
        </p:txBody>
      </p:sp>
      <p:sp>
        <p:nvSpPr>
          <p:cNvPr id="137" name="Google Shape;137;p24"/>
          <p:cNvSpPr txBox="1"/>
          <p:nvPr>
            <p:ph idx="12" type="sldNum"/>
          </p:nvPr>
        </p:nvSpPr>
        <p:spPr>
          <a:xfrm>
            <a:off x="457200" y="6356350"/>
            <a:ext cx="76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8" name="Google Shape;13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43017"/>
            <a:ext cx="8839202" cy="49224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type="title"/>
          </p:nvPr>
        </p:nvSpPr>
        <p:spPr>
          <a:xfrm>
            <a:off x="4354" y="17417"/>
            <a:ext cx="9139500" cy="592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its_happening.gif</a:t>
            </a:r>
            <a:endParaRPr/>
          </a:p>
        </p:txBody>
      </p:sp>
      <p:sp>
        <p:nvSpPr>
          <p:cNvPr id="145" name="Google Shape;145;p25"/>
          <p:cNvSpPr txBox="1"/>
          <p:nvPr>
            <p:ph idx="12" type="sldNum"/>
          </p:nvPr>
        </p:nvSpPr>
        <p:spPr>
          <a:xfrm>
            <a:off x="457200" y="6356350"/>
            <a:ext cx="76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6" name="Google Shape;14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04875" y="916601"/>
            <a:ext cx="7296149" cy="538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type="title"/>
          </p:nvPr>
        </p:nvSpPr>
        <p:spPr>
          <a:xfrm>
            <a:off x="4354" y="17417"/>
            <a:ext cx="9139500" cy="5922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Dashboard - Stations</a:t>
            </a:r>
            <a:endParaRPr/>
          </a:p>
        </p:txBody>
      </p:sp>
      <p:sp>
        <p:nvSpPr>
          <p:cNvPr id="153" name="Google Shape;153;p26"/>
          <p:cNvSpPr txBox="1"/>
          <p:nvPr>
            <p:ph idx="12" type="sldNum"/>
          </p:nvPr>
        </p:nvSpPr>
        <p:spPr>
          <a:xfrm>
            <a:off x="457200" y="6356350"/>
            <a:ext cx="762000" cy="3651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143025"/>
            <a:ext cx="8677275" cy="388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IOOS Title Slides">
  <a:themeElements>
    <a:clrScheme name="IOOS Custom">
      <a:dk1>
        <a:srgbClr val="000000"/>
      </a:dk1>
      <a:lt1>
        <a:srgbClr val="F5F5F5"/>
      </a:lt1>
      <a:dk2>
        <a:srgbClr val="053285"/>
      </a:dk2>
      <a:lt2>
        <a:srgbClr val="EEECE1"/>
      </a:lt2>
      <a:accent1>
        <a:srgbClr val="1692B1"/>
      </a:accent1>
      <a:accent2>
        <a:srgbClr val="C0504D"/>
      </a:accent2>
      <a:accent3>
        <a:srgbClr val="9BBB59"/>
      </a:accent3>
      <a:accent4>
        <a:srgbClr val="8064A2"/>
      </a:accent4>
      <a:accent5>
        <a:srgbClr val="5CD6F6"/>
      </a:accent5>
      <a:accent6>
        <a:srgbClr val="F3A53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IOOS PowerPoint Masters_012716">
  <a:themeElements>
    <a:clrScheme name="IOOS Custom">
      <a:dk1>
        <a:srgbClr val="000000"/>
      </a:dk1>
      <a:lt1>
        <a:srgbClr val="F5F5F5"/>
      </a:lt1>
      <a:dk2>
        <a:srgbClr val="053285"/>
      </a:dk2>
      <a:lt2>
        <a:srgbClr val="EEECE1"/>
      </a:lt2>
      <a:accent1>
        <a:srgbClr val="1692B1"/>
      </a:accent1>
      <a:accent2>
        <a:srgbClr val="C0504D"/>
      </a:accent2>
      <a:accent3>
        <a:srgbClr val="9BBB59"/>
      </a:accent3>
      <a:accent4>
        <a:srgbClr val="8064A2"/>
      </a:accent4>
      <a:accent5>
        <a:srgbClr val="5CD6F6"/>
      </a:accent5>
      <a:accent6>
        <a:srgbClr val="F3A53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IOOS Cover Slides">
  <a:themeElements>
    <a:clrScheme name="IOOS Custom">
      <a:dk1>
        <a:srgbClr val="000000"/>
      </a:dk1>
      <a:lt1>
        <a:srgbClr val="F5F5F5"/>
      </a:lt1>
      <a:dk2>
        <a:srgbClr val="053285"/>
      </a:dk2>
      <a:lt2>
        <a:srgbClr val="EEECE1"/>
      </a:lt2>
      <a:accent1>
        <a:srgbClr val="1692B1"/>
      </a:accent1>
      <a:accent2>
        <a:srgbClr val="C0504D"/>
      </a:accent2>
      <a:accent3>
        <a:srgbClr val="9BBB59"/>
      </a:accent3>
      <a:accent4>
        <a:srgbClr val="8064A2"/>
      </a:accent4>
      <a:accent5>
        <a:srgbClr val="5CD6F6"/>
      </a:accent5>
      <a:accent6>
        <a:srgbClr val="F3A53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