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7" r:id="rId5"/>
    <p:sldId id="260"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A6C"/>
    <a:srgbClr val="5CE1E6"/>
    <a:srgbClr val="F29724"/>
    <a:srgbClr val="404040"/>
    <a:srgbClr val="B80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578F94F2-2D11-44DA-BA82-1B95D70E4FE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E28E89E-9401-49B1-BFDF-B14CEE0A2C6C}">
      <dgm:prSet/>
      <dgm:spPr/>
      <dgm:t>
        <a:bodyPr/>
        <a:lstStyle/>
        <a:p>
          <a:pPr>
            <a:defRPr cap="all"/>
          </a:pPr>
          <a:r>
            <a:rPr lang="en-US"/>
            <a:t>ESIP Biological Data Standards Cluster</a:t>
          </a:r>
        </a:p>
      </dgm:t>
    </dgm:pt>
    <dgm:pt modelId="{D6E4768A-1926-4939-AB48-73E621B2AEB8}" type="parTrans" cxnId="{23903D2F-8D03-45DB-85AC-D01F6F0A53BA}">
      <dgm:prSet/>
      <dgm:spPr/>
      <dgm:t>
        <a:bodyPr/>
        <a:lstStyle/>
        <a:p>
          <a:endParaRPr lang="en-US"/>
        </a:p>
      </dgm:t>
    </dgm:pt>
    <dgm:pt modelId="{29BA0F23-CB70-46B2-9101-5DC8B6F4556F}" type="sibTrans" cxnId="{23903D2F-8D03-45DB-85AC-D01F6F0A53BA}">
      <dgm:prSet/>
      <dgm:spPr/>
      <dgm:t>
        <a:bodyPr/>
        <a:lstStyle/>
        <a:p>
          <a:endParaRPr lang="en-US"/>
        </a:p>
      </dgm:t>
    </dgm:pt>
    <dgm:pt modelId="{699B8ABD-4754-4A3B-B0B1-21E6D68E30B1}">
      <dgm:prSet/>
      <dgm:spPr/>
      <dgm:t>
        <a:bodyPr/>
        <a:lstStyle/>
        <a:p>
          <a:pPr>
            <a:defRPr cap="all"/>
          </a:pPr>
          <a:r>
            <a:rPr lang="en-US"/>
            <a:t>Standardizing Marine Biological Data</a:t>
          </a:r>
        </a:p>
      </dgm:t>
    </dgm:pt>
    <dgm:pt modelId="{34C7EAAC-1A28-4DF6-8E5E-E7B0506451A5}" type="parTrans" cxnId="{5D237B83-C82D-4352-8652-B6EE2F857759}">
      <dgm:prSet/>
      <dgm:spPr/>
      <dgm:t>
        <a:bodyPr/>
        <a:lstStyle/>
        <a:p>
          <a:endParaRPr lang="en-US"/>
        </a:p>
      </dgm:t>
    </dgm:pt>
    <dgm:pt modelId="{CC050FC0-DF5C-4C0E-BE79-615D702DB219}" type="sibTrans" cxnId="{5D237B83-C82D-4352-8652-B6EE2F857759}">
      <dgm:prSet/>
      <dgm:spPr/>
      <dgm:t>
        <a:bodyPr/>
        <a:lstStyle/>
        <a:p>
          <a:endParaRPr lang="en-US"/>
        </a:p>
      </dgm:t>
    </dgm:pt>
    <dgm:pt modelId="{52EA700F-E3E4-4B26-A7D2-7FCE67526904}">
      <dgm:prSet/>
      <dgm:spPr/>
      <dgm:t>
        <a:bodyPr/>
        <a:lstStyle/>
        <a:p>
          <a:pPr>
            <a:defRPr cap="all"/>
          </a:pPr>
          <a:r>
            <a:rPr lang="en-US" dirty="0"/>
            <a:t>MBON DMAC</a:t>
          </a:r>
        </a:p>
      </dgm:t>
    </dgm:pt>
    <dgm:pt modelId="{9AE79145-0468-41FC-96D4-37174A975F11}" type="parTrans" cxnId="{6ECDE621-D691-40B5-941F-8EB1C3490AC1}">
      <dgm:prSet/>
      <dgm:spPr/>
      <dgm:t>
        <a:bodyPr/>
        <a:lstStyle/>
        <a:p>
          <a:endParaRPr lang="en-US"/>
        </a:p>
      </dgm:t>
    </dgm:pt>
    <dgm:pt modelId="{F6A057F3-D42F-4EA7-89A0-066B0448C6C5}" type="sibTrans" cxnId="{6ECDE621-D691-40B5-941F-8EB1C3490AC1}">
      <dgm:prSet/>
      <dgm:spPr/>
      <dgm:t>
        <a:bodyPr/>
        <a:lstStyle/>
        <a:p>
          <a:endParaRPr lang="en-US"/>
        </a:p>
      </dgm:t>
    </dgm:pt>
    <dgm:pt modelId="{01A3B9BC-7335-4E3C-8603-0AC0DA85A078}" type="pres">
      <dgm:prSet presAssocID="{578F94F2-2D11-44DA-BA82-1B95D70E4FEA}" presName="root" presStyleCnt="0">
        <dgm:presLayoutVars>
          <dgm:dir/>
          <dgm:resizeHandles val="exact"/>
        </dgm:presLayoutVars>
      </dgm:prSet>
      <dgm:spPr/>
    </dgm:pt>
    <dgm:pt modelId="{A33552B2-EFD7-4513-B8E7-61E07B2B2DC8}" type="pres">
      <dgm:prSet presAssocID="{8E28E89E-9401-49B1-BFDF-B14CEE0A2C6C}" presName="compNode" presStyleCnt="0"/>
      <dgm:spPr/>
    </dgm:pt>
    <dgm:pt modelId="{58570C0D-4307-446B-BEEB-5EA71614A613}" type="pres">
      <dgm:prSet presAssocID="{8E28E89E-9401-49B1-BFDF-B14CEE0A2C6C}" presName="iconBgRect" presStyleLbl="bgShp" presStyleIdx="0" presStyleCnt="3"/>
      <dgm:spPr>
        <a:prstGeom prst="round2DiagRect">
          <a:avLst>
            <a:gd name="adj1" fmla="val 29727"/>
            <a:gd name="adj2" fmla="val 0"/>
          </a:avLst>
        </a:prstGeom>
      </dgm:spPr>
    </dgm:pt>
    <dgm:pt modelId="{49BD26B6-56C9-4364-A873-AE7EF47F67C5}" type="pres">
      <dgm:prSet presAssocID="{8E28E89E-9401-49B1-BFDF-B14CEE0A2C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560FC467-EBFC-4544-A65E-CBF05F843FC1}" type="pres">
      <dgm:prSet presAssocID="{8E28E89E-9401-49B1-BFDF-B14CEE0A2C6C}" presName="spaceRect" presStyleCnt="0"/>
      <dgm:spPr/>
    </dgm:pt>
    <dgm:pt modelId="{8766208C-C5CF-4031-924B-14C8E5D46FBF}" type="pres">
      <dgm:prSet presAssocID="{8E28E89E-9401-49B1-BFDF-B14CEE0A2C6C}" presName="textRect" presStyleLbl="revTx" presStyleIdx="0" presStyleCnt="3">
        <dgm:presLayoutVars>
          <dgm:chMax val="1"/>
          <dgm:chPref val="1"/>
        </dgm:presLayoutVars>
      </dgm:prSet>
      <dgm:spPr/>
    </dgm:pt>
    <dgm:pt modelId="{5762728A-3411-4E5B-9B49-AC40A6EE7814}" type="pres">
      <dgm:prSet presAssocID="{29BA0F23-CB70-46B2-9101-5DC8B6F4556F}" presName="sibTrans" presStyleCnt="0"/>
      <dgm:spPr/>
    </dgm:pt>
    <dgm:pt modelId="{87B849BC-7CED-4A3F-94D1-0F880D62F9C0}" type="pres">
      <dgm:prSet presAssocID="{699B8ABD-4754-4A3B-B0B1-21E6D68E30B1}" presName="compNode" presStyleCnt="0"/>
      <dgm:spPr/>
    </dgm:pt>
    <dgm:pt modelId="{8CBF8F49-B17B-4535-8F0A-9B36FCD3E73E}" type="pres">
      <dgm:prSet presAssocID="{699B8ABD-4754-4A3B-B0B1-21E6D68E30B1}" presName="iconBgRect" presStyleLbl="bgShp" presStyleIdx="1" presStyleCnt="3"/>
      <dgm:spPr>
        <a:prstGeom prst="round2DiagRect">
          <a:avLst>
            <a:gd name="adj1" fmla="val 29727"/>
            <a:gd name="adj2" fmla="val 0"/>
          </a:avLst>
        </a:prstGeom>
      </dgm:spPr>
    </dgm:pt>
    <dgm:pt modelId="{119924C8-19E4-41F3-9F73-6609026D7E81}" type="pres">
      <dgm:prSet presAssocID="{699B8ABD-4754-4A3B-B0B1-21E6D68E30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
        </a:ext>
      </dgm:extLst>
    </dgm:pt>
    <dgm:pt modelId="{DAFA771B-2F80-4406-A408-197B8C684F6D}" type="pres">
      <dgm:prSet presAssocID="{699B8ABD-4754-4A3B-B0B1-21E6D68E30B1}" presName="spaceRect" presStyleCnt="0"/>
      <dgm:spPr/>
    </dgm:pt>
    <dgm:pt modelId="{D0604A99-693B-4836-96B4-2573908C5465}" type="pres">
      <dgm:prSet presAssocID="{699B8ABD-4754-4A3B-B0B1-21E6D68E30B1}" presName="textRect" presStyleLbl="revTx" presStyleIdx="1" presStyleCnt="3">
        <dgm:presLayoutVars>
          <dgm:chMax val="1"/>
          <dgm:chPref val="1"/>
        </dgm:presLayoutVars>
      </dgm:prSet>
      <dgm:spPr/>
    </dgm:pt>
    <dgm:pt modelId="{CBF7860B-66CF-4BBC-AC44-CF1C8CA89310}" type="pres">
      <dgm:prSet presAssocID="{CC050FC0-DF5C-4C0E-BE79-615D702DB219}" presName="sibTrans" presStyleCnt="0"/>
      <dgm:spPr/>
    </dgm:pt>
    <dgm:pt modelId="{303296EB-5EF1-4E98-8D26-15532D0B2ECC}" type="pres">
      <dgm:prSet presAssocID="{52EA700F-E3E4-4B26-A7D2-7FCE67526904}" presName="compNode" presStyleCnt="0"/>
      <dgm:spPr/>
    </dgm:pt>
    <dgm:pt modelId="{7ED3004D-DA84-47F0-A9CE-F66B4F59E24E}" type="pres">
      <dgm:prSet presAssocID="{52EA700F-E3E4-4B26-A7D2-7FCE67526904}" presName="iconBgRect" presStyleLbl="bgShp" presStyleIdx="2" presStyleCnt="3"/>
      <dgm:spPr>
        <a:prstGeom prst="round2DiagRect">
          <a:avLst>
            <a:gd name="adj1" fmla="val 29727"/>
            <a:gd name="adj2" fmla="val 0"/>
          </a:avLst>
        </a:prstGeom>
      </dgm:spPr>
    </dgm:pt>
    <dgm:pt modelId="{DA1EF33A-BBE4-47C2-970D-AD4D7ABF82F5}" type="pres">
      <dgm:prSet presAssocID="{52EA700F-E3E4-4B26-A7D2-7FCE675269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897A715-0608-448A-B348-2E6C86F7B00A}" type="pres">
      <dgm:prSet presAssocID="{52EA700F-E3E4-4B26-A7D2-7FCE67526904}" presName="spaceRect" presStyleCnt="0"/>
      <dgm:spPr/>
    </dgm:pt>
    <dgm:pt modelId="{6CDD4270-9987-43A1-B18D-CCF3188D0054}" type="pres">
      <dgm:prSet presAssocID="{52EA700F-E3E4-4B26-A7D2-7FCE67526904}" presName="textRect" presStyleLbl="revTx" presStyleIdx="2" presStyleCnt="3">
        <dgm:presLayoutVars>
          <dgm:chMax val="1"/>
          <dgm:chPref val="1"/>
        </dgm:presLayoutVars>
      </dgm:prSet>
      <dgm:spPr/>
    </dgm:pt>
  </dgm:ptLst>
  <dgm:cxnLst>
    <dgm:cxn modelId="{6ECDE621-D691-40B5-941F-8EB1C3490AC1}" srcId="{578F94F2-2D11-44DA-BA82-1B95D70E4FEA}" destId="{52EA700F-E3E4-4B26-A7D2-7FCE67526904}" srcOrd="2" destOrd="0" parTransId="{9AE79145-0468-41FC-96D4-37174A975F11}" sibTransId="{F6A057F3-D42F-4EA7-89A0-066B0448C6C5}"/>
    <dgm:cxn modelId="{23903D2F-8D03-45DB-85AC-D01F6F0A53BA}" srcId="{578F94F2-2D11-44DA-BA82-1B95D70E4FEA}" destId="{8E28E89E-9401-49B1-BFDF-B14CEE0A2C6C}" srcOrd="0" destOrd="0" parTransId="{D6E4768A-1926-4939-AB48-73E621B2AEB8}" sibTransId="{29BA0F23-CB70-46B2-9101-5DC8B6F4556F}"/>
    <dgm:cxn modelId="{45308542-E128-4BBA-AF69-60506B7FAA15}" type="presOf" srcId="{52EA700F-E3E4-4B26-A7D2-7FCE67526904}" destId="{6CDD4270-9987-43A1-B18D-CCF3188D0054}" srcOrd="0" destOrd="0" presId="urn:microsoft.com/office/officeart/2018/5/layout/IconLeafLabelList"/>
    <dgm:cxn modelId="{5D237B83-C82D-4352-8652-B6EE2F857759}" srcId="{578F94F2-2D11-44DA-BA82-1B95D70E4FEA}" destId="{699B8ABD-4754-4A3B-B0B1-21E6D68E30B1}" srcOrd="1" destOrd="0" parTransId="{34C7EAAC-1A28-4DF6-8E5E-E7B0506451A5}" sibTransId="{CC050FC0-DF5C-4C0E-BE79-615D702DB219}"/>
    <dgm:cxn modelId="{8FC2BB98-6BF5-4B6B-8AF1-8CE3FAEFE7D9}" type="presOf" srcId="{8E28E89E-9401-49B1-BFDF-B14CEE0A2C6C}" destId="{8766208C-C5CF-4031-924B-14C8E5D46FBF}" srcOrd="0" destOrd="0" presId="urn:microsoft.com/office/officeart/2018/5/layout/IconLeafLabelList"/>
    <dgm:cxn modelId="{88B580E9-9E80-4CEA-AAE9-ECAEBA7186CE}" type="presOf" srcId="{578F94F2-2D11-44DA-BA82-1B95D70E4FEA}" destId="{01A3B9BC-7335-4E3C-8603-0AC0DA85A078}" srcOrd="0" destOrd="0" presId="urn:microsoft.com/office/officeart/2018/5/layout/IconLeafLabelList"/>
    <dgm:cxn modelId="{64C9B2F7-5336-4E30-BBA5-781485359F6E}" type="presOf" srcId="{699B8ABD-4754-4A3B-B0B1-21E6D68E30B1}" destId="{D0604A99-693B-4836-96B4-2573908C5465}" srcOrd="0" destOrd="0" presId="urn:microsoft.com/office/officeart/2018/5/layout/IconLeafLabelList"/>
    <dgm:cxn modelId="{76AEE4F3-688F-4E50-ACEC-B1F96610748C}" type="presParOf" srcId="{01A3B9BC-7335-4E3C-8603-0AC0DA85A078}" destId="{A33552B2-EFD7-4513-B8E7-61E07B2B2DC8}" srcOrd="0" destOrd="0" presId="urn:microsoft.com/office/officeart/2018/5/layout/IconLeafLabelList"/>
    <dgm:cxn modelId="{88600DE5-66E1-44B0-A0D0-C3B5D4BBD18D}" type="presParOf" srcId="{A33552B2-EFD7-4513-B8E7-61E07B2B2DC8}" destId="{58570C0D-4307-446B-BEEB-5EA71614A613}" srcOrd="0" destOrd="0" presId="urn:microsoft.com/office/officeart/2018/5/layout/IconLeafLabelList"/>
    <dgm:cxn modelId="{5193B116-2744-488D-A7D8-71C307410300}" type="presParOf" srcId="{A33552B2-EFD7-4513-B8E7-61E07B2B2DC8}" destId="{49BD26B6-56C9-4364-A873-AE7EF47F67C5}" srcOrd="1" destOrd="0" presId="urn:microsoft.com/office/officeart/2018/5/layout/IconLeafLabelList"/>
    <dgm:cxn modelId="{CB623DDF-3FFD-4A94-9FBD-EB0D4543FB99}" type="presParOf" srcId="{A33552B2-EFD7-4513-B8E7-61E07B2B2DC8}" destId="{560FC467-EBFC-4544-A65E-CBF05F843FC1}" srcOrd="2" destOrd="0" presId="urn:microsoft.com/office/officeart/2018/5/layout/IconLeafLabelList"/>
    <dgm:cxn modelId="{9139F014-0A69-4ECC-9425-22FC31650FDA}" type="presParOf" srcId="{A33552B2-EFD7-4513-B8E7-61E07B2B2DC8}" destId="{8766208C-C5CF-4031-924B-14C8E5D46FBF}" srcOrd="3" destOrd="0" presId="urn:microsoft.com/office/officeart/2018/5/layout/IconLeafLabelList"/>
    <dgm:cxn modelId="{98090D59-9ADC-4C80-9A1F-BE142720232D}" type="presParOf" srcId="{01A3B9BC-7335-4E3C-8603-0AC0DA85A078}" destId="{5762728A-3411-4E5B-9B49-AC40A6EE7814}" srcOrd="1" destOrd="0" presId="urn:microsoft.com/office/officeart/2018/5/layout/IconLeafLabelList"/>
    <dgm:cxn modelId="{4D3660DF-1B87-44EE-AD9F-2465B26B0F16}" type="presParOf" srcId="{01A3B9BC-7335-4E3C-8603-0AC0DA85A078}" destId="{87B849BC-7CED-4A3F-94D1-0F880D62F9C0}" srcOrd="2" destOrd="0" presId="urn:microsoft.com/office/officeart/2018/5/layout/IconLeafLabelList"/>
    <dgm:cxn modelId="{422635F5-F2DE-4425-B54D-C2C173D04647}" type="presParOf" srcId="{87B849BC-7CED-4A3F-94D1-0F880D62F9C0}" destId="{8CBF8F49-B17B-4535-8F0A-9B36FCD3E73E}" srcOrd="0" destOrd="0" presId="urn:microsoft.com/office/officeart/2018/5/layout/IconLeafLabelList"/>
    <dgm:cxn modelId="{C68E8ED4-A128-4819-8ECB-6097B28373DB}" type="presParOf" srcId="{87B849BC-7CED-4A3F-94D1-0F880D62F9C0}" destId="{119924C8-19E4-41F3-9F73-6609026D7E81}" srcOrd="1" destOrd="0" presId="urn:microsoft.com/office/officeart/2018/5/layout/IconLeafLabelList"/>
    <dgm:cxn modelId="{0E1D48E8-DF11-4108-845A-C94314CCFAC3}" type="presParOf" srcId="{87B849BC-7CED-4A3F-94D1-0F880D62F9C0}" destId="{DAFA771B-2F80-4406-A408-197B8C684F6D}" srcOrd="2" destOrd="0" presId="urn:microsoft.com/office/officeart/2018/5/layout/IconLeafLabelList"/>
    <dgm:cxn modelId="{C2C2897F-B850-488E-8407-3A77F4A7378D}" type="presParOf" srcId="{87B849BC-7CED-4A3F-94D1-0F880D62F9C0}" destId="{D0604A99-693B-4836-96B4-2573908C5465}" srcOrd="3" destOrd="0" presId="urn:microsoft.com/office/officeart/2018/5/layout/IconLeafLabelList"/>
    <dgm:cxn modelId="{5BCF13CB-3F95-4727-9C4B-C07D7C2F4716}" type="presParOf" srcId="{01A3B9BC-7335-4E3C-8603-0AC0DA85A078}" destId="{CBF7860B-66CF-4BBC-AC44-CF1C8CA89310}" srcOrd="3" destOrd="0" presId="urn:microsoft.com/office/officeart/2018/5/layout/IconLeafLabelList"/>
    <dgm:cxn modelId="{18C911FA-2F75-4D19-B5DF-3C81659A8ABB}" type="presParOf" srcId="{01A3B9BC-7335-4E3C-8603-0AC0DA85A078}" destId="{303296EB-5EF1-4E98-8D26-15532D0B2ECC}" srcOrd="4" destOrd="0" presId="urn:microsoft.com/office/officeart/2018/5/layout/IconLeafLabelList"/>
    <dgm:cxn modelId="{094B5BB2-899D-46D2-8D4D-F63D666B59F3}" type="presParOf" srcId="{303296EB-5EF1-4E98-8D26-15532D0B2ECC}" destId="{7ED3004D-DA84-47F0-A9CE-F66B4F59E24E}" srcOrd="0" destOrd="0" presId="urn:microsoft.com/office/officeart/2018/5/layout/IconLeafLabelList"/>
    <dgm:cxn modelId="{A37263F4-6761-44B0-8FE9-7C00286DFBA7}" type="presParOf" srcId="{303296EB-5EF1-4E98-8D26-15532D0B2ECC}" destId="{DA1EF33A-BBE4-47C2-970D-AD4D7ABF82F5}" srcOrd="1" destOrd="0" presId="urn:microsoft.com/office/officeart/2018/5/layout/IconLeafLabelList"/>
    <dgm:cxn modelId="{44EB549D-7A3D-4D28-B97A-527EBCB088B5}" type="presParOf" srcId="{303296EB-5EF1-4E98-8D26-15532D0B2ECC}" destId="{F897A715-0608-448A-B348-2E6C86F7B00A}" srcOrd="2" destOrd="0" presId="urn:microsoft.com/office/officeart/2018/5/layout/IconLeafLabelList"/>
    <dgm:cxn modelId="{48D6C8BC-504A-4EF9-8F50-D877C2B88DA2}" type="presParOf" srcId="{303296EB-5EF1-4E98-8D26-15532D0B2ECC}" destId="{6CDD4270-9987-43A1-B18D-CCF3188D005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70C0D-4307-446B-BEEB-5EA71614A613}">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D26B6-56C9-4364-A873-AE7EF47F67C5}">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6208C-C5CF-4031-924B-14C8E5D46FBF}">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ESIP Biological Data Standards Cluster</a:t>
          </a:r>
        </a:p>
      </dsp:txBody>
      <dsp:txXfrm>
        <a:off x="75768" y="3053169"/>
        <a:ext cx="3093750" cy="720000"/>
      </dsp:txXfrm>
    </dsp:sp>
    <dsp:sp modelId="{8CBF8F49-B17B-4535-8F0A-9B36FCD3E73E}">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924C8-19E4-41F3-9F73-6609026D7E81}">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04A99-693B-4836-96B4-2573908C5465}">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Standardizing Marine Biological Data</a:t>
          </a:r>
        </a:p>
      </dsp:txBody>
      <dsp:txXfrm>
        <a:off x="3710925" y="3053169"/>
        <a:ext cx="3093750" cy="720000"/>
      </dsp:txXfrm>
    </dsp:sp>
    <dsp:sp modelId="{7ED3004D-DA84-47F0-A9CE-F66B4F59E24E}">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EF33A-BBE4-47C2-970D-AD4D7ABF82F5}">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D4270-9987-43A1-B18D-CCF3188D0054}">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MBON DMAC</a:t>
          </a: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5CCF-1803-4E30-AC6D-D8A85DC2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6EFE5E-EB04-4306-805E-1DD0D6EA5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F9BBC-D016-4C3E-9A29-E2D8987A0B5E}"/>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5" name="Footer Placeholder 4">
            <a:extLst>
              <a:ext uri="{FF2B5EF4-FFF2-40B4-BE49-F238E27FC236}">
                <a16:creationId xmlns:a16="http://schemas.microsoft.com/office/drawing/2014/main" id="{60040EBE-5FD6-4AF3-8CB9-095DC2A1B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2F276-A0E8-4FE9-B5E1-9FD5CAEC18D4}"/>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27054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C7C5-1D0B-41AE-BA79-CD8A3CBE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C87259-EA67-4F18-8107-AA6E9CA5C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47709-1D5C-4083-AB36-2290F731055D}"/>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5" name="Footer Placeholder 4">
            <a:extLst>
              <a:ext uri="{FF2B5EF4-FFF2-40B4-BE49-F238E27FC236}">
                <a16:creationId xmlns:a16="http://schemas.microsoft.com/office/drawing/2014/main" id="{DA061CCE-FDEB-465E-A696-ACF5BE9D3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A02AD-9E7C-4F86-BC67-49C080A5E3D2}"/>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369575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D0176-DFDC-4D5D-929C-34CCBE3C36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918E6-1446-4BC3-92E7-6CD8F9DCD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F3743-8DF2-4175-AF89-7FD2A740BA20}"/>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5" name="Footer Placeholder 4">
            <a:extLst>
              <a:ext uri="{FF2B5EF4-FFF2-40B4-BE49-F238E27FC236}">
                <a16:creationId xmlns:a16="http://schemas.microsoft.com/office/drawing/2014/main" id="{DEAE4FD1-BB26-4935-ABC7-1B2ADB4BA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7A430-2884-405F-ABEC-ABE9046AE9DC}"/>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332485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19DB-BD96-4E7E-97A4-CB7D1D890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65E49-731D-4B34-958D-011302DDA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DCFC-4EB4-4160-AEB2-EDAD3F31760E}"/>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5" name="Footer Placeholder 4">
            <a:extLst>
              <a:ext uri="{FF2B5EF4-FFF2-40B4-BE49-F238E27FC236}">
                <a16:creationId xmlns:a16="http://schemas.microsoft.com/office/drawing/2014/main" id="{DA0A7898-0E46-4312-AFE4-3C82C10AF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12081-F0E1-4514-8242-3170146B0836}"/>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289924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E9F1-EC7F-4919-B4C2-D8E88DDF7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B2C09-AE32-44FF-96FB-0EB163807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39CF0-6899-48EA-9651-1B7D149EA7A8}"/>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5" name="Footer Placeholder 4">
            <a:extLst>
              <a:ext uri="{FF2B5EF4-FFF2-40B4-BE49-F238E27FC236}">
                <a16:creationId xmlns:a16="http://schemas.microsoft.com/office/drawing/2014/main" id="{76E18D7D-B9C9-4C4C-BCD8-82A189939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BE5D3-F0A5-43AC-AF28-06951A244B15}"/>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236413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2094-8D00-4BB7-9FA7-BDFA7D90B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EEC9F-DC88-49A4-A9FF-A1AF79AF8C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318BEA-F5F1-483E-8163-F70E2A8520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AFBF4F-D867-4F8B-AA98-C8E4F93581F2}"/>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6" name="Footer Placeholder 5">
            <a:extLst>
              <a:ext uri="{FF2B5EF4-FFF2-40B4-BE49-F238E27FC236}">
                <a16:creationId xmlns:a16="http://schemas.microsoft.com/office/drawing/2014/main" id="{19FCC17D-3EAE-4F2E-989E-167D3C157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5E816-47B2-45C7-9D58-5B3F5604E006}"/>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14951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8605-28D0-4FEA-88CD-BA1628D32D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F51754-835C-44C6-8156-E6602A4A0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EF3D9-0B59-4C8D-A3D9-53DA6E9932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E41E6-BE16-4A73-ABBC-218A44081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935F5D-49AC-4230-9039-94440B97C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6D99D8-CA8A-43B7-B1AA-224E3027FA09}"/>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8" name="Footer Placeholder 7">
            <a:extLst>
              <a:ext uri="{FF2B5EF4-FFF2-40B4-BE49-F238E27FC236}">
                <a16:creationId xmlns:a16="http://schemas.microsoft.com/office/drawing/2014/main" id="{68A1F124-9203-4B95-AB68-7ACD4541A5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D6FAD2-C9C4-47AB-A056-72B6D318F620}"/>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348931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1684-A16C-4170-B567-9B125A8C0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5CF193-AF31-4D63-91DF-820AA6A3557B}"/>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4" name="Footer Placeholder 3">
            <a:extLst>
              <a:ext uri="{FF2B5EF4-FFF2-40B4-BE49-F238E27FC236}">
                <a16:creationId xmlns:a16="http://schemas.microsoft.com/office/drawing/2014/main" id="{74837B6E-71EF-4E77-9556-EA361A58F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59BB44-9B3F-423D-A59F-6F6A4A9CE196}"/>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259399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325EF-EC1D-4D5E-82D0-27AF06BA5E9C}"/>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3" name="Footer Placeholder 2">
            <a:extLst>
              <a:ext uri="{FF2B5EF4-FFF2-40B4-BE49-F238E27FC236}">
                <a16:creationId xmlns:a16="http://schemas.microsoft.com/office/drawing/2014/main" id="{4AFB6010-A861-4BCA-B93A-605184867B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9F8A3-D9E9-48A8-9099-2261A1308EB4}"/>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273349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F8D4-47FB-4705-99C6-CA559010B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412B4E-9441-4A4F-B569-DA721669C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092046-65F2-4116-B437-C943B3B91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03AAC-40D0-46E2-8028-5D18AB445DE2}"/>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6" name="Footer Placeholder 5">
            <a:extLst>
              <a:ext uri="{FF2B5EF4-FFF2-40B4-BE49-F238E27FC236}">
                <a16:creationId xmlns:a16="http://schemas.microsoft.com/office/drawing/2014/main" id="{9B05284A-5C6F-4C25-9F40-F4E69A702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C116C-DD0A-47B6-939A-5F86B1006201}"/>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142337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00DA-666C-4CFB-95E3-E1C1512E1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71534-875C-4AED-907A-BB375AE53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95642-50E8-4915-AF33-433F14DEA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5F29B-A34F-4F36-AD1C-01A0D540858B}"/>
              </a:ext>
            </a:extLst>
          </p:cNvPr>
          <p:cNvSpPr>
            <a:spLocks noGrp="1"/>
          </p:cNvSpPr>
          <p:nvPr>
            <p:ph type="dt" sz="half" idx="10"/>
          </p:nvPr>
        </p:nvSpPr>
        <p:spPr/>
        <p:txBody>
          <a:bodyPr/>
          <a:lstStyle/>
          <a:p>
            <a:fld id="{9163BC00-8D31-4C78-ACAF-303CDCC31A66}" type="datetimeFigureOut">
              <a:rPr lang="en-US" smtClean="0"/>
              <a:t>6/14/2021</a:t>
            </a:fld>
            <a:endParaRPr lang="en-US"/>
          </a:p>
        </p:txBody>
      </p:sp>
      <p:sp>
        <p:nvSpPr>
          <p:cNvPr id="6" name="Footer Placeholder 5">
            <a:extLst>
              <a:ext uri="{FF2B5EF4-FFF2-40B4-BE49-F238E27FC236}">
                <a16:creationId xmlns:a16="http://schemas.microsoft.com/office/drawing/2014/main" id="{8886C0E3-7ED5-45CA-9E88-30A3BA0B3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D5F8A-5517-48BB-A918-535E9A16AFEC}"/>
              </a:ext>
            </a:extLst>
          </p:cNvPr>
          <p:cNvSpPr>
            <a:spLocks noGrp="1"/>
          </p:cNvSpPr>
          <p:nvPr>
            <p:ph type="sldNum" sz="quarter" idx="12"/>
          </p:nvPr>
        </p:nvSpPr>
        <p:spPr/>
        <p:txBody>
          <a:bodyPr/>
          <a:lstStyle/>
          <a:p>
            <a:fld id="{DEE98CD7-B79E-47AB-B482-3799087A3B3E}" type="slidenum">
              <a:rPr lang="en-US" smtClean="0"/>
              <a:t>‹#›</a:t>
            </a:fld>
            <a:endParaRPr lang="en-US"/>
          </a:p>
        </p:txBody>
      </p:sp>
    </p:spTree>
    <p:extLst>
      <p:ext uri="{BB962C8B-B14F-4D97-AF65-F5344CB8AC3E}">
        <p14:creationId xmlns:p14="http://schemas.microsoft.com/office/powerpoint/2010/main" val="311250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A7D46-4C74-42F2-BEAD-5055234EA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427B7-4127-4364-8AC7-3284BA54E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0E8C9-1BCA-431A-9C87-5E7289C4DA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3BC00-8D31-4C78-ACAF-303CDCC31A66}" type="datetimeFigureOut">
              <a:rPr lang="en-US" smtClean="0"/>
              <a:t>6/14/2021</a:t>
            </a:fld>
            <a:endParaRPr lang="en-US"/>
          </a:p>
        </p:txBody>
      </p:sp>
      <p:sp>
        <p:nvSpPr>
          <p:cNvPr id="5" name="Footer Placeholder 4">
            <a:extLst>
              <a:ext uri="{FF2B5EF4-FFF2-40B4-BE49-F238E27FC236}">
                <a16:creationId xmlns:a16="http://schemas.microsoft.com/office/drawing/2014/main" id="{29950DA6-A594-4141-8D88-52274B538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F1F4A3-7238-48BF-87F4-723069583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8CD7-B79E-47AB-B482-3799087A3B3E}" type="slidenum">
              <a:rPr lang="en-US" smtClean="0"/>
              <a:t>‹#›</a:t>
            </a:fld>
            <a:endParaRPr lang="en-US"/>
          </a:p>
        </p:txBody>
      </p:sp>
    </p:spTree>
    <p:extLst>
      <p:ext uri="{BB962C8B-B14F-4D97-AF65-F5344CB8AC3E}">
        <p14:creationId xmlns:p14="http://schemas.microsoft.com/office/powerpoint/2010/main" val="14219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sky, ground, beach&#10;&#10;Description automatically generated">
            <a:extLst>
              <a:ext uri="{FF2B5EF4-FFF2-40B4-BE49-F238E27FC236}">
                <a16:creationId xmlns:a16="http://schemas.microsoft.com/office/drawing/2014/main" id="{1E401FC9-7508-4792-928C-37CE97D56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9"/>
            <a:ext cx="12192000" cy="6858000"/>
          </a:xfrm>
          <a:prstGeom prst="rect">
            <a:avLst/>
          </a:prstGeom>
        </p:spPr>
      </p:pic>
      <p:sp>
        <p:nvSpPr>
          <p:cNvPr id="2" name="Title 1">
            <a:extLst>
              <a:ext uri="{FF2B5EF4-FFF2-40B4-BE49-F238E27FC236}">
                <a16:creationId xmlns:a16="http://schemas.microsoft.com/office/drawing/2014/main" id="{6E9E0007-92C5-452E-94CF-24214F891821}"/>
              </a:ext>
            </a:extLst>
          </p:cNvPr>
          <p:cNvSpPr>
            <a:spLocks noGrp="1"/>
          </p:cNvSpPr>
          <p:nvPr>
            <p:ph type="ctrTitle"/>
          </p:nvPr>
        </p:nvSpPr>
        <p:spPr/>
        <p:txBody>
          <a:bodyPr/>
          <a:lstStyle/>
          <a:p>
            <a:r>
              <a:rPr lang="en-US" dirty="0"/>
              <a:t>ESIP Biological Data Standards Cluster</a:t>
            </a:r>
          </a:p>
        </p:txBody>
      </p:sp>
      <p:sp>
        <p:nvSpPr>
          <p:cNvPr id="12" name="Rectangle 11">
            <a:extLst>
              <a:ext uri="{FF2B5EF4-FFF2-40B4-BE49-F238E27FC236}">
                <a16:creationId xmlns:a16="http://schemas.microsoft.com/office/drawing/2014/main" id="{E8391EE8-364E-47E0-A05E-2FFAC36DA10C}"/>
              </a:ext>
            </a:extLst>
          </p:cNvPr>
          <p:cNvSpPr/>
          <p:nvPr/>
        </p:nvSpPr>
        <p:spPr>
          <a:xfrm>
            <a:off x="3287485" y="3422256"/>
            <a:ext cx="5617029" cy="2120940"/>
          </a:xfrm>
          <a:prstGeom prst="rect">
            <a:avLst/>
          </a:prstGeom>
          <a:solidFill>
            <a:srgbClr val="5CE1E6">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9E2BE89-33B4-4CC4-A40E-2745C6FFA880}"/>
              </a:ext>
            </a:extLst>
          </p:cNvPr>
          <p:cNvSpPr>
            <a:spLocks noGrp="1"/>
          </p:cNvSpPr>
          <p:nvPr>
            <p:ph type="subTitle" idx="1"/>
          </p:nvPr>
        </p:nvSpPr>
        <p:spPr>
          <a:xfrm>
            <a:off x="3287484" y="3602038"/>
            <a:ext cx="5617029" cy="1655762"/>
          </a:xfrm>
        </p:spPr>
        <p:txBody>
          <a:bodyPr>
            <a:normAutofit fontScale="85000" lnSpcReduction="20000"/>
          </a:bodyPr>
          <a:lstStyle/>
          <a:p>
            <a:r>
              <a:rPr lang="en-US" dirty="0"/>
              <a:t>Lead: Abby Benson (USGS)</a:t>
            </a:r>
          </a:p>
          <a:p>
            <a:r>
              <a:rPr lang="en-US" dirty="0"/>
              <a:t>Co-leads: </a:t>
            </a:r>
          </a:p>
          <a:p>
            <a:pPr>
              <a:lnSpc>
                <a:spcPct val="120000"/>
              </a:lnSpc>
              <a:spcBef>
                <a:spcPts val="0"/>
              </a:spcBef>
            </a:pPr>
            <a:r>
              <a:rPr lang="en-US" dirty="0"/>
              <a:t>Diana </a:t>
            </a:r>
            <a:r>
              <a:rPr lang="en-US" dirty="0" err="1"/>
              <a:t>LaScala</a:t>
            </a:r>
            <a:r>
              <a:rPr lang="en-US" dirty="0"/>
              <a:t>-Gruenewald (MBARI, </a:t>
            </a:r>
            <a:r>
              <a:rPr lang="en-US" dirty="0" err="1"/>
              <a:t>CeNCOOS</a:t>
            </a:r>
            <a:r>
              <a:rPr lang="en-US" dirty="0"/>
              <a:t>)</a:t>
            </a:r>
          </a:p>
          <a:p>
            <a:pPr>
              <a:lnSpc>
                <a:spcPct val="120000"/>
              </a:lnSpc>
              <a:spcBef>
                <a:spcPts val="0"/>
              </a:spcBef>
            </a:pPr>
            <a:r>
              <a:rPr lang="en-US" dirty="0"/>
              <a:t>Robert McGuinn (NOAA Affiliate)</a:t>
            </a:r>
            <a:br>
              <a:rPr lang="en-US" dirty="0"/>
            </a:br>
            <a:r>
              <a:rPr lang="en-US" dirty="0"/>
              <a:t>Erin Satterthwaite (UCSD, CA Sea Grant)</a:t>
            </a:r>
          </a:p>
        </p:txBody>
      </p:sp>
      <p:pic>
        <p:nvPicPr>
          <p:cNvPr id="5" name="Picture 4" descr="Logo&#10;&#10;Description automatically generated">
            <a:extLst>
              <a:ext uri="{FF2B5EF4-FFF2-40B4-BE49-F238E27FC236}">
                <a16:creationId xmlns:a16="http://schemas.microsoft.com/office/drawing/2014/main" id="{3BF72198-9A2E-4742-BCB2-775CC79FF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348" y="5410071"/>
            <a:ext cx="2249302" cy="1150212"/>
          </a:xfrm>
          <a:prstGeom prst="rect">
            <a:avLst/>
          </a:prstGeom>
        </p:spPr>
      </p:pic>
      <p:pic>
        <p:nvPicPr>
          <p:cNvPr id="7" name="Picture 6" descr="Logo, company name&#10;&#10;Description automatically generated">
            <a:extLst>
              <a:ext uri="{FF2B5EF4-FFF2-40B4-BE49-F238E27FC236}">
                <a16:creationId xmlns:a16="http://schemas.microsoft.com/office/drawing/2014/main" id="{77D0C491-7759-4D78-8961-DA765DED4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89" y="5543196"/>
            <a:ext cx="2682245" cy="998500"/>
          </a:xfrm>
          <a:prstGeom prst="rect">
            <a:avLst/>
          </a:prstGeom>
        </p:spPr>
      </p:pic>
    </p:spTree>
    <p:extLst>
      <p:ext uri="{BB962C8B-B14F-4D97-AF65-F5344CB8AC3E}">
        <p14:creationId xmlns:p14="http://schemas.microsoft.com/office/powerpoint/2010/main" val="342885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C1C6-F9DD-4ABB-A3FD-28416F3832CA}"/>
              </a:ext>
            </a:extLst>
          </p:cNvPr>
          <p:cNvSpPr>
            <a:spLocks noGrp="1"/>
          </p:cNvSpPr>
          <p:nvPr>
            <p:ph type="title"/>
          </p:nvPr>
        </p:nvSpPr>
        <p:spPr>
          <a:xfrm>
            <a:off x="4965430" y="629268"/>
            <a:ext cx="6586491" cy="1286160"/>
          </a:xfrm>
        </p:spPr>
        <p:txBody>
          <a:bodyPr anchor="b">
            <a:normAutofit/>
          </a:bodyPr>
          <a:lstStyle/>
          <a:p>
            <a:r>
              <a:rPr lang="en-US" sz="2800"/>
              <a:t>Integrated Ocean Observing System (IOOS)  - Earth Science Information Partners (ESIP) Biological Data Standards Workshop</a:t>
            </a:r>
          </a:p>
        </p:txBody>
      </p:sp>
      <p:sp>
        <p:nvSpPr>
          <p:cNvPr id="3" name="Content Placeholder 2">
            <a:extLst>
              <a:ext uri="{FF2B5EF4-FFF2-40B4-BE49-F238E27FC236}">
                <a16:creationId xmlns:a16="http://schemas.microsoft.com/office/drawing/2014/main" id="{0F0028FA-1D81-4C31-B4D4-D8E5E1C95EE6}"/>
              </a:ext>
            </a:extLst>
          </p:cNvPr>
          <p:cNvSpPr>
            <a:spLocks noGrp="1"/>
          </p:cNvSpPr>
          <p:nvPr>
            <p:ph idx="1"/>
          </p:nvPr>
        </p:nvSpPr>
        <p:spPr>
          <a:xfrm>
            <a:off x="4965431" y="2438400"/>
            <a:ext cx="6586489" cy="3785419"/>
          </a:xfrm>
        </p:spPr>
        <p:txBody>
          <a:bodyPr>
            <a:normAutofit/>
          </a:bodyPr>
          <a:lstStyle/>
          <a:p>
            <a:pPr marL="0" indent="0">
              <a:buNone/>
            </a:pPr>
            <a:r>
              <a:rPr lang="en-US" sz="1300" dirty="0"/>
              <a:t>We brought together over 90 participants to discuss biological data standards, mostly as they relate to marine biological data, and discussed challenges, connections, and opportunities. Our primary goal was to build a community of practice around advancing standards and recommended practices within the biological data management community. Over the course of the workshop some themes began to emerge:</a:t>
            </a:r>
          </a:p>
          <a:p>
            <a:r>
              <a:rPr lang="en-US" sz="1300" b="1" dirty="0"/>
              <a:t>Themes</a:t>
            </a:r>
          </a:p>
          <a:p>
            <a:r>
              <a:rPr lang="en-US" sz="1300" dirty="0"/>
              <a:t>Vocabularies / Ontologies</a:t>
            </a:r>
          </a:p>
          <a:p>
            <a:r>
              <a:rPr lang="en-US" sz="1300" dirty="0"/>
              <a:t>Taxonomy (as related to standardized names and persistent identifiers)</a:t>
            </a:r>
          </a:p>
          <a:p>
            <a:r>
              <a:rPr lang="en-US" sz="1300" dirty="0"/>
              <a:t>Biological Data Lifecycle (Protocols, Provenance, Metadata, Discovery and Access)</a:t>
            </a:r>
          </a:p>
          <a:p>
            <a:r>
              <a:rPr lang="en-US" sz="1300" dirty="0"/>
              <a:t>Integrating Biological Data with Environmental Data</a:t>
            </a:r>
          </a:p>
          <a:p>
            <a:r>
              <a:rPr lang="en-US" sz="1300" dirty="0"/>
              <a:t>Social / Institutional Issues</a:t>
            </a:r>
          </a:p>
          <a:p>
            <a:r>
              <a:rPr lang="en-US" sz="1300" dirty="0"/>
              <a:t>Measurements</a:t>
            </a:r>
          </a:p>
          <a:p>
            <a:r>
              <a:rPr lang="en-US" sz="1300" dirty="0"/>
              <a:t>Crosswalks between standards</a:t>
            </a:r>
          </a:p>
          <a:p>
            <a:r>
              <a:rPr lang="en-US" sz="1300" i="1" dirty="0"/>
              <a:t>Building a Community of Practice</a:t>
            </a:r>
          </a:p>
          <a:p>
            <a:endParaRPr lang="en-US" sz="1300" dirty="0"/>
          </a:p>
        </p:txBody>
      </p:sp>
      <p:pic>
        <p:nvPicPr>
          <p:cNvPr id="5" name="Picture 4">
            <a:extLst>
              <a:ext uri="{FF2B5EF4-FFF2-40B4-BE49-F238E27FC236}">
                <a16:creationId xmlns:a16="http://schemas.microsoft.com/office/drawing/2014/main" id="{C4A8674F-09D1-4761-9B26-BB05D5ADAA25}"/>
              </a:ext>
            </a:extLst>
          </p:cNvPr>
          <p:cNvPicPr>
            <a:picLocks noChangeAspect="1"/>
          </p:cNvPicPr>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251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23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5F04B-65C2-4220-8580-853164572392}"/>
              </a:ext>
            </a:extLst>
          </p:cNvPr>
          <p:cNvSpPr>
            <a:spLocks noGrp="1"/>
          </p:cNvSpPr>
          <p:nvPr>
            <p:ph type="title"/>
          </p:nvPr>
        </p:nvSpPr>
        <p:spPr>
          <a:xfrm>
            <a:off x="640080" y="325369"/>
            <a:ext cx="4368602" cy="1956841"/>
          </a:xfrm>
        </p:spPr>
        <p:txBody>
          <a:bodyPr anchor="b">
            <a:normAutofit/>
          </a:bodyPr>
          <a:lstStyle/>
          <a:p>
            <a:r>
              <a:rPr lang="en-US" sz="5400"/>
              <a:t>The Problem</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F5DADD-ADC0-421F-BDED-130BFC791DDA}"/>
              </a:ext>
            </a:extLst>
          </p:cNvPr>
          <p:cNvSpPr>
            <a:spLocks noGrp="1"/>
          </p:cNvSpPr>
          <p:nvPr>
            <p:ph idx="1"/>
          </p:nvPr>
        </p:nvSpPr>
        <p:spPr>
          <a:xfrm>
            <a:off x="640080" y="2872899"/>
            <a:ext cx="4243589" cy="3320668"/>
          </a:xfrm>
        </p:spPr>
        <p:txBody>
          <a:bodyPr>
            <a:normAutofit/>
          </a:bodyPr>
          <a:lstStyle/>
          <a:p>
            <a:pPr marL="0" indent="0">
              <a:buNone/>
            </a:pPr>
            <a:r>
              <a:rPr lang="en-US" sz="1900"/>
              <a:t>“The diversity of biological data, and (seeming) lack of overarching community standards makes working with biological data challenging.” Several standards do exist for biological data, however these different data, metadata, and taxonomic standards are confusing for data managers and data users to navigate. The biological data community in the US could benefit from guidance, best practice documentation, training, and community building.</a:t>
            </a:r>
          </a:p>
        </p:txBody>
      </p:sp>
      <p:pic>
        <p:nvPicPr>
          <p:cNvPr id="5" name="Picture 4">
            <a:extLst>
              <a:ext uri="{FF2B5EF4-FFF2-40B4-BE49-F238E27FC236}">
                <a16:creationId xmlns:a16="http://schemas.microsoft.com/office/drawing/2014/main" id="{7B6D814D-4C8B-4F16-BF7E-6D9B68127DB7}"/>
              </a:ext>
            </a:extLst>
          </p:cNvPr>
          <p:cNvPicPr>
            <a:picLocks noChangeAspect="1"/>
          </p:cNvPicPr>
          <p:nvPr/>
        </p:nvPicPr>
        <p:blipFill rotWithShape="1">
          <a:blip r:embed="rId2">
            <a:extLst>
              <a:ext uri="{28A0092B-C50C-407E-A947-70E740481C1C}">
                <a14:useLocalDpi xmlns:a14="http://schemas.microsoft.com/office/drawing/2010/main" val="0"/>
              </a:ext>
            </a:extLst>
          </a:blip>
          <a:srcRect l="17326" r="2299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3716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F7C4213-1D17-4B00-8679-B193578DBCA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25000"/>
          <a:stretch/>
        </p:blipFill>
        <p:spPr>
          <a:xfrm>
            <a:off x="-93286" y="-130628"/>
            <a:ext cx="12191980" cy="6857999"/>
          </a:xfrm>
          <a:prstGeom prst="rect">
            <a:avLst/>
          </a:prstGeom>
        </p:spPr>
      </p:pic>
      <p:sp>
        <p:nvSpPr>
          <p:cNvPr id="2" name="Title 1">
            <a:extLst>
              <a:ext uri="{FF2B5EF4-FFF2-40B4-BE49-F238E27FC236}">
                <a16:creationId xmlns:a16="http://schemas.microsoft.com/office/drawing/2014/main" id="{00D5D67A-CF55-4E91-B4AF-0FA50D8CA255}"/>
              </a:ext>
            </a:extLst>
          </p:cNvPr>
          <p:cNvSpPr>
            <a:spLocks noGrp="1"/>
          </p:cNvSpPr>
          <p:nvPr>
            <p:ph type="title"/>
          </p:nvPr>
        </p:nvSpPr>
        <p:spPr>
          <a:xfrm>
            <a:off x="838201" y="1065862"/>
            <a:ext cx="3313164" cy="4726276"/>
          </a:xfrm>
        </p:spPr>
        <p:txBody>
          <a:bodyPr>
            <a:normAutofit/>
          </a:bodyPr>
          <a:lstStyle/>
          <a:p>
            <a:pPr algn="r"/>
            <a:r>
              <a:rPr lang="en-US" sz="4000" dirty="0">
                <a:solidFill>
                  <a:srgbClr val="5CE1E6"/>
                </a:solidFill>
              </a:rPr>
              <a:t>ESIP Biological Data Standards Cluster Goal</a:t>
            </a:r>
          </a:p>
        </p:txBody>
      </p:sp>
      <p:cxnSp>
        <p:nvCxnSpPr>
          <p:cNvPr id="21"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5919A4-241F-472F-BC35-E7432D729D18}"/>
              </a:ext>
            </a:extLst>
          </p:cNvPr>
          <p:cNvSpPr>
            <a:spLocks noGrp="1"/>
          </p:cNvSpPr>
          <p:nvPr>
            <p:ph idx="1"/>
          </p:nvPr>
        </p:nvSpPr>
        <p:spPr>
          <a:xfrm>
            <a:off x="5155379" y="1065862"/>
            <a:ext cx="5744685" cy="4726276"/>
          </a:xfrm>
        </p:spPr>
        <p:txBody>
          <a:bodyPr anchor="ctr">
            <a:normAutofit/>
          </a:bodyPr>
          <a:lstStyle/>
          <a:p>
            <a:pPr marL="0" indent="0">
              <a:buNone/>
            </a:pPr>
            <a:r>
              <a:rPr lang="en-US" dirty="0">
                <a:solidFill>
                  <a:srgbClr val="5CE1E6"/>
                </a:solidFill>
              </a:rPr>
              <a:t>Goal is to maximize data relevance and utility for understanding changes in biodiversity over time</a:t>
            </a:r>
          </a:p>
        </p:txBody>
      </p:sp>
    </p:spTree>
    <p:extLst>
      <p:ext uri="{BB962C8B-B14F-4D97-AF65-F5344CB8AC3E}">
        <p14:creationId xmlns:p14="http://schemas.microsoft.com/office/powerpoint/2010/main" val="25859020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97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8487-018C-4107-B640-EF596810FEF1}"/>
              </a:ext>
            </a:extLst>
          </p:cNvPr>
          <p:cNvSpPr>
            <a:spLocks noGrp="1"/>
          </p:cNvSpPr>
          <p:nvPr>
            <p:ph type="title"/>
          </p:nvPr>
        </p:nvSpPr>
        <p:spPr>
          <a:xfrm>
            <a:off x="838200" y="365125"/>
            <a:ext cx="7671319" cy="2076071"/>
          </a:xfrm>
        </p:spPr>
        <p:txBody>
          <a:bodyPr/>
          <a:lstStyle/>
          <a:p>
            <a:r>
              <a:rPr lang="en-US" dirty="0"/>
              <a:t>Current work to develop biological data standards primer for data managers</a:t>
            </a:r>
          </a:p>
        </p:txBody>
      </p:sp>
      <p:sp>
        <p:nvSpPr>
          <p:cNvPr id="3" name="Content Placeholder 2">
            <a:extLst>
              <a:ext uri="{FF2B5EF4-FFF2-40B4-BE49-F238E27FC236}">
                <a16:creationId xmlns:a16="http://schemas.microsoft.com/office/drawing/2014/main" id="{36EC5881-7801-4E7F-BA6E-E5917CAAFDC8}"/>
              </a:ext>
            </a:extLst>
          </p:cNvPr>
          <p:cNvSpPr>
            <a:spLocks noGrp="1"/>
          </p:cNvSpPr>
          <p:nvPr>
            <p:ph idx="1"/>
          </p:nvPr>
        </p:nvSpPr>
        <p:spPr>
          <a:xfrm>
            <a:off x="838200" y="2541863"/>
            <a:ext cx="7513320" cy="3635099"/>
          </a:xfrm>
        </p:spPr>
        <p:txBody>
          <a:bodyPr>
            <a:normAutofit lnSpcReduction="10000"/>
          </a:bodyPr>
          <a:lstStyle/>
          <a:p>
            <a:r>
              <a:rPr lang="en-US" dirty="0">
                <a:solidFill>
                  <a:srgbClr val="2B6A6C"/>
                </a:solidFill>
              </a:rPr>
              <a:t>Aim</a:t>
            </a:r>
            <a:r>
              <a:rPr lang="en-US" dirty="0"/>
              <a:t>: Assist data managers who are unfamiliar with biological data standards with understanding what’s out there</a:t>
            </a:r>
          </a:p>
          <a:p>
            <a:r>
              <a:rPr lang="en-US" dirty="0">
                <a:solidFill>
                  <a:srgbClr val="2B6A6C"/>
                </a:solidFill>
              </a:rPr>
              <a:t>Audience</a:t>
            </a:r>
            <a:r>
              <a:rPr lang="en-US" dirty="0"/>
              <a:t>: data managers tasked with managing biological data</a:t>
            </a:r>
          </a:p>
          <a:p>
            <a:r>
              <a:rPr lang="en-US" dirty="0"/>
              <a:t>Join our ESIP session </a:t>
            </a:r>
            <a:r>
              <a:rPr lang="en-US" dirty="0">
                <a:solidFill>
                  <a:srgbClr val="2B6A6C"/>
                </a:solidFill>
              </a:rPr>
              <a:t>Tuesday July 20 at 1100 ET</a:t>
            </a:r>
            <a:r>
              <a:rPr lang="en-US" dirty="0"/>
              <a:t>! We would appreciate your feedback.</a:t>
            </a:r>
          </a:p>
          <a:p>
            <a:r>
              <a:rPr lang="en-US" dirty="0"/>
              <a:t>Join our ESIP cluster- next meeting June 24 at 1300 ET</a:t>
            </a:r>
          </a:p>
        </p:txBody>
      </p:sp>
      <p:pic>
        <p:nvPicPr>
          <p:cNvPr id="13" name="Picture 12" descr="Timeline&#10;&#10;Description automatically generated">
            <a:extLst>
              <a:ext uri="{FF2B5EF4-FFF2-40B4-BE49-F238E27FC236}">
                <a16:creationId xmlns:a16="http://schemas.microsoft.com/office/drawing/2014/main" id="{BA114F07-F520-4306-83F4-A33290AFB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519" y="177341"/>
            <a:ext cx="2844282" cy="6414981"/>
          </a:xfrm>
          <a:prstGeom prst="rect">
            <a:avLst/>
          </a:prstGeom>
        </p:spPr>
      </p:pic>
    </p:spTree>
    <p:extLst>
      <p:ext uri="{BB962C8B-B14F-4D97-AF65-F5344CB8AC3E}">
        <p14:creationId xmlns:p14="http://schemas.microsoft.com/office/powerpoint/2010/main" val="158495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2687299-27DE-435B-B047-9B98C7486115}"/>
              </a:ext>
            </a:extLst>
          </p:cNvPr>
          <p:cNvSpPr/>
          <p:nvPr/>
        </p:nvSpPr>
        <p:spPr>
          <a:xfrm>
            <a:off x="8552372" y="4777078"/>
            <a:ext cx="2186533" cy="795806"/>
          </a:xfrm>
          <a:prstGeom prst="roundRect">
            <a:avLst/>
          </a:prstGeom>
          <a:solidFill>
            <a:srgbClr val="2B6A6C">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FB35DDF-D2FD-4517-B7EC-8D82F1DC55C9}"/>
              </a:ext>
            </a:extLst>
          </p:cNvPr>
          <p:cNvSpPr/>
          <p:nvPr/>
        </p:nvSpPr>
        <p:spPr>
          <a:xfrm>
            <a:off x="6199463" y="3868988"/>
            <a:ext cx="1426369" cy="661067"/>
          </a:xfrm>
          <a:prstGeom prst="roundRect">
            <a:avLst/>
          </a:prstGeom>
          <a:solidFill>
            <a:srgbClr val="F29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C28C25C-29EB-49C8-B233-B476DA3B9B3E}"/>
              </a:ext>
            </a:extLst>
          </p:cNvPr>
          <p:cNvSpPr/>
          <p:nvPr/>
        </p:nvSpPr>
        <p:spPr>
          <a:xfrm>
            <a:off x="2439029" y="4940692"/>
            <a:ext cx="3123330" cy="928631"/>
          </a:xfrm>
          <a:prstGeom prst="roundRect">
            <a:avLst/>
          </a:prstGeom>
          <a:solidFill>
            <a:srgbClr val="2B6A6C">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53D3DB4-9E0D-48E7-B5B3-69E712C97D66}"/>
              </a:ext>
            </a:extLst>
          </p:cNvPr>
          <p:cNvSpPr/>
          <p:nvPr/>
        </p:nvSpPr>
        <p:spPr>
          <a:xfrm>
            <a:off x="243281" y="3355596"/>
            <a:ext cx="2068610" cy="1174459"/>
          </a:xfrm>
          <a:prstGeom prst="roundRect">
            <a:avLst/>
          </a:prstGeom>
          <a:solidFill>
            <a:srgbClr val="F29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16644E0-EB5D-47A0-A56D-00DB45BAB43D}"/>
              </a:ext>
            </a:extLst>
          </p:cNvPr>
          <p:cNvSpPr/>
          <p:nvPr/>
        </p:nvSpPr>
        <p:spPr>
          <a:xfrm>
            <a:off x="3625694" y="331251"/>
            <a:ext cx="4728797" cy="1185102"/>
          </a:xfrm>
          <a:prstGeom prst="roundRect">
            <a:avLst/>
          </a:prstGeom>
          <a:solidFill>
            <a:srgbClr val="B80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732939-0436-4C70-9642-F5B8EC89B35D}"/>
              </a:ext>
            </a:extLst>
          </p:cNvPr>
          <p:cNvSpPr>
            <a:spLocks noGrp="1"/>
          </p:cNvSpPr>
          <p:nvPr>
            <p:ph type="title"/>
          </p:nvPr>
        </p:nvSpPr>
        <p:spPr>
          <a:xfrm>
            <a:off x="732292" y="270956"/>
            <a:ext cx="10515600" cy="1325563"/>
          </a:xfrm>
        </p:spPr>
        <p:txBody>
          <a:bodyPr/>
          <a:lstStyle/>
          <a:p>
            <a:pPr algn="ctr"/>
            <a:r>
              <a:rPr lang="en-US" dirty="0"/>
              <a:t>Communication</a:t>
            </a:r>
          </a:p>
        </p:txBody>
      </p:sp>
      <p:sp>
        <p:nvSpPr>
          <p:cNvPr id="3" name="Content Placeholder 2">
            <a:extLst>
              <a:ext uri="{FF2B5EF4-FFF2-40B4-BE49-F238E27FC236}">
                <a16:creationId xmlns:a16="http://schemas.microsoft.com/office/drawing/2014/main" id="{E31304AB-62DE-4763-ADE5-9B15944CA506}"/>
              </a:ext>
            </a:extLst>
          </p:cNvPr>
          <p:cNvSpPr>
            <a:spLocks noGrp="1"/>
          </p:cNvSpPr>
          <p:nvPr>
            <p:ph idx="1"/>
          </p:nvPr>
        </p:nvSpPr>
        <p:spPr>
          <a:xfrm>
            <a:off x="8767036" y="4920549"/>
            <a:ext cx="1971869" cy="508865"/>
          </a:xfrm>
        </p:spPr>
        <p:txBody>
          <a:bodyPr>
            <a:normAutofit/>
          </a:bodyPr>
          <a:lstStyle/>
          <a:p>
            <a:pPr marL="0" indent="0">
              <a:buNone/>
            </a:pPr>
            <a:r>
              <a:rPr lang="en-US" dirty="0"/>
              <a:t>Mailing List</a:t>
            </a:r>
          </a:p>
        </p:txBody>
      </p:sp>
      <p:pic>
        <p:nvPicPr>
          <p:cNvPr id="5" name="Picture 4" descr="A picture containing grass, outdoor&#10;&#10;Description automatically generated">
            <a:extLst>
              <a:ext uri="{FF2B5EF4-FFF2-40B4-BE49-F238E27FC236}">
                <a16:creationId xmlns:a16="http://schemas.microsoft.com/office/drawing/2014/main" id="{5E22CD1D-C5A4-44B1-8860-5E762F601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19846"/>
            <a:ext cx="1529832" cy="2039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 picture containing outdoor, plant, ocean floor&#10;&#10;Description automatically generated">
            <a:extLst>
              <a:ext uri="{FF2B5EF4-FFF2-40B4-BE49-F238E27FC236}">
                <a16:creationId xmlns:a16="http://schemas.microsoft.com/office/drawing/2014/main" id="{5A6397D3-9D0C-449D-80F1-A4E2F1BB2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376" y="3174849"/>
            <a:ext cx="1971869" cy="1478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9A99A9C3-CB03-4906-9516-494F7C4A4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470" y="3207902"/>
            <a:ext cx="2270449" cy="1702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27707FD5-2CEE-45A3-A831-70A8A873B003}"/>
              </a:ext>
            </a:extLst>
          </p:cNvPr>
          <p:cNvPicPr>
            <a:picLocks noChangeAspect="1"/>
          </p:cNvPicPr>
          <p:nvPr/>
        </p:nvPicPr>
        <p:blipFill rotWithShape="1">
          <a:blip r:embed="rId5">
            <a:extLst>
              <a:ext uri="{28A0092B-C50C-407E-A947-70E740481C1C}">
                <a14:useLocalDpi xmlns:a14="http://schemas.microsoft.com/office/drawing/2010/main" val="0"/>
              </a:ext>
            </a:extLst>
          </a:blip>
          <a:srcRect t="23057" r="25853" b="12238"/>
          <a:stretch/>
        </p:blipFill>
        <p:spPr>
          <a:xfrm>
            <a:off x="675833" y="1837954"/>
            <a:ext cx="1229867" cy="1432007"/>
          </a:xfrm>
          <a:prstGeom prst="ellipse">
            <a:avLst/>
          </a:prstGeom>
          <a:ln w="635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Content Placeholder 2">
            <a:extLst>
              <a:ext uri="{FF2B5EF4-FFF2-40B4-BE49-F238E27FC236}">
                <a16:creationId xmlns:a16="http://schemas.microsoft.com/office/drawing/2014/main" id="{E8D79AFA-A5E2-45C8-8964-9DE72DDE40E4}"/>
              </a:ext>
            </a:extLst>
          </p:cNvPr>
          <p:cNvSpPr txBox="1">
            <a:spLocks/>
          </p:cNvSpPr>
          <p:nvPr/>
        </p:nvSpPr>
        <p:spPr>
          <a:xfrm>
            <a:off x="6502503" y="3947353"/>
            <a:ext cx="1115229" cy="508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Wiki</a:t>
            </a:r>
          </a:p>
        </p:txBody>
      </p:sp>
      <p:sp>
        <p:nvSpPr>
          <p:cNvPr id="13" name="Content Placeholder 2">
            <a:extLst>
              <a:ext uri="{FF2B5EF4-FFF2-40B4-BE49-F238E27FC236}">
                <a16:creationId xmlns:a16="http://schemas.microsoft.com/office/drawing/2014/main" id="{FB3A63D2-9913-4B49-80A3-AF094C33BD7F}"/>
              </a:ext>
            </a:extLst>
          </p:cNvPr>
          <p:cNvSpPr txBox="1">
            <a:spLocks/>
          </p:cNvSpPr>
          <p:nvPr/>
        </p:nvSpPr>
        <p:spPr>
          <a:xfrm>
            <a:off x="2439029" y="5029791"/>
            <a:ext cx="3123330" cy="8395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Channel in the ESIP Slack</a:t>
            </a:r>
          </a:p>
        </p:txBody>
      </p:sp>
      <p:sp>
        <p:nvSpPr>
          <p:cNvPr id="14" name="Content Placeholder 2">
            <a:extLst>
              <a:ext uri="{FF2B5EF4-FFF2-40B4-BE49-F238E27FC236}">
                <a16:creationId xmlns:a16="http://schemas.microsoft.com/office/drawing/2014/main" id="{461534DD-AF23-4FE2-AC9B-17303B1A997B}"/>
              </a:ext>
            </a:extLst>
          </p:cNvPr>
          <p:cNvSpPr txBox="1">
            <a:spLocks/>
          </p:cNvSpPr>
          <p:nvPr/>
        </p:nvSpPr>
        <p:spPr>
          <a:xfrm>
            <a:off x="544899" y="3493057"/>
            <a:ext cx="1766992" cy="923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Monthly meetings</a:t>
            </a:r>
          </a:p>
        </p:txBody>
      </p:sp>
    </p:spTree>
    <p:extLst>
      <p:ext uri="{BB962C8B-B14F-4D97-AF65-F5344CB8AC3E}">
        <p14:creationId xmlns:p14="http://schemas.microsoft.com/office/powerpoint/2010/main" val="423296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5FFB06-7349-43CB-88B9-B8502F1BBB0D}"/>
              </a:ext>
            </a:extLst>
          </p:cNvPr>
          <p:cNvSpPr>
            <a:spLocks noGrp="1"/>
          </p:cNvSpPr>
          <p:nvPr>
            <p:ph type="title"/>
          </p:nvPr>
        </p:nvSpPr>
        <p:spPr>
          <a:xfrm>
            <a:off x="643467" y="321734"/>
            <a:ext cx="10905066" cy="1135737"/>
          </a:xfrm>
        </p:spPr>
        <p:txBody>
          <a:bodyPr>
            <a:normAutofit/>
          </a:bodyPr>
          <a:lstStyle/>
          <a:p>
            <a:r>
              <a:rPr lang="en-US" sz="3600"/>
              <a:t>How do all the working groups fit together?</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D3F2CE-39AE-48EC-8121-94D12EBCA923}"/>
              </a:ext>
            </a:extLst>
          </p:cNvPr>
          <p:cNvGraphicFramePr>
            <a:graphicFrameLocks noGrp="1"/>
          </p:cNvGraphicFramePr>
          <p:nvPr>
            <p:ph idx="1"/>
            <p:extLst>
              <p:ext uri="{D42A27DB-BD31-4B8C-83A1-F6EECF244321}">
                <p14:modId xmlns:p14="http://schemas.microsoft.com/office/powerpoint/2010/main" val="4060508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981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362</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ESIP Biological Data Standards Cluster</vt:lpstr>
      <vt:lpstr>Integrated Ocean Observing System (IOOS)  - Earth Science Information Partners (ESIP) Biological Data Standards Workshop</vt:lpstr>
      <vt:lpstr>The Problem</vt:lpstr>
      <vt:lpstr>ESIP Biological Data Standards Cluster Goal</vt:lpstr>
      <vt:lpstr>Current work to develop biological data standards primer for data managers</vt:lpstr>
      <vt:lpstr>Communication</vt:lpstr>
      <vt:lpstr>How do all the working groups fit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Biological Data Standards Cluster</dc:title>
  <dc:creator>Benson, Abigail L</dc:creator>
  <cp:lastModifiedBy>Benson, Abigail L</cp:lastModifiedBy>
  <cp:revision>17</cp:revision>
  <dcterms:created xsi:type="dcterms:W3CDTF">2021-06-14T16:30:14Z</dcterms:created>
  <dcterms:modified xsi:type="dcterms:W3CDTF">2021-06-15T21:15:18Z</dcterms:modified>
</cp:coreProperties>
</file>