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668" r:id="rId2"/>
    <p:sldId id="509" r:id="rId3"/>
    <p:sldId id="669" r:id="rId4"/>
    <p:sldId id="670" r:id="rId5"/>
    <p:sldId id="527" r:id="rId6"/>
    <p:sldId id="644" r:id="rId7"/>
    <p:sldId id="671" r:id="rId8"/>
    <p:sldId id="672" r:id="rId9"/>
    <p:sldId id="673" r:id="rId10"/>
    <p:sldId id="674" r:id="rId11"/>
    <p:sldId id="676" r:id="rId12"/>
    <p:sldId id="677" r:id="rId13"/>
    <p:sldId id="678" r:id="rId14"/>
    <p:sldId id="679" r:id="rId15"/>
    <p:sldId id="680" r:id="rId16"/>
    <p:sldId id="6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E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35"/>
    <p:restoredTop sz="96327"/>
  </p:normalViewPr>
  <p:slideViewPr>
    <p:cSldViewPr snapToGrid="0" snapToObjects="1">
      <p:cViewPr>
        <p:scale>
          <a:sx n="100" d="100"/>
          <a:sy n="100" d="100"/>
        </p:scale>
        <p:origin x="-15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93D68-4556-FC42-910D-6528F09C414E}" type="datetimeFigureOut">
              <a:rPr lang="en-US" smtClean="0"/>
              <a:t>6/14/21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0E0332-42ED-7842-8540-DE479A883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20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8C135-E950-4EC4-AA3A-0FD6FE946F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37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8C135-E950-4EC4-AA3A-0FD6FE946F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33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9D986-76E3-D943-8D3B-263C6F3626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E0E4F3-C952-6242-B0BC-FE28DAC10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07124-D044-CE47-90A6-A6C49516E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A643A-1057-A644-88BF-F5C162A08CCE}" type="datetimeFigureOut">
              <a:rPr lang="en-US" smtClean="0"/>
              <a:t>6/14/21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F6EBC-8BB8-7146-A15F-0C9320128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59B21-08E6-E44B-AC5F-09A4BD2A4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C808-353F-3342-869F-5EADCA001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63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C671-CB32-D343-BB5A-451511A7C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7583F5-13B2-9840-BB09-2DFB395EAA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BC611-5B35-D747-82DA-9D8D70DCF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A643A-1057-A644-88BF-F5C162A08CCE}" type="datetimeFigureOut">
              <a:rPr lang="en-US" smtClean="0"/>
              <a:t>6/14/21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DBC80-CDE0-BD4C-B37C-E4A176DD7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B9AD1-06BE-074F-990D-2AA444E73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C808-353F-3342-869F-5EADCA001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4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AD96F4-D615-934C-811D-EF778A7EDB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254997-3412-284A-B81C-DDCC2AEC5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61828-650A-724E-9144-7B046F73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A643A-1057-A644-88BF-F5C162A08CCE}" type="datetimeFigureOut">
              <a:rPr lang="en-US" smtClean="0"/>
              <a:t>6/14/21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06B9A-33BF-D54B-8857-57A1C95F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A22F9-9674-1144-8807-805A0C499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C808-353F-3342-869F-5EADCA001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48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26972-A051-9F4A-9F45-7F04D1ABC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96A7B-872C-8440-A13C-C2C41CA6A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A7F78-51F6-B44D-8E8B-59AC4C4D5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A643A-1057-A644-88BF-F5C162A08CCE}" type="datetimeFigureOut">
              <a:rPr lang="en-US" smtClean="0"/>
              <a:t>6/14/21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87AAA-2A81-FC48-9B0D-191076460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6BB33-A2C7-5A40-9D01-69F8CFCF1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C808-353F-3342-869F-5EADCA001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77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610C1-983D-154C-BA03-4E427E353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47145-B95F-FA4D-90AB-2523A38AD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A05FB-78F1-E747-BFFB-72A99E86D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A643A-1057-A644-88BF-F5C162A08CCE}" type="datetimeFigureOut">
              <a:rPr lang="en-US" smtClean="0"/>
              <a:t>6/14/21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3FEAC-8380-324C-B7E1-DBA3118F4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B95D2-8C07-7943-AB4C-F5FA871AC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C808-353F-3342-869F-5EADCA001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46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30CD1-A8A3-9043-A1A1-3D38A699A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EFBBB-8A00-834A-8390-38D51DB25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5939AC-5584-584B-A313-551160BC1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D140F-8973-8D4F-9AD8-67FFD4C2D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A643A-1057-A644-88BF-F5C162A08CCE}" type="datetimeFigureOut">
              <a:rPr lang="en-US" smtClean="0"/>
              <a:t>6/14/21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1D06D6-5C62-F84F-8209-256A380D0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265EF9-C4B8-0141-8180-6125E0125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C808-353F-3342-869F-5EADCA001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12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6E6AF-3AF1-524E-966F-8592E7DD8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DFF805-F15C-EB45-80A7-CD9F72CCC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0ED742-93F8-AB48-A577-6BBE98127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4C1636-860E-0A48-96E4-04E0BA466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B76CF1-1732-B343-967F-4BD795A5FD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6A049F-B22B-8C4A-9B47-0C56ABB4F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A643A-1057-A644-88BF-F5C162A08CCE}" type="datetimeFigureOut">
              <a:rPr lang="en-US" smtClean="0"/>
              <a:t>6/14/21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156B52-08DE-B646-B116-C2FAFA814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C8F76B-A052-2F48-BE98-0658A3375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C808-353F-3342-869F-5EADCA001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1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3E745-5FCD-574E-82EE-DE8B431EA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DA595F-DE97-8E44-B236-D62FE56A8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A643A-1057-A644-88BF-F5C162A08CCE}" type="datetimeFigureOut">
              <a:rPr lang="en-US" smtClean="0"/>
              <a:t>6/14/21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529B17-21B3-9144-B452-A1F7B8139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5A1185-87EB-0643-AD1C-F467D351D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C808-353F-3342-869F-5EADCA001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88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DEB68B-EC04-CC41-9613-236BCA535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A643A-1057-A644-88BF-F5C162A08CCE}" type="datetimeFigureOut">
              <a:rPr lang="en-US" smtClean="0"/>
              <a:t>6/14/21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983648-BF82-A640-89D6-EBCE7330A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E6F7F-D374-F046-AF94-2C635EF66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C808-353F-3342-869F-5EADCA001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06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14685-A7F9-FB48-9715-EB064F8D7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1C540-666A-1E40-BF99-32A3B5277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2B0BA6-36BD-3D49-8CC3-8A12B40CC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4DBD1-7B1C-4541-9621-D2A54F3E8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A643A-1057-A644-88BF-F5C162A08CCE}" type="datetimeFigureOut">
              <a:rPr lang="en-US" smtClean="0"/>
              <a:t>6/14/21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F6D1A-9543-1A43-B519-7C55C9B82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2CAD-1FC2-B346-835D-69DEE0A7F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C808-353F-3342-869F-5EADCA001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33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4FB70-2EFE-1143-865C-35F0AAF1E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5D6DDB-C66C-1C46-BEE1-08AF6EE197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3AC7A6-0BB1-1A49-AAE5-1C89D6AA8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E914B-8CF1-6C44-B9D1-4772ACB8A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A643A-1057-A644-88BF-F5C162A08CCE}" type="datetimeFigureOut">
              <a:rPr lang="en-US" smtClean="0"/>
              <a:t>6/14/21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C70F4B-3A23-2E41-9930-9ED4DA7EB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731E7E-411A-E549-BBEE-406053B05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C808-353F-3342-869F-5EADCA001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9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CBFF88-D978-0C40-8100-9D482D086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B5CF2-C8CE-BA41-84F1-990757909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5A93A-8143-F341-8CD9-8D43792B5D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A643A-1057-A644-88BF-F5C162A08CCE}" type="datetimeFigureOut">
              <a:rPr lang="en-US" smtClean="0"/>
              <a:t>6/14/21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B1AEC-66C3-4740-830C-1E4094A7F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FF057-5041-4548-9829-43733AC1DA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4C808-353F-3342-869F-5EADCA001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1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9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7AFA674-4CF2-41B5-B0B1-153F7FFF413E}"/>
              </a:ext>
            </a:extLst>
          </p:cNvPr>
          <p:cNvSpPr/>
          <p:nvPr/>
        </p:nvSpPr>
        <p:spPr>
          <a:xfrm>
            <a:off x="0" y="3"/>
            <a:ext cx="5702157" cy="6857997"/>
          </a:xfrm>
          <a:prstGeom prst="rect">
            <a:avLst/>
          </a:prstGeom>
          <a:solidFill>
            <a:srgbClr val="14ADB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4973314F-CFEE-4B15-BD34-6FF3A5309D91}"/>
              </a:ext>
            </a:extLst>
          </p:cNvPr>
          <p:cNvSpPr txBox="1"/>
          <p:nvPr/>
        </p:nvSpPr>
        <p:spPr>
          <a:xfrm>
            <a:off x="730556" y="2565480"/>
            <a:ext cx="3993843" cy="1696618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algn="ctr"/>
            <a:r>
              <a:rPr lang="en-US" sz="3600" b="1" dirty="0">
                <a:solidFill>
                  <a:srgbClr val="0F2E6C"/>
                </a:solidFill>
                <a:latin typeface="Avenir Next LT Pro" panose="020B0504020202020204" pitchFamily="34" charset="0"/>
              </a:rPr>
              <a:t>CARICOOS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PA’ LA PLAYA</a:t>
            </a:r>
          </a:p>
          <a:p>
            <a:pPr algn="ctr"/>
            <a:endParaRPr lang="en-US" sz="10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BEACH APP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BCAE03C-6CDF-4CCC-9FFD-592339EE5D13}"/>
              </a:ext>
            </a:extLst>
          </p:cNvPr>
          <p:cNvCxnSpPr>
            <a:cxnSpLocks/>
          </p:cNvCxnSpPr>
          <p:nvPr/>
        </p:nvCxnSpPr>
        <p:spPr>
          <a:xfrm>
            <a:off x="730557" y="3733800"/>
            <a:ext cx="3993843" cy="0"/>
          </a:xfrm>
          <a:prstGeom prst="line">
            <a:avLst/>
          </a:prstGeom>
          <a:ln w="19050">
            <a:solidFill>
              <a:srgbClr val="0F2E6C">
                <a:alpha val="7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ARICOOS-sticker-03.png">
            <a:extLst>
              <a:ext uri="{FF2B5EF4-FFF2-40B4-BE49-F238E27FC236}">
                <a16:creationId xmlns:a16="http://schemas.microsoft.com/office/drawing/2014/main" id="{66C8957F-C5A0-F24F-8BC8-E423D07305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42373"/>
          <a:stretch/>
        </p:blipFill>
        <p:spPr>
          <a:xfrm>
            <a:off x="1037666" y="1224006"/>
            <a:ext cx="3229248" cy="1283756"/>
          </a:xfrm>
          <a:prstGeom prst="rect">
            <a:avLst/>
          </a:prstGeom>
        </p:spPr>
      </p:pic>
      <p:pic>
        <p:nvPicPr>
          <p:cNvPr id="9" name="Picture 8" descr="CARICOOS-sticker-03.png">
            <a:extLst>
              <a:ext uri="{FF2B5EF4-FFF2-40B4-BE49-F238E27FC236}">
                <a16:creationId xmlns:a16="http://schemas.microsoft.com/office/drawing/2014/main" id="{3666AD1E-13E5-7043-9A69-D0AE7483FD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416" b="1325"/>
          <a:stretch/>
        </p:blipFill>
        <p:spPr>
          <a:xfrm>
            <a:off x="1112853" y="6376987"/>
            <a:ext cx="3229248" cy="339915"/>
          </a:xfrm>
          <a:prstGeom prst="rect">
            <a:avLst/>
          </a:prstGeom>
        </p:spPr>
      </p:pic>
      <p:sp>
        <p:nvSpPr>
          <p:cNvPr id="10" name="object 3">
            <a:extLst>
              <a:ext uri="{FF2B5EF4-FFF2-40B4-BE49-F238E27FC236}">
                <a16:creationId xmlns:a16="http://schemas.microsoft.com/office/drawing/2014/main" id="{3345060D-1E49-8A40-A84C-2BDEB63E4E28}"/>
              </a:ext>
            </a:extLst>
          </p:cNvPr>
          <p:cNvSpPr txBox="1"/>
          <p:nvPr/>
        </p:nvSpPr>
        <p:spPr>
          <a:xfrm>
            <a:off x="5762065" y="1442459"/>
            <a:ext cx="6096001" cy="3204723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algn="ctr"/>
            <a:r>
              <a:rPr lang="en-US" sz="2800" b="1" dirty="0">
                <a:solidFill>
                  <a:srgbClr val="0F2E6C"/>
                </a:solidFill>
                <a:latin typeface="Avenir Next LT Pro" panose="020B0504020202020204" pitchFamily="34" charset="0"/>
              </a:rPr>
              <a:t>IOOS 2021 DMAC MEETING</a:t>
            </a:r>
          </a:p>
          <a:p>
            <a:pPr algn="ctr"/>
            <a:r>
              <a:rPr lang="en-US" sz="2400" dirty="0">
                <a:solidFill>
                  <a:srgbClr val="0F2E6C"/>
                </a:solidFill>
                <a:latin typeface="Avenir Next LT Pro" panose="020B0504020202020204" pitchFamily="34" charset="0"/>
              </a:rPr>
              <a:t>Data Products and Applications </a:t>
            </a:r>
          </a:p>
          <a:p>
            <a:pPr algn="ctr"/>
            <a:r>
              <a:rPr lang="en-US" sz="2400" dirty="0">
                <a:solidFill>
                  <a:srgbClr val="0F2E6C"/>
                </a:solidFill>
                <a:latin typeface="Avenir Next LT Pro" panose="020B0504020202020204" pitchFamily="34" charset="0"/>
              </a:rPr>
              <a:t>to Meet User Needs</a:t>
            </a:r>
          </a:p>
          <a:p>
            <a:pPr algn="ctr"/>
            <a:endParaRPr lang="en-US" sz="2800" dirty="0">
              <a:solidFill>
                <a:srgbClr val="0F2E6C"/>
              </a:solidFill>
              <a:latin typeface="Avenir Next LT Pro" panose="020B0504020202020204" pitchFamily="34" charset="0"/>
            </a:endParaRPr>
          </a:p>
          <a:p>
            <a:pPr algn="ctr"/>
            <a:endParaRPr lang="en-US" sz="2800" dirty="0">
              <a:solidFill>
                <a:srgbClr val="0F2E6C"/>
              </a:solidFill>
              <a:latin typeface="Avenir Next LT Pro" panose="020B05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0F2E6C"/>
                </a:solidFill>
                <a:latin typeface="Avenir Next LT Pro" panose="020B0504020202020204" pitchFamily="34" charset="0"/>
              </a:rPr>
              <a:t>Sylvia Rodríguez-</a:t>
            </a:r>
            <a:r>
              <a:rPr lang="en-US" sz="2800" b="1" dirty="0" err="1">
                <a:solidFill>
                  <a:srgbClr val="0F2E6C"/>
                </a:solidFill>
                <a:latin typeface="Avenir Next LT Pro" panose="020B0504020202020204" pitchFamily="34" charset="0"/>
              </a:rPr>
              <a:t>Abudo</a:t>
            </a:r>
            <a:endParaRPr lang="en-US" sz="2800" b="1" dirty="0">
              <a:solidFill>
                <a:srgbClr val="0F2E6C"/>
              </a:solidFill>
              <a:latin typeface="Avenir Next LT Pro" panose="020B0504020202020204" pitchFamily="34" charset="0"/>
            </a:endParaRPr>
          </a:p>
          <a:p>
            <a:pPr algn="ctr"/>
            <a:r>
              <a:rPr lang="en-US" sz="2800" dirty="0">
                <a:solidFill>
                  <a:srgbClr val="0F2E6C"/>
                </a:solidFill>
                <a:latin typeface="Avenir Next LT Pro" panose="020B0504020202020204" pitchFamily="34" charset="0"/>
              </a:rPr>
              <a:t>and the CARICOOS team</a:t>
            </a:r>
          </a:p>
          <a:p>
            <a:pPr algn="ctr"/>
            <a:r>
              <a:rPr lang="en-US" sz="2000" dirty="0">
                <a:solidFill>
                  <a:srgbClr val="0F2E6C"/>
                </a:solidFill>
                <a:latin typeface="Avenir Next LT Pro" panose="020B0504020202020204" pitchFamily="34" charset="0"/>
              </a:rPr>
              <a:t>June 15, 2021</a:t>
            </a:r>
          </a:p>
        </p:txBody>
      </p:sp>
      <p:pic>
        <p:nvPicPr>
          <p:cNvPr id="11" name="Picture 2" descr="University of Puerto Rico at Mayagüez - Wikipedia">
            <a:extLst>
              <a:ext uri="{FF2B5EF4-FFF2-40B4-BE49-F238E27FC236}">
                <a16:creationId xmlns:a16="http://schemas.microsoft.com/office/drawing/2014/main" id="{FBB780A5-0A3D-654B-B582-57908E076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488" y="5647882"/>
            <a:ext cx="989569" cy="98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National Weather Service (NWS) | Drought.gov">
            <a:extLst>
              <a:ext uri="{FF2B5EF4-FFF2-40B4-BE49-F238E27FC236}">
                <a16:creationId xmlns:a16="http://schemas.microsoft.com/office/drawing/2014/main" id="{D2B1FA42-5B18-7F4F-8AE2-DC972F927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269" y="5598137"/>
            <a:ext cx="1089062" cy="108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CC18FF6C-0F7A-0745-8B3F-3D400E57F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39" y="5621400"/>
            <a:ext cx="696382" cy="104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44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7AFA674-4CF2-41B5-B0B1-153F7FFF413E}"/>
              </a:ext>
            </a:extLst>
          </p:cNvPr>
          <p:cNvSpPr/>
          <p:nvPr/>
        </p:nvSpPr>
        <p:spPr>
          <a:xfrm>
            <a:off x="0" y="-1"/>
            <a:ext cx="6922008" cy="6922008"/>
          </a:xfrm>
          <a:prstGeom prst="rect">
            <a:avLst/>
          </a:prstGeom>
          <a:solidFill>
            <a:srgbClr val="14ADB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4973314F-CFEE-4B15-BD34-6FF3A5309D91}"/>
              </a:ext>
            </a:extLst>
          </p:cNvPr>
          <p:cNvSpPr txBox="1"/>
          <p:nvPr/>
        </p:nvSpPr>
        <p:spPr>
          <a:xfrm>
            <a:off x="1251257" y="2634657"/>
            <a:ext cx="3993843" cy="1111843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algn="ctr"/>
            <a:r>
              <a:rPr lang="en-US" sz="3600" b="1" dirty="0">
                <a:solidFill>
                  <a:srgbClr val="0F2E6C"/>
                </a:solidFill>
                <a:latin typeface="Avenir Next LT Pro" panose="020B0504020202020204" pitchFamily="34" charset="0"/>
              </a:rPr>
              <a:t>CARICOOS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PA’ LA PLAYA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BCAE03C-6CDF-4CCC-9FFD-592339EE5D13}"/>
              </a:ext>
            </a:extLst>
          </p:cNvPr>
          <p:cNvCxnSpPr>
            <a:cxnSpLocks/>
          </p:cNvCxnSpPr>
          <p:nvPr/>
        </p:nvCxnSpPr>
        <p:spPr>
          <a:xfrm>
            <a:off x="1251257" y="3746500"/>
            <a:ext cx="3993843" cy="0"/>
          </a:xfrm>
          <a:prstGeom prst="line">
            <a:avLst/>
          </a:prstGeom>
          <a:ln w="19050">
            <a:solidFill>
              <a:srgbClr val="0F2E6C">
                <a:alpha val="7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8A6B359-BEA6-B74B-8CBA-C69DF3FFE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055" y="952823"/>
            <a:ext cx="2820292" cy="50163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BE84F0E-2A2E-4448-81DC-97552A3E095A}"/>
              </a:ext>
            </a:extLst>
          </p:cNvPr>
          <p:cNvSpPr/>
          <p:nvPr/>
        </p:nvSpPr>
        <p:spPr>
          <a:xfrm>
            <a:off x="7860055" y="347784"/>
            <a:ext cx="2820292" cy="61223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9B2797-E94D-0F49-85FB-C18EAB50EAB0}"/>
              </a:ext>
            </a:extLst>
          </p:cNvPr>
          <p:cNvSpPr/>
          <p:nvPr/>
        </p:nvSpPr>
        <p:spPr>
          <a:xfrm>
            <a:off x="2526826" y="3914764"/>
            <a:ext cx="1442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BEACH APP</a:t>
            </a: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2D63199-CD2F-B74C-8DBF-22649023A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047" y="943286"/>
            <a:ext cx="2784307" cy="49523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83FCC0-E568-7944-8FFE-F8979D9469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8" r="23769"/>
          <a:stretch/>
        </p:blipFill>
        <p:spPr>
          <a:xfrm>
            <a:off x="7617362" y="239294"/>
            <a:ext cx="3305678" cy="637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9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7AFA674-4CF2-41B5-B0B1-153F7FFF413E}"/>
              </a:ext>
            </a:extLst>
          </p:cNvPr>
          <p:cNvSpPr/>
          <p:nvPr/>
        </p:nvSpPr>
        <p:spPr>
          <a:xfrm>
            <a:off x="0" y="-1"/>
            <a:ext cx="6922008" cy="6922008"/>
          </a:xfrm>
          <a:prstGeom prst="rect">
            <a:avLst/>
          </a:prstGeom>
          <a:solidFill>
            <a:srgbClr val="14ADB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4973314F-CFEE-4B15-BD34-6FF3A5309D91}"/>
              </a:ext>
            </a:extLst>
          </p:cNvPr>
          <p:cNvSpPr txBox="1"/>
          <p:nvPr/>
        </p:nvSpPr>
        <p:spPr>
          <a:xfrm>
            <a:off x="1251257" y="2634657"/>
            <a:ext cx="3993843" cy="1111843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algn="ctr"/>
            <a:r>
              <a:rPr lang="en-US" sz="3600" b="1" dirty="0">
                <a:solidFill>
                  <a:srgbClr val="0F2E6C"/>
                </a:solidFill>
                <a:latin typeface="Avenir Next LT Pro" panose="020B0504020202020204" pitchFamily="34" charset="0"/>
              </a:rPr>
              <a:t>CARICOOS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PA’ LA PLAYA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BCAE03C-6CDF-4CCC-9FFD-592339EE5D13}"/>
              </a:ext>
            </a:extLst>
          </p:cNvPr>
          <p:cNvCxnSpPr>
            <a:cxnSpLocks/>
          </p:cNvCxnSpPr>
          <p:nvPr/>
        </p:nvCxnSpPr>
        <p:spPr>
          <a:xfrm>
            <a:off x="1251257" y="3746500"/>
            <a:ext cx="3993843" cy="0"/>
          </a:xfrm>
          <a:prstGeom prst="line">
            <a:avLst/>
          </a:prstGeom>
          <a:ln w="19050">
            <a:solidFill>
              <a:srgbClr val="0F2E6C">
                <a:alpha val="7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8A6B359-BEA6-B74B-8CBA-C69DF3FFE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055" y="952823"/>
            <a:ext cx="2820292" cy="5016360"/>
          </a:xfrm>
          <a:prstGeom prst="rect">
            <a:avLst/>
          </a:prstGeom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2D63199-CD2F-B74C-8DBF-22649023A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047" y="943286"/>
            <a:ext cx="2784307" cy="49523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BE84F0E-2A2E-4448-81DC-97552A3E095A}"/>
              </a:ext>
            </a:extLst>
          </p:cNvPr>
          <p:cNvSpPr/>
          <p:nvPr/>
        </p:nvSpPr>
        <p:spPr>
          <a:xfrm>
            <a:off x="7860055" y="347784"/>
            <a:ext cx="2820292" cy="61223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9B2797-E94D-0F49-85FB-C18EAB50EAB0}"/>
              </a:ext>
            </a:extLst>
          </p:cNvPr>
          <p:cNvSpPr/>
          <p:nvPr/>
        </p:nvSpPr>
        <p:spPr>
          <a:xfrm>
            <a:off x="2526826" y="3914764"/>
            <a:ext cx="1442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BEACH APP</a:t>
            </a:r>
          </a:p>
        </p:txBody>
      </p:sp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41BF8E6-177A-5F48-83F1-FDA7AEB01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6474" y="943286"/>
            <a:ext cx="2825654" cy="50258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83FCC0-E568-7944-8FFE-F8979D9469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8" r="23769"/>
          <a:stretch/>
        </p:blipFill>
        <p:spPr>
          <a:xfrm>
            <a:off x="7617362" y="239294"/>
            <a:ext cx="3305678" cy="637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6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7AFA674-4CF2-41B5-B0B1-153F7FFF413E}"/>
              </a:ext>
            </a:extLst>
          </p:cNvPr>
          <p:cNvSpPr/>
          <p:nvPr/>
        </p:nvSpPr>
        <p:spPr>
          <a:xfrm>
            <a:off x="0" y="-1"/>
            <a:ext cx="6922008" cy="6922008"/>
          </a:xfrm>
          <a:prstGeom prst="rect">
            <a:avLst/>
          </a:prstGeom>
          <a:solidFill>
            <a:srgbClr val="14ADB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4973314F-CFEE-4B15-BD34-6FF3A5309D91}"/>
              </a:ext>
            </a:extLst>
          </p:cNvPr>
          <p:cNvSpPr txBox="1"/>
          <p:nvPr/>
        </p:nvSpPr>
        <p:spPr>
          <a:xfrm>
            <a:off x="1251257" y="2634657"/>
            <a:ext cx="3993843" cy="1111843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algn="ctr"/>
            <a:r>
              <a:rPr lang="en-US" sz="3600" b="1" dirty="0">
                <a:solidFill>
                  <a:srgbClr val="0F2E6C"/>
                </a:solidFill>
                <a:latin typeface="Avenir Next LT Pro" panose="020B0504020202020204" pitchFamily="34" charset="0"/>
              </a:rPr>
              <a:t>CARICOOS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PA’ LA PLAYA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BCAE03C-6CDF-4CCC-9FFD-592339EE5D13}"/>
              </a:ext>
            </a:extLst>
          </p:cNvPr>
          <p:cNvCxnSpPr>
            <a:cxnSpLocks/>
          </p:cNvCxnSpPr>
          <p:nvPr/>
        </p:nvCxnSpPr>
        <p:spPr>
          <a:xfrm>
            <a:off x="1251257" y="3746500"/>
            <a:ext cx="3993843" cy="0"/>
          </a:xfrm>
          <a:prstGeom prst="line">
            <a:avLst/>
          </a:prstGeom>
          <a:ln w="19050">
            <a:solidFill>
              <a:srgbClr val="0F2E6C">
                <a:alpha val="7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2D63199-CD2F-B74C-8DBF-22649023A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047" y="943286"/>
            <a:ext cx="2784307" cy="4952355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8A6B359-BEA6-B74B-8CBA-C69DF3FFE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0055" y="952823"/>
            <a:ext cx="2820292" cy="50163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BE84F0E-2A2E-4448-81DC-97552A3E095A}"/>
              </a:ext>
            </a:extLst>
          </p:cNvPr>
          <p:cNvSpPr/>
          <p:nvPr/>
        </p:nvSpPr>
        <p:spPr>
          <a:xfrm>
            <a:off x="7860055" y="347784"/>
            <a:ext cx="2820292" cy="61223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9B2797-E94D-0F49-85FB-C18EAB50EAB0}"/>
              </a:ext>
            </a:extLst>
          </p:cNvPr>
          <p:cNvSpPr/>
          <p:nvPr/>
        </p:nvSpPr>
        <p:spPr>
          <a:xfrm>
            <a:off x="2526826" y="3914764"/>
            <a:ext cx="1442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BEACH APP</a:t>
            </a:r>
          </a:p>
        </p:txBody>
      </p:sp>
      <p:pic>
        <p:nvPicPr>
          <p:cNvPr id="8" name="Picture 7" descr="A picture containing text, outdoor, screenshot&#10;&#10;Description automatically generated">
            <a:extLst>
              <a:ext uri="{FF2B5EF4-FFF2-40B4-BE49-F238E27FC236}">
                <a16:creationId xmlns:a16="http://schemas.microsoft.com/office/drawing/2014/main" id="{39C75209-1001-5C45-BAD1-7988E32E5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8047" y="962358"/>
            <a:ext cx="2773585" cy="49332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83FCC0-E568-7944-8FFE-F8979D9469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8" r="23769"/>
          <a:stretch/>
        </p:blipFill>
        <p:spPr>
          <a:xfrm>
            <a:off x="7617362" y="239294"/>
            <a:ext cx="3305678" cy="637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2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7AFA674-4CF2-41B5-B0B1-153F7FFF413E}"/>
              </a:ext>
            </a:extLst>
          </p:cNvPr>
          <p:cNvSpPr/>
          <p:nvPr/>
        </p:nvSpPr>
        <p:spPr>
          <a:xfrm>
            <a:off x="0" y="-1"/>
            <a:ext cx="6922008" cy="6922008"/>
          </a:xfrm>
          <a:prstGeom prst="rect">
            <a:avLst/>
          </a:prstGeom>
          <a:solidFill>
            <a:srgbClr val="14ADB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4973314F-CFEE-4B15-BD34-6FF3A5309D91}"/>
              </a:ext>
            </a:extLst>
          </p:cNvPr>
          <p:cNvSpPr txBox="1"/>
          <p:nvPr/>
        </p:nvSpPr>
        <p:spPr>
          <a:xfrm>
            <a:off x="1251257" y="2634657"/>
            <a:ext cx="3993843" cy="1111843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algn="ctr"/>
            <a:r>
              <a:rPr lang="en-US" sz="3600" b="1" dirty="0">
                <a:solidFill>
                  <a:srgbClr val="0F2E6C"/>
                </a:solidFill>
                <a:latin typeface="Avenir Next LT Pro" panose="020B0504020202020204" pitchFamily="34" charset="0"/>
              </a:rPr>
              <a:t>CARICOOS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PA’ LA PLAYA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BCAE03C-6CDF-4CCC-9FFD-592339EE5D13}"/>
              </a:ext>
            </a:extLst>
          </p:cNvPr>
          <p:cNvCxnSpPr>
            <a:cxnSpLocks/>
          </p:cNvCxnSpPr>
          <p:nvPr/>
        </p:nvCxnSpPr>
        <p:spPr>
          <a:xfrm>
            <a:off x="1251257" y="3746500"/>
            <a:ext cx="3993843" cy="0"/>
          </a:xfrm>
          <a:prstGeom prst="line">
            <a:avLst/>
          </a:prstGeom>
          <a:ln w="19050">
            <a:solidFill>
              <a:srgbClr val="0F2E6C">
                <a:alpha val="7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8A6B359-BEA6-B74B-8CBA-C69DF3FFE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055" y="952823"/>
            <a:ext cx="2820292" cy="5016360"/>
          </a:xfrm>
          <a:prstGeom prst="rect">
            <a:avLst/>
          </a:prstGeom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2D63199-CD2F-B74C-8DBF-22649023A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047" y="943286"/>
            <a:ext cx="2784307" cy="49523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BE84F0E-2A2E-4448-81DC-97552A3E095A}"/>
              </a:ext>
            </a:extLst>
          </p:cNvPr>
          <p:cNvSpPr/>
          <p:nvPr/>
        </p:nvSpPr>
        <p:spPr>
          <a:xfrm>
            <a:off x="7860055" y="347784"/>
            <a:ext cx="2820292" cy="61223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9B2797-E94D-0F49-85FB-C18EAB50EAB0}"/>
              </a:ext>
            </a:extLst>
          </p:cNvPr>
          <p:cNvSpPr/>
          <p:nvPr/>
        </p:nvSpPr>
        <p:spPr>
          <a:xfrm>
            <a:off x="2526826" y="3914764"/>
            <a:ext cx="1442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BEACH APP</a:t>
            </a:r>
          </a:p>
        </p:txBody>
      </p:sp>
      <p:pic>
        <p:nvPicPr>
          <p:cNvPr id="8" name="Picture 7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090514FA-A61F-EC43-8AF9-0F4FFE45FB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4032" y="952821"/>
            <a:ext cx="2784308" cy="49523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83FCC0-E568-7944-8FFE-F8979D9469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8" r="23769"/>
          <a:stretch/>
        </p:blipFill>
        <p:spPr>
          <a:xfrm>
            <a:off x="7617362" y="239294"/>
            <a:ext cx="3305678" cy="637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6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7AFA674-4CF2-41B5-B0B1-153F7FFF413E}"/>
              </a:ext>
            </a:extLst>
          </p:cNvPr>
          <p:cNvSpPr/>
          <p:nvPr/>
        </p:nvSpPr>
        <p:spPr>
          <a:xfrm>
            <a:off x="0" y="-1"/>
            <a:ext cx="6922008" cy="6922008"/>
          </a:xfrm>
          <a:prstGeom prst="rect">
            <a:avLst/>
          </a:prstGeom>
          <a:solidFill>
            <a:srgbClr val="14ADB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4973314F-CFEE-4B15-BD34-6FF3A5309D91}"/>
              </a:ext>
            </a:extLst>
          </p:cNvPr>
          <p:cNvSpPr txBox="1"/>
          <p:nvPr/>
        </p:nvSpPr>
        <p:spPr>
          <a:xfrm>
            <a:off x="1251257" y="2634657"/>
            <a:ext cx="3993843" cy="1111843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algn="ctr"/>
            <a:r>
              <a:rPr lang="en-US" sz="3600" b="1" dirty="0">
                <a:solidFill>
                  <a:srgbClr val="0F2E6C"/>
                </a:solidFill>
                <a:latin typeface="Avenir Next LT Pro" panose="020B0504020202020204" pitchFamily="34" charset="0"/>
              </a:rPr>
              <a:t>CARICOOS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PA’ LA PLAYA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BCAE03C-6CDF-4CCC-9FFD-592339EE5D13}"/>
              </a:ext>
            </a:extLst>
          </p:cNvPr>
          <p:cNvCxnSpPr>
            <a:cxnSpLocks/>
          </p:cNvCxnSpPr>
          <p:nvPr/>
        </p:nvCxnSpPr>
        <p:spPr>
          <a:xfrm>
            <a:off x="1251257" y="3746500"/>
            <a:ext cx="3993843" cy="0"/>
          </a:xfrm>
          <a:prstGeom prst="line">
            <a:avLst/>
          </a:prstGeom>
          <a:ln w="19050">
            <a:solidFill>
              <a:srgbClr val="0F2E6C">
                <a:alpha val="7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8A6B359-BEA6-B74B-8CBA-C69DF3FFE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055" y="952823"/>
            <a:ext cx="2820292" cy="5016360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090514FA-A61F-EC43-8AF9-0F4FFE45F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032" y="952821"/>
            <a:ext cx="2784308" cy="4952355"/>
          </a:xfrm>
          <a:prstGeom prst="rect">
            <a:avLst/>
          </a:prstGeom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2D63199-CD2F-B74C-8DBF-22649023A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8047" y="943286"/>
            <a:ext cx="2784307" cy="49523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BE84F0E-2A2E-4448-81DC-97552A3E095A}"/>
              </a:ext>
            </a:extLst>
          </p:cNvPr>
          <p:cNvSpPr/>
          <p:nvPr/>
        </p:nvSpPr>
        <p:spPr>
          <a:xfrm>
            <a:off x="7860055" y="347784"/>
            <a:ext cx="2820292" cy="61223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9B2797-E94D-0F49-85FB-C18EAB50EAB0}"/>
              </a:ext>
            </a:extLst>
          </p:cNvPr>
          <p:cNvSpPr/>
          <p:nvPr/>
        </p:nvSpPr>
        <p:spPr>
          <a:xfrm>
            <a:off x="2526826" y="3914764"/>
            <a:ext cx="1442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BEACH APP</a:t>
            </a:r>
          </a:p>
        </p:txBody>
      </p:sp>
      <p:pic>
        <p:nvPicPr>
          <p:cNvPr id="9" name="Picture 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FD70981-6CB6-8140-8477-A3ECC50FD5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6761" y="971894"/>
            <a:ext cx="2773585" cy="49332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83FCC0-E568-7944-8FFE-F8979D9469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8" r="23769"/>
          <a:stretch/>
        </p:blipFill>
        <p:spPr>
          <a:xfrm>
            <a:off x="7617362" y="239294"/>
            <a:ext cx="3305678" cy="637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4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7AFA674-4CF2-41B5-B0B1-153F7FFF413E}"/>
              </a:ext>
            </a:extLst>
          </p:cNvPr>
          <p:cNvSpPr/>
          <p:nvPr/>
        </p:nvSpPr>
        <p:spPr>
          <a:xfrm>
            <a:off x="0" y="-1"/>
            <a:ext cx="6922008" cy="6922008"/>
          </a:xfrm>
          <a:prstGeom prst="rect">
            <a:avLst/>
          </a:prstGeom>
          <a:solidFill>
            <a:srgbClr val="14ADB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4973314F-CFEE-4B15-BD34-6FF3A5309D91}"/>
              </a:ext>
            </a:extLst>
          </p:cNvPr>
          <p:cNvSpPr txBox="1"/>
          <p:nvPr/>
        </p:nvSpPr>
        <p:spPr>
          <a:xfrm>
            <a:off x="1251257" y="2634657"/>
            <a:ext cx="3993843" cy="1111843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algn="ctr"/>
            <a:r>
              <a:rPr lang="en-US" sz="3600" b="1" dirty="0">
                <a:solidFill>
                  <a:srgbClr val="0F2E6C"/>
                </a:solidFill>
                <a:latin typeface="Avenir Next LT Pro" panose="020B0504020202020204" pitchFamily="34" charset="0"/>
              </a:rPr>
              <a:t>CARICOOS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PA’ LA PLAYA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BCAE03C-6CDF-4CCC-9FFD-592339EE5D13}"/>
              </a:ext>
            </a:extLst>
          </p:cNvPr>
          <p:cNvCxnSpPr>
            <a:cxnSpLocks/>
          </p:cNvCxnSpPr>
          <p:nvPr/>
        </p:nvCxnSpPr>
        <p:spPr>
          <a:xfrm>
            <a:off x="1251257" y="3746500"/>
            <a:ext cx="3993843" cy="0"/>
          </a:xfrm>
          <a:prstGeom prst="line">
            <a:avLst/>
          </a:prstGeom>
          <a:ln w="19050">
            <a:solidFill>
              <a:srgbClr val="0F2E6C">
                <a:alpha val="7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8A6B359-BEA6-B74B-8CBA-C69DF3FFE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055" y="952823"/>
            <a:ext cx="2820292" cy="5016360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090514FA-A61F-EC43-8AF9-0F4FFE45F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032" y="952821"/>
            <a:ext cx="2784308" cy="4952355"/>
          </a:xfrm>
          <a:prstGeom prst="rect">
            <a:avLst/>
          </a:prstGeom>
        </p:spPr>
      </p:pic>
      <p:pic>
        <p:nvPicPr>
          <p:cNvPr id="9" name="Picture 8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FD70981-6CB6-8140-8477-A3ECC50FD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6761" y="971894"/>
            <a:ext cx="2773585" cy="4933282"/>
          </a:xfrm>
          <a:prstGeom prst="rect">
            <a:avLst/>
          </a:prstGeom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2D63199-CD2F-B74C-8DBF-22649023A3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047" y="943286"/>
            <a:ext cx="2784307" cy="49523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BE84F0E-2A2E-4448-81DC-97552A3E095A}"/>
              </a:ext>
            </a:extLst>
          </p:cNvPr>
          <p:cNvSpPr/>
          <p:nvPr/>
        </p:nvSpPr>
        <p:spPr>
          <a:xfrm>
            <a:off x="7860055" y="347784"/>
            <a:ext cx="2820292" cy="61223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9B2797-E94D-0F49-85FB-C18EAB50EAB0}"/>
              </a:ext>
            </a:extLst>
          </p:cNvPr>
          <p:cNvSpPr/>
          <p:nvPr/>
        </p:nvSpPr>
        <p:spPr>
          <a:xfrm>
            <a:off x="2526826" y="3914764"/>
            <a:ext cx="1442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BEACH APP</a:t>
            </a:r>
          </a:p>
        </p:txBody>
      </p:sp>
      <p:pic>
        <p:nvPicPr>
          <p:cNvPr id="11" name="Picture 1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4602B58-4708-6242-8D18-EE8F323450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4350" y="952821"/>
            <a:ext cx="2784307" cy="49523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83FCC0-E568-7944-8FFE-F8979D94695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8" r="23769"/>
          <a:stretch/>
        </p:blipFill>
        <p:spPr>
          <a:xfrm>
            <a:off x="7604662" y="239294"/>
            <a:ext cx="3305678" cy="637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7AFA674-4CF2-41B5-B0B1-153F7FFF413E}"/>
              </a:ext>
            </a:extLst>
          </p:cNvPr>
          <p:cNvSpPr/>
          <p:nvPr/>
        </p:nvSpPr>
        <p:spPr>
          <a:xfrm>
            <a:off x="0" y="3"/>
            <a:ext cx="5702157" cy="6857997"/>
          </a:xfrm>
          <a:prstGeom prst="rect">
            <a:avLst/>
          </a:prstGeom>
          <a:solidFill>
            <a:srgbClr val="14ADB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4973314F-CFEE-4B15-BD34-6FF3A5309D91}"/>
              </a:ext>
            </a:extLst>
          </p:cNvPr>
          <p:cNvSpPr txBox="1"/>
          <p:nvPr/>
        </p:nvSpPr>
        <p:spPr>
          <a:xfrm>
            <a:off x="730556" y="2565480"/>
            <a:ext cx="3993843" cy="1696618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algn="ctr"/>
            <a:r>
              <a:rPr lang="en-US" sz="3600" b="1" dirty="0">
                <a:solidFill>
                  <a:srgbClr val="0F2E6C"/>
                </a:solidFill>
                <a:latin typeface="Avenir Next LT Pro" panose="020B0504020202020204" pitchFamily="34" charset="0"/>
              </a:rPr>
              <a:t>CARICOOS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PA’ LA PLAYA</a:t>
            </a:r>
          </a:p>
          <a:p>
            <a:pPr algn="ctr"/>
            <a:endParaRPr lang="en-US" sz="10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BEACH APP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BCAE03C-6CDF-4CCC-9FFD-592339EE5D13}"/>
              </a:ext>
            </a:extLst>
          </p:cNvPr>
          <p:cNvCxnSpPr>
            <a:cxnSpLocks/>
          </p:cNvCxnSpPr>
          <p:nvPr/>
        </p:nvCxnSpPr>
        <p:spPr>
          <a:xfrm>
            <a:off x="730557" y="3733800"/>
            <a:ext cx="3993843" cy="0"/>
          </a:xfrm>
          <a:prstGeom prst="line">
            <a:avLst/>
          </a:prstGeom>
          <a:ln w="19050">
            <a:solidFill>
              <a:srgbClr val="0F2E6C">
                <a:alpha val="7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ARICOOS-sticker-03.png">
            <a:extLst>
              <a:ext uri="{FF2B5EF4-FFF2-40B4-BE49-F238E27FC236}">
                <a16:creationId xmlns:a16="http://schemas.microsoft.com/office/drawing/2014/main" id="{66C8957F-C5A0-F24F-8BC8-E423D07305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42373"/>
          <a:stretch/>
        </p:blipFill>
        <p:spPr>
          <a:xfrm>
            <a:off x="1037666" y="1224006"/>
            <a:ext cx="3229248" cy="1283756"/>
          </a:xfrm>
          <a:prstGeom prst="rect">
            <a:avLst/>
          </a:prstGeom>
        </p:spPr>
      </p:pic>
      <p:pic>
        <p:nvPicPr>
          <p:cNvPr id="9" name="Picture 8" descr="CARICOOS-sticker-03.png">
            <a:extLst>
              <a:ext uri="{FF2B5EF4-FFF2-40B4-BE49-F238E27FC236}">
                <a16:creationId xmlns:a16="http://schemas.microsoft.com/office/drawing/2014/main" id="{3666AD1E-13E5-7043-9A69-D0AE7483FD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416" b="1325"/>
          <a:stretch/>
        </p:blipFill>
        <p:spPr>
          <a:xfrm>
            <a:off x="1112853" y="6376987"/>
            <a:ext cx="3229248" cy="33991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F3A4165-550A-AB42-B478-2AFFE714F5F3}"/>
              </a:ext>
            </a:extLst>
          </p:cNvPr>
          <p:cNvSpPr/>
          <p:nvPr/>
        </p:nvSpPr>
        <p:spPr>
          <a:xfrm>
            <a:off x="5989834" y="968652"/>
            <a:ext cx="589822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0F2E6C"/>
                </a:solidFill>
                <a:latin typeface="Avenir Next LT Pro" panose="020B0504020202020204" pitchFamily="34" charset="0"/>
              </a:rPr>
              <a:t>CHALLENGES:</a:t>
            </a:r>
          </a:p>
          <a:p>
            <a:pPr lvl="0"/>
            <a:r>
              <a:rPr lang="en-US" sz="2400" dirty="0">
                <a:solidFill>
                  <a:srgbClr val="0F2E6C"/>
                </a:solidFill>
                <a:latin typeface="Avenir Next LT Pro" panose="020B0504020202020204" pitchFamily="34" charset="0"/>
              </a:rPr>
              <a:t>Everything.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83EBF9-0095-C94D-B8F5-EF0C3588B91C}"/>
              </a:ext>
            </a:extLst>
          </p:cNvPr>
          <p:cNvSpPr/>
          <p:nvPr/>
        </p:nvSpPr>
        <p:spPr>
          <a:xfrm>
            <a:off x="5989832" y="3000214"/>
            <a:ext cx="589822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0F2E6C"/>
                </a:solidFill>
                <a:latin typeface="Avenir Next LT Pro" panose="020B0504020202020204" pitchFamily="34" charset="0"/>
              </a:rPr>
              <a:t>LESSONS LEARNED: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F2E6C"/>
                </a:solidFill>
                <a:latin typeface="Avenir Next LT Pro" panose="020B0504020202020204" pitchFamily="34" charset="0"/>
              </a:rPr>
              <a:t>Customer discovery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F2E6C"/>
                </a:solidFill>
                <a:latin typeface="Avenir Next LT Pro" panose="020B0504020202020204" pitchFamily="34" charset="0"/>
              </a:rPr>
              <a:t>Stakeholder-driven design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F2E6C"/>
                </a:solidFill>
                <a:latin typeface="Avenir Next LT Pro" panose="020B0504020202020204" pitchFamily="34" charset="0"/>
              </a:rPr>
              <a:t>Hybrid nature of the development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F2E6C"/>
                </a:solidFill>
                <a:latin typeface="Avenir Next LT Pro" panose="020B0504020202020204" pitchFamily="34" charset="0"/>
              </a:rPr>
              <a:t>CMS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6D084A-506C-AF46-A2D6-CC9B46DDEE21}"/>
              </a:ext>
            </a:extLst>
          </p:cNvPr>
          <p:cNvSpPr/>
          <p:nvPr/>
        </p:nvSpPr>
        <p:spPr>
          <a:xfrm>
            <a:off x="5989832" y="5479534"/>
            <a:ext cx="32824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F2E6C"/>
                </a:solidFill>
                <a:latin typeface="Avenir Next LT Pro" panose="020B0504020202020204" pitchFamily="34" charset="0"/>
              </a:rPr>
              <a:t>THANKS!</a:t>
            </a:r>
          </a:p>
          <a:p>
            <a:r>
              <a:rPr lang="en-US" sz="2000" dirty="0" err="1">
                <a:solidFill>
                  <a:srgbClr val="0F2E6C"/>
                </a:solidFill>
                <a:latin typeface="Avenir Next LT Pro" panose="020B0504020202020204" pitchFamily="34" charset="0"/>
              </a:rPr>
              <a:t>rodriguez.abudo@upr.edu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039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C84B550-EF96-6E48-AACA-F62114865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1789" y="1869897"/>
            <a:ext cx="1990450" cy="3540347"/>
          </a:xfrm>
          <a:prstGeom prst="rect">
            <a:avLst/>
          </a:prstGeom>
        </p:spPr>
      </p:pic>
      <p:pic>
        <p:nvPicPr>
          <p:cNvPr id="6" name="Picture 5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404A39D0-306D-43F0-AE74-4609389C89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674"/>
          <a:stretch/>
        </p:blipFill>
        <p:spPr>
          <a:xfrm rot="21600000">
            <a:off x="0" y="-2"/>
            <a:ext cx="6127442" cy="685800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D7887B21-2570-4BC3-9922-F6B2B4D0B32C}"/>
              </a:ext>
            </a:extLst>
          </p:cNvPr>
          <p:cNvSpPr txBox="1">
            <a:spLocks/>
          </p:cNvSpPr>
          <p:nvPr/>
        </p:nvSpPr>
        <p:spPr>
          <a:xfrm>
            <a:off x="6095999" y="1013211"/>
            <a:ext cx="6127444" cy="434589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kern="0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  <a:cs typeface="Century Gothic"/>
              </a:rPr>
              <a:t>BEACH APP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80B8B42B-B6C4-4444-8811-5FDC7C845147}"/>
              </a:ext>
            </a:extLst>
          </p:cNvPr>
          <p:cNvSpPr txBox="1"/>
          <p:nvPr/>
        </p:nvSpPr>
        <p:spPr>
          <a:xfrm>
            <a:off x="6095999" y="347785"/>
            <a:ext cx="6096001" cy="434653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algn="ctr"/>
            <a:r>
              <a:rPr lang="en-US" sz="2800" b="1" dirty="0">
                <a:solidFill>
                  <a:srgbClr val="0F2E6C"/>
                </a:solidFill>
                <a:latin typeface="Avenir Next LT Pro" panose="020B0504020202020204" pitchFamily="34" charset="0"/>
              </a:rPr>
              <a:t>CARICOOS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 PA’ LA PLAYA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FDDD20E-9671-4A6B-82DB-35E938CDB67C}"/>
              </a:ext>
            </a:extLst>
          </p:cNvPr>
          <p:cNvCxnSpPr>
            <a:cxnSpLocks/>
          </p:cNvCxnSpPr>
          <p:nvPr/>
        </p:nvCxnSpPr>
        <p:spPr>
          <a:xfrm>
            <a:off x="6858000" y="914400"/>
            <a:ext cx="4588630" cy="0"/>
          </a:xfrm>
          <a:prstGeom prst="line">
            <a:avLst/>
          </a:prstGeom>
          <a:ln w="19050">
            <a:solidFill>
              <a:srgbClr val="0F2E6C">
                <a:alpha val="7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558889E-816E-4BA8-B2C0-044222ABAB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5241" y="1360476"/>
            <a:ext cx="2348049" cy="45641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6FC866-B7D5-4118-A3E9-4F24F38DC3DF}"/>
              </a:ext>
            </a:extLst>
          </p:cNvPr>
          <p:cNvSpPr txBox="1"/>
          <p:nvPr/>
        </p:nvSpPr>
        <p:spPr>
          <a:xfrm>
            <a:off x="6095999" y="6094270"/>
            <a:ext cx="60960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kern="0" dirty="0">
                <a:solidFill>
                  <a:srgbClr val="0F2E6C"/>
                </a:solidFill>
                <a:latin typeface="Avenir Next LT Pro" panose="020B0504020202020204" pitchFamily="34" charset="0"/>
                <a:cs typeface="Century Gothic"/>
              </a:rPr>
              <a:t>with NWS ALERTS</a:t>
            </a:r>
          </a:p>
        </p:txBody>
      </p:sp>
    </p:spTree>
    <p:extLst>
      <p:ext uri="{BB962C8B-B14F-4D97-AF65-F5344CB8AC3E}">
        <p14:creationId xmlns:p14="http://schemas.microsoft.com/office/powerpoint/2010/main" val="416912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7AFA674-4CF2-41B5-B0B1-153F7FFF413E}"/>
              </a:ext>
            </a:extLst>
          </p:cNvPr>
          <p:cNvSpPr/>
          <p:nvPr/>
        </p:nvSpPr>
        <p:spPr>
          <a:xfrm>
            <a:off x="0" y="3"/>
            <a:ext cx="5702157" cy="6857997"/>
          </a:xfrm>
          <a:prstGeom prst="rect">
            <a:avLst/>
          </a:prstGeom>
          <a:solidFill>
            <a:srgbClr val="14ADB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4973314F-CFEE-4B15-BD34-6FF3A5309D91}"/>
              </a:ext>
            </a:extLst>
          </p:cNvPr>
          <p:cNvSpPr txBox="1"/>
          <p:nvPr/>
        </p:nvSpPr>
        <p:spPr>
          <a:xfrm>
            <a:off x="730556" y="2565480"/>
            <a:ext cx="3993843" cy="1696618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algn="ctr"/>
            <a:r>
              <a:rPr lang="en-US" sz="3600" b="1" dirty="0">
                <a:solidFill>
                  <a:srgbClr val="0F2E6C"/>
                </a:solidFill>
                <a:latin typeface="Avenir Next LT Pro" panose="020B0504020202020204" pitchFamily="34" charset="0"/>
              </a:rPr>
              <a:t>CARICOOS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PA’ LA PLAYA</a:t>
            </a:r>
          </a:p>
          <a:p>
            <a:pPr algn="ctr"/>
            <a:endParaRPr lang="en-US" sz="10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BEACH APP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BCAE03C-6CDF-4CCC-9FFD-592339EE5D13}"/>
              </a:ext>
            </a:extLst>
          </p:cNvPr>
          <p:cNvCxnSpPr>
            <a:cxnSpLocks/>
          </p:cNvCxnSpPr>
          <p:nvPr/>
        </p:nvCxnSpPr>
        <p:spPr>
          <a:xfrm>
            <a:off x="730557" y="3733800"/>
            <a:ext cx="3993843" cy="0"/>
          </a:xfrm>
          <a:prstGeom prst="line">
            <a:avLst/>
          </a:prstGeom>
          <a:ln w="19050">
            <a:solidFill>
              <a:srgbClr val="0F2E6C">
                <a:alpha val="7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ARICOOS-sticker-03.png">
            <a:extLst>
              <a:ext uri="{FF2B5EF4-FFF2-40B4-BE49-F238E27FC236}">
                <a16:creationId xmlns:a16="http://schemas.microsoft.com/office/drawing/2014/main" id="{66C8957F-C5A0-F24F-8BC8-E423D07305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42373"/>
          <a:stretch/>
        </p:blipFill>
        <p:spPr>
          <a:xfrm>
            <a:off x="1037666" y="1224006"/>
            <a:ext cx="3229248" cy="1283756"/>
          </a:xfrm>
          <a:prstGeom prst="rect">
            <a:avLst/>
          </a:prstGeom>
        </p:spPr>
      </p:pic>
      <p:pic>
        <p:nvPicPr>
          <p:cNvPr id="9" name="Picture 8" descr="CARICOOS-sticker-03.png">
            <a:extLst>
              <a:ext uri="{FF2B5EF4-FFF2-40B4-BE49-F238E27FC236}">
                <a16:creationId xmlns:a16="http://schemas.microsoft.com/office/drawing/2014/main" id="{3666AD1E-13E5-7043-9A69-D0AE7483FD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416" b="1325"/>
          <a:stretch/>
        </p:blipFill>
        <p:spPr>
          <a:xfrm>
            <a:off x="1112853" y="6376987"/>
            <a:ext cx="3229248" cy="33991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F3A4165-550A-AB42-B478-2AFFE714F5F3}"/>
              </a:ext>
            </a:extLst>
          </p:cNvPr>
          <p:cNvSpPr/>
          <p:nvPr/>
        </p:nvSpPr>
        <p:spPr>
          <a:xfrm>
            <a:off x="5989834" y="968652"/>
            <a:ext cx="589822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0F2E6C"/>
                </a:solidFill>
                <a:latin typeface="Avenir Next LT Pro" panose="020B0504020202020204" pitchFamily="34" charset="0"/>
              </a:rPr>
              <a:t>THE NEED:</a:t>
            </a:r>
          </a:p>
          <a:p>
            <a:pPr lvl="0"/>
            <a:r>
              <a:rPr lang="en-US" sz="2400" dirty="0">
                <a:solidFill>
                  <a:srgbClr val="0F2E6C"/>
                </a:solidFill>
                <a:latin typeface="Avenir Next LT Pro" panose="020B0504020202020204" pitchFamily="34" charset="0"/>
              </a:rPr>
              <a:t>A user-friendly way of delivering data relevant to beachgoers in the Caribbean.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83EBF9-0095-C94D-B8F5-EF0C3588B91C}"/>
              </a:ext>
            </a:extLst>
          </p:cNvPr>
          <p:cNvSpPr/>
          <p:nvPr/>
        </p:nvSpPr>
        <p:spPr>
          <a:xfrm>
            <a:off x="5989832" y="3000214"/>
            <a:ext cx="589822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0F2E6C"/>
                </a:solidFill>
                <a:latin typeface="Avenir Next LT Pro" panose="020B0504020202020204" pitchFamily="34" charset="0"/>
              </a:rPr>
              <a:t>THE PROCESS: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rgbClr val="0F2E6C"/>
                </a:solidFill>
                <a:latin typeface="Avenir Next LT Pro" panose="020B0504020202020204" pitchFamily="34" charset="0"/>
              </a:rPr>
              <a:t>Customer discovery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rgbClr val="0F2E6C"/>
                </a:solidFill>
                <a:latin typeface="Avenir Next LT Pro" panose="020B0504020202020204" pitchFamily="34" charset="0"/>
              </a:rPr>
              <a:t>Design (stakeholder involvement)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rgbClr val="0F2E6C"/>
                </a:solidFill>
                <a:latin typeface="Avenir Next LT Pro" panose="020B0504020202020204" pitchFamily="34" charset="0"/>
              </a:rPr>
              <a:t>RFP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rgbClr val="0F2E6C"/>
                </a:solidFill>
                <a:latin typeface="Avenir Next LT Pro" panose="020B0504020202020204" pitchFamily="34" charset="0"/>
              </a:rPr>
              <a:t>Construction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rgbClr val="0F2E6C"/>
                </a:solidFill>
                <a:latin typeface="Avenir Next LT Pro" panose="020B0504020202020204" pitchFamily="34" charset="0"/>
              </a:rPr>
              <a:t>Beta testing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rgbClr val="0F2E6C"/>
                </a:solidFill>
                <a:latin typeface="Avenir Next LT Pro" panose="020B0504020202020204" pitchFamily="34" charset="0"/>
              </a:rPr>
              <a:t>Release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F2E6C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59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530BDC4-8CD6-4815-8663-25F45E7CDD2C}"/>
              </a:ext>
            </a:extLst>
          </p:cNvPr>
          <p:cNvSpPr/>
          <p:nvPr/>
        </p:nvSpPr>
        <p:spPr>
          <a:xfrm>
            <a:off x="0" y="0"/>
            <a:ext cx="6925274" cy="6857997"/>
          </a:xfrm>
          <a:prstGeom prst="rect">
            <a:avLst/>
          </a:prstGeom>
          <a:solidFill>
            <a:srgbClr val="14ADB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A1C61C6-91CD-40A1-B79E-C36561F2F74C}"/>
              </a:ext>
            </a:extLst>
          </p:cNvPr>
          <p:cNvSpPr txBox="1">
            <a:spLocks/>
          </p:cNvSpPr>
          <p:nvPr/>
        </p:nvSpPr>
        <p:spPr>
          <a:xfrm>
            <a:off x="379349" y="990584"/>
            <a:ext cx="6127444" cy="434589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kern="0" dirty="0">
                <a:solidFill>
                  <a:schemeClr val="bg1"/>
                </a:solidFill>
                <a:latin typeface="Avenir Next LT Pro" panose="020B0504020202020204" pitchFamily="34" charset="0"/>
                <a:cs typeface="Century Gothic"/>
              </a:rPr>
              <a:t>BEACH APP</a:t>
            </a: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B66393DB-C124-490C-8274-78AA2DE7EDFB}"/>
              </a:ext>
            </a:extLst>
          </p:cNvPr>
          <p:cNvSpPr txBox="1"/>
          <p:nvPr/>
        </p:nvSpPr>
        <p:spPr>
          <a:xfrm>
            <a:off x="379349" y="347785"/>
            <a:ext cx="6096001" cy="434653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algn="ctr"/>
            <a:r>
              <a:rPr lang="en-US" sz="2800" b="1" dirty="0">
                <a:solidFill>
                  <a:srgbClr val="0F2E6C"/>
                </a:solidFill>
                <a:latin typeface="Avenir Next LT Pro" panose="020B0504020202020204" pitchFamily="34" charset="0"/>
              </a:rPr>
              <a:t>CARICOOS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PA’ LA PLAYA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F230363-7C44-42BF-85AB-2886949BD065}"/>
              </a:ext>
            </a:extLst>
          </p:cNvPr>
          <p:cNvCxnSpPr>
            <a:cxnSpLocks/>
          </p:cNvCxnSpPr>
          <p:nvPr/>
        </p:nvCxnSpPr>
        <p:spPr>
          <a:xfrm>
            <a:off x="730557" y="914400"/>
            <a:ext cx="5365443" cy="0"/>
          </a:xfrm>
          <a:prstGeom prst="line">
            <a:avLst/>
          </a:prstGeom>
          <a:ln w="19050">
            <a:solidFill>
              <a:srgbClr val="0F2E6C">
                <a:alpha val="7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Qr code&#10;&#10;Description automatically generated">
            <a:extLst>
              <a:ext uri="{FF2B5EF4-FFF2-40B4-BE49-F238E27FC236}">
                <a16:creationId xmlns:a16="http://schemas.microsoft.com/office/drawing/2014/main" id="{1D09C0C9-3F29-46A4-A44C-6E08CCA9C4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46" y="2971800"/>
            <a:ext cx="2560320" cy="2560320"/>
          </a:xfrm>
          <a:prstGeom prst="rect">
            <a:avLst/>
          </a:prstGeom>
        </p:spPr>
      </p:pic>
      <p:pic>
        <p:nvPicPr>
          <p:cNvPr id="25" name="Picture 24" descr="Qr code&#10;&#10;Description automatically generated">
            <a:extLst>
              <a:ext uri="{FF2B5EF4-FFF2-40B4-BE49-F238E27FC236}">
                <a16:creationId xmlns:a16="http://schemas.microsoft.com/office/drawing/2014/main" id="{097E9123-26B0-461D-A973-6993FEF642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663" y="2971800"/>
            <a:ext cx="2560320" cy="2560320"/>
          </a:xfrm>
          <a:prstGeom prst="rect">
            <a:avLst/>
          </a:prstGeom>
        </p:spPr>
      </p:pic>
      <p:pic>
        <p:nvPicPr>
          <p:cNvPr id="27" name="Picture 26" descr="Graphical user interface&#10;&#10;Description automatically generated">
            <a:extLst>
              <a:ext uri="{FF2B5EF4-FFF2-40B4-BE49-F238E27FC236}">
                <a16:creationId xmlns:a16="http://schemas.microsoft.com/office/drawing/2014/main" id="{739BFABD-B40A-4A84-B821-669B1060C3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80"/>
          <a:stretch/>
        </p:blipFill>
        <p:spPr>
          <a:xfrm>
            <a:off x="660246" y="2067909"/>
            <a:ext cx="5486400" cy="77892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152403B-94BA-3B4C-A1ED-3D8B719442E1}"/>
              </a:ext>
            </a:extLst>
          </p:cNvPr>
          <p:cNvGrpSpPr/>
          <p:nvPr/>
        </p:nvGrpSpPr>
        <p:grpSpPr>
          <a:xfrm>
            <a:off x="7624804" y="217763"/>
            <a:ext cx="3305678" cy="6379412"/>
            <a:chOff x="7624804" y="217763"/>
            <a:chExt cx="3305678" cy="637941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C6EF9D2-FB44-224C-BF2B-B50825619544}"/>
                </a:ext>
              </a:extLst>
            </p:cNvPr>
            <p:cNvSpPr/>
            <p:nvPr/>
          </p:nvSpPr>
          <p:spPr>
            <a:xfrm>
              <a:off x="7860055" y="347784"/>
              <a:ext cx="2820292" cy="6122325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31EBF91-0A11-45F1-9F5D-8C798C0CE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17512">
              <a:off x="9727457" y="2878966"/>
              <a:ext cx="208949" cy="27432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939A7F8-6702-5244-A761-82F93FFC5B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18" r="23769"/>
            <a:stretch/>
          </p:blipFill>
          <p:spPr>
            <a:xfrm>
              <a:off x="7624804" y="217763"/>
              <a:ext cx="3305678" cy="6379412"/>
            </a:xfrm>
            <a:prstGeom prst="rect">
              <a:avLst/>
            </a:prstGeom>
          </p:spPr>
        </p:pic>
        <p:pic>
          <p:nvPicPr>
            <p:cNvPr id="4" name="Picture 3" descr="Graphical user interface, application, logo, company name&#10;&#10;Description automatically generated">
              <a:extLst>
                <a:ext uri="{FF2B5EF4-FFF2-40B4-BE49-F238E27FC236}">
                  <a16:creationId xmlns:a16="http://schemas.microsoft.com/office/drawing/2014/main" id="{0223C01E-6D9F-4D42-830F-468AE1951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860056" y="909438"/>
              <a:ext cx="2808880" cy="49960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764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530BDC4-8CD6-4815-8663-25F45E7CDD2C}"/>
              </a:ext>
            </a:extLst>
          </p:cNvPr>
          <p:cNvSpPr/>
          <p:nvPr/>
        </p:nvSpPr>
        <p:spPr>
          <a:xfrm>
            <a:off x="0" y="0"/>
            <a:ext cx="6925274" cy="6857997"/>
          </a:xfrm>
          <a:prstGeom prst="rect">
            <a:avLst/>
          </a:prstGeom>
          <a:solidFill>
            <a:srgbClr val="14ADB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A1C61C6-91CD-40A1-B79E-C36561F2F74C}"/>
              </a:ext>
            </a:extLst>
          </p:cNvPr>
          <p:cNvSpPr txBox="1">
            <a:spLocks/>
          </p:cNvSpPr>
          <p:nvPr/>
        </p:nvSpPr>
        <p:spPr>
          <a:xfrm>
            <a:off x="379349" y="990584"/>
            <a:ext cx="6127444" cy="434589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kern="0" dirty="0">
                <a:solidFill>
                  <a:schemeClr val="bg1"/>
                </a:solidFill>
                <a:latin typeface="Avenir Next LT Pro" panose="020B0504020202020204" pitchFamily="34" charset="0"/>
                <a:cs typeface="Century Gothic"/>
              </a:rPr>
              <a:t>BEACH APP</a:t>
            </a: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B66393DB-C124-490C-8274-78AA2DE7EDFB}"/>
              </a:ext>
            </a:extLst>
          </p:cNvPr>
          <p:cNvSpPr txBox="1"/>
          <p:nvPr/>
        </p:nvSpPr>
        <p:spPr>
          <a:xfrm>
            <a:off x="379349" y="347785"/>
            <a:ext cx="6096001" cy="434653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algn="ctr"/>
            <a:r>
              <a:rPr lang="en-US" sz="2800" b="1" dirty="0">
                <a:solidFill>
                  <a:srgbClr val="0F2E6C"/>
                </a:solidFill>
                <a:latin typeface="Avenir Next LT Pro" panose="020B0504020202020204" pitchFamily="34" charset="0"/>
              </a:rPr>
              <a:t>CARICOOS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Avenir Next LT Pro" panose="020B050402020202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PA’ LA PLAYA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F230363-7C44-42BF-85AB-2886949BD065}"/>
              </a:ext>
            </a:extLst>
          </p:cNvPr>
          <p:cNvCxnSpPr>
            <a:cxnSpLocks/>
          </p:cNvCxnSpPr>
          <p:nvPr/>
        </p:nvCxnSpPr>
        <p:spPr>
          <a:xfrm>
            <a:off x="730557" y="914400"/>
            <a:ext cx="5365443" cy="0"/>
          </a:xfrm>
          <a:prstGeom prst="line">
            <a:avLst/>
          </a:prstGeom>
          <a:ln w="19050">
            <a:solidFill>
              <a:srgbClr val="0F2E6C">
                <a:alpha val="7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Qr code&#10;&#10;Description automatically generated">
            <a:extLst>
              <a:ext uri="{FF2B5EF4-FFF2-40B4-BE49-F238E27FC236}">
                <a16:creationId xmlns:a16="http://schemas.microsoft.com/office/drawing/2014/main" id="{1D09C0C9-3F29-46A4-A44C-6E08CCA9C4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46" y="2971800"/>
            <a:ext cx="2560320" cy="2560320"/>
          </a:xfrm>
          <a:prstGeom prst="rect">
            <a:avLst/>
          </a:prstGeom>
        </p:spPr>
      </p:pic>
      <p:pic>
        <p:nvPicPr>
          <p:cNvPr id="25" name="Picture 24" descr="Qr code&#10;&#10;Description automatically generated">
            <a:extLst>
              <a:ext uri="{FF2B5EF4-FFF2-40B4-BE49-F238E27FC236}">
                <a16:creationId xmlns:a16="http://schemas.microsoft.com/office/drawing/2014/main" id="{097E9123-26B0-461D-A973-6993FEF642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663" y="2971800"/>
            <a:ext cx="2560320" cy="2560320"/>
          </a:xfrm>
          <a:prstGeom prst="rect">
            <a:avLst/>
          </a:prstGeom>
        </p:spPr>
      </p:pic>
      <p:pic>
        <p:nvPicPr>
          <p:cNvPr id="27" name="Picture 26" descr="Graphical user interface&#10;&#10;Description automatically generated">
            <a:extLst>
              <a:ext uri="{FF2B5EF4-FFF2-40B4-BE49-F238E27FC236}">
                <a16:creationId xmlns:a16="http://schemas.microsoft.com/office/drawing/2014/main" id="{739BFABD-B40A-4A84-B821-669B1060C3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80"/>
          <a:stretch/>
        </p:blipFill>
        <p:spPr>
          <a:xfrm>
            <a:off x="660246" y="2067909"/>
            <a:ext cx="5486400" cy="77892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7BCE19E-C184-6443-BFCE-6B4A0A0CC862}"/>
              </a:ext>
            </a:extLst>
          </p:cNvPr>
          <p:cNvGrpSpPr/>
          <p:nvPr/>
        </p:nvGrpSpPr>
        <p:grpSpPr>
          <a:xfrm>
            <a:off x="7635038" y="224588"/>
            <a:ext cx="3305678" cy="6379412"/>
            <a:chOff x="7635038" y="224588"/>
            <a:chExt cx="3305678" cy="637941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C6EF9D2-FB44-224C-BF2B-B50825619544}"/>
                </a:ext>
              </a:extLst>
            </p:cNvPr>
            <p:cNvSpPr/>
            <p:nvPr/>
          </p:nvSpPr>
          <p:spPr>
            <a:xfrm>
              <a:off x="7860055" y="347784"/>
              <a:ext cx="2820292" cy="6122325"/>
            </a:xfrm>
            <a:prstGeom prst="rect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31EBF91-0A11-45F1-9F5D-8C798C0CE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17512">
              <a:off x="9727457" y="2878966"/>
              <a:ext cx="208949" cy="274320"/>
            </a:xfrm>
            <a:prstGeom prst="rect">
              <a:avLst/>
            </a:prstGeom>
          </p:spPr>
        </p:pic>
        <p:pic>
          <p:nvPicPr>
            <p:cNvPr id="3" name="Picture 2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2AED152A-E5C9-B74A-9A44-A9FDFCB88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60055" y="914400"/>
              <a:ext cx="2820291" cy="501635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939A7F8-6702-5244-A761-82F93FFC5B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18" r="23769"/>
            <a:stretch/>
          </p:blipFill>
          <p:spPr>
            <a:xfrm>
              <a:off x="7635038" y="224588"/>
              <a:ext cx="3305678" cy="6379412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57E073CB-8683-F142-A50B-A52D194C4C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7512">
            <a:off x="8908980" y="3003934"/>
            <a:ext cx="208949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4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7AFA674-4CF2-41B5-B0B1-153F7FFF413E}"/>
              </a:ext>
            </a:extLst>
          </p:cNvPr>
          <p:cNvSpPr/>
          <p:nvPr/>
        </p:nvSpPr>
        <p:spPr>
          <a:xfrm>
            <a:off x="0" y="-1"/>
            <a:ext cx="6922008" cy="6922008"/>
          </a:xfrm>
          <a:prstGeom prst="rect">
            <a:avLst/>
          </a:prstGeom>
          <a:solidFill>
            <a:srgbClr val="14ADB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4973314F-CFEE-4B15-BD34-6FF3A5309D91}"/>
              </a:ext>
            </a:extLst>
          </p:cNvPr>
          <p:cNvSpPr txBox="1"/>
          <p:nvPr/>
        </p:nvSpPr>
        <p:spPr>
          <a:xfrm>
            <a:off x="1251257" y="2634657"/>
            <a:ext cx="3993843" cy="1111843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algn="ctr"/>
            <a:r>
              <a:rPr lang="en-US" sz="3600" b="1" dirty="0">
                <a:solidFill>
                  <a:srgbClr val="0F2E6C"/>
                </a:solidFill>
                <a:latin typeface="Avenir Next LT Pro" panose="020B0504020202020204" pitchFamily="34" charset="0"/>
              </a:rPr>
              <a:t>CARICOOS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PA’ LA PLAYA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BCAE03C-6CDF-4CCC-9FFD-592339EE5D13}"/>
              </a:ext>
            </a:extLst>
          </p:cNvPr>
          <p:cNvCxnSpPr>
            <a:cxnSpLocks/>
          </p:cNvCxnSpPr>
          <p:nvPr/>
        </p:nvCxnSpPr>
        <p:spPr>
          <a:xfrm>
            <a:off x="1251257" y="3746500"/>
            <a:ext cx="3993843" cy="0"/>
          </a:xfrm>
          <a:prstGeom prst="line">
            <a:avLst/>
          </a:prstGeom>
          <a:ln w="19050">
            <a:solidFill>
              <a:srgbClr val="0F2E6C">
                <a:alpha val="7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BE84F0E-2A2E-4448-81DC-97552A3E095A}"/>
              </a:ext>
            </a:extLst>
          </p:cNvPr>
          <p:cNvSpPr/>
          <p:nvPr/>
        </p:nvSpPr>
        <p:spPr>
          <a:xfrm>
            <a:off x="7860055" y="347784"/>
            <a:ext cx="2820292" cy="61223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083A2D-2BFF-404A-B45A-F591C33A9F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7512">
            <a:off x="9727457" y="2878966"/>
            <a:ext cx="208949" cy="274320"/>
          </a:xfrm>
          <a:prstGeom prst="rect">
            <a:avLst/>
          </a:prstGeom>
        </p:spPr>
      </p:pic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9AFBAC1-2011-8B42-B75C-69AB6388E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0058" y="952824"/>
            <a:ext cx="2820291" cy="50163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83FCC0-E568-7944-8FFE-F8979D9469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8" r="23769"/>
          <a:stretch/>
        </p:blipFill>
        <p:spPr>
          <a:xfrm>
            <a:off x="7635065" y="239294"/>
            <a:ext cx="3305678" cy="63794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54D8A0-0B7A-7E4C-A494-B268390274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7512">
            <a:off x="8589870" y="3808347"/>
            <a:ext cx="208949" cy="2743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F9B2797-E94D-0F49-85FB-C18EAB50EAB0}"/>
              </a:ext>
            </a:extLst>
          </p:cNvPr>
          <p:cNvSpPr/>
          <p:nvPr/>
        </p:nvSpPr>
        <p:spPr>
          <a:xfrm>
            <a:off x="2526826" y="3914764"/>
            <a:ext cx="1442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BEACH APP</a:t>
            </a:r>
          </a:p>
        </p:txBody>
      </p:sp>
    </p:spTree>
    <p:extLst>
      <p:ext uri="{BB962C8B-B14F-4D97-AF65-F5344CB8AC3E}">
        <p14:creationId xmlns:p14="http://schemas.microsoft.com/office/powerpoint/2010/main" val="288257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7AFA674-4CF2-41B5-B0B1-153F7FFF413E}"/>
              </a:ext>
            </a:extLst>
          </p:cNvPr>
          <p:cNvSpPr/>
          <p:nvPr/>
        </p:nvSpPr>
        <p:spPr>
          <a:xfrm>
            <a:off x="0" y="-1"/>
            <a:ext cx="6922008" cy="6922008"/>
          </a:xfrm>
          <a:prstGeom prst="rect">
            <a:avLst/>
          </a:prstGeom>
          <a:solidFill>
            <a:srgbClr val="14ADB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4973314F-CFEE-4B15-BD34-6FF3A5309D91}"/>
              </a:ext>
            </a:extLst>
          </p:cNvPr>
          <p:cNvSpPr txBox="1"/>
          <p:nvPr/>
        </p:nvSpPr>
        <p:spPr>
          <a:xfrm>
            <a:off x="1251257" y="2634657"/>
            <a:ext cx="3993843" cy="1111843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algn="ctr"/>
            <a:r>
              <a:rPr lang="en-US" sz="3600" b="1" dirty="0">
                <a:solidFill>
                  <a:srgbClr val="0F2E6C"/>
                </a:solidFill>
                <a:latin typeface="Avenir Next LT Pro" panose="020B0504020202020204" pitchFamily="34" charset="0"/>
              </a:rPr>
              <a:t>CARICOOS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PA’ LA PLAYA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BCAE03C-6CDF-4CCC-9FFD-592339EE5D13}"/>
              </a:ext>
            </a:extLst>
          </p:cNvPr>
          <p:cNvCxnSpPr>
            <a:cxnSpLocks/>
          </p:cNvCxnSpPr>
          <p:nvPr/>
        </p:nvCxnSpPr>
        <p:spPr>
          <a:xfrm>
            <a:off x="1251257" y="3746500"/>
            <a:ext cx="3993843" cy="0"/>
          </a:xfrm>
          <a:prstGeom prst="line">
            <a:avLst/>
          </a:prstGeom>
          <a:ln w="19050">
            <a:solidFill>
              <a:srgbClr val="0F2E6C">
                <a:alpha val="7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BE84F0E-2A2E-4448-81DC-97552A3E095A}"/>
              </a:ext>
            </a:extLst>
          </p:cNvPr>
          <p:cNvSpPr/>
          <p:nvPr/>
        </p:nvSpPr>
        <p:spPr>
          <a:xfrm>
            <a:off x="7860055" y="347784"/>
            <a:ext cx="2820292" cy="61223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083A2D-2BFF-404A-B45A-F591C33A9F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7512">
            <a:off x="9727457" y="2878966"/>
            <a:ext cx="208949" cy="2743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F9B2797-E94D-0F49-85FB-C18EAB50EAB0}"/>
              </a:ext>
            </a:extLst>
          </p:cNvPr>
          <p:cNvSpPr/>
          <p:nvPr/>
        </p:nvSpPr>
        <p:spPr>
          <a:xfrm>
            <a:off x="2526826" y="3914764"/>
            <a:ext cx="1442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BEACH APP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8A6B359-BEA6-B74B-8CBA-C69DF3FFE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0055" y="952823"/>
            <a:ext cx="2820292" cy="50163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83FCC0-E568-7944-8FFE-F8979D9469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8" r="23769"/>
          <a:stretch/>
        </p:blipFill>
        <p:spPr>
          <a:xfrm>
            <a:off x="7617362" y="239294"/>
            <a:ext cx="3305678" cy="63794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5217E2-443B-42A3-9F09-1E3E46B62E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7512">
            <a:off x="9165726" y="5737026"/>
            <a:ext cx="208949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7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BE84F0E-2A2E-4448-81DC-97552A3E095A}"/>
              </a:ext>
            </a:extLst>
          </p:cNvPr>
          <p:cNvSpPr/>
          <p:nvPr/>
        </p:nvSpPr>
        <p:spPr>
          <a:xfrm>
            <a:off x="7860055" y="347784"/>
            <a:ext cx="2820292" cy="61223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0F32C27-D0B4-5740-B6CF-8F8525D83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055" y="952823"/>
            <a:ext cx="2820292" cy="50163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83FCC0-E568-7944-8FFE-F8979D9469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8" r="23769"/>
          <a:stretch/>
        </p:blipFill>
        <p:spPr>
          <a:xfrm>
            <a:off x="7635065" y="219240"/>
            <a:ext cx="3305678" cy="63794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083A2D-2BFF-404A-B45A-F591C33A9F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7512">
            <a:off x="8962526" y="3271786"/>
            <a:ext cx="208949" cy="2743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7AFA674-4CF2-41B5-B0B1-153F7FFF413E}"/>
              </a:ext>
            </a:extLst>
          </p:cNvPr>
          <p:cNvSpPr/>
          <p:nvPr/>
        </p:nvSpPr>
        <p:spPr>
          <a:xfrm>
            <a:off x="0" y="-1"/>
            <a:ext cx="6922008" cy="6922008"/>
          </a:xfrm>
          <a:prstGeom prst="rect">
            <a:avLst/>
          </a:prstGeom>
          <a:solidFill>
            <a:srgbClr val="14ADB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4973314F-CFEE-4B15-BD34-6FF3A5309D91}"/>
              </a:ext>
            </a:extLst>
          </p:cNvPr>
          <p:cNvSpPr txBox="1"/>
          <p:nvPr/>
        </p:nvSpPr>
        <p:spPr>
          <a:xfrm>
            <a:off x="1251257" y="2634657"/>
            <a:ext cx="3993843" cy="1111843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algn="ctr"/>
            <a:r>
              <a:rPr lang="en-US" sz="3600" b="1" dirty="0">
                <a:solidFill>
                  <a:srgbClr val="0F2E6C"/>
                </a:solidFill>
                <a:latin typeface="Avenir Next LT Pro" panose="020B0504020202020204" pitchFamily="34" charset="0"/>
              </a:rPr>
              <a:t>CARICOOS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PA’ LA PLAYA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BCAE03C-6CDF-4CCC-9FFD-592339EE5D13}"/>
              </a:ext>
            </a:extLst>
          </p:cNvPr>
          <p:cNvCxnSpPr>
            <a:cxnSpLocks/>
          </p:cNvCxnSpPr>
          <p:nvPr/>
        </p:nvCxnSpPr>
        <p:spPr>
          <a:xfrm>
            <a:off x="1251257" y="3746500"/>
            <a:ext cx="3993843" cy="0"/>
          </a:xfrm>
          <a:prstGeom prst="line">
            <a:avLst/>
          </a:prstGeom>
          <a:ln w="19050">
            <a:solidFill>
              <a:srgbClr val="0F2E6C">
                <a:alpha val="7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F9B2797-E94D-0F49-85FB-C18EAB50EAB0}"/>
              </a:ext>
            </a:extLst>
          </p:cNvPr>
          <p:cNvSpPr/>
          <p:nvPr/>
        </p:nvSpPr>
        <p:spPr>
          <a:xfrm>
            <a:off x="2526826" y="3914764"/>
            <a:ext cx="1442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BEACH APP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5217E2-443B-42A3-9F09-1E3E46B62E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7512">
            <a:off x="3511061" y="3236883"/>
            <a:ext cx="208949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9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8A6B359-BEA6-B74B-8CBA-C69DF3FFE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055" y="952823"/>
            <a:ext cx="2820292" cy="50163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BE84F0E-2A2E-4448-81DC-97552A3E095A}"/>
              </a:ext>
            </a:extLst>
          </p:cNvPr>
          <p:cNvSpPr/>
          <p:nvPr/>
        </p:nvSpPr>
        <p:spPr>
          <a:xfrm>
            <a:off x="7860055" y="347784"/>
            <a:ext cx="2820292" cy="61223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083A2D-2BFF-404A-B45A-F591C33A9F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7512">
            <a:off x="9727457" y="2878966"/>
            <a:ext cx="208949" cy="274320"/>
          </a:xfrm>
          <a:prstGeom prst="rect">
            <a:avLst/>
          </a:prstGeom>
        </p:spPr>
      </p:pic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EC977DF-7929-F14C-934C-C757F0922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0482" y="952822"/>
            <a:ext cx="2784307" cy="49523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83FCC0-E568-7944-8FFE-F8979D9469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8" r="23769"/>
          <a:stretch/>
        </p:blipFill>
        <p:spPr>
          <a:xfrm>
            <a:off x="7617362" y="239294"/>
            <a:ext cx="3305678" cy="63794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F855472-4247-BB48-BFB6-6C262E38F1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7512">
            <a:off x="9189828" y="4286522"/>
            <a:ext cx="208949" cy="2743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7AFA674-4CF2-41B5-B0B1-153F7FFF413E}"/>
              </a:ext>
            </a:extLst>
          </p:cNvPr>
          <p:cNvSpPr/>
          <p:nvPr/>
        </p:nvSpPr>
        <p:spPr>
          <a:xfrm>
            <a:off x="0" y="-1"/>
            <a:ext cx="6922008" cy="6922008"/>
          </a:xfrm>
          <a:prstGeom prst="rect">
            <a:avLst/>
          </a:prstGeom>
          <a:solidFill>
            <a:srgbClr val="14ADB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4973314F-CFEE-4B15-BD34-6FF3A5309D91}"/>
              </a:ext>
            </a:extLst>
          </p:cNvPr>
          <p:cNvSpPr txBox="1"/>
          <p:nvPr/>
        </p:nvSpPr>
        <p:spPr>
          <a:xfrm>
            <a:off x="1251257" y="2634657"/>
            <a:ext cx="3993843" cy="1111843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algn="ctr"/>
            <a:r>
              <a:rPr lang="en-US" sz="3600" b="1" dirty="0">
                <a:solidFill>
                  <a:srgbClr val="0F2E6C"/>
                </a:solidFill>
                <a:latin typeface="Avenir Next LT Pro" panose="020B0504020202020204" pitchFamily="34" charset="0"/>
              </a:rPr>
              <a:t>CARICOOS 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PA’ LA PLAYA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BCAE03C-6CDF-4CCC-9FFD-592339EE5D13}"/>
              </a:ext>
            </a:extLst>
          </p:cNvPr>
          <p:cNvCxnSpPr>
            <a:cxnSpLocks/>
          </p:cNvCxnSpPr>
          <p:nvPr/>
        </p:nvCxnSpPr>
        <p:spPr>
          <a:xfrm>
            <a:off x="1251257" y="3746500"/>
            <a:ext cx="3993843" cy="0"/>
          </a:xfrm>
          <a:prstGeom prst="line">
            <a:avLst/>
          </a:prstGeom>
          <a:ln w="19050">
            <a:solidFill>
              <a:srgbClr val="0F2E6C">
                <a:alpha val="7490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F9B2797-E94D-0F49-85FB-C18EAB50EAB0}"/>
              </a:ext>
            </a:extLst>
          </p:cNvPr>
          <p:cNvSpPr/>
          <p:nvPr/>
        </p:nvSpPr>
        <p:spPr>
          <a:xfrm>
            <a:off x="2526826" y="3914764"/>
            <a:ext cx="1442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0"/>
              </a:rPr>
              <a:t>BEACH APP</a:t>
            </a:r>
          </a:p>
        </p:txBody>
      </p:sp>
    </p:spTree>
    <p:extLst>
      <p:ext uri="{BB962C8B-B14F-4D97-AF65-F5344CB8AC3E}">
        <p14:creationId xmlns:p14="http://schemas.microsoft.com/office/powerpoint/2010/main" val="182135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196</Words>
  <Application>Microsoft Macintosh PowerPoint</Application>
  <PresentationFormat>Widescreen</PresentationFormat>
  <Paragraphs>77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Avenir Next LT Pro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23</cp:revision>
  <dcterms:created xsi:type="dcterms:W3CDTF">2021-06-14T14:59:22Z</dcterms:created>
  <dcterms:modified xsi:type="dcterms:W3CDTF">2021-06-15T15:40:44Z</dcterms:modified>
</cp:coreProperties>
</file>