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 id="2147483711" r:id="rId2"/>
    <p:sldMasterId id="2147483712" r:id="rId3"/>
    <p:sldMasterId id="2147483713" r:id="rId4"/>
    <p:sldMasterId id="2147483714" r:id="rId5"/>
    <p:sldMasterId id="2147483715" r:id="rId6"/>
  </p:sldMasterIdLst>
  <p:notesMasterIdLst>
    <p:notesMasterId r:id="rId2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Comic Sans MS" panose="030F0902030302020204" pitchFamily="66" charset="0"/>
      <p:regular r:id="rId37"/>
    </p:embeddedFont>
    <p:embeddedFont>
      <p:font typeface="Oswald" pitchFamily="2" charset="77"/>
      <p:regular r:id="rId38"/>
      <p:bold r:id="rId39"/>
    </p:embeddedFont>
    <p:embeddedFont>
      <p:font typeface="Roboto" panose="02000000000000000000" pitchFamily="2" charset="0"/>
      <p:regular r:id="rId40"/>
      <p:bold r:id="rId41"/>
      <p:italic r:id="rId42"/>
      <p:boldItalic r:id="rId43"/>
    </p:embeddedFont>
    <p:embeddedFont>
      <p:font typeface="Roboto Slab" pitchFamily="2" charset="0"/>
      <p:regular r:id="rId44"/>
      <p:bold r:id="rId45"/>
    </p:embeddedFont>
    <p:embeddedFont>
      <p:font typeface="Rockwell" panose="02060603020205020403" pitchFamily="18" charset="77"/>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8EEB58-28F3-4498-B0C7-FF02B5076B8F}">
  <a:tblStyle styleId="{538EEB58-28F3-4498-B0C7-FF02B5076B8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p:cViewPr varScale="1">
        <p:scale>
          <a:sx n="107" d="100"/>
          <a:sy n="107" d="100"/>
        </p:scale>
        <p:origin x="176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1.fntdata"/><Relationship Id="rId21" Type="http://schemas.openxmlformats.org/officeDocument/2006/relationships/slide" Target="slides/slide15.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1.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4.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iencedirect.com/science/article/pii/S037838392100019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hitehouse.gov/briefing-room/presidential-actions/2021/01/20/executive-order-protecting-public-health-and-environment-and-restoring-science-to-tackle-climate-crisis/" TargetMode="External"/><Relationship Id="rId7" Type="http://schemas.openxmlformats.org/officeDocument/2006/relationships/hyperlink" Target="https://www.whitehouse.gov/briefing-room/presidential-actions/2021/01/27/memorandum-on-restoring-trust-in-government-through-scientific-integrity-and-evidence-based-policymaking/"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whitehouse.gov/briefing-room/presidential-actions/2021/01/20/executive-order-advancing-racial-equity-and-support-for-underserved-communities-through-the-federal-government/" TargetMode="External"/><Relationship Id="rId5" Type="http://schemas.openxmlformats.org/officeDocument/2006/relationships/hyperlink" Target="https://www.whitehouse.gov/briefing-room/presidential-actions/2021/01/20/executive-order-protecting-the-federal-workforce-and-requiring-mask-wearing/" TargetMode="External"/><Relationship Id="rId4" Type="http://schemas.openxmlformats.org/officeDocument/2006/relationships/hyperlink" Target="https://www.whitehouse.gov/briefing-room/presidential-actions/2021/01/27/executive-order-on-tackling-the-climate-crisis-at-home-and-abroad/"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r20.rs6.net/tn.jsp?f=001FFSIvFPtuh1xyRByXOYM2vPrsujLGKQFV3_OTFopd_0evqrbEbkWSQvORbk7hoPhIwPKNyRjTY-pvmpTMiWykKp96uUkJSZbfz2eObsstv6ZOhRGhj8X78RdLrYaUxFZkZuMp52kT8AN43LrBwzTAw==&amp;c=YEok2Qqd1bpMCUSwqCMyqXRFFqNjs-NtY-xtySIoZ3O_fNYcSZjW6Q==&amp;ch=rdSt33YPQdcsScLnNapM6I5Sgk2II4ZJSePwulD-VTYIwh5yUe2BUQ=="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r20.rs6.net/tn.jsp?f=001FFSIvFPtuh1xyRByXOYM2vPrsujLGKQFV3_OTFopd_0evqrbEbkWSQvORbk7hoPhRSDzkma5jA1jjnZhyZiYiH6YCTA9ZN180csAefJxAjqRF1fOpbeexJm4qOpHbsgc6AgmnNWjqcKFSeD5Lupi9WqsTFnk-G_B&amp;c=YEok2Qqd1bpMCUSwqCMyqXRFFqNjs-NtY-xtySIoZ3O_fNYcSZjW6Q==&amp;ch=rdSt33YPQdcsScLnNapM6I5Sgk2II4ZJSePwulD-VTYIwh5yUe2BUQ=="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e8f866284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e8f866284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gde8f866284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de8f866284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de8f866284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de8f866284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de8f86628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de8f86628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dfe32a99fd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dfe32a99fd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a:latin typeface="Arial"/>
                <a:ea typeface="Arial"/>
                <a:cs typeface="Arial"/>
                <a:sym typeface="Arial"/>
              </a:rPr>
              <a:t>●</a:t>
            </a:r>
            <a:r>
              <a:rPr lang="en-US"/>
              <a:t>NOS is partnering with scientists from UC Santa Cruz to train a Convolutional Neural Networks (CNNs) to detect rip currents in coastal imagery</a:t>
            </a:r>
            <a:endParaRPr/>
          </a:p>
          <a:p>
            <a:pPr marL="0" lvl="0" indent="0" algn="l" rtl="0">
              <a:lnSpc>
                <a:spcPct val="115000"/>
              </a:lnSpc>
              <a:spcBef>
                <a:spcPts val="0"/>
              </a:spcBef>
              <a:spcAft>
                <a:spcPts val="0"/>
              </a:spcAft>
              <a:buNone/>
            </a:pPr>
            <a:r>
              <a:rPr lang="en-US" sz="1400">
                <a:latin typeface="Arial"/>
                <a:ea typeface="Arial"/>
                <a:cs typeface="Arial"/>
                <a:sym typeface="Arial"/>
              </a:rPr>
              <a:t>●</a:t>
            </a:r>
            <a:r>
              <a:rPr lang="en-US"/>
              <a:t>The approach can identify rip currents relying on video from drones or webcams, and the result support transition and improvement of NOAA rip current forecast model</a:t>
            </a:r>
            <a:endParaRPr/>
          </a:p>
          <a:p>
            <a:pPr marL="0" lvl="0" indent="0" algn="l" rtl="0">
              <a:lnSpc>
                <a:spcPct val="115000"/>
              </a:lnSpc>
              <a:spcBef>
                <a:spcPts val="0"/>
              </a:spcBef>
              <a:spcAft>
                <a:spcPts val="0"/>
              </a:spcAft>
              <a:buNone/>
            </a:pPr>
            <a:r>
              <a:rPr lang="en-US" sz="1400">
                <a:latin typeface="Arial"/>
                <a:ea typeface="Arial"/>
                <a:cs typeface="Arial"/>
                <a:sym typeface="Arial"/>
              </a:rPr>
              <a:t>●</a:t>
            </a:r>
            <a:r>
              <a:rPr lang="en-US"/>
              <a:t> This is one component of the webcams for coastal observations and operational support (WebCOOS), a partnership between NOS, SECOORA, USGS, Surfline and Academia.</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For more details please check the recent paper by De Silva et al. (2021). “Automated rip current detection with region based convolutional neural networks”. Coastal Engineering.</a:t>
            </a:r>
            <a:endParaRPr/>
          </a:p>
          <a:p>
            <a:pPr marL="0" lvl="0" indent="0" algn="l" rtl="0">
              <a:lnSpc>
                <a:spcPct val="115000"/>
              </a:lnSpc>
              <a:spcBef>
                <a:spcPts val="0"/>
              </a:spcBef>
              <a:spcAft>
                <a:spcPts val="0"/>
              </a:spcAft>
              <a:buClr>
                <a:schemeClr val="dk1"/>
              </a:buClr>
              <a:buSzPts val="1100"/>
              <a:buFont typeface="Arial"/>
              <a:buNone/>
            </a:pPr>
            <a:r>
              <a:rPr lang="en-US" u="sng">
                <a:solidFill>
                  <a:schemeClr val="hlink"/>
                </a:solidFill>
                <a:hlinkClick r:id="rId3"/>
              </a:rPr>
              <a:t>https://www.sciencedirect.com/science/article/pii/S0378383921000193</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35" name="Google Shape;435;gdfe32a99fd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df0b29393f_1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gdf0b29393f_1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f0b29393f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f0b29393f_0_1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df0b29393f_0_17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Data are ready to upload once credentials issued.</a:t>
            </a:r>
            <a:endParaRPr/>
          </a:p>
          <a:p>
            <a:pPr marL="0" lvl="0" indent="0" algn="l" rtl="0">
              <a:spcBef>
                <a:spcPts val="0"/>
              </a:spcBef>
              <a:spcAft>
                <a:spcPts val="0"/>
              </a:spcAft>
              <a:buNone/>
            </a:pPr>
            <a:r>
              <a:rPr lang="en-US"/>
              <a:t>BDP program very sanguine about amount of data  that need to be uploaded</a:t>
            </a:r>
            <a:endParaRPr/>
          </a:p>
          <a:p>
            <a:pPr marL="0" lvl="0" indent="0" algn="l" rtl="0">
              <a:spcBef>
                <a:spcPts val="0"/>
              </a:spcBef>
              <a:spcAft>
                <a:spcPts val="0"/>
              </a:spcAft>
              <a:buNone/>
            </a:pPr>
            <a:r>
              <a:rPr lang="en-US"/>
              <a:t> </a:t>
            </a:r>
            <a:endParaRPr/>
          </a:p>
        </p:txBody>
      </p:sp>
      <p:sp>
        <p:nvSpPr>
          <p:cNvPr id="508" name="Google Shape;50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de8f866284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de8f866284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gde8f866284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e00c04a944_2_14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e00c04a944_2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222222"/>
                </a:solidFill>
                <a:highlight>
                  <a:schemeClr val="lt1"/>
                </a:highlight>
              </a:rPr>
              <a:t>SECOORA deployments: 2 in the water at all times.</a:t>
            </a:r>
            <a:endParaRPr>
              <a:solidFill>
                <a:srgbClr val="222222"/>
              </a:solidFill>
              <a:highlight>
                <a:schemeClr val="lt1"/>
              </a:highlight>
            </a:endParaRPr>
          </a:p>
          <a:p>
            <a:pPr marL="0" lvl="0" indent="0" algn="l" rtl="0">
              <a:spcBef>
                <a:spcPts val="0"/>
              </a:spcBef>
              <a:spcAft>
                <a:spcPts val="0"/>
              </a:spcAft>
              <a:buNone/>
            </a:pPr>
            <a:r>
              <a:rPr lang="en-US">
                <a:solidFill>
                  <a:srgbClr val="222222"/>
                </a:solidFill>
                <a:highlight>
                  <a:schemeClr val="lt1"/>
                </a:highlight>
              </a:rPr>
              <a:t>Strategy - deploy glider every 2 weeks off cape canaveral 30-40 d deployments w/rechargeable batteries. If less funding, deploy in later half of season.</a:t>
            </a:r>
            <a:endParaRPr>
              <a:solidFill>
                <a:srgbClr val="222222"/>
              </a:solidFill>
              <a:highlight>
                <a:schemeClr val="lt1"/>
              </a:highlight>
            </a:endParaRPr>
          </a:p>
          <a:p>
            <a:pPr marL="0" lvl="0" indent="0" algn="l" rtl="0">
              <a:spcBef>
                <a:spcPts val="0"/>
              </a:spcBef>
              <a:spcAft>
                <a:spcPts val="0"/>
              </a:spcAft>
              <a:buNone/>
            </a:pPr>
            <a:endParaRPr>
              <a:solidFill>
                <a:srgbClr val="222222"/>
              </a:solidFill>
              <a:highlight>
                <a:schemeClr val="lt1"/>
              </a:highlight>
            </a:endParaRPr>
          </a:p>
          <a:p>
            <a:pPr marL="0" lvl="0" indent="0" algn="l" rtl="0">
              <a:spcBef>
                <a:spcPts val="1200"/>
              </a:spcBef>
              <a:spcAft>
                <a:spcPts val="1200"/>
              </a:spcAft>
              <a:buNone/>
            </a:pPr>
            <a:r>
              <a:rPr lang="en-US" sz="1200">
                <a:solidFill>
                  <a:schemeClr val="dk1"/>
                </a:solidFill>
                <a:latin typeface="Times New Roman"/>
                <a:ea typeface="Times New Roman"/>
                <a:cs typeface="Times New Roman"/>
                <a:sym typeface="Times New Roman"/>
              </a:rPr>
              <a:t>OMAO Proposal: Given the large geographic area and potential for biofouling in the warm, shallow shelf water of the SAB, SECOORA will conduct two 4-6 week deployments during hurricane season. Gliders will be jointly operated by observatory members from multiple institutions, with deployments and recoveries coordinated among the member institutions. To mitigate funding limitations, deployments will be concentrated in the later half of hurricane seasons, when storms are more likely to make landfall along the US East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e00c04a944_2_5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e00c04a944_2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chemeClr val="dk1"/>
                </a:solidFill>
              </a:rPr>
              <a:t>Navy glider goes in early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00c04a944_2_9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00c04a944_2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chemeClr val="dk1"/>
                </a:solidFill>
              </a:rPr>
              <a:t>1st time ocean and atmosphere measured simultaneously with autonomous vehicles!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Need priority order of Navy gliders - which line should be dashed?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US">
                <a:solidFill>
                  <a:schemeClr val="dk1"/>
                </a:solidFill>
              </a:rPr>
              <a:t>RU29 (green) international mission begins July 1, per State Department permissions.</a:t>
            </a:r>
            <a:endParaRPr>
              <a:solidFill>
                <a:schemeClr val="dk1"/>
              </a:solidFill>
            </a:endParaRPr>
          </a:p>
          <a:p>
            <a:pPr marL="0" lvl="0" indent="0" algn="l" rtl="0">
              <a:spcBef>
                <a:spcPts val="0"/>
              </a:spcBef>
              <a:spcAft>
                <a:spcPts val="0"/>
              </a:spcAft>
              <a:buNone/>
            </a:pPr>
            <a:r>
              <a:rPr lang="en-US">
                <a:solidFill>
                  <a:schemeClr val="dk1"/>
                </a:solidFill>
              </a:rPr>
              <a:t>Bahamas line only doing if OMAO funding - shipped glider today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All blue lines in water for at least 3 months</a:t>
            </a:r>
            <a:endParaRPr>
              <a:solidFill>
                <a:schemeClr val="dk1"/>
              </a:solidFill>
            </a:endParaRPr>
          </a:p>
          <a:p>
            <a:pPr marL="0" lvl="0" indent="0" algn="l" rtl="0">
              <a:spcBef>
                <a:spcPts val="0"/>
              </a:spcBef>
              <a:spcAft>
                <a:spcPts val="0"/>
              </a:spcAft>
              <a:buNone/>
            </a:pPr>
            <a:r>
              <a:rPr lang="en-US">
                <a:solidFill>
                  <a:schemeClr val="dk1"/>
                </a:solidFill>
              </a:rPr>
              <a:t>Each line = 1 glider</a:t>
            </a:r>
            <a:endParaRPr>
              <a:solidFill>
                <a:schemeClr val="dk1"/>
              </a:solidFill>
            </a:endParaRPr>
          </a:p>
          <a:p>
            <a:pPr marL="0" lvl="0" indent="0" algn="l" rtl="0">
              <a:spcBef>
                <a:spcPts val="0"/>
              </a:spcBef>
              <a:spcAft>
                <a:spcPts val="0"/>
              </a:spcAft>
              <a:buNone/>
            </a:pPr>
            <a:r>
              <a:rPr lang="en-US">
                <a:solidFill>
                  <a:schemeClr val="dk1"/>
                </a:solidFill>
              </a:rPr>
              <a:t>CARICOOS bought glider but arranged for AOML</a:t>
            </a:r>
            <a:endParaRPr>
              <a:solidFill>
                <a:schemeClr val="dk1"/>
              </a:solidFill>
            </a:endParaRPr>
          </a:p>
          <a:p>
            <a:pPr marL="0" lvl="0" indent="0" algn="l" rtl="0">
              <a:spcBef>
                <a:spcPts val="0"/>
              </a:spcBef>
              <a:spcAft>
                <a:spcPts val="0"/>
              </a:spcAft>
              <a:buNone/>
            </a:pPr>
            <a:r>
              <a:rPr lang="en-US">
                <a:solidFill>
                  <a:schemeClr val="dk1"/>
                </a:solidFill>
              </a:rPr>
              <a:t>AOML owns 7 gliders</a:t>
            </a:r>
            <a:endParaRPr>
              <a:solidFill>
                <a:schemeClr val="dk1"/>
              </a:solidFill>
            </a:endParaRPr>
          </a:p>
          <a:p>
            <a:pPr marL="0" lvl="0" indent="0" algn="l" rtl="0">
              <a:spcBef>
                <a:spcPts val="0"/>
              </a:spcBef>
              <a:spcAft>
                <a:spcPts val="0"/>
              </a:spcAft>
              <a:buNone/>
            </a:pPr>
            <a:r>
              <a:rPr lang="en-US">
                <a:solidFill>
                  <a:schemeClr val="dk1"/>
                </a:solidFill>
              </a:rPr>
              <a:t>CARICOOS owns 1</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DR - mid-July</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Other 4 in South - one of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e00c04a944_2_17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e00c04a944_2_1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222222"/>
                </a:solidFill>
                <a:highlight>
                  <a:schemeClr val="lt1"/>
                </a:highlight>
              </a:rPr>
              <a:t>Gulf of Mexico: Deploying 2 within the next week (6/8) as long as I have a weather window - 1 western-most GCOOS:TAMU (Shell funded), and 1 eastern-most Navy.</a:t>
            </a:r>
            <a:endParaRPr>
              <a:solidFill>
                <a:srgbClr val="222222"/>
              </a:solidFill>
              <a:highlight>
                <a:schemeClr val="lt1"/>
              </a:highlight>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Deeper shell line pending confirmation from shell</a:t>
            </a:r>
            <a:endParaRPr>
              <a:solidFill>
                <a:schemeClr val="dk1"/>
              </a:solidFill>
            </a:endParaRPr>
          </a:p>
          <a:p>
            <a:pPr marL="0" lvl="0" indent="0" algn="l" rtl="0">
              <a:spcBef>
                <a:spcPts val="0"/>
              </a:spcBef>
              <a:spcAft>
                <a:spcPts val="0"/>
              </a:spcAft>
              <a:buNone/>
            </a:pPr>
            <a:r>
              <a:rPr lang="en-US">
                <a:solidFill>
                  <a:schemeClr val="dk1"/>
                </a:solidFill>
              </a:rPr>
              <a:t>Shelf GCOOS line - regional talk w/NWS they wanted this line - put in for 2 glider deployments /wGCOOS - 1 offshore, 1 shelf;</a:t>
            </a:r>
            <a:endParaRPr>
              <a:solidFill>
                <a:schemeClr val="dk1"/>
              </a:solidFill>
            </a:endParaRPr>
          </a:p>
          <a:p>
            <a:pPr marL="0" lvl="0" indent="0" algn="l" rtl="0">
              <a:spcBef>
                <a:spcPts val="0"/>
              </a:spcBef>
              <a:spcAft>
                <a:spcPts val="0"/>
              </a:spcAft>
              <a:buNone/>
            </a:pPr>
            <a:r>
              <a:rPr lang="en-US">
                <a:solidFill>
                  <a:schemeClr val="dk1"/>
                </a:solidFill>
              </a:rPr>
              <a:t>or offshore line </a:t>
            </a:r>
            <a:endParaRPr>
              <a:solidFill>
                <a:schemeClr val="dk1"/>
              </a:solidFill>
            </a:endParaRPr>
          </a:p>
          <a:p>
            <a:pPr marL="0" lvl="0" indent="0" algn="l" rtl="0">
              <a:spcBef>
                <a:spcPts val="0"/>
              </a:spcBef>
              <a:spcAft>
                <a:spcPts val="0"/>
              </a:spcAft>
              <a:buNone/>
            </a:pPr>
            <a:r>
              <a:rPr lang="en-US">
                <a:solidFill>
                  <a:schemeClr val="dk1"/>
                </a:solidFill>
              </a:rPr>
              <a:t>Can do 1 GCOOS line, not both</a:t>
            </a:r>
            <a:endParaRPr>
              <a:solidFill>
                <a:schemeClr val="dk1"/>
              </a:solidFill>
            </a:endParaRPr>
          </a:p>
          <a:p>
            <a:pPr marL="0" lvl="0" indent="0" algn="l" rtl="0">
              <a:spcBef>
                <a:spcPts val="0"/>
              </a:spcBef>
              <a:spcAft>
                <a:spcPts val="0"/>
              </a:spcAft>
              <a:buNone/>
            </a:pPr>
            <a:r>
              <a:rPr lang="en-US">
                <a:solidFill>
                  <a:schemeClr val="dk1"/>
                </a:solidFill>
              </a:rPr>
              <a:t>Targeting EOFs - left Shell track happens to be in eddy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Offshore gcoos - 3 month mission, 1 glider - lithium</a:t>
            </a:r>
            <a:br>
              <a:rPr lang="en-US">
                <a:solidFill>
                  <a:schemeClr val="dk1"/>
                </a:solidFill>
              </a:rPr>
            </a:br>
            <a:r>
              <a:rPr lang="en-US">
                <a:solidFill>
                  <a:schemeClr val="dk1"/>
                </a:solidFill>
              </a:rPr>
              <a:t>Shelf gcoos - targeted 3 month mission - rechargeable</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debd24e9da_0_1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sz="1400"/>
              <a:t>Shout out to Josie and all that rallied and worked to get the reauthorization signed. It was a very pleasant surprise to finish 2020!</a:t>
            </a:r>
            <a:endParaRPr sz="1400"/>
          </a:p>
          <a:p>
            <a:pPr marL="457200" lvl="0" indent="0" algn="l" rtl="0">
              <a:spcBef>
                <a:spcPts val="0"/>
              </a:spcBef>
              <a:spcAft>
                <a:spcPts val="0"/>
              </a:spcAft>
              <a:buNone/>
            </a:pPr>
            <a:endParaRPr sz="1400"/>
          </a:p>
          <a:p>
            <a:pPr marL="457200" lvl="0" indent="-317500" algn="l" rtl="0">
              <a:spcBef>
                <a:spcPts val="0"/>
              </a:spcBef>
              <a:spcAft>
                <a:spcPts val="0"/>
              </a:spcAft>
              <a:buSzPts val="1400"/>
              <a:buChar char="●"/>
            </a:pPr>
            <a:r>
              <a:rPr lang="en-US" sz="1400"/>
              <a:t>We continue to operate under these existing other authorities</a:t>
            </a:r>
            <a:endParaRPr sz="1400"/>
          </a:p>
        </p:txBody>
      </p:sp>
      <p:sp>
        <p:nvSpPr>
          <p:cNvPr id="348" name="Google Shape;348;gdebd24e9da_0_1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debd24e9da_0_1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debd24e9da_0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chemeClr val="dk1"/>
              </a:buClr>
              <a:buSzPts val="1400"/>
              <a:buChar char="●"/>
            </a:pPr>
            <a:r>
              <a:rPr lang="en-US" sz="1400">
                <a:latin typeface="Arial"/>
                <a:ea typeface="Arial"/>
                <a:cs typeface="Arial"/>
                <a:sym typeface="Arial"/>
              </a:rPr>
              <a:t>With the change in Administration there has been a flurry of new Executive Orders that speak to this Administration’s highest priorities, including </a:t>
            </a:r>
            <a:endParaRPr sz="1400">
              <a:latin typeface="Arial"/>
              <a:ea typeface="Arial"/>
              <a:cs typeface="Arial"/>
              <a:sym typeface="Arial"/>
            </a:endParaRPr>
          </a:p>
          <a:p>
            <a:pPr marL="914400" lvl="1" indent="-317500" algn="l" rtl="0">
              <a:lnSpc>
                <a:spcPct val="115000"/>
              </a:lnSpc>
              <a:spcBef>
                <a:spcPts val="1000"/>
              </a:spcBef>
              <a:spcAft>
                <a:spcPts val="0"/>
              </a:spcAft>
              <a:buClr>
                <a:schemeClr val="dk1"/>
              </a:buClr>
              <a:buSzPts val="1400"/>
              <a:buChar char="○"/>
            </a:pPr>
            <a:r>
              <a:rPr lang="en-US" sz="1400">
                <a:latin typeface="Arial"/>
                <a:ea typeface="Arial"/>
                <a:cs typeface="Arial"/>
                <a:sym typeface="Arial"/>
              </a:rPr>
              <a:t>beating back the COVID pandemic, </a:t>
            </a:r>
            <a:endParaRPr sz="1400">
              <a:latin typeface="Arial"/>
              <a:ea typeface="Arial"/>
              <a:cs typeface="Arial"/>
              <a:sym typeface="Arial"/>
            </a:endParaRPr>
          </a:p>
          <a:p>
            <a:pPr marL="914400" lvl="1" indent="-317500" algn="l" rtl="0">
              <a:lnSpc>
                <a:spcPct val="115000"/>
              </a:lnSpc>
              <a:spcBef>
                <a:spcPts val="1000"/>
              </a:spcBef>
              <a:spcAft>
                <a:spcPts val="0"/>
              </a:spcAft>
              <a:buClr>
                <a:schemeClr val="dk1"/>
              </a:buClr>
              <a:buSzPts val="1400"/>
              <a:buChar char="○"/>
            </a:pPr>
            <a:r>
              <a:rPr lang="en-US" sz="1400">
                <a:latin typeface="Arial"/>
                <a:ea typeface="Arial"/>
                <a:cs typeface="Arial"/>
                <a:sym typeface="Arial"/>
              </a:rPr>
              <a:t>economic recovery, </a:t>
            </a:r>
            <a:endParaRPr sz="1400">
              <a:latin typeface="Arial"/>
              <a:ea typeface="Arial"/>
              <a:cs typeface="Arial"/>
              <a:sym typeface="Arial"/>
            </a:endParaRPr>
          </a:p>
          <a:p>
            <a:pPr marL="914400" lvl="1" indent="-317500" algn="l" rtl="0">
              <a:lnSpc>
                <a:spcPct val="115000"/>
              </a:lnSpc>
              <a:spcBef>
                <a:spcPts val="1000"/>
              </a:spcBef>
              <a:spcAft>
                <a:spcPts val="0"/>
              </a:spcAft>
              <a:buClr>
                <a:schemeClr val="dk1"/>
              </a:buClr>
              <a:buSzPts val="1400"/>
              <a:buChar char="○"/>
            </a:pPr>
            <a:r>
              <a:rPr lang="en-US" sz="1400">
                <a:latin typeface="Arial"/>
                <a:ea typeface="Arial"/>
                <a:cs typeface="Arial"/>
                <a:sym typeface="Arial"/>
              </a:rPr>
              <a:t>combating climate change, at home and abroad and </a:t>
            </a:r>
            <a:endParaRPr sz="1400">
              <a:latin typeface="Arial"/>
              <a:ea typeface="Arial"/>
              <a:cs typeface="Arial"/>
              <a:sym typeface="Arial"/>
            </a:endParaRPr>
          </a:p>
          <a:p>
            <a:pPr marL="914400" lvl="1" indent="-317500" algn="l" rtl="0">
              <a:lnSpc>
                <a:spcPct val="115000"/>
              </a:lnSpc>
              <a:spcBef>
                <a:spcPts val="1000"/>
              </a:spcBef>
              <a:spcAft>
                <a:spcPts val="0"/>
              </a:spcAft>
              <a:buClr>
                <a:schemeClr val="dk1"/>
              </a:buClr>
              <a:buSzPts val="1400"/>
              <a:buChar char="○"/>
            </a:pPr>
            <a:r>
              <a:rPr lang="en-US" sz="1400">
                <a:latin typeface="Arial"/>
                <a:ea typeface="Arial"/>
                <a:cs typeface="Arial"/>
                <a:sym typeface="Arial"/>
              </a:rPr>
              <a:t>advancing racial equity and support for underserved communities. </a:t>
            </a:r>
            <a:endParaRPr sz="1400">
              <a:latin typeface="Arial"/>
              <a:ea typeface="Arial"/>
              <a:cs typeface="Arial"/>
              <a:sym typeface="Arial"/>
            </a:endParaRPr>
          </a:p>
          <a:p>
            <a:pPr marL="457200" lvl="0" indent="-317500" algn="l" rtl="0">
              <a:lnSpc>
                <a:spcPct val="115000"/>
              </a:lnSpc>
              <a:spcBef>
                <a:spcPts val="1000"/>
              </a:spcBef>
              <a:spcAft>
                <a:spcPts val="0"/>
              </a:spcAft>
              <a:buClr>
                <a:schemeClr val="dk1"/>
              </a:buClr>
              <a:buSzPts val="1400"/>
              <a:buChar char="●"/>
            </a:pPr>
            <a:r>
              <a:rPr lang="en-US" sz="1400">
                <a:latin typeface="Arial"/>
                <a:ea typeface="Arial"/>
                <a:cs typeface="Arial"/>
                <a:sym typeface="Arial"/>
              </a:rPr>
              <a:t>It has been a very busy time for the IOOS Office as we began and continue this transition.</a:t>
            </a:r>
            <a:endParaRPr sz="1400">
              <a:latin typeface="Arial"/>
              <a:ea typeface="Arial"/>
              <a:cs typeface="Arial"/>
              <a:sym typeface="Arial"/>
            </a:endParaRPr>
          </a:p>
          <a:p>
            <a:pPr marL="457200" lvl="0" indent="-317500" algn="l" rtl="0">
              <a:lnSpc>
                <a:spcPct val="115000"/>
              </a:lnSpc>
              <a:spcBef>
                <a:spcPts val="1000"/>
              </a:spcBef>
              <a:spcAft>
                <a:spcPts val="0"/>
              </a:spcAft>
              <a:buClr>
                <a:schemeClr val="dk1"/>
              </a:buClr>
              <a:buSzPts val="1400"/>
              <a:buChar char="●"/>
            </a:pPr>
            <a:r>
              <a:rPr lang="en-US" sz="1400">
                <a:latin typeface="Arial"/>
                <a:ea typeface="Arial"/>
                <a:cs typeface="Arial"/>
                <a:sym typeface="Arial"/>
              </a:rPr>
              <a:t>It’s becoming more and more clear that we are well poised to assist in some of the new Administration’s emerging priorities </a:t>
            </a:r>
            <a:endParaRPr sz="1400">
              <a:solidFill>
                <a:srgbClr val="050505"/>
              </a:solidFill>
              <a:highlight>
                <a:schemeClr val="lt1"/>
              </a:highlight>
              <a:latin typeface="Arial"/>
              <a:ea typeface="Arial"/>
              <a:cs typeface="Arial"/>
              <a:sym typeface="Arial"/>
            </a:endParaRPr>
          </a:p>
          <a:p>
            <a:pPr marL="457200" lvl="0" indent="-317500" algn="l" rtl="0">
              <a:lnSpc>
                <a:spcPct val="115000"/>
              </a:lnSpc>
              <a:spcBef>
                <a:spcPts val="1000"/>
              </a:spcBef>
              <a:spcAft>
                <a:spcPts val="0"/>
              </a:spcAft>
              <a:buClr>
                <a:schemeClr val="dk1"/>
              </a:buClr>
              <a:buSzPts val="1400"/>
              <a:buFont typeface="Times New Roman"/>
              <a:buChar char="●"/>
            </a:pPr>
            <a:r>
              <a:rPr lang="en-US" sz="1400">
                <a:solidFill>
                  <a:srgbClr val="050505"/>
                </a:solidFill>
                <a:highlight>
                  <a:schemeClr val="lt1"/>
                </a:highlight>
                <a:latin typeface="Arial"/>
                <a:ea typeface="Arial"/>
                <a:cs typeface="Arial"/>
                <a:sym typeface="Arial"/>
              </a:rPr>
              <a:t>These are several of the many executive orders signed by the President upon taking Office listed on the slide and which are guiding our next steps.</a:t>
            </a:r>
            <a:endParaRPr sz="1400">
              <a:solidFill>
                <a:srgbClr val="050505"/>
              </a:solidFill>
              <a:highlight>
                <a:schemeClr val="lt1"/>
              </a:highlight>
              <a:latin typeface="Arial"/>
              <a:ea typeface="Arial"/>
              <a:cs typeface="Arial"/>
              <a:sym typeface="Arial"/>
            </a:endParaRPr>
          </a:p>
          <a:p>
            <a:pPr marL="457200" lvl="0" indent="0" algn="l" rtl="0">
              <a:lnSpc>
                <a:spcPct val="115000"/>
              </a:lnSpc>
              <a:spcBef>
                <a:spcPts val="0"/>
              </a:spcBef>
              <a:spcAft>
                <a:spcPts val="0"/>
              </a:spcAft>
              <a:buNone/>
            </a:pPr>
            <a:endParaRPr sz="1400">
              <a:solidFill>
                <a:srgbClr val="050505"/>
              </a:solidFill>
              <a:highlight>
                <a:schemeClr val="lt1"/>
              </a:highlight>
              <a:latin typeface="Arial"/>
              <a:ea typeface="Arial"/>
              <a:cs typeface="Arial"/>
              <a:sym typeface="Arial"/>
            </a:endParaRPr>
          </a:p>
          <a:p>
            <a:pPr marL="0" lvl="0" indent="0" algn="l" rtl="0">
              <a:lnSpc>
                <a:spcPct val="115000"/>
              </a:lnSpc>
              <a:spcBef>
                <a:spcPts val="0"/>
              </a:spcBef>
              <a:spcAft>
                <a:spcPts val="0"/>
              </a:spcAft>
              <a:buNone/>
            </a:pPr>
            <a:r>
              <a:rPr lang="en-US" sz="1400">
                <a:solidFill>
                  <a:srgbClr val="050505"/>
                </a:solidFill>
                <a:highlight>
                  <a:schemeClr val="lt1"/>
                </a:highlight>
                <a:latin typeface="Arial"/>
                <a:ea typeface="Arial"/>
                <a:cs typeface="Arial"/>
                <a:sym typeface="Arial"/>
              </a:rPr>
              <a:t>Background: </a:t>
            </a:r>
            <a:endParaRPr sz="1400">
              <a:solidFill>
                <a:srgbClr val="050505"/>
              </a:solidFill>
              <a:highlight>
                <a:schemeClr val="lt1"/>
              </a:highlight>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400">
              <a:solidFill>
                <a:srgbClr val="050505"/>
              </a:solidFill>
              <a:highlight>
                <a:schemeClr val="lt1"/>
              </a:highlight>
              <a:latin typeface="Arial"/>
              <a:ea typeface="Arial"/>
              <a:cs typeface="Arial"/>
              <a:sym typeface="Arial"/>
            </a:endParaRPr>
          </a:p>
          <a:p>
            <a:pPr marL="596900" lvl="0" indent="-317500" algn="l" rtl="0">
              <a:lnSpc>
                <a:spcPct val="115000"/>
              </a:lnSpc>
              <a:spcBef>
                <a:spcPts val="0"/>
              </a:spcBef>
              <a:spcAft>
                <a:spcPts val="0"/>
              </a:spcAft>
              <a:buClr>
                <a:schemeClr val="dk1"/>
              </a:buClr>
              <a:buSzPts val="1400"/>
              <a:buFont typeface="Times New Roman"/>
              <a:buChar char="●"/>
            </a:pPr>
            <a:r>
              <a:rPr lang="en-US" sz="1400" u="sng">
                <a:highlight>
                  <a:schemeClr val="lt1"/>
                </a:highlight>
                <a:latin typeface="Times New Roman"/>
                <a:ea typeface="Times New Roman"/>
                <a:cs typeface="Times New Roman"/>
                <a:sym typeface="Times New Roman"/>
              </a:rPr>
              <a:t>Executive Orders on Climate Change</a:t>
            </a:r>
            <a:r>
              <a:rPr lang="en-US" sz="1400">
                <a:highlight>
                  <a:schemeClr val="lt1"/>
                </a:highlight>
                <a:latin typeface="Times New Roman"/>
                <a:ea typeface="Times New Roman"/>
                <a:cs typeface="Times New Roman"/>
                <a:sym typeface="Times New Roman"/>
              </a:rPr>
              <a:t>:  Issued on</a:t>
            </a:r>
            <a:r>
              <a:rPr lang="en-US" sz="1400">
                <a:highlight>
                  <a:schemeClr val="lt1"/>
                </a:highlight>
                <a:uFill>
                  <a:noFill/>
                </a:uFill>
                <a:latin typeface="Times New Roman"/>
                <a:ea typeface="Times New Roman"/>
                <a:cs typeface="Times New Roman"/>
                <a:sym typeface="Times New Roman"/>
                <a:hlinkClick r:id="rId3"/>
              </a:rPr>
              <a:t> </a:t>
            </a:r>
            <a:r>
              <a:rPr lang="en-US" sz="1400" u="sng">
                <a:solidFill>
                  <a:schemeClr val="hlink"/>
                </a:solidFill>
                <a:highlight>
                  <a:schemeClr val="lt1"/>
                </a:highlight>
                <a:latin typeface="Times New Roman"/>
                <a:ea typeface="Times New Roman"/>
                <a:cs typeface="Times New Roman"/>
                <a:sym typeface="Times New Roman"/>
                <a:hlinkClick r:id="rId3"/>
              </a:rPr>
              <a:t>January 20</a:t>
            </a:r>
            <a:r>
              <a:rPr lang="en-US" sz="1400">
                <a:highlight>
                  <a:schemeClr val="lt1"/>
                </a:highlight>
                <a:latin typeface="Times New Roman"/>
                <a:ea typeface="Times New Roman"/>
                <a:cs typeface="Times New Roman"/>
                <a:sym typeface="Times New Roman"/>
              </a:rPr>
              <a:t> and</a:t>
            </a:r>
            <a:r>
              <a:rPr lang="en-US" sz="1400">
                <a:highlight>
                  <a:schemeClr val="lt1"/>
                </a:highlight>
                <a:uFill>
                  <a:noFill/>
                </a:uFill>
                <a:latin typeface="Times New Roman"/>
                <a:ea typeface="Times New Roman"/>
                <a:cs typeface="Times New Roman"/>
                <a:sym typeface="Times New Roman"/>
                <a:hlinkClick r:id="rId4"/>
              </a:rPr>
              <a:t> </a:t>
            </a:r>
            <a:r>
              <a:rPr lang="en-US" sz="1400" u="sng">
                <a:solidFill>
                  <a:schemeClr val="hlink"/>
                </a:solidFill>
                <a:highlight>
                  <a:schemeClr val="lt1"/>
                </a:highlight>
                <a:latin typeface="Times New Roman"/>
                <a:ea typeface="Times New Roman"/>
                <a:cs typeface="Times New Roman"/>
                <a:sym typeface="Times New Roman"/>
                <a:hlinkClick r:id="rId4"/>
              </a:rPr>
              <a:t>January 27</a:t>
            </a:r>
            <a:r>
              <a:rPr lang="en-US" sz="1400">
                <a:highlight>
                  <a:schemeClr val="lt1"/>
                </a:highlight>
                <a:latin typeface="Times New Roman"/>
                <a:ea typeface="Times New Roman"/>
                <a:cs typeface="Times New Roman"/>
                <a:sym typeface="Times New Roman"/>
              </a:rPr>
              <a:t>, these Executive Orders require Federal agencies to review and rescind all actions taken in the last four years that are inconsistent with protecting the environment, reducing greenhouse gas emissions, bolstering resilience to the impacts of climate change, restoring and expanding national monuments, and prioritizing environmental justice.  </a:t>
            </a:r>
            <a:endParaRPr sz="1400">
              <a:highlight>
                <a:schemeClr val="lt1"/>
              </a:highlight>
              <a:latin typeface="Times New Roman"/>
              <a:ea typeface="Times New Roman"/>
              <a:cs typeface="Times New Roman"/>
              <a:sym typeface="Times New Roman"/>
            </a:endParaRPr>
          </a:p>
          <a:p>
            <a:pPr marL="914400" lvl="1" indent="-317500" algn="l" rtl="0">
              <a:lnSpc>
                <a:spcPct val="115000"/>
              </a:lnSpc>
              <a:spcBef>
                <a:spcPts val="0"/>
              </a:spcBef>
              <a:spcAft>
                <a:spcPts val="0"/>
              </a:spcAft>
              <a:buClr>
                <a:schemeClr val="dk1"/>
              </a:buClr>
              <a:buSzPts val="1400"/>
              <a:buFont typeface="Times New Roman"/>
              <a:buChar char="○"/>
            </a:pPr>
            <a:r>
              <a:rPr lang="en-US" sz="1400">
                <a:highlight>
                  <a:schemeClr val="lt1"/>
                </a:highlight>
                <a:latin typeface="Times New Roman"/>
                <a:ea typeface="Times New Roman"/>
                <a:cs typeface="Times New Roman"/>
                <a:sym typeface="Times New Roman"/>
              </a:rPr>
              <a:t>We are currently conducting this review.  </a:t>
            </a:r>
            <a:endParaRPr sz="1400">
              <a:highlight>
                <a:schemeClr val="lt1"/>
              </a:highlight>
              <a:latin typeface="Times New Roman"/>
              <a:ea typeface="Times New Roman"/>
              <a:cs typeface="Times New Roman"/>
              <a:sym typeface="Times New Roman"/>
            </a:endParaRPr>
          </a:p>
          <a:p>
            <a:pPr marL="914400" lvl="1" indent="-317500" algn="l" rtl="0">
              <a:lnSpc>
                <a:spcPct val="115000"/>
              </a:lnSpc>
              <a:spcBef>
                <a:spcPts val="0"/>
              </a:spcBef>
              <a:spcAft>
                <a:spcPts val="0"/>
              </a:spcAft>
              <a:buClr>
                <a:schemeClr val="dk1"/>
              </a:buClr>
              <a:buSzPts val="1400"/>
              <a:buFont typeface="Times New Roman"/>
              <a:buChar char="○"/>
            </a:pPr>
            <a:r>
              <a:rPr lang="en-US" sz="1400">
                <a:highlight>
                  <a:schemeClr val="lt1"/>
                </a:highlight>
                <a:latin typeface="Times New Roman"/>
                <a:ea typeface="Times New Roman"/>
                <a:cs typeface="Times New Roman"/>
                <a:sym typeface="Times New Roman"/>
              </a:rPr>
              <a:t>In addition, the Orders establish a National Climate Task Force to implement a Government-wide approach to combat the climate crisis, and the Department of Commerce and NOAA will play an important role in this effort.  </a:t>
            </a:r>
            <a:endParaRPr sz="1400">
              <a:solidFill>
                <a:srgbClr val="050505"/>
              </a:solidFill>
              <a:highlight>
                <a:schemeClr val="lt1"/>
              </a:highlight>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400">
              <a:solidFill>
                <a:srgbClr val="050505"/>
              </a:solidFill>
              <a:highlight>
                <a:schemeClr val="lt1"/>
              </a:highlight>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Times New Roman"/>
              <a:buChar char="●"/>
            </a:pPr>
            <a:r>
              <a:rPr lang="en-US" sz="1400" u="sng">
                <a:solidFill>
                  <a:schemeClr val="hlink"/>
                </a:solidFill>
                <a:highlight>
                  <a:schemeClr val="lt1"/>
                </a:highlight>
                <a:latin typeface="Times New Roman"/>
                <a:ea typeface="Times New Roman"/>
                <a:cs typeface="Times New Roman"/>
                <a:sym typeface="Times New Roman"/>
                <a:hlinkClick r:id="rId5"/>
              </a:rPr>
              <a:t>Executive Order on Protecting the Federal Workforce</a:t>
            </a:r>
            <a:r>
              <a:rPr lang="en-US" sz="1400">
                <a:highlight>
                  <a:schemeClr val="lt1"/>
                </a:highlight>
                <a:latin typeface="Times New Roman"/>
                <a:ea typeface="Times New Roman"/>
                <a:cs typeface="Times New Roman"/>
                <a:sym typeface="Times New Roman"/>
              </a:rPr>
              <a:t>:  Issued on January 20, this Executive Order focuses on protecting the Federal workforce from COVID-19, and mandates mask-wearing in Federal buildings and on Federal lands.  </a:t>
            </a:r>
            <a:endParaRPr sz="1400">
              <a:highlight>
                <a:schemeClr val="lt1"/>
              </a:highlight>
              <a:latin typeface="Times New Roman"/>
              <a:ea typeface="Times New Roman"/>
              <a:cs typeface="Times New Roman"/>
              <a:sym typeface="Times New Roman"/>
            </a:endParaRPr>
          </a:p>
          <a:p>
            <a:pPr marL="914400" lvl="1" indent="-317500" algn="l" rtl="0">
              <a:lnSpc>
                <a:spcPct val="115000"/>
              </a:lnSpc>
              <a:spcBef>
                <a:spcPts val="0"/>
              </a:spcBef>
              <a:spcAft>
                <a:spcPts val="0"/>
              </a:spcAft>
              <a:buClr>
                <a:schemeClr val="dk1"/>
              </a:buClr>
              <a:buSzPts val="1400"/>
              <a:buFont typeface="Times New Roman"/>
              <a:buChar char="○"/>
            </a:pPr>
            <a:r>
              <a:rPr lang="en-US" sz="1400">
                <a:highlight>
                  <a:schemeClr val="lt1"/>
                </a:highlight>
                <a:latin typeface="Times New Roman"/>
                <a:ea typeface="Times New Roman"/>
                <a:cs typeface="Times New Roman"/>
                <a:sym typeface="Times New Roman"/>
              </a:rPr>
              <a:t>NOAA has been substantially in compliance with this Order for several months, but we have been coordinating closely with the White House and the Department of Commerce to ensure that we are consistently applying this mandate to the wide range of work conditions and Federal areas that NOAA oversees.</a:t>
            </a:r>
            <a:endParaRPr sz="1400">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400">
              <a:latin typeface="Arial"/>
              <a:ea typeface="Arial"/>
              <a:cs typeface="Arial"/>
              <a:sym typeface="Arial"/>
            </a:endParaRPr>
          </a:p>
          <a:p>
            <a:pPr marL="596900" lvl="0" indent="-317500" algn="l" rtl="0">
              <a:lnSpc>
                <a:spcPct val="115000"/>
              </a:lnSpc>
              <a:spcBef>
                <a:spcPts val="0"/>
              </a:spcBef>
              <a:spcAft>
                <a:spcPts val="0"/>
              </a:spcAft>
              <a:buClr>
                <a:schemeClr val="dk1"/>
              </a:buClr>
              <a:buSzPts val="1400"/>
              <a:buFont typeface="Times New Roman"/>
              <a:buChar char="●"/>
            </a:pPr>
            <a:r>
              <a:rPr lang="en-US" sz="1400" u="sng">
                <a:solidFill>
                  <a:schemeClr val="hlink"/>
                </a:solidFill>
                <a:highlight>
                  <a:schemeClr val="lt1"/>
                </a:highlight>
                <a:latin typeface="Times New Roman"/>
                <a:ea typeface="Times New Roman"/>
                <a:cs typeface="Times New Roman"/>
                <a:sym typeface="Times New Roman"/>
                <a:hlinkClick r:id="rId6"/>
              </a:rPr>
              <a:t>Executive Order on Racial Equity</a:t>
            </a:r>
            <a:r>
              <a:rPr lang="en-US" sz="1400">
                <a:highlight>
                  <a:schemeClr val="lt1"/>
                </a:highlight>
                <a:latin typeface="Times New Roman"/>
                <a:ea typeface="Times New Roman"/>
                <a:cs typeface="Times New Roman"/>
                <a:sym typeface="Times New Roman"/>
              </a:rPr>
              <a:t>:  Issued on January 20, this Executive Order mandates that all Federal agencies pursue a comprehensive approach to advancing equity for all, including those who have been historically underserved.  </a:t>
            </a:r>
            <a:endParaRPr sz="1400">
              <a:highlight>
                <a:schemeClr val="lt1"/>
              </a:highlight>
              <a:latin typeface="Times New Roman"/>
              <a:ea typeface="Times New Roman"/>
              <a:cs typeface="Times New Roman"/>
              <a:sym typeface="Times New Roman"/>
            </a:endParaRPr>
          </a:p>
          <a:p>
            <a:pPr marL="914400" lvl="1" indent="-317500" algn="l" rtl="0">
              <a:lnSpc>
                <a:spcPct val="115000"/>
              </a:lnSpc>
              <a:spcBef>
                <a:spcPts val="0"/>
              </a:spcBef>
              <a:spcAft>
                <a:spcPts val="0"/>
              </a:spcAft>
              <a:buClr>
                <a:schemeClr val="dk1"/>
              </a:buClr>
              <a:buSzPts val="1400"/>
              <a:buFont typeface="Times New Roman"/>
              <a:buChar char="○"/>
            </a:pPr>
            <a:r>
              <a:rPr lang="en-US" sz="1400">
                <a:highlight>
                  <a:schemeClr val="lt1"/>
                </a:highlight>
                <a:latin typeface="Times New Roman"/>
                <a:ea typeface="Times New Roman"/>
                <a:cs typeface="Times New Roman"/>
                <a:sym typeface="Times New Roman"/>
              </a:rPr>
              <a:t>Under the Executive Order, agencies must conduct an equity assessment by reviewing their programs and policies to determine whether underserved communities face systematic barriers to accessing benefits and services.  </a:t>
            </a:r>
            <a:endParaRPr sz="1400">
              <a:highlight>
                <a:schemeClr val="lt1"/>
              </a:highlight>
              <a:latin typeface="Times New Roman"/>
              <a:ea typeface="Times New Roman"/>
              <a:cs typeface="Times New Roman"/>
              <a:sym typeface="Times New Roman"/>
            </a:endParaRPr>
          </a:p>
          <a:p>
            <a:pPr marL="914400" lvl="1" indent="-317500" algn="l" rtl="0">
              <a:lnSpc>
                <a:spcPct val="115000"/>
              </a:lnSpc>
              <a:spcBef>
                <a:spcPts val="0"/>
              </a:spcBef>
              <a:spcAft>
                <a:spcPts val="0"/>
              </a:spcAft>
              <a:buClr>
                <a:schemeClr val="dk1"/>
              </a:buClr>
              <a:buSzPts val="1400"/>
              <a:buFont typeface="Times New Roman"/>
              <a:buChar char="○"/>
            </a:pPr>
            <a:r>
              <a:rPr lang="en-US" sz="1400">
                <a:highlight>
                  <a:schemeClr val="lt1"/>
                </a:highlight>
                <a:latin typeface="Times New Roman"/>
                <a:ea typeface="Times New Roman"/>
                <a:cs typeface="Times New Roman"/>
                <a:sym typeface="Times New Roman"/>
              </a:rPr>
              <a:t>NOAA is actively pursuing this assessment, and has created a working group led by Senior Advisor Letise LaFeir to ensure we are in compliance with the Executive Order.</a:t>
            </a:r>
            <a:endParaRPr sz="1400">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40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Char char="●"/>
            </a:pPr>
            <a:r>
              <a:rPr lang="en-US" sz="1400" u="sng">
                <a:solidFill>
                  <a:schemeClr val="hlink"/>
                </a:solidFill>
                <a:highlight>
                  <a:schemeClr val="lt1"/>
                </a:highlight>
                <a:latin typeface="Times New Roman"/>
                <a:ea typeface="Times New Roman"/>
                <a:cs typeface="Times New Roman"/>
                <a:sym typeface="Times New Roman"/>
                <a:hlinkClick r:id="rId7"/>
              </a:rPr>
              <a:t>Memorandum on Scientific Integrity</a:t>
            </a:r>
            <a:r>
              <a:rPr lang="en-US" sz="1400" u="sng">
                <a:highlight>
                  <a:schemeClr val="lt1"/>
                </a:highlight>
                <a:latin typeface="Times New Roman"/>
                <a:ea typeface="Times New Roman"/>
                <a:cs typeface="Times New Roman"/>
                <a:sym typeface="Times New Roman"/>
              </a:rPr>
              <a:t>:</a:t>
            </a:r>
            <a:r>
              <a:rPr lang="en-US" sz="1400">
                <a:highlight>
                  <a:schemeClr val="lt1"/>
                </a:highlight>
                <a:latin typeface="Times New Roman"/>
                <a:ea typeface="Times New Roman"/>
                <a:cs typeface="Times New Roman"/>
                <a:sym typeface="Times New Roman"/>
              </a:rPr>
              <a:t>  Issued on January 27, this Presidential Memorandum requires scientific agencies to coordinate with a new Scientific Integrity Task Force to ensure, among other things, that their scientific integrity policies are consistent with scientific principles. </a:t>
            </a:r>
            <a:endParaRPr sz="1400">
              <a:highlight>
                <a:schemeClr val="lt1"/>
              </a:highlight>
              <a:latin typeface="Times New Roman"/>
              <a:ea typeface="Times New Roman"/>
              <a:cs typeface="Times New Roman"/>
              <a:sym typeface="Times New Roman"/>
            </a:endParaRPr>
          </a:p>
          <a:p>
            <a:pPr marL="914400" lvl="1" indent="-317500" algn="l" rtl="0">
              <a:lnSpc>
                <a:spcPct val="115000"/>
              </a:lnSpc>
              <a:spcBef>
                <a:spcPts val="0"/>
              </a:spcBef>
              <a:spcAft>
                <a:spcPts val="0"/>
              </a:spcAft>
              <a:buClr>
                <a:schemeClr val="dk1"/>
              </a:buClr>
              <a:buSzPts val="1400"/>
              <a:buChar char="○"/>
            </a:pPr>
            <a:r>
              <a:rPr lang="en-US" sz="1400">
                <a:highlight>
                  <a:schemeClr val="lt1"/>
                </a:highlight>
                <a:latin typeface="Times New Roman"/>
                <a:ea typeface="Times New Roman"/>
                <a:cs typeface="Times New Roman"/>
                <a:sym typeface="Times New Roman"/>
              </a:rPr>
              <a:t>The Memorandum further requires agencies to allow public access to scientific data, publish an agency data plan, and review their scientific Federal advisory committees to ensure membership and policies are appropriate.  </a:t>
            </a:r>
            <a:endParaRPr sz="1400">
              <a:highlight>
                <a:schemeClr val="lt1"/>
              </a:highlight>
              <a:latin typeface="Times New Roman"/>
              <a:ea typeface="Times New Roman"/>
              <a:cs typeface="Times New Roman"/>
              <a:sym typeface="Times New Roman"/>
            </a:endParaRPr>
          </a:p>
          <a:p>
            <a:pPr marL="914400" lvl="1" indent="-317500" algn="l" rtl="0">
              <a:lnSpc>
                <a:spcPct val="115000"/>
              </a:lnSpc>
              <a:spcBef>
                <a:spcPts val="0"/>
              </a:spcBef>
              <a:spcAft>
                <a:spcPts val="0"/>
              </a:spcAft>
              <a:buClr>
                <a:schemeClr val="dk1"/>
              </a:buClr>
              <a:buSzPts val="1400"/>
              <a:buChar char="○"/>
            </a:pPr>
            <a:r>
              <a:rPr lang="en-US" sz="1400">
                <a:highlight>
                  <a:schemeClr val="lt1"/>
                </a:highlight>
                <a:latin typeface="Times New Roman"/>
                <a:ea typeface="Times New Roman"/>
                <a:cs typeface="Times New Roman"/>
                <a:sym typeface="Times New Roman"/>
              </a:rPr>
              <a:t>NOAA is substantially in compliance with this Memorandum, but we are conducting reviews to determine if NOAA must take additional steps.   </a:t>
            </a:r>
            <a:br>
              <a:rPr lang="en-US" sz="1400">
                <a:highlight>
                  <a:schemeClr val="lt1"/>
                </a:highlight>
                <a:latin typeface="Times New Roman"/>
                <a:ea typeface="Times New Roman"/>
                <a:cs typeface="Times New Roman"/>
                <a:sym typeface="Times New Roman"/>
              </a:rPr>
            </a:br>
            <a:endParaRPr sz="1400">
              <a:highlight>
                <a:schemeClr val="lt1"/>
              </a:highlight>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400">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400">
              <a:latin typeface="Arial"/>
              <a:ea typeface="Arial"/>
              <a:cs typeface="Arial"/>
              <a:sym typeface="Arial"/>
            </a:endParaRPr>
          </a:p>
          <a:p>
            <a:pPr marL="457200" lvl="0" indent="0" algn="l" rtl="0">
              <a:lnSpc>
                <a:spcPct val="115000"/>
              </a:lnSpc>
              <a:spcBef>
                <a:spcPts val="0"/>
              </a:spcBef>
              <a:spcAft>
                <a:spcPts val="0"/>
              </a:spcAft>
              <a:buNone/>
            </a:pPr>
            <a:endParaRPr sz="1400">
              <a:latin typeface="Arial"/>
              <a:ea typeface="Arial"/>
              <a:cs typeface="Arial"/>
              <a:sym typeface="Arial"/>
            </a:endParaRPr>
          </a:p>
        </p:txBody>
      </p:sp>
      <p:sp>
        <p:nvSpPr>
          <p:cNvPr id="360" name="Google Shape;360;gdebd24e9da_0_1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debd24e9da_0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1400">
                <a:latin typeface="Arial"/>
                <a:ea typeface="Arial"/>
                <a:cs typeface="Arial"/>
                <a:sym typeface="Arial"/>
              </a:rPr>
              <a:t>[</a:t>
            </a:r>
            <a:r>
              <a:rPr lang="en-US" sz="1400">
                <a:solidFill>
                  <a:srgbClr val="222222"/>
                </a:solidFill>
                <a:latin typeface="Arial"/>
                <a:ea typeface="Arial"/>
                <a:cs typeface="Arial"/>
                <a:sym typeface="Arial"/>
              </a:rPr>
              <a:t>Speak to the priorities in the slide and note the following below specific to the reauthorization.]</a:t>
            </a:r>
            <a:endParaRPr sz="1400">
              <a:latin typeface="Arial"/>
              <a:ea typeface="Arial"/>
              <a:cs typeface="Arial"/>
              <a:sym typeface="Arial"/>
            </a:endParaRPr>
          </a:p>
          <a:p>
            <a:pPr marL="457200" lvl="0" indent="-317500" algn="l" rtl="0">
              <a:lnSpc>
                <a:spcPct val="100000"/>
              </a:lnSpc>
              <a:spcBef>
                <a:spcPts val="1000"/>
              </a:spcBef>
              <a:spcAft>
                <a:spcPts val="0"/>
              </a:spcAft>
              <a:buClr>
                <a:schemeClr val="dk1"/>
              </a:buClr>
              <a:buSzPts val="1400"/>
              <a:buFont typeface="Arial"/>
              <a:buChar char="●"/>
            </a:pPr>
            <a:r>
              <a:rPr lang="en-US" sz="1400">
                <a:latin typeface="Arial"/>
                <a:ea typeface="Arial"/>
                <a:cs typeface="Arial"/>
                <a:sym typeface="Arial"/>
              </a:rPr>
              <a:t>Here are our IOOS priorities, and we continue to work on how to better position ourselves to accomplish these. </a:t>
            </a:r>
            <a:endParaRPr sz="1400">
              <a:latin typeface="Arial"/>
              <a:ea typeface="Arial"/>
              <a:cs typeface="Arial"/>
              <a:sym typeface="Arial"/>
            </a:endParaRPr>
          </a:p>
          <a:p>
            <a:pPr marL="457200" lvl="0" indent="-317500" algn="l" rtl="0">
              <a:spcBef>
                <a:spcPts val="1000"/>
              </a:spcBef>
              <a:spcAft>
                <a:spcPts val="0"/>
              </a:spcAft>
              <a:buClr>
                <a:schemeClr val="dk1"/>
              </a:buClr>
              <a:buSzPts val="1400"/>
              <a:buChar char="●"/>
            </a:pPr>
            <a:r>
              <a:rPr lang="en-US" sz="1400">
                <a:latin typeface="Arial"/>
                <a:ea typeface="Arial"/>
                <a:cs typeface="Arial"/>
                <a:sym typeface="Arial"/>
              </a:rPr>
              <a:t>Overall we have been busy, trying to fit in our priorities with the new administration and leveraging these. </a:t>
            </a:r>
            <a:endParaRPr sz="1400">
              <a:latin typeface="Arial"/>
              <a:ea typeface="Arial"/>
              <a:cs typeface="Arial"/>
              <a:sym typeface="Arial"/>
            </a:endParaRPr>
          </a:p>
          <a:p>
            <a:pPr marL="457200" lvl="0" indent="-317500" algn="l" rtl="0">
              <a:lnSpc>
                <a:spcPct val="100000"/>
              </a:lnSpc>
              <a:spcBef>
                <a:spcPts val="1000"/>
              </a:spcBef>
              <a:spcAft>
                <a:spcPts val="0"/>
              </a:spcAft>
              <a:buClr>
                <a:schemeClr val="dk1"/>
              </a:buClr>
              <a:buSzPts val="1400"/>
              <a:buChar char="●"/>
            </a:pPr>
            <a:r>
              <a:rPr lang="en-US" sz="1400">
                <a:latin typeface="Arial"/>
                <a:ea typeface="Arial"/>
                <a:cs typeface="Arial"/>
                <a:sym typeface="Arial"/>
              </a:rPr>
              <a:t>With the next cycle of regional observing system cooperative agreements, with this new administration, with the new legislation, and with a number of new opportunities, it seems we need to take some time and really consider how to advance things in a coordinated and complimentary way. </a:t>
            </a:r>
            <a:endParaRPr sz="1400">
              <a:solidFill>
                <a:srgbClr val="222222"/>
              </a:solidFill>
              <a:latin typeface="Arial"/>
              <a:ea typeface="Arial"/>
              <a:cs typeface="Arial"/>
              <a:sym typeface="Arial"/>
            </a:endParaRPr>
          </a:p>
          <a:p>
            <a:pPr marL="0" lvl="0" indent="0" algn="l" rtl="0">
              <a:lnSpc>
                <a:spcPct val="100000"/>
              </a:lnSpc>
              <a:spcBef>
                <a:spcPts val="600"/>
              </a:spcBef>
              <a:spcAft>
                <a:spcPts val="0"/>
              </a:spcAft>
              <a:buNone/>
            </a:pPr>
            <a:endParaRPr sz="1400">
              <a:solidFill>
                <a:srgbClr val="222222"/>
              </a:solidFill>
              <a:latin typeface="Arial"/>
              <a:ea typeface="Arial"/>
              <a:cs typeface="Arial"/>
              <a:sym typeface="Arial"/>
            </a:endParaRPr>
          </a:p>
          <a:p>
            <a:pPr marL="0" lvl="0" indent="0" algn="l" rtl="0">
              <a:lnSpc>
                <a:spcPct val="100000"/>
              </a:lnSpc>
              <a:spcBef>
                <a:spcPts val="600"/>
              </a:spcBef>
              <a:spcAft>
                <a:spcPts val="0"/>
              </a:spcAft>
              <a:buNone/>
            </a:pPr>
            <a:r>
              <a:rPr lang="en-US" sz="1400">
                <a:solidFill>
                  <a:srgbClr val="222222"/>
                </a:solidFill>
                <a:latin typeface="Arial"/>
                <a:ea typeface="Arial"/>
                <a:cs typeface="Arial"/>
                <a:sym typeface="Arial"/>
              </a:rPr>
              <a:t>Background:</a:t>
            </a:r>
            <a:endParaRPr sz="1400">
              <a:solidFill>
                <a:srgbClr val="222222"/>
              </a:solidFill>
              <a:latin typeface="Arial"/>
              <a:ea typeface="Arial"/>
              <a:cs typeface="Arial"/>
              <a:sym typeface="Arial"/>
            </a:endParaRPr>
          </a:p>
          <a:p>
            <a:pPr marL="0" lvl="0" indent="0" algn="l" rtl="0">
              <a:lnSpc>
                <a:spcPct val="100000"/>
              </a:lnSpc>
              <a:spcBef>
                <a:spcPts val="600"/>
              </a:spcBef>
              <a:spcAft>
                <a:spcPts val="0"/>
              </a:spcAft>
              <a:buNone/>
            </a:pPr>
            <a:r>
              <a:rPr lang="en-US" sz="1400">
                <a:solidFill>
                  <a:srgbClr val="222222"/>
                </a:solidFill>
                <a:latin typeface="Arial"/>
                <a:ea typeface="Arial"/>
                <a:cs typeface="Arial"/>
                <a:sym typeface="Arial"/>
              </a:rPr>
              <a:t>In regards to the Reauthorization Act</a:t>
            </a:r>
            <a:endParaRPr sz="1400">
              <a:solidFill>
                <a:srgbClr val="222222"/>
              </a:solidFill>
              <a:latin typeface="Arial"/>
              <a:ea typeface="Arial"/>
              <a:cs typeface="Arial"/>
              <a:sym typeface="Arial"/>
            </a:endParaRPr>
          </a:p>
          <a:p>
            <a:pPr marL="457200" lvl="0" indent="0" algn="l" rtl="0">
              <a:lnSpc>
                <a:spcPct val="100000"/>
              </a:lnSpc>
              <a:spcBef>
                <a:spcPts val="600"/>
              </a:spcBef>
              <a:spcAft>
                <a:spcPts val="0"/>
              </a:spcAft>
              <a:buClr>
                <a:schemeClr val="dk1"/>
              </a:buClr>
              <a:buSzPts val="1100"/>
              <a:buFont typeface="Arial"/>
              <a:buNone/>
            </a:pPr>
            <a:endParaRPr sz="1400">
              <a:solidFill>
                <a:srgbClr val="222222"/>
              </a:solidFill>
              <a:latin typeface="Arial"/>
              <a:ea typeface="Arial"/>
              <a:cs typeface="Arial"/>
              <a:sym typeface="Arial"/>
            </a:endParaRPr>
          </a:p>
          <a:p>
            <a:pPr marL="457200" lvl="0" indent="-317500" algn="l" rtl="0">
              <a:lnSpc>
                <a:spcPct val="100000"/>
              </a:lnSpc>
              <a:spcBef>
                <a:spcPts val="600"/>
              </a:spcBef>
              <a:spcAft>
                <a:spcPts val="0"/>
              </a:spcAft>
              <a:buClr>
                <a:srgbClr val="222222"/>
              </a:buClr>
              <a:buSzPts val="1400"/>
              <a:buChar char="●"/>
            </a:pPr>
            <a:r>
              <a:rPr lang="en-US" sz="1400">
                <a:solidFill>
                  <a:srgbClr val="222222"/>
                </a:solidFill>
                <a:latin typeface="Arial"/>
                <a:ea typeface="Arial"/>
                <a:cs typeface="Arial"/>
                <a:sym typeface="Arial"/>
              </a:rPr>
              <a:t>A priority within the new legislation is that it tells us to work together, [and this is one way to do this.] </a:t>
            </a:r>
            <a:endParaRPr sz="1400">
              <a:solidFill>
                <a:srgbClr val="222222"/>
              </a:solidFill>
              <a:latin typeface="Arial"/>
              <a:ea typeface="Arial"/>
              <a:cs typeface="Arial"/>
              <a:sym typeface="Arial"/>
            </a:endParaRPr>
          </a:p>
          <a:p>
            <a:pPr marL="457200" lvl="0" indent="0" algn="l" rtl="0">
              <a:spcBef>
                <a:spcPts val="600"/>
              </a:spcBef>
              <a:spcAft>
                <a:spcPts val="0"/>
              </a:spcAft>
              <a:buClr>
                <a:schemeClr val="dk1"/>
              </a:buClr>
              <a:buSzPts val="1100"/>
              <a:buFont typeface="Arial"/>
              <a:buNone/>
            </a:pPr>
            <a:endParaRPr sz="1400">
              <a:solidFill>
                <a:srgbClr val="222222"/>
              </a:solidFill>
              <a:latin typeface="Arial"/>
              <a:ea typeface="Arial"/>
              <a:cs typeface="Arial"/>
              <a:sym typeface="Arial"/>
            </a:endParaRPr>
          </a:p>
          <a:p>
            <a:pPr marL="457200" lvl="0" indent="-317500" algn="l" rtl="0">
              <a:spcBef>
                <a:spcPts val="600"/>
              </a:spcBef>
              <a:spcAft>
                <a:spcPts val="0"/>
              </a:spcAft>
              <a:buClr>
                <a:srgbClr val="222222"/>
              </a:buClr>
              <a:buSzPts val="1400"/>
              <a:buChar char="●"/>
            </a:pPr>
            <a:r>
              <a:rPr lang="en-US" sz="1400">
                <a:solidFill>
                  <a:srgbClr val="222222"/>
                </a:solidFill>
                <a:latin typeface="Arial"/>
                <a:ea typeface="Arial"/>
                <a:cs typeface="Arial"/>
                <a:sym typeface="Arial"/>
              </a:rPr>
              <a:t>The reauthorization also puts extra emphasis on modeling and prediction, where we have a lot of internal coordination within NOS happening, in particular through the water initiative. </a:t>
            </a:r>
            <a:endParaRPr sz="1400">
              <a:solidFill>
                <a:srgbClr val="222222"/>
              </a:solidFill>
              <a:latin typeface="Arial"/>
              <a:ea typeface="Arial"/>
              <a:cs typeface="Arial"/>
              <a:sym typeface="Arial"/>
            </a:endParaRPr>
          </a:p>
          <a:p>
            <a:pPr marL="457200" lvl="0" indent="0" algn="l" rtl="0">
              <a:spcBef>
                <a:spcPts val="600"/>
              </a:spcBef>
              <a:spcAft>
                <a:spcPts val="0"/>
              </a:spcAft>
              <a:buClr>
                <a:schemeClr val="dk1"/>
              </a:buClr>
              <a:buSzPts val="1100"/>
              <a:buFont typeface="Arial"/>
              <a:buNone/>
            </a:pPr>
            <a:endParaRPr sz="1400">
              <a:solidFill>
                <a:srgbClr val="222222"/>
              </a:solidFill>
              <a:latin typeface="Arial"/>
              <a:ea typeface="Arial"/>
              <a:cs typeface="Arial"/>
              <a:sym typeface="Arial"/>
            </a:endParaRPr>
          </a:p>
          <a:p>
            <a:pPr marL="457200" lvl="0" indent="-317500" algn="l" rtl="0">
              <a:spcBef>
                <a:spcPts val="600"/>
              </a:spcBef>
              <a:spcAft>
                <a:spcPts val="0"/>
              </a:spcAft>
              <a:buClr>
                <a:srgbClr val="222222"/>
              </a:buClr>
              <a:buSzPts val="1400"/>
              <a:buChar char="●"/>
            </a:pPr>
            <a:r>
              <a:rPr lang="en-US" sz="1400">
                <a:solidFill>
                  <a:srgbClr val="222222"/>
                </a:solidFill>
                <a:latin typeface="Arial"/>
                <a:ea typeface="Arial"/>
                <a:cs typeface="Arial"/>
                <a:sym typeface="Arial"/>
              </a:rPr>
              <a:t>We are looking to the regions to be a part of this. We need to work towards being better organized and trying to lay down a vision.</a:t>
            </a:r>
            <a:endParaRPr sz="1400">
              <a:solidFill>
                <a:srgbClr val="222222"/>
              </a:solidFill>
              <a:latin typeface="Arial"/>
              <a:ea typeface="Arial"/>
              <a:cs typeface="Arial"/>
              <a:sym typeface="Arial"/>
            </a:endParaRPr>
          </a:p>
          <a:p>
            <a:pPr marL="457200" lvl="0" indent="0" algn="l" rtl="0">
              <a:spcBef>
                <a:spcPts val="600"/>
              </a:spcBef>
              <a:spcAft>
                <a:spcPts val="0"/>
              </a:spcAft>
              <a:buClr>
                <a:schemeClr val="dk1"/>
              </a:buClr>
              <a:buSzPts val="1100"/>
              <a:buFont typeface="Arial"/>
              <a:buNone/>
            </a:pPr>
            <a:endParaRPr sz="1400">
              <a:solidFill>
                <a:srgbClr val="222222"/>
              </a:solidFill>
              <a:latin typeface="Arial"/>
              <a:ea typeface="Arial"/>
              <a:cs typeface="Arial"/>
              <a:sym typeface="Arial"/>
            </a:endParaRPr>
          </a:p>
          <a:p>
            <a:pPr marL="457200" lvl="0" indent="-317500" algn="l" rtl="0">
              <a:spcBef>
                <a:spcPts val="600"/>
              </a:spcBef>
              <a:spcAft>
                <a:spcPts val="0"/>
              </a:spcAft>
              <a:buClr>
                <a:srgbClr val="222222"/>
              </a:buClr>
              <a:buSzPts val="1400"/>
              <a:buChar char="●"/>
            </a:pPr>
            <a:r>
              <a:rPr lang="en-US" sz="1400">
                <a:solidFill>
                  <a:srgbClr val="222222"/>
                </a:solidFill>
                <a:latin typeface="Arial"/>
                <a:ea typeface="Arial"/>
                <a:cs typeface="Arial"/>
                <a:sym typeface="Arial"/>
              </a:rPr>
              <a:t>At the same time work with other parts of NOAA which in a way we are such as through the Coastal Ocean Modelling Testbed Program (COMT) and best practices in coupling and modelling. </a:t>
            </a:r>
            <a:endParaRPr sz="1400">
              <a:solidFill>
                <a:srgbClr val="222222"/>
              </a:solidFill>
              <a:latin typeface="Arial"/>
              <a:ea typeface="Arial"/>
              <a:cs typeface="Arial"/>
              <a:sym typeface="Arial"/>
            </a:endParaRPr>
          </a:p>
          <a:p>
            <a:pPr marL="457200" lvl="0" indent="0" algn="l" rtl="0">
              <a:spcBef>
                <a:spcPts val="600"/>
              </a:spcBef>
              <a:spcAft>
                <a:spcPts val="0"/>
              </a:spcAft>
              <a:buClr>
                <a:schemeClr val="dk1"/>
              </a:buClr>
              <a:buSzPts val="1100"/>
              <a:buFont typeface="Arial"/>
              <a:buNone/>
            </a:pPr>
            <a:endParaRPr sz="1400">
              <a:solidFill>
                <a:srgbClr val="222222"/>
              </a:solidFill>
              <a:latin typeface="Arial"/>
              <a:ea typeface="Arial"/>
              <a:cs typeface="Arial"/>
              <a:sym typeface="Arial"/>
            </a:endParaRPr>
          </a:p>
          <a:p>
            <a:pPr marL="914400" lvl="1" indent="-317500" algn="l" rtl="0">
              <a:spcBef>
                <a:spcPts val="600"/>
              </a:spcBef>
              <a:spcAft>
                <a:spcPts val="0"/>
              </a:spcAft>
              <a:buClr>
                <a:srgbClr val="222222"/>
              </a:buClr>
              <a:buSzPts val="1400"/>
              <a:buChar char="○"/>
            </a:pPr>
            <a:r>
              <a:rPr lang="en-US" sz="1400">
                <a:solidFill>
                  <a:srgbClr val="222222"/>
                </a:solidFill>
                <a:latin typeface="Arial"/>
                <a:ea typeface="Arial"/>
                <a:cs typeface="Arial"/>
                <a:sym typeface="Arial"/>
              </a:rPr>
              <a:t>[Example] The West Coast Ocean Forecasting System (WCOFS) offers us a good example, of a domain </a:t>
            </a:r>
            <a:r>
              <a:rPr lang="en-US" sz="1400">
                <a:latin typeface="Arial"/>
                <a:ea typeface="Arial"/>
                <a:cs typeface="Arial"/>
                <a:sym typeface="Arial"/>
              </a:rPr>
              <a:t>of what we think our observations and modeling should include. </a:t>
            </a:r>
            <a:endParaRPr sz="1400">
              <a:latin typeface="Arial"/>
              <a:ea typeface="Arial"/>
              <a:cs typeface="Arial"/>
              <a:sym typeface="Arial"/>
            </a:endParaRPr>
          </a:p>
          <a:p>
            <a:pPr marL="914400" lvl="1" indent="-317500" algn="l" rtl="0">
              <a:spcBef>
                <a:spcPts val="0"/>
              </a:spcBef>
              <a:spcAft>
                <a:spcPts val="0"/>
              </a:spcAft>
              <a:buClr>
                <a:srgbClr val="222222"/>
              </a:buClr>
              <a:buSzPts val="1400"/>
              <a:buChar char="○"/>
            </a:pPr>
            <a:r>
              <a:rPr lang="en-US" sz="1400">
                <a:latin typeface="Arial"/>
                <a:ea typeface="Arial"/>
                <a:cs typeface="Arial"/>
                <a:sym typeface="Arial"/>
              </a:rPr>
              <a:t>Our office is getting asked to integrate across things, which is great. </a:t>
            </a:r>
            <a:endParaRPr sz="1400">
              <a:latin typeface="Arial"/>
              <a:ea typeface="Arial"/>
              <a:cs typeface="Arial"/>
              <a:sym typeface="Arial"/>
            </a:endParaRPr>
          </a:p>
          <a:p>
            <a:pPr marL="914400" lvl="1" indent="-317500" algn="l" rtl="0">
              <a:spcBef>
                <a:spcPts val="0"/>
              </a:spcBef>
              <a:spcAft>
                <a:spcPts val="0"/>
              </a:spcAft>
              <a:buClr>
                <a:srgbClr val="222222"/>
              </a:buClr>
              <a:buSzPts val="1400"/>
              <a:buChar char="○"/>
            </a:pPr>
            <a:r>
              <a:rPr lang="en-US" sz="1400">
                <a:latin typeface="Arial"/>
                <a:ea typeface="Arial"/>
                <a:cs typeface="Arial"/>
                <a:sym typeface="Arial"/>
              </a:rPr>
              <a:t>We should be thinking about who could be owning it on the east coast? </a:t>
            </a:r>
            <a:endParaRPr sz="1400">
              <a:latin typeface="Arial"/>
              <a:ea typeface="Arial"/>
              <a:cs typeface="Arial"/>
              <a:sym typeface="Arial"/>
            </a:endParaRPr>
          </a:p>
          <a:p>
            <a:pPr marL="914400" lvl="0" indent="0" algn="l" rtl="0">
              <a:spcBef>
                <a:spcPts val="600"/>
              </a:spcBef>
              <a:spcAft>
                <a:spcPts val="0"/>
              </a:spcAft>
              <a:buClr>
                <a:schemeClr val="dk1"/>
              </a:buClr>
              <a:buSzPts val="1100"/>
              <a:buFont typeface="Arial"/>
              <a:buNone/>
            </a:pPr>
            <a:endParaRPr sz="1400">
              <a:solidFill>
                <a:srgbClr val="222222"/>
              </a:solidFill>
              <a:latin typeface="Arial"/>
              <a:ea typeface="Arial"/>
              <a:cs typeface="Arial"/>
              <a:sym typeface="Arial"/>
            </a:endParaRPr>
          </a:p>
          <a:p>
            <a:pPr marL="457200" lvl="0" indent="-317500" algn="l" rtl="0">
              <a:spcBef>
                <a:spcPts val="600"/>
              </a:spcBef>
              <a:spcAft>
                <a:spcPts val="0"/>
              </a:spcAft>
              <a:buClr>
                <a:srgbClr val="222222"/>
              </a:buClr>
              <a:buSzPts val="1400"/>
              <a:buChar char="●"/>
            </a:pPr>
            <a:r>
              <a:rPr lang="en-US" sz="1400">
                <a:solidFill>
                  <a:srgbClr val="222222"/>
                </a:solidFill>
                <a:latin typeface="Arial"/>
                <a:ea typeface="Arial"/>
                <a:cs typeface="Arial"/>
                <a:sym typeface="Arial"/>
              </a:rPr>
              <a:t>The reauthorization speaks to </a:t>
            </a:r>
            <a:r>
              <a:rPr lang="en-US" sz="1400" i="1">
                <a:solidFill>
                  <a:srgbClr val="222222"/>
                </a:solidFill>
                <a:latin typeface="Arial"/>
                <a:ea typeface="Arial"/>
                <a:cs typeface="Arial"/>
                <a:sym typeface="Arial"/>
              </a:rPr>
              <a:t>a product development system to transform observations into products in a format that may be readily used and understood. </a:t>
            </a:r>
            <a:r>
              <a:rPr lang="en-US" sz="1400">
                <a:solidFill>
                  <a:srgbClr val="222222"/>
                </a:solidFill>
                <a:latin typeface="Arial"/>
                <a:ea typeface="Arial"/>
                <a:cs typeface="Arial"/>
                <a:sym typeface="Arial"/>
              </a:rPr>
              <a:t> Let me reiterate that we, IOOS/the regions are positioned and delivering services and support. </a:t>
            </a:r>
            <a:endParaRPr sz="1400">
              <a:solidFill>
                <a:srgbClr val="222222"/>
              </a:solidFill>
              <a:latin typeface="Arial"/>
              <a:ea typeface="Arial"/>
              <a:cs typeface="Arial"/>
              <a:sym typeface="Arial"/>
            </a:endParaRPr>
          </a:p>
          <a:p>
            <a:pPr marL="457200" lvl="0" indent="0" algn="l" rtl="0">
              <a:spcBef>
                <a:spcPts val="600"/>
              </a:spcBef>
              <a:spcAft>
                <a:spcPts val="0"/>
              </a:spcAft>
              <a:buClr>
                <a:schemeClr val="dk1"/>
              </a:buClr>
              <a:buSzPts val="1100"/>
              <a:buFont typeface="Arial"/>
              <a:buNone/>
            </a:pPr>
            <a:endParaRPr sz="1400" i="1">
              <a:solidFill>
                <a:srgbClr val="222222"/>
              </a:solidFill>
              <a:latin typeface="Arial"/>
              <a:ea typeface="Arial"/>
              <a:cs typeface="Arial"/>
              <a:sym typeface="Arial"/>
            </a:endParaRPr>
          </a:p>
          <a:p>
            <a:pPr marL="457200" lvl="0" indent="-317500" algn="l" rtl="0">
              <a:spcBef>
                <a:spcPts val="600"/>
              </a:spcBef>
              <a:spcAft>
                <a:spcPts val="0"/>
              </a:spcAft>
              <a:buClr>
                <a:srgbClr val="222222"/>
              </a:buClr>
              <a:buSzPts val="1400"/>
              <a:buChar char="●"/>
            </a:pPr>
            <a:r>
              <a:rPr lang="en-US" sz="1400">
                <a:solidFill>
                  <a:srgbClr val="222222"/>
                </a:solidFill>
                <a:latin typeface="Arial"/>
                <a:ea typeface="Arial"/>
                <a:cs typeface="Arial"/>
                <a:sym typeface="Arial"/>
              </a:rPr>
              <a:t>This is important because not all understand the legislation and don't understand the intricacies of IOOS. This provides that clarification that we sometimes need to justify our needs and/or issues. </a:t>
            </a:r>
            <a:endParaRPr sz="1400">
              <a:solidFill>
                <a:srgbClr val="222222"/>
              </a:solidFill>
              <a:latin typeface="Arial"/>
              <a:ea typeface="Arial"/>
              <a:cs typeface="Arial"/>
              <a:sym typeface="Arial"/>
            </a:endParaRPr>
          </a:p>
          <a:p>
            <a:pPr marL="457200" lvl="0" indent="0" algn="l" rtl="0">
              <a:spcBef>
                <a:spcPts val="600"/>
              </a:spcBef>
              <a:spcAft>
                <a:spcPts val="0"/>
              </a:spcAft>
              <a:buClr>
                <a:schemeClr val="dk1"/>
              </a:buClr>
              <a:buSzPts val="1100"/>
              <a:buFont typeface="Arial"/>
              <a:buNone/>
            </a:pPr>
            <a:endParaRPr sz="1400">
              <a:solidFill>
                <a:srgbClr val="222222"/>
              </a:solidFill>
              <a:latin typeface="Arial"/>
              <a:ea typeface="Arial"/>
              <a:cs typeface="Arial"/>
              <a:sym typeface="Arial"/>
            </a:endParaRPr>
          </a:p>
          <a:p>
            <a:pPr marL="457200" lvl="0" indent="-317500" algn="l" rtl="0">
              <a:spcBef>
                <a:spcPts val="600"/>
              </a:spcBef>
              <a:spcAft>
                <a:spcPts val="0"/>
              </a:spcAft>
              <a:buClr>
                <a:srgbClr val="222222"/>
              </a:buClr>
              <a:buSzPts val="1400"/>
              <a:buChar char="●"/>
            </a:pPr>
            <a:r>
              <a:rPr lang="en-US" sz="1400">
                <a:solidFill>
                  <a:srgbClr val="222222"/>
                </a:solidFill>
                <a:latin typeface="Arial"/>
                <a:ea typeface="Arial"/>
                <a:cs typeface="Arial"/>
                <a:sym typeface="Arial"/>
              </a:rPr>
              <a:t>It’s also good as justification to the private sector. Although this hasn’t happened, other Offices within NOAA have experienced this. Again, our belief is that the regions are positioned and delivering services and support. </a:t>
            </a:r>
            <a:endParaRPr sz="1400">
              <a:solidFill>
                <a:srgbClr val="222222"/>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endParaRPr sz="1400">
              <a:latin typeface="Arial"/>
              <a:ea typeface="Arial"/>
              <a:cs typeface="Arial"/>
              <a:sym typeface="Arial"/>
            </a:endParaRPr>
          </a:p>
          <a:p>
            <a:pPr marL="2286000" lvl="4" indent="-317500" algn="l" rtl="0">
              <a:lnSpc>
                <a:spcPct val="115000"/>
              </a:lnSpc>
              <a:spcBef>
                <a:spcPts val="0"/>
              </a:spcBef>
              <a:spcAft>
                <a:spcPts val="0"/>
              </a:spcAft>
              <a:buClr>
                <a:schemeClr val="dk1"/>
              </a:buClr>
              <a:buSzPts val="1400"/>
              <a:buAutoNum type="alphaLcPeriod"/>
            </a:pPr>
            <a:r>
              <a:rPr lang="en-US" sz="1400">
                <a:latin typeface="Arial"/>
                <a:ea typeface="Arial"/>
                <a:cs typeface="Arial"/>
                <a:sym typeface="Arial"/>
              </a:rPr>
              <a:t>Framework EPIC (coastal team with Derrick’s leadership that we are participating in). Expert with Scott </a:t>
            </a:r>
            <a:endParaRPr sz="1400">
              <a:latin typeface="Arial"/>
              <a:ea typeface="Arial"/>
              <a:cs typeface="Arial"/>
              <a:sym typeface="Arial"/>
            </a:endParaRPr>
          </a:p>
          <a:p>
            <a:pPr marL="2286000" lvl="4" indent="-317500" algn="l" rtl="0">
              <a:lnSpc>
                <a:spcPct val="115000"/>
              </a:lnSpc>
              <a:spcBef>
                <a:spcPts val="0"/>
              </a:spcBef>
              <a:spcAft>
                <a:spcPts val="0"/>
              </a:spcAft>
              <a:buClr>
                <a:schemeClr val="dk1"/>
              </a:buClr>
              <a:buSzPts val="1400"/>
              <a:buAutoNum type="alphaLcPeriod"/>
            </a:pPr>
            <a:r>
              <a:rPr lang="en-US" sz="1400">
                <a:latin typeface="Arial"/>
                <a:ea typeface="Arial"/>
                <a:cs typeface="Arial"/>
                <a:sym typeface="Arial"/>
              </a:rPr>
              <a:t>Through the weather act we have seat up ICAMs. Large, real and supposed to include earth systems (including oceans). Oceans being at the table is great - what that means and how we organize is unknown. Carl is on the committee for Obs, Mark Ossler is on the committee for </a:t>
            </a:r>
            <a:endParaRPr sz="1400" u="sng">
              <a:solidFill>
                <a:srgbClr val="313131"/>
              </a:solidFill>
              <a:highlight>
                <a:schemeClr val="lt1"/>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400" u="sng">
              <a:solidFill>
                <a:srgbClr val="313131"/>
              </a:solidFill>
              <a:highlight>
                <a:schemeClr val="lt1"/>
              </a:highlight>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en-US" sz="1400" b="1" u="sng">
                <a:solidFill>
                  <a:srgbClr val="313131"/>
                </a:solidFill>
                <a:highlight>
                  <a:schemeClr val="lt1"/>
                </a:highlight>
                <a:latin typeface="Arial"/>
                <a:ea typeface="Arial"/>
                <a:cs typeface="Arial"/>
                <a:sym typeface="Arial"/>
              </a:rPr>
              <a:t>Background: </a:t>
            </a:r>
            <a:r>
              <a:rPr lang="en-US" sz="1400" u="sng">
                <a:solidFill>
                  <a:srgbClr val="313131"/>
                </a:solidFill>
                <a:highlight>
                  <a:schemeClr val="lt1"/>
                </a:highlight>
                <a:latin typeface="Arial"/>
                <a:ea typeface="Arial"/>
                <a:cs typeface="Arial"/>
                <a:sym typeface="Arial"/>
              </a:rPr>
              <a:t>From the CJS FY21 Appropriations Report: </a:t>
            </a:r>
            <a:endParaRPr sz="1400">
              <a:solidFill>
                <a:srgbClr val="313131"/>
              </a:solidFill>
              <a:highlight>
                <a:srgbClr val="FFFF00"/>
              </a:highlight>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en-US" sz="1400" i="1">
                <a:solidFill>
                  <a:srgbClr val="313131"/>
                </a:solidFill>
                <a:highlight>
                  <a:schemeClr val="lt1"/>
                </a:highlight>
                <a:latin typeface="Arial"/>
                <a:ea typeface="Arial"/>
                <a:cs typeface="Arial"/>
                <a:sym typeface="Arial"/>
              </a:rPr>
              <a:t>Sea Level Rise.—</a:t>
            </a:r>
            <a:r>
              <a:rPr lang="en-US" sz="1400">
                <a:solidFill>
                  <a:srgbClr val="313131"/>
                </a:solidFill>
                <a:highlight>
                  <a:schemeClr val="lt1"/>
                </a:highlight>
                <a:latin typeface="Arial"/>
                <a:ea typeface="Arial"/>
                <a:cs typeface="Arial"/>
                <a:sym typeface="Arial"/>
              </a:rPr>
              <a:t>The Committee is concerned by the increasing threat posed to coastal communities and assets of the Nation by sea level rise and the resultant increase in coastal flood risk. The recommendation includes no less than an increase of $600,000 above fiscal year 2020, within Coastal Science, Assessment, Response, Restoration, to initiate and accelerate efforts to create a National Coastal Data Information System which includes (1) combining existing observations, modeling, predictions, products and services into an integrated framework for producing and maintaining authoritative and timely data, maps and information services which quantify and communicate coastal flood risk to the US States and territories; (2) developing and strengthening partnerships with organizations that represent end users within coastal communities, including other Federalagencies, to better assess information gaps and needs; and (3) producing new information products and services, targeted to end-user needs, that allow coastal communities across the U.S. to plan for coastal flood risk today, next year, and for decades to come. NOAA shall, not less than 180 days after the enactment of this Act, provide the Committee with a holistic analysis of the need to expand observations, modeling, predictions, products and services to (1) improve the understanding of changing coastal flood risk, including impacts of sea level rise, (2) maintain and update this information on a regular cadence and (3) track and report how observed rates of sea level rise compare to the sea level rise predictions published within the National Climate Assessments.</a:t>
            </a:r>
            <a:endParaRPr sz="1400">
              <a:solidFill>
                <a:srgbClr val="313131"/>
              </a:solidFill>
              <a:highlight>
                <a:schemeClr val="lt1"/>
              </a:highlight>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endParaRPr sz="1400">
              <a:latin typeface="Arial"/>
              <a:ea typeface="Arial"/>
              <a:cs typeface="Arial"/>
              <a:sym typeface="Arial"/>
            </a:endParaRPr>
          </a:p>
          <a:p>
            <a:pPr marL="457200" lvl="0" indent="0" algn="l" rtl="0">
              <a:spcBef>
                <a:spcPts val="1000"/>
              </a:spcBef>
              <a:spcAft>
                <a:spcPts val="0"/>
              </a:spcAft>
              <a:buClr>
                <a:schemeClr val="dk1"/>
              </a:buClr>
              <a:buSzPts val="1100"/>
              <a:buFont typeface="Arial"/>
              <a:buNone/>
            </a:pPr>
            <a:endParaRPr sz="1400">
              <a:latin typeface="Arial"/>
              <a:ea typeface="Arial"/>
              <a:cs typeface="Arial"/>
              <a:sym typeface="Arial"/>
            </a:endParaRPr>
          </a:p>
          <a:p>
            <a:pPr marL="457200" lvl="0" indent="0" algn="l" rtl="0">
              <a:spcBef>
                <a:spcPts val="0"/>
              </a:spcBef>
              <a:spcAft>
                <a:spcPts val="0"/>
              </a:spcAft>
              <a:buNone/>
            </a:pPr>
            <a:endParaRPr sz="1400"/>
          </a:p>
        </p:txBody>
      </p:sp>
      <p:sp>
        <p:nvSpPr>
          <p:cNvPr id="366" name="Google Shape;366;gdebd24e9da_0_1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e0420a7e90_1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US" sz="1400"/>
              <a:t>This slide shows the historical timeline specific to the presidential budget request (blue columns) compared to actual appropriations (green column).</a:t>
            </a:r>
            <a:endParaRPr sz="1400"/>
          </a:p>
          <a:p>
            <a:pPr marL="457200" lvl="0" indent="0" algn="l" rtl="0">
              <a:spcBef>
                <a:spcPts val="0"/>
              </a:spcBef>
              <a:spcAft>
                <a:spcPts val="0"/>
              </a:spcAft>
              <a:buClr>
                <a:schemeClr val="dk1"/>
              </a:buClr>
              <a:buSzPts val="1100"/>
              <a:buFont typeface="Arial"/>
              <a:buNone/>
            </a:pPr>
            <a:endParaRPr sz="1400"/>
          </a:p>
          <a:p>
            <a:pPr marL="457200" lvl="0" indent="-317500" algn="l" rtl="0">
              <a:spcBef>
                <a:spcPts val="0"/>
              </a:spcBef>
              <a:spcAft>
                <a:spcPts val="0"/>
              </a:spcAft>
              <a:buClr>
                <a:schemeClr val="dk1"/>
              </a:buClr>
              <a:buSzPts val="1400"/>
              <a:buFont typeface="Calibri"/>
              <a:buChar char="●"/>
            </a:pPr>
            <a:r>
              <a:rPr lang="en-US" sz="1400"/>
              <a:t>The FY2021 appropriations passed in December and we have been busy distributing those of which you will see with the new awards.</a:t>
            </a:r>
            <a:endParaRPr sz="1400"/>
          </a:p>
          <a:p>
            <a:pPr marL="457200" lvl="0" indent="0" algn="l" rtl="0">
              <a:spcBef>
                <a:spcPts val="0"/>
              </a:spcBef>
              <a:spcAft>
                <a:spcPts val="0"/>
              </a:spcAft>
              <a:buClr>
                <a:schemeClr val="dk1"/>
              </a:buClr>
              <a:buSzPts val="1100"/>
              <a:buFont typeface="Arial"/>
              <a:buNone/>
            </a:pPr>
            <a:endParaRPr sz="1400"/>
          </a:p>
          <a:p>
            <a:pPr marL="457200" lvl="0" indent="-317500" algn="l" rtl="0">
              <a:spcBef>
                <a:spcPts val="0"/>
              </a:spcBef>
              <a:spcAft>
                <a:spcPts val="0"/>
              </a:spcAft>
              <a:buClr>
                <a:schemeClr val="dk1"/>
              </a:buClr>
              <a:buSzPts val="1400"/>
              <a:buChar char="●"/>
            </a:pPr>
            <a:r>
              <a:rPr lang="en-US" sz="1400"/>
              <a:t>As mentioned previously </a:t>
            </a:r>
            <a:r>
              <a:rPr lang="en-US" sz="1400">
                <a:solidFill>
                  <a:srgbClr val="222222"/>
                </a:solidFill>
                <a:highlight>
                  <a:schemeClr val="lt1"/>
                </a:highlight>
              </a:rPr>
              <a:t>the work of environmental justice, equity, diversity, and inclusion is a priority for the incoming administration and core to what we do and how we operate. </a:t>
            </a:r>
            <a:endParaRPr sz="1400"/>
          </a:p>
          <a:p>
            <a:pPr marL="457200" lvl="0" indent="0" algn="l" rtl="0">
              <a:spcBef>
                <a:spcPts val="0"/>
              </a:spcBef>
              <a:spcAft>
                <a:spcPts val="0"/>
              </a:spcAft>
              <a:buClr>
                <a:schemeClr val="dk1"/>
              </a:buClr>
              <a:buSzPts val="1100"/>
              <a:buFont typeface="Arial"/>
              <a:buNone/>
            </a:pPr>
            <a:endParaRPr sz="1400"/>
          </a:p>
          <a:p>
            <a:pPr marL="457200" lvl="0" indent="-317500" algn="l" rtl="0">
              <a:spcBef>
                <a:spcPts val="0"/>
              </a:spcBef>
              <a:spcAft>
                <a:spcPts val="0"/>
              </a:spcAft>
              <a:buClr>
                <a:schemeClr val="dk1"/>
              </a:buClr>
              <a:buSzPts val="1400"/>
              <a:buChar char="●"/>
            </a:pPr>
            <a:r>
              <a:rPr lang="en-US" sz="1400"/>
              <a:t>T</a:t>
            </a:r>
            <a:r>
              <a:rPr lang="en-US" sz="1400">
                <a:solidFill>
                  <a:srgbClr val="222222"/>
                </a:solidFill>
              </a:rPr>
              <a:t>h</a:t>
            </a:r>
            <a:r>
              <a:rPr lang="en-US" sz="1400">
                <a:solidFill>
                  <a:srgbClr val="222222"/>
                </a:solidFill>
                <a:highlight>
                  <a:schemeClr val="lt1"/>
                </a:highlight>
              </a:rPr>
              <a:t>e IOOS Office is committed to this effort.  </a:t>
            </a:r>
            <a:endParaRPr sz="1400">
              <a:solidFill>
                <a:srgbClr val="222222"/>
              </a:solidFill>
              <a:highlight>
                <a:schemeClr val="lt1"/>
              </a:highlight>
            </a:endParaRPr>
          </a:p>
          <a:p>
            <a:pPr marL="457200" lvl="0" indent="0" algn="l" rtl="0">
              <a:spcBef>
                <a:spcPts val="0"/>
              </a:spcBef>
              <a:spcAft>
                <a:spcPts val="0"/>
              </a:spcAft>
              <a:buClr>
                <a:schemeClr val="dk1"/>
              </a:buClr>
              <a:buSzPts val="1100"/>
              <a:buFont typeface="Arial"/>
              <a:buNone/>
            </a:pPr>
            <a:endParaRPr sz="1400">
              <a:solidFill>
                <a:srgbClr val="222222"/>
              </a:solidFill>
              <a:highlight>
                <a:schemeClr val="lt1"/>
              </a:highlight>
            </a:endParaRPr>
          </a:p>
          <a:p>
            <a:pPr marL="457200" lvl="0" indent="-317500" algn="l" rtl="0">
              <a:spcBef>
                <a:spcPts val="0"/>
              </a:spcBef>
              <a:spcAft>
                <a:spcPts val="0"/>
              </a:spcAft>
              <a:buClr>
                <a:schemeClr val="dk1"/>
              </a:buClr>
              <a:buSzPts val="1400"/>
              <a:buFont typeface="Calibri"/>
              <a:buChar char="●"/>
            </a:pPr>
            <a:r>
              <a:rPr lang="en-US" sz="1400">
                <a:solidFill>
                  <a:srgbClr val="222222"/>
                </a:solidFill>
                <a:highlight>
                  <a:schemeClr val="lt1"/>
                </a:highlight>
              </a:rPr>
              <a:t>As a first step, we’ve set aside Fiscal Year 2021 funding from our national line to match funding from the regions to build an approach for tackling this issue and promoting diversity, equity, and justice.</a:t>
            </a:r>
            <a:endParaRPr sz="1400">
              <a:solidFill>
                <a:srgbClr val="222222"/>
              </a:solidFill>
              <a:highlight>
                <a:schemeClr val="lt1"/>
              </a:highlight>
            </a:endParaRPr>
          </a:p>
          <a:p>
            <a:pPr marL="457200" lvl="0" indent="0" algn="l" rtl="0">
              <a:spcBef>
                <a:spcPts val="0"/>
              </a:spcBef>
              <a:spcAft>
                <a:spcPts val="0"/>
              </a:spcAft>
              <a:buClr>
                <a:schemeClr val="dk1"/>
              </a:buClr>
              <a:buSzPts val="1100"/>
              <a:buFont typeface="Arial"/>
              <a:buNone/>
            </a:pPr>
            <a:endParaRPr sz="1400">
              <a:solidFill>
                <a:srgbClr val="222222"/>
              </a:solidFill>
              <a:highlight>
                <a:schemeClr val="lt1"/>
              </a:highlight>
            </a:endParaRPr>
          </a:p>
          <a:p>
            <a:pPr marL="457200" lvl="0" indent="-317500" algn="l" rtl="0">
              <a:spcBef>
                <a:spcPts val="0"/>
              </a:spcBef>
              <a:spcAft>
                <a:spcPts val="0"/>
              </a:spcAft>
              <a:buClr>
                <a:srgbClr val="222222"/>
              </a:buClr>
              <a:buSzPts val="1400"/>
              <a:buFont typeface="Calibri"/>
              <a:buChar char="●"/>
            </a:pPr>
            <a:r>
              <a:rPr lang="en-US" sz="1400">
                <a:solidFill>
                  <a:srgbClr val="222222"/>
                </a:solidFill>
                <a:highlight>
                  <a:schemeClr val="lt1"/>
                </a:highlight>
              </a:rPr>
              <a:t>This is something that we see for the long term and is only the first step.</a:t>
            </a:r>
            <a:endParaRPr sz="1400">
              <a:solidFill>
                <a:srgbClr val="222222"/>
              </a:solidFill>
              <a:highlight>
                <a:schemeClr val="lt1"/>
              </a:highlight>
            </a:endParaRPr>
          </a:p>
          <a:p>
            <a:pPr marL="457200" lvl="0" indent="0" algn="l" rtl="0">
              <a:spcBef>
                <a:spcPts val="0"/>
              </a:spcBef>
              <a:spcAft>
                <a:spcPts val="0"/>
              </a:spcAft>
              <a:buClr>
                <a:schemeClr val="dk1"/>
              </a:buClr>
              <a:buSzPts val="1100"/>
              <a:buFont typeface="Arial"/>
              <a:buNone/>
            </a:pPr>
            <a:endParaRPr sz="1400"/>
          </a:p>
          <a:p>
            <a:pPr marL="457200" lvl="0" indent="-317500" algn="l" rtl="0">
              <a:spcBef>
                <a:spcPts val="0"/>
              </a:spcBef>
              <a:spcAft>
                <a:spcPts val="0"/>
              </a:spcAft>
              <a:buClr>
                <a:schemeClr val="dk1"/>
              </a:buClr>
              <a:buSzPts val="1400"/>
              <a:buFont typeface="Calibri"/>
              <a:buChar char="●"/>
            </a:pPr>
            <a:r>
              <a:rPr lang="en-US" sz="1400"/>
              <a:t>Now we can turn our attention to the FY22 budget. As noted, the Office has been busy, and specifically in compiling and providing information on needs to the new administration. </a:t>
            </a:r>
            <a:endParaRPr sz="1400"/>
          </a:p>
          <a:p>
            <a:pPr marL="457200" lvl="0" indent="-317500" algn="l" rtl="0">
              <a:spcBef>
                <a:spcPts val="0"/>
              </a:spcBef>
              <a:spcAft>
                <a:spcPts val="0"/>
              </a:spcAft>
              <a:buClr>
                <a:schemeClr val="dk1"/>
              </a:buClr>
              <a:buSzPts val="1400"/>
              <a:buFont typeface="Calibri"/>
              <a:buChar char="●"/>
            </a:pPr>
            <a:endParaRPr sz="1400"/>
          </a:p>
          <a:p>
            <a:pPr marL="914400" lvl="1" indent="-317500" algn="l" rtl="0">
              <a:spcBef>
                <a:spcPts val="0"/>
              </a:spcBef>
              <a:spcAft>
                <a:spcPts val="0"/>
              </a:spcAft>
              <a:buClr>
                <a:schemeClr val="dk1"/>
              </a:buClr>
              <a:buSzPts val="1400"/>
              <a:buFont typeface="Calibri"/>
              <a:buChar char="○"/>
            </a:pPr>
            <a:r>
              <a:rPr lang="en-US" sz="1400"/>
              <a:t>We are looking to the new presidential budget to begin working with the regions, GCOOS directly. </a:t>
            </a:r>
            <a:endParaRPr sz="1400"/>
          </a:p>
          <a:p>
            <a:pPr marL="914400" lvl="1" indent="-317500" algn="l" rtl="0">
              <a:spcBef>
                <a:spcPts val="0"/>
              </a:spcBef>
              <a:spcAft>
                <a:spcPts val="0"/>
              </a:spcAft>
              <a:buClr>
                <a:schemeClr val="dk1"/>
              </a:buClr>
              <a:buSzPts val="1400"/>
              <a:buFont typeface="Calibri"/>
              <a:buChar char="○"/>
            </a:pPr>
            <a:r>
              <a:rPr lang="en-US" sz="1400"/>
              <a:t>These forthcoming priorities and numbers will pave the way for discussions between us. </a:t>
            </a:r>
            <a:endParaRPr sz="1400"/>
          </a:p>
          <a:p>
            <a:pPr marL="914400" lvl="1" indent="-317500" algn="l" rtl="0">
              <a:spcBef>
                <a:spcPts val="0"/>
              </a:spcBef>
              <a:spcAft>
                <a:spcPts val="0"/>
              </a:spcAft>
              <a:buClr>
                <a:schemeClr val="dk1"/>
              </a:buClr>
              <a:buSzPts val="1400"/>
              <a:buFont typeface="Calibri"/>
              <a:buChar char="○"/>
            </a:pPr>
            <a:r>
              <a:rPr lang="en-US" sz="1400"/>
              <a:t>And I am optimistic, as just alone from the skinny budget, we see over a 1billion dollar increase to NOAA. </a:t>
            </a:r>
            <a:endParaRPr/>
          </a:p>
        </p:txBody>
      </p:sp>
      <p:sp>
        <p:nvSpPr>
          <p:cNvPr id="377" name="Google Shape;377;ge0420a7e90_1_27:notes"/>
          <p:cNvSpPr>
            <a:spLocks noGrp="1" noRot="1" noChangeAspect="1"/>
          </p:cNvSpPr>
          <p:nvPr>
            <p:ph type="sldImg" idx="2"/>
          </p:nvPr>
        </p:nvSpPr>
        <p:spPr>
          <a:xfrm>
            <a:off x="1144587" y="687387"/>
            <a:ext cx="45705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f7f25ae1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df7f25ae16_0_0:notes"/>
          <p:cNvSpPr>
            <a:spLocks noGrp="1" noRot="1" noChangeAspect="1"/>
          </p:cNvSpPr>
          <p:nvPr>
            <p:ph type="sldImg" idx="2"/>
          </p:nvPr>
        </p:nvSpPr>
        <p:spPr>
          <a:xfrm>
            <a:off x="1144400" y="687387"/>
            <a:ext cx="45708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df7f25ae16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df7f25ae16_0_23:notes"/>
          <p:cNvSpPr>
            <a:spLocks noGrp="1" noRot="1" noChangeAspect="1"/>
          </p:cNvSpPr>
          <p:nvPr>
            <p:ph type="sldImg" idx="2"/>
          </p:nvPr>
        </p:nvSpPr>
        <p:spPr>
          <a:xfrm>
            <a:off x="1144400" y="687387"/>
            <a:ext cx="45708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f0b29393f_0_22:notes"/>
          <p:cNvSpPr>
            <a:spLocks noGrp="1" noRot="1" noChangeAspect="1"/>
          </p:cNvSpPr>
          <p:nvPr>
            <p:ph type="sldImg" idx="2"/>
          </p:nvPr>
        </p:nvSpPr>
        <p:spPr>
          <a:xfrm>
            <a:off x="1150290" y="686425"/>
            <a:ext cx="455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f0b29393f_0_22:notes"/>
          <p:cNvSpPr txBox="1">
            <a:spLocks noGrp="1"/>
          </p:cNvSpPr>
          <p:nvPr>
            <p:ph type="body" idx="1"/>
          </p:nvPr>
        </p:nvSpPr>
        <p:spPr>
          <a:xfrm>
            <a:off x="685800" y="4343713"/>
            <a:ext cx="5486400" cy="41139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sz="1400"/>
          </a:p>
          <a:p>
            <a:pPr marL="457200" lvl="0" indent="-317500" algn="l" rtl="0">
              <a:spcBef>
                <a:spcPts val="0"/>
              </a:spcBef>
              <a:spcAft>
                <a:spcPts val="0"/>
              </a:spcAft>
              <a:buClr>
                <a:schemeClr val="dk1"/>
              </a:buClr>
              <a:buSzPts val="1400"/>
              <a:buFont typeface="Calibri"/>
              <a:buChar char="●"/>
            </a:pPr>
            <a:r>
              <a:rPr lang="en-US" sz="1400"/>
              <a:t>IOOS is still in the stages of determining our role in the UN Decade - how we in the US participate and how IOOS can fit in. </a:t>
            </a:r>
            <a:endParaRPr sz="1400"/>
          </a:p>
          <a:p>
            <a:pPr marL="457200" lvl="0" indent="0" algn="l" rtl="0">
              <a:spcBef>
                <a:spcPts val="0"/>
              </a:spcBef>
              <a:spcAft>
                <a:spcPts val="0"/>
              </a:spcAft>
              <a:buClr>
                <a:schemeClr val="dk1"/>
              </a:buClr>
              <a:buSzPts val="1100"/>
              <a:buFont typeface="Arial"/>
              <a:buNone/>
            </a:pPr>
            <a:endParaRPr sz="1400"/>
          </a:p>
          <a:p>
            <a:pPr marL="457200" lvl="0" indent="-317500" algn="l" rtl="0">
              <a:spcBef>
                <a:spcPts val="0"/>
              </a:spcBef>
              <a:spcAft>
                <a:spcPts val="0"/>
              </a:spcAft>
              <a:buClr>
                <a:schemeClr val="dk1"/>
              </a:buClr>
              <a:buSzPts val="1400"/>
              <a:buFont typeface="Calibri"/>
              <a:buChar char="●"/>
            </a:pPr>
            <a:r>
              <a:rPr lang="en-US" sz="1400"/>
              <a:t>When our ideas will coalesce into specific actions is still to be determined, but we need to start having these discussions. We need to begin discussing this this year, and what we should be prioritizing working together. </a:t>
            </a:r>
            <a:endParaRPr sz="1400"/>
          </a:p>
          <a:p>
            <a:pPr marL="457200" lvl="0" indent="0" algn="l" rtl="0">
              <a:spcBef>
                <a:spcPts val="0"/>
              </a:spcBef>
              <a:spcAft>
                <a:spcPts val="0"/>
              </a:spcAft>
              <a:buClr>
                <a:schemeClr val="dk1"/>
              </a:buClr>
              <a:buSzPts val="1100"/>
              <a:buFont typeface="Arial"/>
              <a:buNone/>
            </a:pPr>
            <a:endParaRPr sz="1400"/>
          </a:p>
          <a:p>
            <a:pPr marL="457200" lvl="0" indent="-317500" algn="l" rtl="0">
              <a:spcBef>
                <a:spcPts val="0"/>
              </a:spcBef>
              <a:spcAft>
                <a:spcPts val="0"/>
              </a:spcAft>
              <a:buClr>
                <a:schemeClr val="dk1"/>
              </a:buClr>
              <a:buSzPts val="1400"/>
              <a:buFont typeface="Calibri"/>
              <a:buChar char="●"/>
            </a:pPr>
            <a:r>
              <a:rPr lang="en-US" sz="1400"/>
              <a:t>You all, the RA, can help determine what we should prioritize and the Office is relying on this. </a:t>
            </a:r>
            <a:endParaRPr sz="1400"/>
          </a:p>
          <a:p>
            <a:pPr marL="457200" lvl="0" indent="0" algn="l" rtl="0">
              <a:spcBef>
                <a:spcPts val="0"/>
              </a:spcBef>
              <a:spcAft>
                <a:spcPts val="0"/>
              </a:spcAft>
              <a:buNone/>
            </a:pPr>
            <a:endParaRPr sz="1400"/>
          </a:p>
          <a:p>
            <a:pPr marL="457200" lvl="0" indent="-317500" algn="l" rtl="0">
              <a:spcBef>
                <a:spcPts val="0"/>
              </a:spcBef>
              <a:spcAft>
                <a:spcPts val="0"/>
              </a:spcAft>
              <a:buClr>
                <a:schemeClr val="dk1"/>
              </a:buClr>
              <a:buSzPts val="1400"/>
              <a:buChar char="●"/>
            </a:pPr>
            <a:r>
              <a:rPr lang="en-US" sz="1400"/>
              <a:t>In June we kick off the UN Decade with the </a:t>
            </a:r>
            <a:r>
              <a:rPr lang="en-US" sz="1400">
                <a:solidFill>
                  <a:srgbClr val="005C6D"/>
                </a:solidFill>
                <a:highlight>
                  <a:srgbClr val="FFFFFF"/>
                </a:highlight>
              </a:rPr>
              <a:t>High-Level Launch of the Ocean Decade - First international Ocean Decade Conference</a:t>
            </a:r>
            <a:endParaRPr sz="1400">
              <a:solidFill>
                <a:srgbClr val="005C6D"/>
              </a:solidFill>
              <a:highlight>
                <a:srgbClr val="FFFFFF"/>
              </a:highlight>
            </a:endParaRPr>
          </a:p>
          <a:p>
            <a:pPr marL="457200" lvl="0" indent="0" algn="l" rtl="0">
              <a:spcBef>
                <a:spcPts val="0"/>
              </a:spcBef>
              <a:spcAft>
                <a:spcPts val="0"/>
              </a:spcAft>
              <a:buNone/>
            </a:pPr>
            <a:endParaRPr sz="1400">
              <a:solidFill>
                <a:srgbClr val="005C6D"/>
              </a:solidFill>
              <a:highlight>
                <a:srgbClr val="FFFFFF"/>
              </a:highlight>
            </a:endParaRPr>
          </a:p>
          <a:p>
            <a:pPr marL="457200" lvl="0" indent="-317500" algn="l" rtl="0">
              <a:spcBef>
                <a:spcPts val="0"/>
              </a:spcBef>
              <a:spcAft>
                <a:spcPts val="0"/>
              </a:spcAft>
              <a:buClr>
                <a:srgbClr val="222222"/>
              </a:buClr>
              <a:buSzPts val="1400"/>
              <a:buFont typeface="Calibri"/>
              <a:buChar char="●"/>
            </a:pPr>
            <a:r>
              <a:rPr lang="en-US" sz="1400">
                <a:solidFill>
                  <a:srgbClr val="222222"/>
                </a:solidFill>
                <a:highlight>
                  <a:srgbClr val="FFFFFF"/>
                </a:highlight>
              </a:rPr>
              <a:t>Overall this process is an opportunity to showcase GCOOS, the Regional Associations, our wares etc.</a:t>
            </a:r>
            <a:endParaRPr sz="1400">
              <a:solidFill>
                <a:srgbClr val="222222"/>
              </a:solidFill>
              <a:highlight>
                <a:srgbClr val="FFFFFF"/>
              </a:highlight>
            </a:endParaRPr>
          </a:p>
          <a:p>
            <a:pPr marL="457200" lvl="0" indent="0" algn="l" rtl="0">
              <a:spcBef>
                <a:spcPts val="600"/>
              </a:spcBef>
              <a:spcAft>
                <a:spcPts val="0"/>
              </a:spcAft>
              <a:buNone/>
            </a:pPr>
            <a:endParaRPr sz="1400">
              <a:solidFill>
                <a:srgbClr val="222222"/>
              </a:solidFill>
              <a:highlight>
                <a:srgbClr val="FFFFFF"/>
              </a:highlight>
            </a:endParaRPr>
          </a:p>
          <a:p>
            <a:pPr marL="457200" lvl="0" indent="-317500" algn="l" rtl="0">
              <a:spcBef>
                <a:spcPts val="600"/>
              </a:spcBef>
              <a:spcAft>
                <a:spcPts val="0"/>
              </a:spcAft>
              <a:buClr>
                <a:srgbClr val="222222"/>
              </a:buClr>
              <a:buSzPts val="1400"/>
              <a:buFont typeface="Calibri"/>
              <a:buChar char="●"/>
            </a:pPr>
            <a:r>
              <a:rPr lang="en-US" sz="1400">
                <a:solidFill>
                  <a:srgbClr val="222222"/>
                </a:solidFill>
                <a:highlight>
                  <a:srgbClr val="FFFFFF"/>
                </a:highlight>
              </a:rPr>
              <a:t>Although yes, one can self select into events, it would be good to be coordinated within the IOOS community and we will be working on that</a:t>
            </a:r>
            <a:endParaRPr sz="1400">
              <a:solidFill>
                <a:srgbClr val="222222"/>
              </a:solidFill>
              <a:highlight>
                <a:srgbClr val="FFFFFF"/>
              </a:highlight>
            </a:endParaRPr>
          </a:p>
          <a:p>
            <a:pPr marL="457200" lvl="0" indent="0" algn="l" rtl="0">
              <a:spcBef>
                <a:spcPts val="600"/>
              </a:spcBef>
              <a:spcAft>
                <a:spcPts val="0"/>
              </a:spcAft>
              <a:buNone/>
            </a:pPr>
            <a:endParaRPr sz="1400">
              <a:solidFill>
                <a:srgbClr val="222222"/>
              </a:solidFill>
              <a:highlight>
                <a:srgbClr val="FFFFFF"/>
              </a:highlight>
            </a:endParaRPr>
          </a:p>
          <a:p>
            <a:pPr marL="457200" lvl="0" indent="-317500" algn="l" rtl="0">
              <a:spcBef>
                <a:spcPts val="600"/>
              </a:spcBef>
              <a:spcAft>
                <a:spcPts val="0"/>
              </a:spcAft>
              <a:buClr>
                <a:schemeClr val="dk1"/>
              </a:buClr>
              <a:buSzPts val="1400"/>
              <a:buFont typeface="Calibri"/>
              <a:buChar char="●"/>
            </a:pPr>
            <a:r>
              <a:rPr lang="en-US" sz="1400"/>
              <a:t>Another item directly linked to the Decade is Biology, in particular through the submission of an Ocean Shot by NASA and BOEM with IOOS participation. IOOS is a co-lead of the Marine Life 2030 Program recently endorsed by the Decade.</a:t>
            </a:r>
            <a:endParaRPr sz="1400"/>
          </a:p>
          <a:p>
            <a:pPr marL="457200" lvl="0" indent="0" algn="l" rtl="0">
              <a:spcBef>
                <a:spcPts val="0"/>
              </a:spcBef>
              <a:spcAft>
                <a:spcPts val="0"/>
              </a:spcAft>
              <a:buNone/>
            </a:pPr>
            <a:endParaRPr sz="1400"/>
          </a:p>
          <a:p>
            <a:pPr marL="457200" lvl="0" indent="-317500" algn="l" rtl="0">
              <a:spcBef>
                <a:spcPts val="0"/>
              </a:spcBef>
              <a:spcAft>
                <a:spcPts val="0"/>
              </a:spcAft>
              <a:buClr>
                <a:schemeClr val="dk1"/>
              </a:buClr>
              <a:buSzPts val="1400"/>
              <a:buFont typeface="Calibri"/>
              <a:buChar char="●"/>
            </a:pPr>
            <a:r>
              <a:rPr lang="en-US" sz="1400"/>
              <a:t>This is a priority for us</a:t>
            </a:r>
            <a:endParaRPr sz="1400">
              <a:solidFill>
                <a:srgbClr val="222222"/>
              </a:solidFill>
              <a:highlight>
                <a:srgbClr val="FFFFFF"/>
              </a:highlight>
            </a:endParaRPr>
          </a:p>
          <a:p>
            <a:pPr marL="0" lvl="0" indent="0" algn="l" rtl="0">
              <a:spcBef>
                <a:spcPts val="0"/>
              </a:spcBef>
              <a:spcAft>
                <a:spcPts val="0"/>
              </a:spcAft>
              <a:buNone/>
            </a:pPr>
            <a:endParaRPr sz="1400">
              <a:solidFill>
                <a:srgbClr val="222222"/>
              </a:solidFill>
            </a:endParaRPr>
          </a:p>
          <a:p>
            <a:pPr marL="0" lvl="0" indent="0" algn="l" rtl="0">
              <a:lnSpc>
                <a:spcPct val="115000"/>
              </a:lnSpc>
              <a:spcBef>
                <a:spcPts val="600"/>
              </a:spcBef>
              <a:spcAft>
                <a:spcPts val="0"/>
              </a:spcAft>
              <a:buClr>
                <a:schemeClr val="dk1"/>
              </a:buClr>
              <a:buSzPts val="1100"/>
              <a:buFont typeface="Arial"/>
              <a:buNone/>
            </a:pPr>
            <a:r>
              <a:rPr lang="en-US" sz="1400" b="1">
                <a:solidFill>
                  <a:srgbClr val="222222"/>
                </a:solidFill>
              </a:rPr>
              <a:t>Background: </a:t>
            </a:r>
            <a:r>
              <a:rPr lang="en-US" sz="1400">
                <a:solidFill>
                  <a:srgbClr val="535256"/>
                </a:solidFill>
                <a:highlight>
                  <a:schemeClr val="lt1"/>
                </a:highlight>
              </a:rPr>
              <a:t>The </a:t>
            </a:r>
            <a:r>
              <a:rPr lang="en-US" sz="1400" b="1">
                <a:solidFill>
                  <a:srgbClr val="24509F"/>
                </a:solidFill>
                <a:highlight>
                  <a:schemeClr val="lt1"/>
                </a:highlight>
                <a:uFill>
                  <a:noFill/>
                </a:uFill>
                <a:hlinkClick r:id="rId3">
                  <a:extLst>
                    <a:ext uri="{A12FA001-AC4F-418D-AE19-62706E023703}">
                      <ahyp:hlinkClr xmlns:ahyp="http://schemas.microsoft.com/office/drawing/2018/hyperlinkcolor" val="tx"/>
                    </a:ext>
                  </a:extLst>
                </a:hlinkClick>
              </a:rPr>
              <a:t>United Nations Decade of Ocean Science for Sustainable Development</a:t>
            </a:r>
            <a:r>
              <a:rPr lang="en-US" sz="1400">
                <a:solidFill>
                  <a:srgbClr val="535256"/>
                </a:solidFill>
                <a:highlight>
                  <a:schemeClr val="lt1"/>
                </a:highlight>
              </a:rPr>
              <a:t> creates a foundation to strengthen the international cooperation needed to develop research and innovative technologies that connect ocean science with the needs of society. Held from 2021-2030, this global, collaborative program strives to expand scientific partnerships to support effective science, ocean management, and sustainable development. The Intergovernmental Oceanographic Commission (</a:t>
            </a:r>
            <a:r>
              <a:rPr lang="en-US" sz="1400" b="1">
                <a:solidFill>
                  <a:srgbClr val="24509F"/>
                </a:solidFill>
                <a:highlight>
                  <a:schemeClr val="lt1"/>
                </a:highlight>
                <a:uFill>
                  <a:noFill/>
                </a:uFill>
                <a:hlinkClick r:id="rId4">
                  <a:extLst>
                    <a:ext uri="{A12FA001-AC4F-418D-AE19-62706E023703}">
                      <ahyp:hlinkClr xmlns:ahyp="http://schemas.microsoft.com/office/drawing/2018/hyperlinkcolor" val="tx"/>
                    </a:ext>
                  </a:extLst>
                </a:hlinkClick>
              </a:rPr>
              <a:t>IOC</a:t>
            </a:r>
            <a:r>
              <a:rPr lang="en-US" sz="1400">
                <a:solidFill>
                  <a:srgbClr val="535256"/>
                </a:solidFill>
                <a:highlight>
                  <a:schemeClr val="lt1"/>
                </a:highlight>
              </a:rPr>
              <a:t>) of UNESCO serves as the coordinating agency for the implementation of the Decade. </a:t>
            </a:r>
            <a:endParaRPr sz="1400" b="1">
              <a:solidFill>
                <a:srgbClr val="222222"/>
              </a:solidFill>
            </a:endParaRPr>
          </a:p>
          <a:p>
            <a:pPr marL="0" lvl="0" indent="0" algn="l" rtl="0">
              <a:spcBef>
                <a:spcPts val="60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endParaRPr sz="1400">
              <a:solidFill>
                <a:srgbClr val="222222"/>
              </a:solidFill>
              <a:highlight>
                <a:schemeClr val="lt1"/>
              </a:highlight>
            </a:endParaRPr>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None/>
            </a:pPr>
            <a:endParaRPr sz="1400"/>
          </a:p>
        </p:txBody>
      </p:sp>
      <p:sp>
        <p:nvSpPr>
          <p:cNvPr id="402" name="Google Shape;402;gdf0b29393f_0_22:notes"/>
          <p:cNvSpPr txBox="1">
            <a:spLocks noGrp="1"/>
          </p:cNvSpPr>
          <p:nvPr>
            <p:ph type="sldNum" idx="12"/>
          </p:nvPr>
        </p:nvSpPr>
        <p:spPr>
          <a:xfrm>
            <a:off x="3884122" y="8685861"/>
            <a:ext cx="2972400" cy="456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9</a:t>
            </a:fld>
            <a:endParaRPr sz="14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457200" y="2362200"/>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354" y="17417"/>
            <a:ext cx="9139646" cy="592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3"/>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Google Shape;56;p13"/>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57200" y="609600"/>
            <a:ext cx="3008313" cy="825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2000"/>
              <a:buFont typeface="Rockwell"/>
              <a:buNone/>
              <a:defRPr sz="2000" b="1" i="0" u="none" strike="noStrike" cap="non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14"/>
          <p:cNvSpPr txBox="1">
            <a:spLocks noGrp="1"/>
          </p:cNvSpPr>
          <p:nvPr>
            <p:ph type="body" idx="1"/>
          </p:nvPr>
        </p:nvSpPr>
        <p:spPr>
          <a:xfrm>
            <a:off x="3575050" y="609600"/>
            <a:ext cx="5111750" cy="55165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0" name="Google Shape;60;p1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2"/>
              </a:buClr>
              <a:buSzPts val="1400"/>
              <a:buFont typeface="Arial"/>
              <a:buNone/>
              <a:defRPr sz="1400" b="0" i="0" u="none" strike="noStrike" cap="none">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12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0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61" name="Google Shape;61;p14"/>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 name="Google Shape;62;p14"/>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2000"/>
              <a:buFont typeface="Rockwell"/>
              <a:buNone/>
              <a:defRPr sz="2000" b="1" i="0" u="none" strike="noStrike" cap="non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1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6" name="Google Shape;66;p1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2"/>
              </a:buClr>
              <a:buSzPts val="1400"/>
              <a:buFont typeface="Arial"/>
              <a:buNone/>
              <a:defRPr sz="1400" b="0" i="0" u="none" strike="noStrike" cap="none">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12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0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67" name="Google Shape;67;p15"/>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8" name="Google Shape;68;p15"/>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354" y="17417"/>
            <a:ext cx="9139646" cy="592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rot="5400000">
            <a:off x="1943100" y="-495299"/>
            <a:ext cx="5257800" cy="82296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16"/>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16"/>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3200"/>
              <a:buFont typeface="Rockwell"/>
              <a:buNone/>
              <a:defRPr sz="3200" b="0" i="0" u="none" strike="noStrike" cap="non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7"/>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7" name="Google Shape;77;p17"/>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Google Shape;78;p17"/>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8650" y="784590"/>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628650" y="2215662"/>
            <a:ext cx="3886200" cy="396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8" name="Google Shape;88;p19"/>
          <p:cNvSpPr txBox="1">
            <a:spLocks noGrp="1"/>
          </p:cNvSpPr>
          <p:nvPr>
            <p:ph type="body" idx="2"/>
          </p:nvPr>
        </p:nvSpPr>
        <p:spPr>
          <a:xfrm>
            <a:off x="4629150" y="2215661"/>
            <a:ext cx="3886200" cy="396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Google Shape;89;p19"/>
          <p:cNvSpPr txBox="1">
            <a:spLocks noGrp="1"/>
          </p:cNvSpPr>
          <p:nvPr>
            <p:ph type="sldNum" idx="12"/>
          </p:nvPr>
        </p:nvSpPr>
        <p:spPr>
          <a:xfrm>
            <a:off x="320919" y="6394849"/>
            <a:ext cx="307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19"/>
          <p:cNvSpPr txBox="1">
            <a:spLocks noGrp="1"/>
          </p:cNvSpPr>
          <p:nvPr>
            <p:ph type="title" idx="3"/>
          </p:nvPr>
        </p:nvSpPr>
        <p:spPr>
          <a:xfrm>
            <a:off x="0" y="73875"/>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457200" y="990601"/>
            <a:ext cx="8229600" cy="52578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dk2"/>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100000"/>
              </a:lnSpc>
              <a:spcBef>
                <a:spcPts val="360"/>
              </a:spcBef>
              <a:spcAft>
                <a:spcPts val="0"/>
              </a:spcAft>
              <a:buClr>
                <a:schemeClr val="dk2"/>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100000"/>
              </a:lnSpc>
              <a:spcBef>
                <a:spcPts val="360"/>
              </a:spcBef>
              <a:spcAft>
                <a:spcPts val="0"/>
              </a:spcAft>
              <a:buClr>
                <a:schemeClr val="dk2"/>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100000"/>
              </a:lnSpc>
              <a:spcBef>
                <a:spcPts val="360"/>
              </a:spcBef>
              <a:spcAft>
                <a:spcPts val="0"/>
              </a:spcAft>
              <a:buClr>
                <a:schemeClr val="dk2"/>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100000"/>
              </a:lnSpc>
              <a:spcBef>
                <a:spcPts val="360"/>
              </a:spcBef>
              <a:spcAft>
                <a:spcPts val="0"/>
              </a:spcAft>
              <a:buClr>
                <a:schemeClr val="dk2"/>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4" name="Google Shape;94;p2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2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6">
  <p:cSld name="TITLE_ONLY_6">
    <p:spTree>
      <p:nvGrpSpPr>
        <p:cNvPr id="1" name="Shape 96"/>
        <p:cNvGrpSpPr/>
        <p:nvPr/>
      </p:nvGrpSpPr>
      <p:grpSpPr>
        <a:xfrm>
          <a:off x="0" y="0"/>
          <a:ext cx="0" cy="0"/>
          <a:chOff x="0" y="0"/>
          <a:chExt cx="0" cy="0"/>
        </a:xfrm>
      </p:grpSpPr>
      <p:sp>
        <p:nvSpPr>
          <p:cNvPr id="97" name="Google Shape;97;p21"/>
          <p:cNvSpPr txBox="1">
            <a:spLocks noGrp="1"/>
          </p:cNvSpPr>
          <p:nvPr>
            <p:ph type="title"/>
          </p:nvPr>
        </p:nvSpPr>
        <p:spPr>
          <a:xfrm>
            <a:off x="4763" y="17463"/>
            <a:ext cx="9139200" cy="592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p2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9" name="Google Shape;99;p2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4763" y="17463"/>
            <a:ext cx="9139200" cy="592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2" name="Google Shape;102;p2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3" name="Google Shape;103;p2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1">
  <p:cSld name="TWO_OBJECTS_1">
    <p:spTree>
      <p:nvGrpSpPr>
        <p:cNvPr id="1" name="Shape 104"/>
        <p:cNvGrpSpPr/>
        <p:nvPr/>
      </p:nvGrpSpPr>
      <p:grpSpPr>
        <a:xfrm>
          <a:off x="0" y="0"/>
          <a:ext cx="0" cy="0"/>
          <a:chOff x="0" y="0"/>
          <a:chExt cx="0" cy="0"/>
        </a:xfrm>
      </p:grpSpPr>
      <p:sp>
        <p:nvSpPr>
          <p:cNvPr id="105" name="Google Shape;105;p23"/>
          <p:cNvSpPr txBox="1">
            <a:spLocks noGrp="1"/>
          </p:cNvSpPr>
          <p:nvPr>
            <p:ph type="title"/>
          </p:nvPr>
        </p:nvSpPr>
        <p:spPr>
          <a:xfrm>
            <a:off x="4354" y="17417"/>
            <a:ext cx="9139500" cy="592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p23"/>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lnSpc>
                <a:spcPct val="100000"/>
              </a:lnSpc>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lnSpc>
                <a:spcPct val="100000"/>
              </a:lnSpc>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lnSpc>
                <a:spcPct val="100000"/>
              </a:lnSpc>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7" name="Google Shape;107;p23"/>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lnSpc>
                <a:spcPct val="100000"/>
              </a:lnSpc>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lnSpc>
                <a:spcPct val="100000"/>
              </a:lnSpc>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lnSpc>
                <a:spcPct val="100000"/>
              </a:lnSpc>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8" name="Google Shape;108;p23"/>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9" name="Google Shape;109;p2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685800" y="1600200"/>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3"/>
          <p:cNvSpPr txBox="1">
            <a:spLocks noGrp="1"/>
          </p:cNvSpPr>
          <p:nvPr>
            <p:ph type="subTitle" idx="1"/>
          </p:nvPr>
        </p:nvSpPr>
        <p:spPr>
          <a:xfrm>
            <a:off x="1371600" y="3124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Rockwell"/>
                <a:ea typeface="Rockwell"/>
                <a:cs typeface="Rockwell"/>
                <a:sym typeface="Rockwel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Rockwell"/>
                <a:ea typeface="Rockwell"/>
                <a:cs typeface="Rockwell"/>
                <a:sym typeface="Rockwel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0">
  <p:cSld name="TITLE_ONLY_9">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 name="Google Shape;113;p2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4"/>
        <p:cNvGrpSpPr/>
        <p:nvPr/>
      </p:nvGrpSpPr>
      <p:grpSpPr>
        <a:xfrm>
          <a:off x="0" y="0"/>
          <a:ext cx="0" cy="0"/>
          <a:chOff x="0" y="0"/>
          <a:chExt cx="0" cy="0"/>
        </a:xfrm>
      </p:grpSpPr>
      <p:sp>
        <p:nvSpPr>
          <p:cNvPr id="115" name="Google Shape;115;p25"/>
          <p:cNvSpPr txBox="1">
            <a:spLocks noGrp="1"/>
          </p:cNvSpPr>
          <p:nvPr>
            <p:ph type="body" idx="1"/>
          </p:nvPr>
        </p:nvSpPr>
        <p:spPr>
          <a:xfrm>
            <a:off x="628650" y="773723"/>
            <a:ext cx="7886700" cy="5403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6" name="Google Shape;116;p25"/>
          <p:cNvSpPr txBox="1"/>
          <p:nvPr/>
        </p:nvSpPr>
        <p:spPr>
          <a:xfrm>
            <a:off x="-1" y="41521"/>
            <a:ext cx="9143400" cy="591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Rockwell"/>
              <a:buNone/>
            </a:pPr>
            <a:endParaRPr sz="1400" b="0" i="0" u="none" strike="noStrike" cap="none">
              <a:solidFill>
                <a:srgbClr val="000000"/>
              </a:solidFill>
              <a:latin typeface="Arial"/>
              <a:ea typeface="Arial"/>
              <a:cs typeface="Arial"/>
              <a:sym typeface="Arial"/>
            </a:endParaRPr>
          </a:p>
        </p:txBody>
      </p:sp>
      <p:sp>
        <p:nvSpPr>
          <p:cNvPr id="117" name="Google Shape;117;p25"/>
          <p:cNvSpPr txBox="1">
            <a:spLocks noGrp="1"/>
          </p:cNvSpPr>
          <p:nvPr>
            <p:ph type="title"/>
          </p:nvPr>
        </p:nvSpPr>
        <p:spPr>
          <a:xfrm>
            <a:off x="0" y="81250"/>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p25"/>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rtl="0">
              <a:buNone/>
              <a:defRPr sz="1300">
                <a:solidFill>
                  <a:srgbClr val="053285"/>
                </a:solidFill>
              </a:defRPr>
            </a:lvl1pPr>
            <a:lvl2pPr lvl="1" rtl="0">
              <a:buNone/>
              <a:defRPr sz="1300">
                <a:solidFill>
                  <a:srgbClr val="053285"/>
                </a:solidFill>
              </a:defRPr>
            </a:lvl2pPr>
            <a:lvl3pPr lvl="2" rtl="0">
              <a:buNone/>
              <a:defRPr sz="1300">
                <a:solidFill>
                  <a:srgbClr val="053285"/>
                </a:solidFill>
              </a:defRPr>
            </a:lvl3pPr>
            <a:lvl4pPr lvl="3" rtl="0">
              <a:buNone/>
              <a:defRPr sz="1300">
                <a:solidFill>
                  <a:srgbClr val="053285"/>
                </a:solidFill>
              </a:defRPr>
            </a:lvl4pPr>
            <a:lvl5pPr lvl="4" rtl="0">
              <a:buNone/>
              <a:defRPr sz="1300">
                <a:solidFill>
                  <a:srgbClr val="053285"/>
                </a:solidFill>
              </a:defRPr>
            </a:lvl5pPr>
            <a:lvl6pPr lvl="5" rtl="0">
              <a:buNone/>
              <a:defRPr sz="1300">
                <a:solidFill>
                  <a:srgbClr val="053285"/>
                </a:solidFill>
              </a:defRPr>
            </a:lvl6pPr>
            <a:lvl7pPr lvl="6" rtl="0">
              <a:buNone/>
              <a:defRPr sz="1300">
                <a:solidFill>
                  <a:srgbClr val="053285"/>
                </a:solidFill>
              </a:defRPr>
            </a:lvl7pPr>
            <a:lvl8pPr lvl="7" rtl="0">
              <a:buNone/>
              <a:defRPr sz="1300">
                <a:solidFill>
                  <a:srgbClr val="053285"/>
                </a:solidFill>
              </a:defRPr>
            </a:lvl8pPr>
            <a:lvl9pPr lvl="8" rtl="0">
              <a:buNone/>
              <a:defRPr sz="1300">
                <a:solidFill>
                  <a:srgbClr val="05328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320919" y="6394849"/>
            <a:ext cx="307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26"/>
          <p:cNvSpPr txBox="1">
            <a:spLocks noGrp="1"/>
          </p:cNvSpPr>
          <p:nvPr>
            <p:ph type="title"/>
          </p:nvPr>
        </p:nvSpPr>
        <p:spPr>
          <a:xfrm>
            <a:off x="628650" y="705095"/>
            <a:ext cx="7886700" cy="948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p26"/>
          <p:cNvSpPr txBox="1">
            <a:spLocks noGrp="1"/>
          </p:cNvSpPr>
          <p:nvPr>
            <p:ph type="body" idx="1"/>
          </p:nvPr>
        </p:nvSpPr>
        <p:spPr>
          <a:xfrm>
            <a:off x="628650" y="1852246"/>
            <a:ext cx="7886700" cy="43248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53285"/>
              </a:buClr>
              <a:buSzPts val="2400"/>
              <a:buFont typeface="Arial"/>
              <a:buChar char="•"/>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Arial"/>
              <a:buChar char="•"/>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Arial"/>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Arial"/>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3" name="Google Shape;123;p26"/>
          <p:cNvSpPr txBox="1">
            <a:spLocks noGrp="1"/>
          </p:cNvSpPr>
          <p:nvPr>
            <p:ph type="title" idx="2"/>
          </p:nvPr>
        </p:nvSpPr>
        <p:spPr>
          <a:xfrm>
            <a:off x="-44344" y="97225"/>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
        <p:cNvGrpSpPr/>
        <p:nvPr/>
      </p:nvGrpSpPr>
      <p:grpSpPr>
        <a:xfrm>
          <a:off x="0" y="0"/>
          <a:ext cx="0" cy="0"/>
          <a:chOff x="0" y="0"/>
          <a:chExt cx="0" cy="0"/>
        </a:xfrm>
      </p:grpSpPr>
      <p:sp>
        <p:nvSpPr>
          <p:cNvPr id="125" name="Google Shape;125;p27"/>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lt1"/>
              </a:buClr>
              <a:buSzPts val="6000"/>
              <a:buFont typeface="Rockwell"/>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p27"/>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R="0" lvl="1" algn="ctr" rtl="0">
              <a:lnSpc>
                <a:spcPct val="90000"/>
              </a:lnSpc>
              <a:spcBef>
                <a:spcPts val="500"/>
              </a:spcBef>
              <a:spcAft>
                <a:spcPts val="0"/>
              </a:spcAft>
              <a:buClr>
                <a:srgbClr val="053285"/>
              </a:buClr>
              <a:buSzPts val="2000"/>
              <a:buFont typeface="Arial"/>
              <a:buNone/>
              <a:defRPr sz="2000" b="0" i="0" u="none" strike="noStrike" cap="none">
                <a:solidFill>
                  <a:srgbClr val="053285"/>
                </a:solidFill>
                <a:latin typeface="Century Gothic"/>
                <a:ea typeface="Century Gothic"/>
                <a:cs typeface="Century Gothic"/>
                <a:sym typeface="Century Gothic"/>
              </a:defRPr>
            </a:lvl2pPr>
            <a:lvl3pPr marR="0" lvl="2" algn="ctr" rtl="0">
              <a:lnSpc>
                <a:spcPct val="90000"/>
              </a:lnSpc>
              <a:spcBef>
                <a:spcPts val="500"/>
              </a:spcBef>
              <a:spcAft>
                <a:spcPts val="0"/>
              </a:spcAft>
              <a:buClr>
                <a:srgbClr val="053285"/>
              </a:buClr>
              <a:buSzPts val="1800"/>
              <a:buFont typeface="Courier New"/>
              <a:buNone/>
              <a:defRPr sz="1800" b="0" i="0" u="none" strike="noStrike" cap="none">
                <a:solidFill>
                  <a:srgbClr val="053285"/>
                </a:solidFill>
                <a:latin typeface="Century Gothic"/>
                <a:ea typeface="Century Gothic"/>
                <a:cs typeface="Century Gothic"/>
                <a:sym typeface="Century Gothic"/>
              </a:defRPr>
            </a:lvl3pPr>
            <a:lvl4pPr marR="0" lvl="3" algn="ctr" rtl="0">
              <a:lnSpc>
                <a:spcPct val="90000"/>
              </a:lnSpc>
              <a:spcBef>
                <a:spcPts val="500"/>
              </a:spcBef>
              <a:spcAft>
                <a:spcPts val="0"/>
              </a:spcAft>
              <a:buClr>
                <a:srgbClr val="053285"/>
              </a:buClr>
              <a:buSzPts val="1600"/>
              <a:buFont typeface="Century Gothic"/>
              <a:buNone/>
              <a:defRPr sz="1600" b="0" i="0" u="none" strike="noStrike" cap="none">
                <a:solidFill>
                  <a:srgbClr val="053285"/>
                </a:solidFill>
                <a:latin typeface="Century Gothic"/>
                <a:ea typeface="Century Gothic"/>
                <a:cs typeface="Century Gothic"/>
                <a:sym typeface="Century Gothic"/>
              </a:defRPr>
            </a:lvl4pPr>
            <a:lvl5pPr marR="0" lvl="4" algn="ctr" rtl="0">
              <a:lnSpc>
                <a:spcPct val="90000"/>
              </a:lnSpc>
              <a:spcBef>
                <a:spcPts val="500"/>
              </a:spcBef>
              <a:spcAft>
                <a:spcPts val="0"/>
              </a:spcAft>
              <a:buClr>
                <a:srgbClr val="053285"/>
              </a:buClr>
              <a:buSzPts val="1600"/>
              <a:buFont typeface="Century Gothic"/>
              <a:buNone/>
              <a:defRPr sz="1600" b="0" i="0" u="none" strike="noStrike" cap="none">
                <a:solidFill>
                  <a:srgbClr val="053285"/>
                </a:solidFill>
                <a:latin typeface="Century Gothic"/>
                <a:ea typeface="Century Gothic"/>
                <a:cs typeface="Century Gothic"/>
                <a:sym typeface="Century Gothic"/>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127" name="Google Shape;127;p27"/>
          <p:cNvSpPr txBox="1">
            <a:spLocks noGrp="1"/>
          </p:cNvSpPr>
          <p:nvPr>
            <p:ph type="title" idx="2"/>
          </p:nvPr>
        </p:nvSpPr>
        <p:spPr>
          <a:xfrm>
            <a:off x="0" y="82450"/>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8"/>
        <p:cNvGrpSpPr/>
        <p:nvPr/>
      </p:nvGrpSpPr>
      <p:grpSpPr>
        <a:xfrm>
          <a:off x="0" y="0"/>
          <a:ext cx="0" cy="0"/>
          <a:chOff x="0" y="0"/>
          <a:chExt cx="0" cy="0"/>
        </a:xfrm>
      </p:grpSpPr>
      <p:sp>
        <p:nvSpPr>
          <p:cNvPr id="129" name="Google Shape;129;p28"/>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6000"/>
              <a:buFont typeface="Rockwell"/>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p28"/>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888888"/>
              </a:buClr>
              <a:buSzPts val="1800"/>
              <a:buFont typeface="Courier New"/>
              <a:buNone/>
              <a:defRPr sz="1800" b="0" i="0" u="none" strike="noStrike" cap="none">
                <a:solidFill>
                  <a:srgbClr val="888888"/>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888888"/>
              </a:buClr>
              <a:buSzPts val="1600"/>
              <a:buFont typeface="Century Gothic"/>
              <a:buNone/>
              <a:defRPr sz="1600" b="0" i="0" u="none" strike="noStrike" cap="none">
                <a:solidFill>
                  <a:srgbClr val="888888"/>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888888"/>
              </a:buClr>
              <a:buSzPts val="1600"/>
              <a:buFont typeface="Century Gothic"/>
              <a:buNone/>
              <a:defRPr sz="1600" b="0" i="0" u="none" strike="noStrike" cap="none">
                <a:solidFill>
                  <a:srgbClr val="888888"/>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9pPr>
          </a:lstStyle>
          <a:p>
            <a:endParaRPr/>
          </a:p>
        </p:txBody>
      </p:sp>
      <p:sp>
        <p:nvSpPr>
          <p:cNvPr id="131" name="Google Shape;131;p28"/>
          <p:cNvSpPr txBox="1">
            <a:spLocks noGrp="1"/>
          </p:cNvSpPr>
          <p:nvPr>
            <p:ph type="sldNum" idx="12"/>
          </p:nvPr>
        </p:nvSpPr>
        <p:spPr>
          <a:xfrm>
            <a:off x="320919" y="6394849"/>
            <a:ext cx="307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p28"/>
          <p:cNvSpPr txBox="1">
            <a:spLocks noGrp="1"/>
          </p:cNvSpPr>
          <p:nvPr>
            <p:ph type="title" idx="2"/>
          </p:nvPr>
        </p:nvSpPr>
        <p:spPr>
          <a:xfrm>
            <a:off x="0" y="82450"/>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3"/>
        <p:cNvGrpSpPr/>
        <p:nvPr/>
      </p:nvGrpSpPr>
      <p:grpSpPr>
        <a:xfrm>
          <a:off x="0" y="0"/>
          <a:ext cx="0" cy="0"/>
          <a:chOff x="0" y="0"/>
          <a:chExt cx="0" cy="0"/>
        </a:xfrm>
      </p:grpSpPr>
      <p:sp>
        <p:nvSpPr>
          <p:cNvPr id="134" name="Google Shape;134;p29"/>
          <p:cNvSpPr txBox="1">
            <a:spLocks noGrp="1"/>
          </p:cNvSpPr>
          <p:nvPr>
            <p:ph type="title"/>
          </p:nvPr>
        </p:nvSpPr>
        <p:spPr>
          <a:xfrm>
            <a:off x="629841" y="715108"/>
            <a:ext cx="7886700" cy="1237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p29"/>
          <p:cNvSpPr txBox="1">
            <a:spLocks noGrp="1"/>
          </p:cNvSpPr>
          <p:nvPr>
            <p:ph type="body" idx="1"/>
          </p:nvPr>
        </p:nvSpPr>
        <p:spPr>
          <a:xfrm>
            <a:off x="629841" y="1997687"/>
            <a:ext cx="3868500" cy="7689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1" i="0" u="none" strike="noStrike" cap="none">
                <a:solidFill>
                  <a:srgbClr val="053285"/>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053285"/>
              </a:buClr>
              <a:buSzPts val="2000"/>
              <a:buFont typeface="Arial"/>
              <a:buNone/>
              <a:defRPr sz="2000" b="1" i="0" u="none" strike="noStrike" cap="none">
                <a:solidFill>
                  <a:srgbClr val="053285"/>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053285"/>
              </a:buClr>
              <a:buSzPts val="1800"/>
              <a:buFont typeface="Courier New"/>
              <a:buNone/>
              <a:defRPr sz="1800" b="1" i="0" u="none" strike="noStrike" cap="none">
                <a:solidFill>
                  <a:srgbClr val="053285"/>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053285"/>
              </a:buClr>
              <a:buSzPts val="1600"/>
              <a:buFont typeface="Century Gothic"/>
              <a:buNone/>
              <a:defRPr sz="1600" b="1" i="0" u="none" strike="noStrike" cap="none">
                <a:solidFill>
                  <a:srgbClr val="053285"/>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053285"/>
              </a:buClr>
              <a:buSzPts val="1600"/>
              <a:buFont typeface="Century Gothic"/>
              <a:buNone/>
              <a:defRPr sz="1600" b="1" i="0" u="none" strike="noStrike" cap="none">
                <a:solidFill>
                  <a:srgbClr val="053285"/>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136" name="Google Shape;136;p29"/>
          <p:cNvSpPr txBox="1">
            <a:spLocks noGrp="1"/>
          </p:cNvSpPr>
          <p:nvPr>
            <p:ph type="body" idx="2"/>
          </p:nvPr>
        </p:nvSpPr>
        <p:spPr>
          <a:xfrm>
            <a:off x="629841" y="2766645"/>
            <a:ext cx="3868500" cy="3423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Google Shape;137;p29"/>
          <p:cNvSpPr txBox="1">
            <a:spLocks noGrp="1"/>
          </p:cNvSpPr>
          <p:nvPr>
            <p:ph type="body" idx="3"/>
          </p:nvPr>
        </p:nvSpPr>
        <p:spPr>
          <a:xfrm>
            <a:off x="4629150" y="1997687"/>
            <a:ext cx="3887400" cy="7689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1" i="0" u="none" strike="noStrike" cap="none">
                <a:solidFill>
                  <a:srgbClr val="053285"/>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053285"/>
              </a:buClr>
              <a:buSzPts val="2000"/>
              <a:buFont typeface="Arial"/>
              <a:buNone/>
              <a:defRPr sz="2000" b="1" i="0" u="none" strike="noStrike" cap="none">
                <a:solidFill>
                  <a:srgbClr val="053285"/>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053285"/>
              </a:buClr>
              <a:buSzPts val="1800"/>
              <a:buFont typeface="Courier New"/>
              <a:buNone/>
              <a:defRPr sz="1800" b="1" i="0" u="none" strike="noStrike" cap="none">
                <a:solidFill>
                  <a:srgbClr val="053285"/>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053285"/>
              </a:buClr>
              <a:buSzPts val="1600"/>
              <a:buFont typeface="Century Gothic"/>
              <a:buNone/>
              <a:defRPr sz="1600" b="1" i="0" u="none" strike="noStrike" cap="none">
                <a:solidFill>
                  <a:srgbClr val="053285"/>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053285"/>
              </a:buClr>
              <a:buSzPts val="1600"/>
              <a:buFont typeface="Century Gothic"/>
              <a:buNone/>
              <a:defRPr sz="1600" b="1" i="0" u="none" strike="noStrike" cap="none">
                <a:solidFill>
                  <a:srgbClr val="053285"/>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138" name="Google Shape;138;p29"/>
          <p:cNvSpPr txBox="1">
            <a:spLocks noGrp="1"/>
          </p:cNvSpPr>
          <p:nvPr>
            <p:ph type="body" idx="4"/>
          </p:nvPr>
        </p:nvSpPr>
        <p:spPr>
          <a:xfrm>
            <a:off x="4629150" y="2766645"/>
            <a:ext cx="3887400" cy="3423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9" name="Google Shape;139;p29"/>
          <p:cNvSpPr txBox="1">
            <a:spLocks noGrp="1"/>
          </p:cNvSpPr>
          <p:nvPr>
            <p:ph type="sldNum" idx="12"/>
          </p:nvPr>
        </p:nvSpPr>
        <p:spPr>
          <a:xfrm>
            <a:off x="320919" y="6394849"/>
            <a:ext cx="307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29"/>
          <p:cNvSpPr txBox="1">
            <a:spLocks noGrp="1"/>
          </p:cNvSpPr>
          <p:nvPr>
            <p:ph type="title" idx="5"/>
          </p:nvPr>
        </p:nvSpPr>
        <p:spPr>
          <a:xfrm>
            <a:off x="0" y="88700"/>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628650" y="740264"/>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3" name="Google Shape;143;p30"/>
          <p:cNvSpPr txBox="1">
            <a:spLocks noGrp="1"/>
          </p:cNvSpPr>
          <p:nvPr>
            <p:ph type="sldNum" idx="12"/>
          </p:nvPr>
        </p:nvSpPr>
        <p:spPr>
          <a:xfrm>
            <a:off x="320919" y="6394849"/>
            <a:ext cx="307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p30"/>
          <p:cNvSpPr txBox="1">
            <a:spLocks noGrp="1"/>
          </p:cNvSpPr>
          <p:nvPr>
            <p:ph type="title" idx="2"/>
          </p:nvPr>
        </p:nvSpPr>
        <p:spPr>
          <a:xfrm>
            <a:off x="0" y="73900"/>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5"/>
        <p:cNvGrpSpPr/>
        <p:nvPr/>
      </p:nvGrpSpPr>
      <p:grpSpPr>
        <a:xfrm>
          <a:off x="0" y="0"/>
          <a:ext cx="0" cy="0"/>
          <a:chOff x="0" y="0"/>
          <a:chExt cx="0" cy="0"/>
        </a:xfrm>
      </p:grpSpPr>
      <p:sp>
        <p:nvSpPr>
          <p:cNvPr id="146" name="Google Shape;146;p31"/>
          <p:cNvSpPr txBox="1">
            <a:spLocks noGrp="1"/>
          </p:cNvSpPr>
          <p:nvPr>
            <p:ph type="title"/>
          </p:nvPr>
        </p:nvSpPr>
        <p:spPr>
          <a:xfrm>
            <a:off x="629841" y="731439"/>
            <a:ext cx="29490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Rockwell"/>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p31"/>
          <p:cNvSpPr txBox="1">
            <a:spLocks noGrp="1"/>
          </p:cNvSpPr>
          <p:nvPr>
            <p:ph type="body" idx="1"/>
          </p:nvPr>
        </p:nvSpPr>
        <p:spPr>
          <a:xfrm>
            <a:off x="3869807" y="1241882"/>
            <a:ext cx="4629300" cy="487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3200"/>
              <a:buFont typeface="Arial"/>
              <a:buNone/>
              <a:defRPr sz="3200" b="0" i="0" u="none" strike="noStrike" cap="none">
                <a:solidFill>
                  <a:srgbClr val="053285"/>
                </a:solidFill>
                <a:latin typeface="Century Gothic"/>
                <a:ea typeface="Century Gothic"/>
                <a:cs typeface="Century Gothic"/>
                <a:sym typeface="Century Gothic"/>
              </a:defRPr>
            </a:lvl1pPr>
            <a:lvl2pPr marL="914400" marR="0" lvl="1" indent="-406400" algn="l" rtl="0">
              <a:lnSpc>
                <a:spcPct val="90000"/>
              </a:lnSpc>
              <a:spcBef>
                <a:spcPts val="500"/>
              </a:spcBef>
              <a:spcAft>
                <a:spcPts val="0"/>
              </a:spcAft>
              <a:buClr>
                <a:srgbClr val="053285"/>
              </a:buClr>
              <a:buSzPts val="2800"/>
              <a:buFont typeface="Arial"/>
              <a:buChar char="•"/>
              <a:defRPr sz="2800" b="0" i="0" u="none" strike="noStrike" cap="none">
                <a:solidFill>
                  <a:srgbClr val="053285"/>
                </a:solidFill>
                <a:latin typeface="Century Gothic"/>
                <a:ea typeface="Century Gothic"/>
                <a:cs typeface="Century Gothic"/>
                <a:sym typeface="Century Gothic"/>
              </a:defRPr>
            </a:lvl2pPr>
            <a:lvl3pPr marL="1371600" marR="0" lvl="2" indent="-381000" algn="l" rtl="0">
              <a:lnSpc>
                <a:spcPct val="90000"/>
              </a:lnSpc>
              <a:spcBef>
                <a:spcPts val="500"/>
              </a:spcBef>
              <a:spcAft>
                <a:spcPts val="0"/>
              </a:spcAft>
              <a:buClr>
                <a:srgbClr val="053285"/>
              </a:buClr>
              <a:buSzPts val="2400"/>
              <a:buFont typeface="Courier New"/>
              <a:buChar char="o"/>
              <a:defRPr sz="2400" b="0" i="0" u="none" strike="noStrike" cap="none">
                <a:solidFill>
                  <a:srgbClr val="053285"/>
                </a:solidFill>
                <a:latin typeface="Century Gothic"/>
                <a:ea typeface="Century Gothic"/>
                <a:cs typeface="Century Gothic"/>
                <a:sym typeface="Century Gothic"/>
              </a:defRPr>
            </a:lvl3pPr>
            <a:lvl4pPr marL="1828800" marR="0" lvl="3" indent="-355600" algn="l" rtl="0">
              <a:lnSpc>
                <a:spcPct val="90000"/>
              </a:lnSpc>
              <a:spcBef>
                <a:spcPts val="500"/>
              </a:spcBef>
              <a:spcAft>
                <a:spcPts val="0"/>
              </a:spcAft>
              <a:buClr>
                <a:srgbClr val="053285"/>
              </a:buClr>
              <a:buSzPts val="2000"/>
              <a:buFont typeface="Century Gothic"/>
              <a:buChar char="−"/>
              <a:defRPr sz="2000" b="0" i="0" u="none" strike="noStrike" cap="none">
                <a:solidFill>
                  <a:srgbClr val="053285"/>
                </a:solidFill>
                <a:latin typeface="Century Gothic"/>
                <a:ea typeface="Century Gothic"/>
                <a:cs typeface="Century Gothic"/>
                <a:sym typeface="Century Gothic"/>
              </a:defRPr>
            </a:lvl4pPr>
            <a:lvl5pPr marL="2286000" marR="0" lvl="4" indent="-355600" algn="l" rtl="0">
              <a:lnSpc>
                <a:spcPct val="90000"/>
              </a:lnSpc>
              <a:spcBef>
                <a:spcPts val="500"/>
              </a:spcBef>
              <a:spcAft>
                <a:spcPts val="0"/>
              </a:spcAft>
              <a:buClr>
                <a:srgbClr val="053285"/>
              </a:buClr>
              <a:buSzPts val="2000"/>
              <a:buFont typeface="Century Gothic"/>
              <a:buChar char="»"/>
              <a:defRPr sz="2000" b="0" i="0" u="none" strike="noStrike" cap="none">
                <a:solidFill>
                  <a:srgbClr val="053285"/>
                </a:solidFill>
                <a:latin typeface="Century Gothic"/>
                <a:ea typeface="Century Gothic"/>
                <a:cs typeface="Century Gothic"/>
                <a:sym typeface="Century Gothic"/>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48" name="Google Shape;148;p31"/>
          <p:cNvSpPr txBox="1">
            <a:spLocks noGrp="1"/>
          </p:cNvSpPr>
          <p:nvPr>
            <p:ph type="body" idx="2"/>
          </p:nvPr>
        </p:nvSpPr>
        <p:spPr>
          <a:xfrm>
            <a:off x="629841" y="2303919"/>
            <a:ext cx="2949000" cy="3811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1600"/>
              <a:buFont typeface="Arial"/>
              <a:buNone/>
              <a:defRPr sz="1600" b="0" i="0" u="none" strike="noStrike" cap="none">
                <a:solidFill>
                  <a:srgbClr val="053285"/>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053285"/>
              </a:buClr>
              <a:buSzPts val="1400"/>
              <a:buFont typeface="Arial"/>
              <a:buNone/>
              <a:defRPr sz="1400" b="0" i="0" u="none" strike="noStrike" cap="none">
                <a:solidFill>
                  <a:srgbClr val="053285"/>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053285"/>
              </a:buClr>
              <a:buSzPts val="1200"/>
              <a:buFont typeface="Courier New"/>
              <a:buNone/>
              <a:defRPr sz="1200" b="0" i="0" u="none" strike="noStrike" cap="none">
                <a:solidFill>
                  <a:srgbClr val="053285"/>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053285"/>
              </a:buClr>
              <a:buSzPts val="1000"/>
              <a:buFont typeface="Century Gothic"/>
              <a:buNone/>
              <a:defRPr sz="1000" b="0" i="0" u="none" strike="noStrike" cap="none">
                <a:solidFill>
                  <a:srgbClr val="053285"/>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053285"/>
              </a:buClr>
              <a:buSzPts val="1000"/>
              <a:buFont typeface="Century Gothic"/>
              <a:buNone/>
              <a:defRPr sz="1000" b="0" i="0" u="none" strike="noStrike" cap="none">
                <a:solidFill>
                  <a:srgbClr val="053285"/>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49" name="Google Shape;149;p31"/>
          <p:cNvSpPr txBox="1">
            <a:spLocks noGrp="1"/>
          </p:cNvSpPr>
          <p:nvPr>
            <p:ph type="sldNum" idx="12"/>
          </p:nvPr>
        </p:nvSpPr>
        <p:spPr>
          <a:xfrm>
            <a:off x="320919" y="6394849"/>
            <a:ext cx="307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50" name="Google Shape;150;p31"/>
          <p:cNvSpPr txBox="1">
            <a:spLocks noGrp="1"/>
          </p:cNvSpPr>
          <p:nvPr>
            <p:ph type="title" idx="3"/>
          </p:nvPr>
        </p:nvSpPr>
        <p:spPr>
          <a:xfrm>
            <a:off x="0" y="88675"/>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1"/>
        <p:cNvGrpSpPr/>
        <p:nvPr/>
      </p:nvGrpSpPr>
      <p:grpSpPr>
        <a:xfrm>
          <a:off x="0" y="0"/>
          <a:ext cx="0" cy="0"/>
          <a:chOff x="0" y="0"/>
          <a:chExt cx="0" cy="0"/>
        </a:xfrm>
      </p:grpSpPr>
      <p:sp>
        <p:nvSpPr>
          <p:cNvPr id="152" name="Google Shape;152;p32"/>
          <p:cNvSpPr txBox="1">
            <a:spLocks noGrp="1"/>
          </p:cNvSpPr>
          <p:nvPr>
            <p:ph type="title"/>
          </p:nvPr>
        </p:nvSpPr>
        <p:spPr>
          <a:xfrm>
            <a:off x="628650" y="731439"/>
            <a:ext cx="29490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Rockwell"/>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p32"/>
          <p:cNvSpPr>
            <a:spLocks noGrp="1"/>
          </p:cNvSpPr>
          <p:nvPr>
            <p:ph type="pic" idx="2"/>
          </p:nvPr>
        </p:nvSpPr>
        <p:spPr>
          <a:xfrm>
            <a:off x="3887391" y="1263740"/>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53285"/>
              </a:buClr>
              <a:buSzPts val="3200"/>
              <a:buFont typeface="Arial"/>
              <a:buNone/>
              <a:defRPr sz="3200" b="0" i="0" u="none" strike="noStrike" cap="none">
                <a:solidFill>
                  <a:srgbClr val="05328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053285"/>
              </a:buClr>
              <a:buSzPts val="2800"/>
              <a:buFont typeface="Arial"/>
              <a:buNone/>
              <a:defRPr sz="2800" b="0" i="0" u="none" strike="noStrike" cap="none">
                <a:solidFill>
                  <a:srgbClr val="053285"/>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053285"/>
              </a:buClr>
              <a:buSzPts val="2400"/>
              <a:buFont typeface="Courier New"/>
              <a:buNone/>
              <a:defRPr sz="2400" b="0" i="0" u="none" strike="noStrike" cap="none">
                <a:solidFill>
                  <a:srgbClr val="053285"/>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053285"/>
              </a:buClr>
              <a:buSzPts val="2000"/>
              <a:buFont typeface="Century Gothic"/>
              <a:buNone/>
              <a:defRPr sz="2000" b="0" i="0" u="none" strike="noStrike" cap="none">
                <a:solidFill>
                  <a:srgbClr val="053285"/>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053285"/>
              </a:buClr>
              <a:buSzPts val="2000"/>
              <a:buFont typeface="Century Gothic"/>
              <a:buNone/>
              <a:defRPr sz="2000" b="0" i="0" u="none" strike="noStrike" cap="none">
                <a:solidFill>
                  <a:srgbClr val="053285"/>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54" name="Google Shape;154;p32"/>
          <p:cNvSpPr txBox="1">
            <a:spLocks noGrp="1"/>
          </p:cNvSpPr>
          <p:nvPr>
            <p:ph type="body" idx="1"/>
          </p:nvPr>
        </p:nvSpPr>
        <p:spPr>
          <a:xfrm>
            <a:off x="628650" y="2325777"/>
            <a:ext cx="2949000" cy="3811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1600"/>
              <a:buFont typeface="Arial"/>
              <a:buNone/>
              <a:defRPr sz="1600" b="0" i="0" u="none" strike="noStrike" cap="none">
                <a:solidFill>
                  <a:srgbClr val="053285"/>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053285"/>
              </a:buClr>
              <a:buSzPts val="1400"/>
              <a:buFont typeface="Arial"/>
              <a:buNone/>
              <a:defRPr sz="1400" b="0" i="0" u="none" strike="noStrike" cap="none">
                <a:solidFill>
                  <a:srgbClr val="053285"/>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053285"/>
              </a:buClr>
              <a:buSzPts val="1200"/>
              <a:buFont typeface="Courier New"/>
              <a:buNone/>
              <a:defRPr sz="1200" b="0" i="0" u="none" strike="noStrike" cap="none">
                <a:solidFill>
                  <a:srgbClr val="053285"/>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053285"/>
              </a:buClr>
              <a:buSzPts val="1000"/>
              <a:buFont typeface="Century Gothic"/>
              <a:buNone/>
              <a:defRPr sz="1000" b="0" i="0" u="none" strike="noStrike" cap="none">
                <a:solidFill>
                  <a:srgbClr val="053285"/>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053285"/>
              </a:buClr>
              <a:buSzPts val="1000"/>
              <a:buFont typeface="Century Gothic"/>
              <a:buNone/>
              <a:defRPr sz="1000" b="0" i="0" u="none" strike="noStrike" cap="none">
                <a:solidFill>
                  <a:srgbClr val="053285"/>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32"/>
          <p:cNvSpPr txBox="1">
            <a:spLocks noGrp="1"/>
          </p:cNvSpPr>
          <p:nvPr>
            <p:ph type="sldNum" idx="12"/>
          </p:nvPr>
        </p:nvSpPr>
        <p:spPr>
          <a:xfrm>
            <a:off x="320919" y="6394849"/>
            <a:ext cx="307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56" name="Google Shape;156;p32"/>
          <p:cNvSpPr txBox="1">
            <a:spLocks noGrp="1"/>
          </p:cNvSpPr>
          <p:nvPr>
            <p:ph type="title" idx="3"/>
          </p:nvPr>
        </p:nvSpPr>
        <p:spPr>
          <a:xfrm>
            <a:off x="0" y="88675"/>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
        <p:cNvGrpSpPr/>
        <p:nvPr/>
      </p:nvGrpSpPr>
      <p:grpSpPr>
        <a:xfrm>
          <a:off x="0" y="0"/>
          <a:ext cx="0" cy="0"/>
          <a:chOff x="0" y="0"/>
          <a:chExt cx="0" cy="0"/>
        </a:xfrm>
      </p:grpSpPr>
      <p:sp>
        <p:nvSpPr>
          <p:cNvPr id="158" name="Google Shape;158;p33"/>
          <p:cNvSpPr txBox="1">
            <a:spLocks noGrp="1"/>
          </p:cNvSpPr>
          <p:nvPr>
            <p:ph type="title"/>
          </p:nvPr>
        </p:nvSpPr>
        <p:spPr>
          <a:xfrm>
            <a:off x="628650" y="719658"/>
            <a:ext cx="7886700" cy="1238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33"/>
          <p:cNvSpPr txBox="1">
            <a:spLocks noGrp="1"/>
          </p:cNvSpPr>
          <p:nvPr>
            <p:ph type="body" idx="1"/>
          </p:nvPr>
        </p:nvSpPr>
        <p:spPr>
          <a:xfrm rot="5400000">
            <a:off x="2403300" y="183105"/>
            <a:ext cx="4337400" cy="7886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0" name="Google Shape;160;p33"/>
          <p:cNvSpPr txBox="1">
            <a:spLocks noGrp="1"/>
          </p:cNvSpPr>
          <p:nvPr>
            <p:ph type="sldNum" idx="12"/>
          </p:nvPr>
        </p:nvSpPr>
        <p:spPr>
          <a:xfrm>
            <a:off x="320919" y="6394849"/>
            <a:ext cx="307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61" name="Google Shape;161;p33"/>
          <p:cNvSpPr txBox="1">
            <a:spLocks noGrp="1"/>
          </p:cNvSpPr>
          <p:nvPr>
            <p:ph type="title" idx="2"/>
          </p:nvPr>
        </p:nvSpPr>
        <p:spPr>
          <a:xfrm>
            <a:off x="0" y="82425"/>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792288" y="652462"/>
            <a:ext cx="5486400" cy="566738"/>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4"/>
          <p:cNvSpPr>
            <a:spLocks noGrp="1"/>
          </p:cNvSpPr>
          <p:nvPr>
            <p:ph type="pic" idx="2"/>
          </p:nvPr>
        </p:nvSpPr>
        <p:spPr>
          <a:xfrm>
            <a:off x="1792288" y="1219200"/>
            <a:ext cx="5486400" cy="41148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2"/>
        <p:cNvGrpSpPr/>
        <p:nvPr/>
      </p:nvGrpSpPr>
      <p:grpSpPr>
        <a:xfrm>
          <a:off x="0" y="0"/>
          <a:ext cx="0" cy="0"/>
          <a:chOff x="0" y="0"/>
          <a:chExt cx="0" cy="0"/>
        </a:xfrm>
      </p:grpSpPr>
      <p:sp>
        <p:nvSpPr>
          <p:cNvPr id="163" name="Google Shape;163;p34"/>
          <p:cNvSpPr txBox="1">
            <a:spLocks noGrp="1"/>
          </p:cNvSpPr>
          <p:nvPr>
            <p:ph type="title"/>
          </p:nvPr>
        </p:nvSpPr>
        <p:spPr>
          <a:xfrm rot="5400000">
            <a:off x="4780142" y="2539683"/>
            <a:ext cx="55164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4" name="Google Shape;164;p34"/>
          <p:cNvSpPr txBox="1">
            <a:spLocks noGrp="1"/>
          </p:cNvSpPr>
          <p:nvPr>
            <p:ph type="body" idx="1"/>
          </p:nvPr>
        </p:nvSpPr>
        <p:spPr>
          <a:xfrm rot="5400000">
            <a:off x="770775" y="625083"/>
            <a:ext cx="5516400" cy="5800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53285"/>
              </a:buClr>
              <a:buSzPts val="2400"/>
              <a:buFont typeface="Arial"/>
              <a:buNone/>
              <a:defRPr sz="2400" b="0" i="0" u="none" strike="noStrike" cap="none">
                <a:solidFill>
                  <a:srgbClr val="053285"/>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053285"/>
              </a:buClr>
              <a:buSzPts val="2000"/>
              <a:buFont typeface="Arial"/>
              <a:buChar char="•"/>
              <a:defRPr sz="2000" b="0" i="0" u="none" strike="noStrike" cap="none">
                <a:solidFill>
                  <a:srgbClr val="053285"/>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053285"/>
              </a:buClr>
              <a:buSzPts val="1800"/>
              <a:buFont typeface="Courier New"/>
              <a:buChar char="o"/>
              <a:defRPr sz="1800" b="0" i="0" u="none" strike="noStrike" cap="none">
                <a:solidFill>
                  <a:srgbClr val="053285"/>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053285"/>
              </a:buClr>
              <a:buSzPts val="1600"/>
              <a:buFont typeface="Century Gothic"/>
              <a:buChar char="»"/>
              <a:defRPr sz="1600" b="0" i="0" u="none" strike="noStrike" cap="none">
                <a:solidFill>
                  <a:srgbClr val="053285"/>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5" name="Google Shape;165;p34"/>
          <p:cNvSpPr txBox="1">
            <a:spLocks noGrp="1"/>
          </p:cNvSpPr>
          <p:nvPr>
            <p:ph type="sldNum" idx="12"/>
          </p:nvPr>
        </p:nvSpPr>
        <p:spPr>
          <a:xfrm>
            <a:off x="320919" y="6394849"/>
            <a:ext cx="307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34"/>
          <p:cNvSpPr txBox="1">
            <a:spLocks noGrp="1"/>
          </p:cNvSpPr>
          <p:nvPr>
            <p:ph type="title" idx="2"/>
          </p:nvPr>
        </p:nvSpPr>
        <p:spPr>
          <a:xfrm>
            <a:off x="0" y="67650"/>
            <a:ext cx="7333800" cy="47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67"/>
        <p:cNvGrpSpPr/>
        <p:nvPr/>
      </p:nvGrpSpPr>
      <p:grpSpPr>
        <a:xfrm>
          <a:off x="0" y="0"/>
          <a:ext cx="0" cy="0"/>
          <a:chOff x="0" y="0"/>
          <a:chExt cx="0" cy="0"/>
        </a:xfrm>
      </p:grpSpPr>
      <p:sp>
        <p:nvSpPr>
          <p:cNvPr id="168" name="Google Shape;168;p35"/>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9pPr>
          </a:lstStyle>
          <a:p>
            <a:endParaRPr/>
          </a:p>
        </p:txBody>
      </p:sp>
      <p:sp>
        <p:nvSpPr>
          <p:cNvPr id="169" name="Google Shape;169;p3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0" name="Google Shape;170;p3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solidFill>
                <a:srgbClr val="888888"/>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71"/>
        <p:cNvGrpSpPr/>
        <p:nvPr/>
      </p:nvGrpSpPr>
      <p:grpSpPr>
        <a:xfrm>
          <a:off x="0" y="0"/>
          <a:ext cx="0" cy="0"/>
          <a:chOff x="0" y="0"/>
          <a:chExt cx="0" cy="0"/>
        </a:xfrm>
      </p:grpSpPr>
      <p:sp>
        <p:nvSpPr>
          <p:cNvPr id="172" name="Google Shape;172;p36"/>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3" name="Google Shape;173;p3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4" name="Google Shape;174;p3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75"/>
        <p:cNvGrpSpPr/>
        <p:nvPr/>
      </p:nvGrpSpPr>
      <p:grpSpPr>
        <a:xfrm>
          <a:off x="0" y="0"/>
          <a:ext cx="0" cy="0"/>
          <a:chOff x="0" y="0"/>
          <a:chExt cx="0" cy="0"/>
        </a:xfrm>
      </p:grpSpPr>
      <p:sp>
        <p:nvSpPr>
          <p:cNvPr id="176" name="Google Shape;176;p37"/>
          <p:cNvSpPr txBox="1">
            <a:spLocks noGrp="1"/>
          </p:cNvSpPr>
          <p:nvPr>
            <p:ph type="title"/>
          </p:nvPr>
        </p:nvSpPr>
        <p:spPr>
          <a:xfrm>
            <a:off x="4763" y="17463"/>
            <a:ext cx="9139200" cy="592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p3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8" name="Google Shape;178;p3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179"/>
        <p:cNvGrpSpPr/>
        <p:nvPr/>
      </p:nvGrpSpPr>
      <p:grpSpPr>
        <a:xfrm>
          <a:off x="0" y="0"/>
          <a:ext cx="0" cy="0"/>
          <a:chOff x="0" y="0"/>
          <a:chExt cx="0" cy="0"/>
        </a:xfrm>
      </p:grpSpPr>
      <p:sp>
        <p:nvSpPr>
          <p:cNvPr id="180" name="Google Shape;180;p38"/>
          <p:cNvSpPr txBox="1">
            <a:spLocks noGrp="1"/>
          </p:cNvSpPr>
          <p:nvPr>
            <p:ph type="title"/>
          </p:nvPr>
        </p:nvSpPr>
        <p:spPr>
          <a:xfrm>
            <a:off x="4763" y="17463"/>
            <a:ext cx="9139200" cy="592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p38"/>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2" name="Google Shape;182;p38"/>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83"/>
        <p:cNvGrpSpPr/>
        <p:nvPr/>
      </p:nvGrpSpPr>
      <p:grpSpPr>
        <a:xfrm>
          <a:off x="0" y="0"/>
          <a:ext cx="0" cy="0"/>
          <a:chOff x="0" y="0"/>
          <a:chExt cx="0" cy="0"/>
        </a:xfrm>
      </p:grpSpPr>
      <p:sp>
        <p:nvSpPr>
          <p:cNvPr id="184" name="Google Shape;184;p39"/>
          <p:cNvSpPr txBox="1">
            <a:spLocks noGrp="1"/>
          </p:cNvSpPr>
          <p:nvPr>
            <p:ph type="ctrTitle"/>
          </p:nvPr>
        </p:nvSpPr>
        <p:spPr>
          <a:xfrm>
            <a:off x="685800" y="1600200"/>
            <a:ext cx="7772400" cy="1470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
        <p:nvSpPr>
          <p:cNvPr id="185" name="Google Shape;185;p39"/>
          <p:cNvSpPr txBox="1">
            <a:spLocks noGrp="1"/>
          </p:cNvSpPr>
          <p:nvPr>
            <p:ph type="subTitle" idx="1"/>
          </p:nvPr>
        </p:nvSpPr>
        <p:spPr>
          <a:xfrm>
            <a:off x="1371600" y="3124200"/>
            <a:ext cx="6400800" cy="17529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Rockwell"/>
                <a:ea typeface="Rockwell"/>
                <a:cs typeface="Rockwell"/>
                <a:sym typeface="Rockwell"/>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Rockwell"/>
                <a:ea typeface="Rockwell"/>
                <a:cs typeface="Rockwell"/>
                <a:sym typeface="Rockwell"/>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
        <p:nvSpPr>
          <p:cNvPr id="186" name="Google Shape;186;p39"/>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rtl="0">
              <a:buNone/>
              <a:defRPr sz="1300">
                <a:solidFill>
                  <a:schemeClr val="lt1"/>
                </a:solidFill>
                <a:latin typeface="Rockwell"/>
                <a:ea typeface="Rockwell"/>
                <a:cs typeface="Rockwell"/>
                <a:sym typeface="Rockwell"/>
              </a:defRPr>
            </a:lvl1pPr>
            <a:lvl2pPr lvl="1" rtl="0">
              <a:buNone/>
              <a:defRPr sz="1300">
                <a:solidFill>
                  <a:schemeClr val="lt1"/>
                </a:solidFill>
                <a:latin typeface="Rockwell"/>
                <a:ea typeface="Rockwell"/>
                <a:cs typeface="Rockwell"/>
                <a:sym typeface="Rockwell"/>
              </a:defRPr>
            </a:lvl2pPr>
            <a:lvl3pPr lvl="2" rtl="0">
              <a:buNone/>
              <a:defRPr sz="1300">
                <a:solidFill>
                  <a:schemeClr val="lt1"/>
                </a:solidFill>
                <a:latin typeface="Rockwell"/>
                <a:ea typeface="Rockwell"/>
                <a:cs typeface="Rockwell"/>
                <a:sym typeface="Rockwell"/>
              </a:defRPr>
            </a:lvl3pPr>
            <a:lvl4pPr lvl="3" rtl="0">
              <a:buNone/>
              <a:defRPr sz="1300">
                <a:solidFill>
                  <a:schemeClr val="lt1"/>
                </a:solidFill>
                <a:latin typeface="Rockwell"/>
                <a:ea typeface="Rockwell"/>
                <a:cs typeface="Rockwell"/>
                <a:sym typeface="Rockwell"/>
              </a:defRPr>
            </a:lvl4pPr>
            <a:lvl5pPr lvl="4" rtl="0">
              <a:buNone/>
              <a:defRPr sz="1300">
                <a:solidFill>
                  <a:schemeClr val="lt1"/>
                </a:solidFill>
                <a:latin typeface="Rockwell"/>
                <a:ea typeface="Rockwell"/>
                <a:cs typeface="Rockwell"/>
                <a:sym typeface="Rockwell"/>
              </a:defRPr>
            </a:lvl5pPr>
            <a:lvl6pPr lvl="5" rtl="0">
              <a:buNone/>
              <a:defRPr sz="1300">
                <a:solidFill>
                  <a:schemeClr val="lt1"/>
                </a:solidFill>
                <a:latin typeface="Rockwell"/>
                <a:ea typeface="Rockwell"/>
                <a:cs typeface="Rockwell"/>
                <a:sym typeface="Rockwell"/>
              </a:defRPr>
            </a:lvl6pPr>
            <a:lvl7pPr lvl="6" rtl="0">
              <a:buNone/>
              <a:defRPr sz="1300">
                <a:solidFill>
                  <a:schemeClr val="lt1"/>
                </a:solidFill>
                <a:latin typeface="Rockwell"/>
                <a:ea typeface="Rockwell"/>
                <a:cs typeface="Rockwell"/>
                <a:sym typeface="Rockwell"/>
              </a:defRPr>
            </a:lvl7pPr>
            <a:lvl8pPr lvl="7" rtl="0">
              <a:buNone/>
              <a:defRPr sz="1300">
                <a:solidFill>
                  <a:schemeClr val="lt1"/>
                </a:solidFill>
                <a:latin typeface="Rockwell"/>
                <a:ea typeface="Rockwell"/>
                <a:cs typeface="Rockwell"/>
                <a:sym typeface="Rockwell"/>
              </a:defRPr>
            </a:lvl8pPr>
            <a:lvl9pPr lvl="8" rtl="0">
              <a:buNone/>
              <a:defRPr sz="1300">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7">
  <p:cSld name="TITLE_ONLY_7">
    <p:spTree>
      <p:nvGrpSpPr>
        <p:cNvPr id="1" name="Shape 187"/>
        <p:cNvGrpSpPr/>
        <p:nvPr/>
      </p:nvGrpSpPr>
      <p:grpSpPr>
        <a:xfrm>
          <a:off x="0" y="0"/>
          <a:ext cx="0" cy="0"/>
          <a:chOff x="0" y="0"/>
          <a:chExt cx="0" cy="0"/>
        </a:xfrm>
      </p:grpSpPr>
      <p:sp>
        <p:nvSpPr>
          <p:cNvPr id="188" name="Google Shape;188;p40"/>
          <p:cNvSpPr txBox="1">
            <a:spLocks noGrp="1"/>
          </p:cNvSpPr>
          <p:nvPr>
            <p:ph type="title"/>
          </p:nvPr>
        </p:nvSpPr>
        <p:spPr>
          <a:xfrm>
            <a:off x="4763" y="17463"/>
            <a:ext cx="9139200" cy="592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4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0" name="Google Shape;190;p4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8">
  <p:cSld name="Title Only">
    <p:spTree>
      <p:nvGrpSpPr>
        <p:cNvPr id="1" name="Shape 191"/>
        <p:cNvGrpSpPr/>
        <p:nvPr/>
      </p:nvGrpSpPr>
      <p:grpSpPr>
        <a:xfrm>
          <a:off x="0" y="0"/>
          <a:ext cx="0" cy="0"/>
          <a:chOff x="0" y="0"/>
          <a:chExt cx="0" cy="0"/>
        </a:xfrm>
      </p:grpSpPr>
      <p:sp>
        <p:nvSpPr>
          <p:cNvPr id="192" name="Google Shape;192;p41"/>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L="914400" marR="0" lvl="1" indent="-228600"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93" name="Google Shape;193;p41"/>
          <p:cNvSpPr txBox="1">
            <a:spLocks noGrp="1"/>
          </p:cNvSpPr>
          <p:nvPr>
            <p:ph type="body" idx="2"/>
          </p:nvPr>
        </p:nvSpPr>
        <p:spPr>
          <a:xfrm>
            <a:off x="914400" y="3276600"/>
            <a:ext cx="6705600" cy="457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187F9F"/>
              </a:buClr>
              <a:buSzPts val="2000"/>
              <a:buFont typeface="Arial"/>
              <a:buNone/>
              <a:defRPr sz="2000" b="0" i="0" u="none" strike="noStrike" cap="none">
                <a:solidFill>
                  <a:srgbClr val="187F9F"/>
                </a:solidFill>
                <a:latin typeface="Rockwell"/>
                <a:ea typeface="Rockwell"/>
                <a:cs typeface="Rockwell"/>
                <a:sym typeface="Rockwel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Rockwell"/>
                <a:ea typeface="Rockwell"/>
                <a:cs typeface="Rockwell"/>
                <a:sym typeface="Rockwel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94" name="Google Shape;194;p41"/>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rtl="0">
              <a:buNone/>
              <a:defRPr sz="1300">
                <a:solidFill>
                  <a:schemeClr val="lt1"/>
                </a:solidFill>
                <a:latin typeface="Rockwell"/>
                <a:ea typeface="Rockwell"/>
                <a:cs typeface="Rockwell"/>
                <a:sym typeface="Rockwell"/>
              </a:defRPr>
            </a:lvl1pPr>
            <a:lvl2pPr lvl="1" rtl="0">
              <a:buNone/>
              <a:defRPr sz="1300">
                <a:solidFill>
                  <a:schemeClr val="lt1"/>
                </a:solidFill>
                <a:latin typeface="Rockwell"/>
                <a:ea typeface="Rockwell"/>
                <a:cs typeface="Rockwell"/>
                <a:sym typeface="Rockwell"/>
              </a:defRPr>
            </a:lvl2pPr>
            <a:lvl3pPr lvl="2" rtl="0">
              <a:buNone/>
              <a:defRPr sz="1300">
                <a:solidFill>
                  <a:schemeClr val="lt1"/>
                </a:solidFill>
                <a:latin typeface="Rockwell"/>
                <a:ea typeface="Rockwell"/>
                <a:cs typeface="Rockwell"/>
                <a:sym typeface="Rockwell"/>
              </a:defRPr>
            </a:lvl3pPr>
            <a:lvl4pPr lvl="3" rtl="0">
              <a:buNone/>
              <a:defRPr sz="1300">
                <a:solidFill>
                  <a:schemeClr val="lt1"/>
                </a:solidFill>
                <a:latin typeface="Rockwell"/>
                <a:ea typeface="Rockwell"/>
                <a:cs typeface="Rockwell"/>
                <a:sym typeface="Rockwell"/>
              </a:defRPr>
            </a:lvl4pPr>
            <a:lvl5pPr lvl="4" rtl="0">
              <a:buNone/>
              <a:defRPr sz="1300">
                <a:solidFill>
                  <a:schemeClr val="lt1"/>
                </a:solidFill>
                <a:latin typeface="Rockwell"/>
                <a:ea typeface="Rockwell"/>
                <a:cs typeface="Rockwell"/>
                <a:sym typeface="Rockwell"/>
              </a:defRPr>
            </a:lvl5pPr>
            <a:lvl6pPr lvl="5" rtl="0">
              <a:buNone/>
              <a:defRPr sz="1300">
                <a:solidFill>
                  <a:schemeClr val="lt1"/>
                </a:solidFill>
                <a:latin typeface="Rockwell"/>
                <a:ea typeface="Rockwell"/>
                <a:cs typeface="Rockwell"/>
                <a:sym typeface="Rockwell"/>
              </a:defRPr>
            </a:lvl6pPr>
            <a:lvl7pPr lvl="6" rtl="0">
              <a:buNone/>
              <a:defRPr sz="1300">
                <a:solidFill>
                  <a:schemeClr val="lt1"/>
                </a:solidFill>
                <a:latin typeface="Rockwell"/>
                <a:ea typeface="Rockwell"/>
                <a:cs typeface="Rockwell"/>
                <a:sym typeface="Rockwell"/>
              </a:defRPr>
            </a:lvl7pPr>
            <a:lvl8pPr lvl="7" rtl="0">
              <a:buNone/>
              <a:defRPr sz="1300">
                <a:solidFill>
                  <a:schemeClr val="lt1"/>
                </a:solidFill>
                <a:latin typeface="Rockwell"/>
                <a:ea typeface="Rockwell"/>
                <a:cs typeface="Rockwell"/>
                <a:sym typeface="Rockwell"/>
              </a:defRPr>
            </a:lvl8pPr>
            <a:lvl9pPr lvl="8" rtl="0">
              <a:buNone/>
              <a:defRPr sz="1300">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9">
  <p:cSld name="TITLE_ONLY_8">
    <p:spTree>
      <p:nvGrpSpPr>
        <p:cNvPr id="1" name="Shape 195"/>
        <p:cNvGrpSpPr/>
        <p:nvPr/>
      </p:nvGrpSpPr>
      <p:grpSpPr>
        <a:xfrm>
          <a:off x="0" y="0"/>
          <a:ext cx="0" cy="0"/>
          <a:chOff x="0" y="0"/>
          <a:chExt cx="0" cy="0"/>
        </a:xfrm>
      </p:grpSpPr>
      <p:sp>
        <p:nvSpPr>
          <p:cNvPr id="196" name="Google Shape;196;p42"/>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7" name="Google Shape;197;p4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8" name="Google Shape;198;p4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199"/>
        <p:cNvGrpSpPr/>
        <p:nvPr/>
      </p:nvGrpSpPr>
      <p:grpSpPr>
        <a:xfrm>
          <a:off x="0" y="0"/>
          <a:ext cx="0" cy="0"/>
          <a:chOff x="0" y="0"/>
          <a:chExt cx="0" cy="0"/>
        </a:xfrm>
      </p:grpSpPr>
      <p:sp>
        <p:nvSpPr>
          <p:cNvPr id="200" name="Google Shape;200;p43"/>
          <p:cNvSpPr txBox="1">
            <a:spLocks noGrp="1"/>
          </p:cNvSpPr>
          <p:nvPr>
            <p:ph type="ctrTitle"/>
          </p:nvPr>
        </p:nvSpPr>
        <p:spPr>
          <a:xfrm>
            <a:off x="628650" y="2497388"/>
            <a:ext cx="6714000" cy="759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600"/>
              <a:buFont typeface="Rockwell"/>
              <a:buNone/>
              <a:defRPr sz="36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01" name="Google Shape;201;p43"/>
          <p:cNvSpPr txBox="1">
            <a:spLocks noGrp="1"/>
          </p:cNvSpPr>
          <p:nvPr>
            <p:ph type="subTitle" idx="1"/>
          </p:nvPr>
        </p:nvSpPr>
        <p:spPr>
          <a:xfrm>
            <a:off x="628650" y="3256340"/>
            <a:ext cx="6714000" cy="457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692B1"/>
              </a:buClr>
              <a:buSzPts val="2000"/>
              <a:buFont typeface="Arial"/>
              <a:buNone/>
              <a:defRPr sz="2000" b="0" i="0" u="none" strike="noStrike" cap="none">
                <a:solidFill>
                  <a:srgbClr val="1692B1"/>
                </a:solidFill>
                <a:latin typeface="Rockwell"/>
                <a:ea typeface="Rockwell"/>
                <a:cs typeface="Rockwell"/>
                <a:sym typeface="Rockwel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2"/>
        <p:cNvGrpSpPr/>
        <p:nvPr/>
      </p:nvGrpSpPr>
      <p:grpSpPr>
        <a:xfrm>
          <a:off x="0" y="0"/>
          <a:ext cx="0" cy="0"/>
          <a:chOff x="0" y="0"/>
          <a:chExt cx="0" cy="0"/>
        </a:xfrm>
      </p:grpSpPr>
      <p:sp>
        <p:nvSpPr>
          <p:cNvPr id="203" name="Google Shape;203;p44"/>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4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05" name="Google Shape;205;p44"/>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2"/>
        <p:cNvGrpSpPr/>
        <p:nvPr/>
      </p:nvGrpSpPr>
      <p:grpSpPr>
        <a:xfrm>
          <a:off x="0" y="0"/>
          <a:ext cx="0" cy="0"/>
          <a:chOff x="0" y="0"/>
          <a:chExt cx="0" cy="0"/>
        </a:xfrm>
      </p:grpSpPr>
      <p:sp>
        <p:nvSpPr>
          <p:cNvPr id="213" name="Google Shape;213;p46"/>
          <p:cNvSpPr txBox="1">
            <a:spLocks noGrp="1"/>
          </p:cNvSpPr>
          <p:nvPr>
            <p:ph type="ctrTitle"/>
          </p:nvPr>
        </p:nvSpPr>
        <p:spPr>
          <a:xfrm>
            <a:off x="1143000" y="1122363"/>
            <a:ext cx="6858000" cy="2387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4" name="Google Shape;214;p46"/>
          <p:cNvSpPr txBox="1">
            <a:spLocks noGrp="1"/>
          </p:cNvSpPr>
          <p:nvPr>
            <p:ph type="subTitle" idx="1"/>
          </p:nvPr>
        </p:nvSpPr>
        <p:spPr>
          <a:xfrm>
            <a:off x="1143000" y="3602038"/>
            <a:ext cx="6858000" cy="1655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15" name="Google Shape;215;p46"/>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6" name="Google Shape;216;p46"/>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7" name="Google Shape;217;p46"/>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8"/>
        <p:cNvGrpSpPr/>
        <p:nvPr/>
      </p:nvGrpSpPr>
      <p:grpSpPr>
        <a:xfrm>
          <a:off x="0" y="0"/>
          <a:ext cx="0" cy="0"/>
          <a:chOff x="0" y="0"/>
          <a:chExt cx="0" cy="0"/>
        </a:xfrm>
      </p:grpSpPr>
      <p:sp>
        <p:nvSpPr>
          <p:cNvPr id="219" name="Google Shape;219;p47"/>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0" name="Google Shape;220;p47"/>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1" name="Google Shape;221;p47"/>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2" name="Google Shape;222;p47"/>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3" name="Google Shape;223;p47"/>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4"/>
        <p:cNvGrpSpPr/>
        <p:nvPr/>
      </p:nvGrpSpPr>
      <p:grpSpPr>
        <a:xfrm>
          <a:off x="0" y="0"/>
          <a:ext cx="0" cy="0"/>
          <a:chOff x="0" y="0"/>
          <a:chExt cx="0" cy="0"/>
        </a:xfrm>
      </p:grpSpPr>
      <p:sp>
        <p:nvSpPr>
          <p:cNvPr id="225" name="Google Shape;225;p48"/>
          <p:cNvSpPr txBox="1">
            <a:spLocks noGrp="1"/>
          </p:cNvSpPr>
          <p:nvPr>
            <p:ph type="title"/>
          </p:nvPr>
        </p:nvSpPr>
        <p:spPr>
          <a:xfrm>
            <a:off x="623888" y="1709738"/>
            <a:ext cx="7886700" cy="2852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6" name="Google Shape;226;p48"/>
          <p:cNvSpPr txBox="1">
            <a:spLocks noGrp="1"/>
          </p:cNvSpPr>
          <p:nvPr>
            <p:ph type="body" idx="1"/>
          </p:nvPr>
        </p:nvSpPr>
        <p:spPr>
          <a:xfrm>
            <a:off x="623888" y="4589463"/>
            <a:ext cx="7886700" cy="1500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27" name="Google Shape;227;p48"/>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8" name="Google Shape;228;p48"/>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9" name="Google Shape;229;p48"/>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0"/>
        <p:cNvGrpSpPr/>
        <p:nvPr/>
      </p:nvGrpSpPr>
      <p:grpSpPr>
        <a:xfrm>
          <a:off x="0" y="0"/>
          <a:ext cx="0" cy="0"/>
          <a:chOff x="0" y="0"/>
          <a:chExt cx="0" cy="0"/>
        </a:xfrm>
      </p:grpSpPr>
      <p:sp>
        <p:nvSpPr>
          <p:cNvPr id="231" name="Google Shape;231;p49"/>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2" name="Google Shape;232;p49"/>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3" name="Google Shape;233;p49"/>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4" name="Google Shape;234;p49"/>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5" name="Google Shape;235;p49"/>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6" name="Google Shape;236;p49"/>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7"/>
        <p:cNvGrpSpPr/>
        <p:nvPr/>
      </p:nvGrpSpPr>
      <p:grpSpPr>
        <a:xfrm>
          <a:off x="0" y="0"/>
          <a:ext cx="0" cy="0"/>
          <a:chOff x="0" y="0"/>
          <a:chExt cx="0" cy="0"/>
        </a:xfrm>
      </p:grpSpPr>
      <p:sp>
        <p:nvSpPr>
          <p:cNvPr id="238" name="Google Shape;238;p50"/>
          <p:cNvSpPr txBox="1">
            <a:spLocks noGrp="1"/>
          </p:cNvSpPr>
          <p:nvPr>
            <p:ph type="title"/>
          </p:nvPr>
        </p:nvSpPr>
        <p:spPr>
          <a:xfrm>
            <a:off x="629841" y="365125"/>
            <a:ext cx="78867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9" name="Google Shape;239;p50"/>
          <p:cNvSpPr txBox="1">
            <a:spLocks noGrp="1"/>
          </p:cNvSpPr>
          <p:nvPr>
            <p:ph type="body" idx="1"/>
          </p:nvPr>
        </p:nvSpPr>
        <p:spPr>
          <a:xfrm>
            <a:off x="629841" y="1681163"/>
            <a:ext cx="38682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40" name="Google Shape;240;p50"/>
          <p:cNvSpPr txBox="1">
            <a:spLocks noGrp="1"/>
          </p:cNvSpPr>
          <p:nvPr>
            <p:ph type="body" idx="2"/>
          </p:nvPr>
        </p:nvSpPr>
        <p:spPr>
          <a:xfrm>
            <a:off x="629841" y="2505075"/>
            <a:ext cx="3868200" cy="3684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1" name="Google Shape;241;p50"/>
          <p:cNvSpPr txBox="1">
            <a:spLocks noGrp="1"/>
          </p:cNvSpPr>
          <p:nvPr>
            <p:ph type="body" idx="3"/>
          </p:nvPr>
        </p:nvSpPr>
        <p:spPr>
          <a:xfrm>
            <a:off x="4629150" y="1681163"/>
            <a:ext cx="38874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42" name="Google Shape;242;p50"/>
          <p:cNvSpPr txBox="1">
            <a:spLocks noGrp="1"/>
          </p:cNvSpPr>
          <p:nvPr>
            <p:ph type="body" idx="4"/>
          </p:nvPr>
        </p:nvSpPr>
        <p:spPr>
          <a:xfrm>
            <a:off x="4629150" y="2505075"/>
            <a:ext cx="3887400" cy="3684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3" name="Google Shape;243;p50"/>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4" name="Google Shape;244;p50"/>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5" name="Google Shape;245;p50"/>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6"/>
        <p:cNvGrpSpPr/>
        <p:nvPr/>
      </p:nvGrpSpPr>
      <p:grpSpPr>
        <a:xfrm>
          <a:off x="0" y="0"/>
          <a:ext cx="0" cy="0"/>
          <a:chOff x="0" y="0"/>
          <a:chExt cx="0" cy="0"/>
        </a:xfrm>
      </p:grpSpPr>
      <p:sp>
        <p:nvSpPr>
          <p:cNvPr id="247" name="Google Shape;247;p51"/>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8" name="Google Shape;248;p51"/>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9" name="Google Shape;249;p51"/>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0" name="Google Shape;250;p51"/>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1"/>
        <p:cNvGrpSpPr/>
        <p:nvPr/>
      </p:nvGrpSpPr>
      <p:grpSpPr>
        <a:xfrm>
          <a:off x="0" y="0"/>
          <a:ext cx="0" cy="0"/>
          <a:chOff x="0" y="0"/>
          <a:chExt cx="0" cy="0"/>
        </a:xfrm>
      </p:grpSpPr>
      <p:sp>
        <p:nvSpPr>
          <p:cNvPr id="252" name="Google Shape;252;p52"/>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3" name="Google Shape;253;p52"/>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4" name="Google Shape;254;p52"/>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5"/>
        <p:cNvGrpSpPr/>
        <p:nvPr/>
      </p:nvGrpSpPr>
      <p:grpSpPr>
        <a:xfrm>
          <a:off x="0" y="0"/>
          <a:ext cx="0" cy="0"/>
          <a:chOff x="0" y="0"/>
          <a:chExt cx="0" cy="0"/>
        </a:xfrm>
      </p:grpSpPr>
      <p:sp>
        <p:nvSpPr>
          <p:cNvPr id="256" name="Google Shape;256;p53"/>
          <p:cNvSpPr txBox="1">
            <a:spLocks noGrp="1"/>
          </p:cNvSpPr>
          <p:nvPr>
            <p:ph type="title"/>
          </p:nvPr>
        </p:nvSpPr>
        <p:spPr>
          <a:xfrm>
            <a:off x="629841" y="457200"/>
            <a:ext cx="2949300" cy="15999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7" name="Google Shape;257;p53"/>
          <p:cNvSpPr txBox="1">
            <a:spLocks noGrp="1"/>
          </p:cNvSpPr>
          <p:nvPr>
            <p:ph type="body" idx="1"/>
          </p:nvPr>
        </p:nvSpPr>
        <p:spPr>
          <a:xfrm>
            <a:off x="3887391" y="987425"/>
            <a:ext cx="4629000" cy="48735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58" name="Google Shape;258;p53"/>
          <p:cNvSpPr txBox="1">
            <a:spLocks noGrp="1"/>
          </p:cNvSpPr>
          <p:nvPr>
            <p:ph type="body" idx="2"/>
          </p:nvPr>
        </p:nvSpPr>
        <p:spPr>
          <a:xfrm>
            <a:off x="629841" y="2057400"/>
            <a:ext cx="29493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59" name="Google Shape;259;p53"/>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0" name="Google Shape;260;p53"/>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1" name="Google Shape;261;p53"/>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2"/>
        <p:cNvGrpSpPr/>
        <p:nvPr/>
      </p:nvGrpSpPr>
      <p:grpSpPr>
        <a:xfrm>
          <a:off x="0" y="0"/>
          <a:ext cx="0" cy="0"/>
          <a:chOff x="0" y="0"/>
          <a:chExt cx="0" cy="0"/>
        </a:xfrm>
      </p:grpSpPr>
      <p:sp>
        <p:nvSpPr>
          <p:cNvPr id="263" name="Google Shape;263;p54"/>
          <p:cNvSpPr txBox="1">
            <a:spLocks noGrp="1"/>
          </p:cNvSpPr>
          <p:nvPr>
            <p:ph type="title"/>
          </p:nvPr>
        </p:nvSpPr>
        <p:spPr>
          <a:xfrm>
            <a:off x="629841" y="457200"/>
            <a:ext cx="2949300" cy="15999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4" name="Google Shape;264;p54"/>
          <p:cNvSpPr>
            <a:spLocks noGrp="1"/>
          </p:cNvSpPr>
          <p:nvPr>
            <p:ph type="pic" idx="2"/>
          </p:nvPr>
        </p:nvSpPr>
        <p:spPr>
          <a:xfrm>
            <a:off x="3887391" y="987425"/>
            <a:ext cx="4629000" cy="487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65" name="Google Shape;265;p54"/>
          <p:cNvSpPr txBox="1">
            <a:spLocks noGrp="1"/>
          </p:cNvSpPr>
          <p:nvPr>
            <p:ph type="body" idx="1"/>
          </p:nvPr>
        </p:nvSpPr>
        <p:spPr>
          <a:xfrm>
            <a:off x="629841" y="2057400"/>
            <a:ext cx="29493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66" name="Google Shape;266;p54"/>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7" name="Google Shape;267;p54"/>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8" name="Google Shape;268;p54"/>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
        <p:cNvGrpSpPr/>
        <p:nvPr/>
      </p:nvGrpSpPr>
      <p:grpSpPr>
        <a:xfrm>
          <a:off x="0" y="0"/>
          <a:ext cx="0" cy="0"/>
          <a:chOff x="0" y="0"/>
          <a:chExt cx="0" cy="0"/>
        </a:xfrm>
      </p:grpSpPr>
      <p:sp>
        <p:nvSpPr>
          <p:cNvPr id="21" name="Google Shape;21;p7"/>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L="914400" marR="0" lvl="1" indent="-228600" algn="l" rtl="0">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7"/>
          <p:cNvSpPr txBox="1">
            <a:spLocks noGrp="1"/>
          </p:cNvSpPr>
          <p:nvPr>
            <p:ph type="body" idx="2"/>
          </p:nvPr>
        </p:nvSpPr>
        <p:spPr>
          <a:xfrm>
            <a:off x="914400" y="3276600"/>
            <a:ext cx="6705600" cy="4572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rgbClr val="187F9F"/>
              </a:buClr>
              <a:buSzPts val="2000"/>
              <a:buFont typeface="Arial"/>
              <a:buNone/>
              <a:defRPr sz="2000" b="0" i="0" u="none" strike="noStrike" cap="none">
                <a:solidFill>
                  <a:srgbClr val="187F9F"/>
                </a:solidFill>
                <a:latin typeface="Rockwell"/>
                <a:ea typeface="Rockwell"/>
                <a:cs typeface="Rockwell"/>
                <a:sym typeface="Rockwel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Rockwell"/>
                <a:ea typeface="Rockwell"/>
                <a:cs typeface="Rockwell"/>
                <a:sym typeface="Rockwel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9"/>
        <p:cNvGrpSpPr/>
        <p:nvPr/>
      </p:nvGrpSpPr>
      <p:grpSpPr>
        <a:xfrm>
          <a:off x="0" y="0"/>
          <a:ext cx="0" cy="0"/>
          <a:chOff x="0" y="0"/>
          <a:chExt cx="0" cy="0"/>
        </a:xfrm>
      </p:grpSpPr>
      <p:sp>
        <p:nvSpPr>
          <p:cNvPr id="270" name="Google Shape;270;p55"/>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1" name="Google Shape;271;p55"/>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2" name="Google Shape;272;p55"/>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3" name="Google Shape;273;p55"/>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4" name="Google Shape;274;p55"/>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5"/>
        <p:cNvGrpSpPr/>
        <p:nvPr/>
      </p:nvGrpSpPr>
      <p:grpSpPr>
        <a:xfrm>
          <a:off x="0" y="0"/>
          <a:ext cx="0" cy="0"/>
          <a:chOff x="0" y="0"/>
          <a:chExt cx="0" cy="0"/>
        </a:xfrm>
      </p:grpSpPr>
      <p:sp>
        <p:nvSpPr>
          <p:cNvPr id="276" name="Google Shape;276;p56"/>
          <p:cNvSpPr txBox="1">
            <a:spLocks noGrp="1"/>
          </p:cNvSpPr>
          <p:nvPr>
            <p:ph type="title"/>
          </p:nvPr>
        </p:nvSpPr>
        <p:spPr>
          <a:xfrm rot="5400000">
            <a:off x="4623600" y="2285275"/>
            <a:ext cx="58119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7" name="Google Shape;277;p56"/>
          <p:cNvSpPr txBox="1">
            <a:spLocks noGrp="1"/>
          </p:cNvSpPr>
          <p:nvPr>
            <p:ph type="body" idx="1"/>
          </p:nvPr>
        </p:nvSpPr>
        <p:spPr>
          <a:xfrm rot="5400000">
            <a:off x="623025" y="370675"/>
            <a:ext cx="58119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8" name="Google Shape;278;p56"/>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9" name="Google Shape;279;p56"/>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0" name="Google Shape;280;p56"/>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5"/>
        <p:cNvGrpSpPr/>
        <p:nvPr/>
      </p:nvGrpSpPr>
      <p:grpSpPr>
        <a:xfrm>
          <a:off x="0" y="0"/>
          <a:ext cx="0" cy="0"/>
          <a:chOff x="0" y="0"/>
          <a:chExt cx="0" cy="0"/>
        </a:xfrm>
      </p:grpSpPr>
      <p:sp>
        <p:nvSpPr>
          <p:cNvPr id="286" name="Google Shape;286;p58"/>
          <p:cNvSpPr/>
          <p:nvPr/>
        </p:nvSpPr>
        <p:spPr>
          <a:xfrm>
            <a:off x="1524800" y="896808"/>
            <a:ext cx="1081625"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287" name="Google Shape;287;p58"/>
          <p:cNvSpPr/>
          <p:nvPr/>
        </p:nvSpPr>
        <p:spPr>
          <a:xfrm rot="10800000">
            <a:off x="6537563" y="4457233"/>
            <a:ext cx="1081625"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288" name="Google Shape;288;p58"/>
          <p:cNvCxnSpPr/>
          <p:nvPr/>
        </p:nvCxnSpPr>
        <p:spPr>
          <a:xfrm>
            <a:off x="4359602" y="3756618"/>
            <a:ext cx="424800" cy="0"/>
          </a:xfrm>
          <a:prstGeom prst="straightConnector1">
            <a:avLst/>
          </a:prstGeom>
          <a:noFill/>
          <a:ln w="38100" cap="flat" cmpd="sng">
            <a:solidFill>
              <a:schemeClr val="accent4"/>
            </a:solidFill>
            <a:prstDash val="solid"/>
            <a:round/>
            <a:headEnd type="none" w="sm" len="sm"/>
            <a:tailEnd type="none" w="sm" len="sm"/>
          </a:ln>
        </p:spPr>
      </p:cxnSp>
      <p:sp>
        <p:nvSpPr>
          <p:cNvPr id="289" name="Google Shape;289;p58"/>
          <p:cNvSpPr txBox="1">
            <a:spLocks noGrp="1"/>
          </p:cNvSpPr>
          <p:nvPr>
            <p:ph type="ctrTitle"/>
          </p:nvPr>
        </p:nvSpPr>
        <p:spPr>
          <a:xfrm>
            <a:off x="1680302" y="1585234"/>
            <a:ext cx="5783400" cy="19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290" name="Google Shape;290;p58"/>
          <p:cNvSpPr txBox="1">
            <a:spLocks noGrp="1"/>
          </p:cNvSpPr>
          <p:nvPr>
            <p:ph type="subTitle" idx="1"/>
          </p:nvPr>
        </p:nvSpPr>
        <p:spPr>
          <a:xfrm>
            <a:off x="1680302" y="4065933"/>
            <a:ext cx="5783400" cy="121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291" name="Google Shape;291;p58"/>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2"/>
        <p:cNvGrpSpPr/>
        <p:nvPr/>
      </p:nvGrpSpPr>
      <p:grpSpPr>
        <a:xfrm>
          <a:off x="0" y="0"/>
          <a:ext cx="0" cy="0"/>
          <a:chOff x="0" y="0"/>
          <a:chExt cx="0" cy="0"/>
        </a:xfrm>
      </p:grpSpPr>
      <p:cxnSp>
        <p:nvCxnSpPr>
          <p:cNvPr id="293" name="Google Shape;293;p59"/>
          <p:cNvCxnSpPr/>
          <p:nvPr/>
        </p:nvCxnSpPr>
        <p:spPr>
          <a:xfrm>
            <a:off x="4359602" y="3756618"/>
            <a:ext cx="424800" cy="0"/>
          </a:xfrm>
          <a:prstGeom prst="straightConnector1">
            <a:avLst/>
          </a:prstGeom>
          <a:noFill/>
          <a:ln w="38100" cap="flat" cmpd="sng">
            <a:solidFill>
              <a:schemeClr val="accent4"/>
            </a:solidFill>
            <a:prstDash val="solid"/>
            <a:round/>
            <a:headEnd type="none" w="sm" len="sm"/>
            <a:tailEnd type="none" w="sm" len="sm"/>
          </a:ln>
        </p:spPr>
      </p:cxnSp>
      <p:sp>
        <p:nvSpPr>
          <p:cNvPr id="294" name="Google Shape;294;p59"/>
          <p:cNvSpPr txBox="1">
            <a:spLocks noGrp="1"/>
          </p:cNvSpPr>
          <p:nvPr>
            <p:ph type="title"/>
          </p:nvPr>
        </p:nvSpPr>
        <p:spPr>
          <a:xfrm>
            <a:off x="480750" y="2353267"/>
            <a:ext cx="8222100" cy="121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5" name="Google Shape;295;p59"/>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6"/>
        <p:cNvGrpSpPr/>
        <p:nvPr/>
      </p:nvGrpSpPr>
      <p:grpSpPr>
        <a:xfrm>
          <a:off x="0" y="0"/>
          <a:ext cx="0" cy="0"/>
          <a:chOff x="0" y="0"/>
          <a:chExt cx="0" cy="0"/>
        </a:xfrm>
      </p:grpSpPr>
      <p:cxnSp>
        <p:nvCxnSpPr>
          <p:cNvPr id="297" name="Google Shape;297;p60"/>
          <p:cNvCxnSpPr/>
          <p:nvPr/>
        </p:nvCxnSpPr>
        <p:spPr>
          <a:xfrm>
            <a:off x="492563" y="1680378"/>
            <a:ext cx="424800" cy="0"/>
          </a:xfrm>
          <a:prstGeom prst="straightConnector1">
            <a:avLst/>
          </a:prstGeom>
          <a:noFill/>
          <a:ln w="38100" cap="flat" cmpd="sng">
            <a:solidFill>
              <a:schemeClr val="accent4"/>
            </a:solidFill>
            <a:prstDash val="solid"/>
            <a:round/>
            <a:headEnd type="none" w="sm" len="sm"/>
            <a:tailEnd type="none" w="sm" len="sm"/>
          </a:ln>
        </p:spPr>
      </p:cxnSp>
      <p:sp>
        <p:nvSpPr>
          <p:cNvPr id="298" name="Google Shape;298;p60"/>
          <p:cNvSpPr txBox="1">
            <a:spLocks noGrp="1"/>
          </p:cNvSpPr>
          <p:nvPr>
            <p:ph type="title"/>
          </p:nvPr>
        </p:nvSpPr>
        <p:spPr>
          <a:xfrm>
            <a:off x="387900" y="610700"/>
            <a:ext cx="8368200" cy="914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9" name="Google Shape;299;p60"/>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00" name="Google Shape;300;p60"/>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1"/>
        <p:cNvGrpSpPr/>
        <p:nvPr/>
      </p:nvGrpSpPr>
      <p:grpSpPr>
        <a:xfrm>
          <a:off x="0" y="0"/>
          <a:ext cx="0" cy="0"/>
          <a:chOff x="0" y="0"/>
          <a:chExt cx="0" cy="0"/>
        </a:xfrm>
      </p:grpSpPr>
      <p:cxnSp>
        <p:nvCxnSpPr>
          <p:cNvPr id="302" name="Google Shape;302;p61"/>
          <p:cNvCxnSpPr/>
          <p:nvPr/>
        </p:nvCxnSpPr>
        <p:spPr>
          <a:xfrm>
            <a:off x="492563" y="1680378"/>
            <a:ext cx="424800" cy="0"/>
          </a:xfrm>
          <a:prstGeom prst="straightConnector1">
            <a:avLst/>
          </a:prstGeom>
          <a:noFill/>
          <a:ln w="38100" cap="flat" cmpd="sng">
            <a:solidFill>
              <a:schemeClr val="accent4"/>
            </a:solidFill>
            <a:prstDash val="solid"/>
            <a:round/>
            <a:headEnd type="none" w="sm" len="sm"/>
            <a:tailEnd type="none" w="sm" len="sm"/>
          </a:ln>
        </p:spPr>
      </p:cxnSp>
      <p:sp>
        <p:nvSpPr>
          <p:cNvPr id="303" name="Google Shape;303;p61"/>
          <p:cNvSpPr txBox="1">
            <a:spLocks noGrp="1"/>
          </p:cNvSpPr>
          <p:nvPr>
            <p:ph type="title"/>
          </p:nvPr>
        </p:nvSpPr>
        <p:spPr>
          <a:xfrm>
            <a:off x="387900" y="610700"/>
            <a:ext cx="8368200" cy="914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61"/>
          <p:cNvSpPr txBox="1">
            <a:spLocks noGrp="1"/>
          </p:cNvSpPr>
          <p:nvPr>
            <p:ph type="body" idx="1"/>
          </p:nvPr>
        </p:nvSpPr>
        <p:spPr>
          <a:xfrm>
            <a:off x="387900" y="1986433"/>
            <a:ext cx="3999900" cy="410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5" name="Google Shape;305;p61"/>
          <p:cNvSpPr txBox="1">
            <a:spLocks noGrp="1"/>
          </p:cNvSpPr>
          <p:nvPr>
            <p:ph type="body" idx="2"/>
          </p:nvPr>
        </p:nvSpPr>
        <p:spPr>
          <a:xfrm>
            <a:off x="4756200" y="1986433"/>
            <a:ext cx="3999900" cy="410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6" name="Google Shape;306;p61"/>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7"/>
        <p:cNvGrpSpPr/>
        <p:nvPr/>
      </p:nvGrpSpPr>
      <p:grpSpPr>
        <a:xfrm>
          <a:off x="0" y="0"/>
          <a:ext cx="0" cy="0"/>
          <a:chOff x="0" y="0"/>
          <a:chExt cx="0" cy="0"/>
        </a:xfrm>
      </p:grpSpPr>
      <p:sp>
        <p:nvSpPr>
          <p:cNvPr id="308" name="Google Shape;308;p62"/>
          <p:cNvSpPr txBox="1">
            <a:spLocks noGrp="1"/>
          </p:cNvSpPr>
          <p:nvPr>
            <p:ph type="title"/>
          </p:nvPr>
        </p:nvSpPr>
        <p:spPr>
          <a:xfrm>
            <a:off x="387900" y="610700"/>
            <a:ext cx="8368200" cy="914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9" name="Google Shape;309;p62"/>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0"/>
        <p:cNvGrpSpPr/>
        <p:nvPr/>
      </p:nvGrpSpPr>
      <p:grpSpPr>
        <a:xfrm>
          <a:off x="0" y="0"/>
          <a:ext cx="0" cy="0"/>
          <a:chOff x="0" y="0"/>
          <a:chExt cx="0" cy="0"/>
        </a:xfrm>
      </p:grpSpPr>
      <p:cxnSp>
        <p:nvCxnSpPr>
          <p:cNvPr id="311" name="Google Shape;311;p63"/>
          <p:cNvCxnSpPr/>
          <p:nvPr/>
        </p:nvCxnSpPr>
        <p:spPr>
          <a:xfrm>
            <a:off x="489218" y="1883036"/>
            <a:ext cx="331500" cy="0"/>
          </a:xfrm>
          <a:prstGeom prst="straightConnector1">
            <a:avLst/>
          </a:prstGeom>
          <a:noFill/>
          <a:ln w="38100" cap="flat" cmpd="sng">
            <a:solidFill>
              <a:schemeClr val="accent4"/>
            </a:solidFill>
            <a:prstDash val="solid"/>
            <a:round/>
            <a:headEnd type="none" w="sm" len="sm"/>
            <a:tailEnd type="none" w="sm" len="sm"/>
          </a:ln>
        </p:spPr>
      </p:cxnSp>
      <p:sp>
        <p:nvSpPr>
          <p:cNvPr id="312" name="Google Shape;312;p63"/>
          <p:cNvSpPr txBox="1">
            <a:spLocks noGrp="1"/>
          </p:cNvSpPr>
          <p:nvPr>
            <p:ph type="title"/>
          </p:nvPr>
        </p:nvSpPr>
        <p:spPr>
          <a:xfrm>
            <a:off x="387900" y="740800"/>
            <a:ext cx="2808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 name="Google Shape;313;p63"/>
          <p:cNvSpPr txBox="1">
            <a:spLocks noGrp="1"/>
          </p:cNvSpPr>
          <p:nvPr>
            <p:ph type="body" idx="1"/>
          </p:nvPr>
        </p:nvSpPr>
        <p:spPr>
          <a:xfrm>
            <a:off x="387900" y="2125367"/>
            <a:ext cx="2808000" cy="3574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4" name="Google Shape;314;p63"/>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5"/>
        <p:cNvGrpSpPr/>
        <p:nvPr/>
      </p:nvGrpSpPr>
      <p:grpSpPr>
        <a:xfrm>
          <a:off x="0" y="0"/>
          <a:ext cx="0" cy="0"/>
          <a:chOff x="0" y="0"/>
          <a:chExt cx="0" cy="0"/>
        </a:xfrm>
      </p:grpSpPr>
      <p:sp>
        <p:nvSpPr>
          <p:cNvPr id="316" name="Google Shape;316;p64"/>
          <p:cNvSpPr txBox="1">
            <a:spLocks noGrp="1"/>
          </p:cNvSpPr>
          <p:nvPr>
            <p:ph type="title"/>
          </p:nvPr>
        </p:nvSpPr>
        <p:spPr>
          <a:xfrm>
            <a:off x="490250" y="701800"/>
            <a:ext cx="56187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17" name="Google Shape;317;p64"/>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8"/>
        <p:cNvGrpSpPr/>
        <p:nvPr/>
      </p:nvGrpSpPr>
      <p:grpSpPr>
        <a:xfrm>
          <a:off x="0" y="0"/>
          <a:ext cx="0" cy="0"/>
          <a:chOff x="0" y="0"/>
          <a:chExt cx="0" cy="0"/>
        </a:xfrm>
      </p:grpSpPr>
      <p:sp>
        <p:nvSpPr>
          <p:cNvPr id="319" name="Google Shape;319;p65"/>
          <p:cNvSpPr/>
          <p:nvPr/>
        </p:nvSpPr>
        <p:spPr>
          <a:xfrm>
            <a:off x="4572000" y="-100"/>
            <a:ext cx="4572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0" name="Google Shape;320;p65"/>
          <p:cNvCxnSpPr/>
          <p:nvPr/>
        </p:nvCxnSpPr>
        <p:spPr>
          <a:xfrm>
            <a:off x="5029675" y="5994004"/>
            <a:ext cx="540900" cy="0"/>
          </a:xfrm>
          <a:prstGeom prst="straightConnector1">
            <a:avLst/>
          </a:prstGeom>
          <a:noFill/>
          <a:ln w="38100" cap="flat" cmpd="sng">
            <a:solidFill>
              <a:schemeClr val="accent5"/>
            </a:solidFill>
            <a:prstDash val="solid"/>
            <a:round/>
            <a:headEnd type="none" w="sm" len="sm"/>
            <a:tailEnd type="none" w="sm" len="sm"/>
          </a:ln>
        </p:spPr>
      </p:cxnSp>
      <p:sp>
        <p:nvSpPr>
          <p:cNvPr id="321" name="Google Shape;321;p65"/>
          <p:cNvSpPr txBox="1">
            <a:spLocks noGrp="1"/>
          </p:cNvSpPr>
          <p:nvPr>
            <p:ph type="title"/>
          </p:nvPr>
        </p:nvSpPr>
        <p:spPr>
          <a:xfrm>
            <a:off x="265500" y="1612100"/>
            <a:ext cx="4045200" cy="200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322" name="Google Shape;322;p65"/>
          <p:cNvSpPr txBox="1">
            <a:spLocks noGrp="1"/>
          </p:cNvSpPr>
          <p:nvPr>
            <p:ph type="subTitle" idx="1"/>
          </p:nvPr>
        </p:nvSpPr>
        <p:spPr>
          <a:xfrm>
            <a:off x="265500" y="3692001"/>
            <a:ext cx="40452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323" name="Google Shape;323;p65"/>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24" name="Google Shape;324;p65"/>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4354" y="17417"/>
            <a:ext cx="9139646" cy="592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9"/>
          <p:cNvSpPr txBox="1">
            <a:spLocks noGrp="1"/>
          </p:cNvSpPr>
          <p:nvPr>
            <p:ph type="body" idx="1"/>
          </p:nvPr>
        </p:nvSpPr>
        <p:spPr>
          <a:xfrm>
            <a:off x="457200" y="990601"/>
            <a:ext cx="8229600" cy="5257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1" name="Google Shape;31;p9"/>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Google Shape;32;p9"/>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5"/>
        <p:cNvGrpSpPr/>
        <p:nvPr/>
      </p:nvGrpSpPr>
      <p:grpSpPr>
        <a:xfrm>
          <a:off x="0" y="0"/>
          <a:ext cx="0" cy="0"/>
          <a:chOff x="0" y="0"/>
          <a:chExt cx="0" cy="0"/>
        </a:xfrm>
      </p:grpSpPr>
      <p:sp>
        <p:nvSpPr>
          <p:cNvPr id="326" name="Google Shape;326;p66"/>
          <p:cNvSpPr txBox="1">
            <a:spLocks noGrp="1"/>
          </p:cNvSpPr>
          <p:nvPr>
            <p:ph type="body" idx="1"/>
          </p:nvPr>
        </p:nvSpPr>
        <p:spPr>
          <a:xfrm>
            <a:off x="319500" y="5644967"/>
            <a:ext cx="5998800" cy="7984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327" name="Google Shape;327;p66"/>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8"/>
        <p:cNvGrpSpPr/>
        <p:nvPr/>
      </p:nvGrpSpPr>
      <p:grpSpPr>
        <a:xfrm>
          <a:off x="0" y="0"/>
          <a:ext cx="0" cy="0"/>
          <a:chOff x="0" y="0"/>
          <a:chExt cx="0" cy="0"/>
        </a:xfrm>
      </p:grpSpPr>
      <p:sp>
        <p:nvSpPr>
          <p:cNvPr id="329" name="Google Shape;329;p67"/>
          <p:cNvSpPr/>
          <p:nvPr/>
        </p:nvSpPr>
        <p:spPr>
          <a:xfrm>
            <a:off x="150" y="6769100"/>
            <a:ext cx="9143700" cy="88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7"/>
          <p:cNvSpPr txBox="1">
            <a:spLocks noGrp="1"/>
          </p:cNvSpPr>
          <p:nvPr>
            <p:ph type="title" hasCustomPrompt="1"/>
          </p:nvPr>
        </p:nvSpPr>
        <p:spPr>
          <a:xfrm>
            <a:off x="387900" y="1536600"/>
            <a:ext cx="8368200" cy="20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331" name="Google Shape;331;p67"/>
          <p:cNvSpPr txBox="1">
            <a:spLocks noGrp="1"/>
          </p:cNvSpPr>
          <p:nvPr>
            <p:ph type="body" idx="1"/>
          </p:nvPr>
        </p:nvSpPr>
        <p:spPr>
          <a:xfrm>
            <a:off x="387900" y="3892600"/>
            <a:ext cx="8368200" cy="1428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32" name="Google Shape;332;p67"/>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3"/>
        <p:cNvGrpSpPr/>
        <p:nvPr/>
      </p:nvGrpSpPr>
      <p:grpSpPr>
        <a:xfrm>
          <a:off x="0" y="0"/>
          <a:ext cx="0" cy="0"/>
          <a:chOff x="0" y="0"/>
          <a:chExt cx="0" cy="0"/>
        </a:xfrm>
      </p:grpSpPr>
      <p:sp>
        <p:nvSpPr>
          <p:cNvPr id="334" name="Google Shape;334;p68"/>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2800"/>
              <a:buFont typeface="Rockwell"/>
              <a:buNone/>
              <a:defRPr sz="2800" b="0" i="0" u="none" strike="noStrike" cap="non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2pPr>
            <a:lvl3pPr marR="0" lvl="2" algn="ctr" rtl="0">
              <a:spcBef>
                <a:spcPts val="360"/>
              </a:spcBef>
              <a:spcAft>
                <a:spcPts val="0"/>
              </a:spcAft>
              <a:buClr>
                <a:srgbClr val="888888"/>
              </a:buClr>
              <a:buSzPts val="1800"/>
              <a:buFont typeface="Courier New"/>
              <a:buNone/>
              <a:defRPr sz="1800" b="0" i="0" u="none" strike="noStrike" cap="none">
                <a:solidFill>
                  <a:srgbClr val="888888"/>
                </a:solidFill>
                <a:latin typeface="Century Gothic"/>
                <a:ea typeface="Century Gothic"/>
                <a:cs typeface="Century Gothic"/>
                <a:sym typeface="Century Gothic"/>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
        <p:nvSpPr>
          <p:cNvPr id="36" name="Google Shape;36;p10"/>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10"/>
          <p:cNvSpPr txBox="1"/>
          <p:nvPr/>
        </p:nvSpPr>
        <p:spPr>
          <a:xfrm>
            <a:off x="4354" y="17417"/>
            <a:ext cx="9139646" cy="59218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Rockwell"/>
              <a:buNone/>
            </a:pPr>
            <a:r>
              <a:rPr lang="en-US" sz="3200" b="0" i="0" u="none" strike="noStrike" cap="none">
                <a:solidFill>
                  <a:schemeClr val="lt1"/>
                </a:solidFill>
                <a:latin typeface="Rockwell"/>
                <a:ea typeface="Rockwell"/>
                <a:cs typeface="Rockwell"/>
                <a:sym typeface="Rockwell"/>
              </a:rPr>
              <a:t>Click to edit Master title style</a:t>
            </a:r>
            <a:endParaRPr sz="3200" b="0" i="0" u="none" strike="noStrike" cap="none">
              <a:solidFill>
                <a:schemeClr val="lt1"/>
              </a:solidFill>
              <a:latin typeface="Rockwell"/>
              <a:ea typeface="Rockwell"/>
              <a:cs typeface="Rockwell"/>
              <a:sym typeface="Rockwell"/>
            </a:endParaRPr>
          </a:p>
        </p:txBody>
      </p:sp>
      <p:sp>
        <p:nvSpPr>
          <p:cNvPr id="38" name="Google Shape;38;p10"/>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11"/>
          <p:cNvSpPr txBox="1">
            <a:spLocks noGrp="1"/>
          </p:cNvSpPr>
          <p:nvPr>
            <p:ph type="title"/>
          </p:nvPr>
        </p:nvSpPr>
        <p:spPr>
          <a:xfrm>
            <a:off x="4354" y="17417"/>
            <a:ext cx="9139646" cy="592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1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1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Google Shape;43;p11"/>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Google Shape;44;p11"/>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4354" y="17417"/>
            <a:ext cx="9139646" cy="592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48" name="Google Shape;48;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49" name="Google Shape;49;p1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50" name="Google Shape;50;p1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12"/>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Google Shape;52;p12"/>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3.jpeg"/><Relationship Id="rId5" Type="http://schemas.openxmlformats.org/officeDocument/2006/relationships/slideLayout" Target="../slideLayouts/slideLayout10.xml"/><Relationship Id="rId10"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image" Target="../media/image4.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theme" Target="../theme/theme4.xml"/><Relationship Id="rId30"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6" cstate="screen">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1" cstate="screen">
            <a:alphaModFix/>
            <a:extLst>
              <a:ext uri="{28A0092B-C50C-407E-A947-70E740481C1C}">
                <a14:useLocalDpi xmlns:a14="http://schemas.microsoft.com/office/drawing/2010/main"/>
              </a:ext>
            </a:extLst>
          </a:blip>
          <a:stretch>
            <a:fillRect/>
          </a:stretch>
        </a:blipFill>
        <a:effectLst/>
      </p:bgPr>
    </p:bg>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4354" y="17417"/>
            <a:ext cx="9139646" cy="592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8"/>
          <p:cNvSpPr txBox="1">
            <a:spLocks noGrp="1"/>
          </p:cNvSpPr>
          <p:nvPr>
            <p:ph type="body" idx="1"/>
          </p:nvPr>
        </p:nvSpPr>
        <p:spPr>
          <a:xfrm>
            <a:off x="457200" y="990601"/>
            <a:ext cx="8229600" cy="5257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6" name="Google Shape;26;p8"/>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 name="Google Shape;27;p8"/>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18"/>
          <p:cNvSpPr txBox="1">
            <a:spLocks noGrp="1"/>
          </p:cNvSpPr>
          <p:nvPr>
            <p:ph type="sldNum" idx="12"/>
          </p:nvPr>
        </p:nvSpPr>
        <p:spPr>
          <a:xfrm>
            <a:off x="320919" y="6394849"/>
            <a:ext cx="307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81" name="Google Shape;81;p18"/>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7513027" y="6435914"/>
            <a:ext cx="1466317" cy="212247"/>
          </a:xfrm>
          <a:prstGeom prst="rect">
            <a:avLst/>
          </a:prstGeom>
          <a:noFill/>
          <a:ln>
            <a:noFill/>
          </a:ln>
        </p:spPr>
      </p:pic>
      <p:pic>
        <p:nvPicPr>
          <p:cNvPr id="82" name="Google Shape;82;p18"/>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0" y="0"/>
            <a:ext cx="9143544" cy="633044"/>
          </a:xfrm>
          <a:prstGeom prst="rect">
            <a:avLst/>
          </a:prstGeom>
          <a:noFill/>
          <a:ln>
            <a:noFill/>
          </a:ln>
        </p:spPr>
      </p:pic>
      <p:sp>
        <p:nvSpPr>
          <p:cNvPr id="83" name="Google Shape;83;p18"/>
          <p:cNvSpPr/>
          <p:nvPr/>
        </p:nvSpPr>
        <p:spPr>
          <a:xfrm>
            <a:off x="7178122" y="4841631"/>
            <a:ext cx="1965900" cy="2016300"/>
          </a:xfrm>
          <a:prstGeom prst="rect">
            <a:avLst/>
          </a:prstGeom>
          <a:blipFill rotWithShape="1">
            <a:blip r:embed="rId30" cstate="screen">
              <a:alphaModFix amt="5000"/>
              <a:extLst>
                <a:ext uri="{28A0092B-C50C-407E-A947-70E740481C1C}">
                  <a14:useLocalDpi xmlns:a14="http://schemas.microsoft.com/office/drawing/2010/main"/>
                </a:ext>
              </a:extLst>
            </a:blip>
            <a:stretch>
              <a:fillRect r="-9119" b="-41848"/>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4" name="Google Shape;84;p18"/>
          <p:cNvSpPr txBox="1">
            <a:spLocks noGrp="1"/>
          </p:cNvSpPr>
          <p:nvPr>
            <p:ph type="title"/>
          </p:nvPr>
        </p:nvSpPr>
        <p:spPr>
          <a:xfrm>
            <a:off x="-1" y="41521"/>
            <a:ext cx="9143400" cy="591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p45"/>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08" name="Google Shape;208;p45"/>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9" name="Google Shape;209;p45"/>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0" name="Google Shape;210;p45"/>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1" name="Google Shape;211;p45"/>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281"/>
        <p:cNvGrpSpPr/>
        <p:nvPr/>
      </p:nvGrpSpPr>
      <p:grpSpPr>
        <a:xfrm>
          <a:off x="0" y="0"/>
          <a:ext cx="0" cy="0"/>
          <a:chOff x="0" y="0"/>
          <a:chExt cx="0" cy="0"/>
        </a:xfrm>
      </p:grpSpPr>
      <p:sp>
        <p:nvSpPr>
          <p:cNvPr id="282" name="Google Shape;282;p57"/>
          <p:cNvSpPr txBox="1">
            <a:spLocks noGrp="1"/>
          </p:cNvSpPr>
          <p:nvPr>
            <p:ph type="title"/>
          </p:nvPr>
        </p:nvSpPr>
        <p:spPr>
          <a:xfrm>
            <a:off x="387900" y="610700"/>
            <a:ext cx="8368200" cy="914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283" name="Google Shape;283;p57"/>
          <p:cNvSpPr txBox="1">
            <a:spLocks noGrp="1"/>
          </p:cNvSpPr>
          <p:nvPr>
            <p:ph type="body" idx="1"/>
          </p:nvPr>
        </p:nvSpPr>
        <p:spPr>
          <a:xfrm>
            <a:off x="387900" y="1986432"/>
            <a:ext cx="8368200" cy="410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4" name="Google Shape;284;p57"/>
          <p:cNvSpPr txBox="1">
            <a:spLocks noGrp="1"/>
          </p:cNvSpPr>
          <p:nvPr>
            <p:ph type="sldNum" idx="12"/>
          </p:nvPr>
        </p:nvSpPr>
        <p:spPr>
          <a:xfrm>
            <a:off x="8472458" y="6217622"/>
            <a:ext cx="5487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ioos.noaa.gov/project/ott-webcoos/" TargetMode="External"/><Relationship Id="rId4" Type="http://schemas.openxmlformats.org/officeDocument/2006/relationships/hyperlink" Target="https://www.sciencedirect.com/science/article/pii/S0378383921000193"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hyperlink" Target="http://ioos-hfradar.axds.co/" TargetMode="External"/><Relationship Id="rId3" Type="http://schemas.openxmlformats.org/officeDocument/2006/relationships/image" Target="../media/image29.png"/><Relationship Id="rId7" Type="http://schemas.openxmlformats.org/officeDocument/2006/relationships/hyperlink" Target="http://3.219.116.209/erddap/info/index.html"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nopp.dms.uconn.edu:8080/thredds/catalog.html" TargetMode="External"/><Relationship Id="rId5" Type="http://schemas.openxmlformats.org/officeDocument/2006/relationships/hyperlink" Target="https://hfrnet-tds.ucsd.edu/thredds/catalog.html" TargetMode="Externa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6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www.federalregister.gov/presidential-documents/executive-orders/joe-biden/2021" TargetMode="External"/><Relationship Id="rId3" Type="http://schemas.openxmlformats.org/officeDocument/2006/relationships/hyperlink" Target="https://www.whitehouse.gov/briefing-room/presidential-actions/2021/01/20/executive-order-protecting-public-health-and-environment-and-restoring-science-to-tackle-climate-crisis/" TargetMode="External"/><Relationship Id="rId7" Type="http://schemas.openxmlformats.org/officeDocument/2006/relationships/hyperlink" Target="https://www.whitehouse.gov/briefing-room/presidential-actions/2021/01/20/executive-order-protecting-the-federal-workforce-and-requiring-mask-wearing/"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hyperlink" Target="https://www.whitehouse.gov/briefing-room/presidential-actions/2021/01/27/memorandum-on-restoring-trust-in-government-through-scientific-integrity-and-evidence-based-policymaking/" TargetMode="External"/><Relationship Id="rId5" Type="http://schemas.openxmlformats.org/officeDocument/2006/relationships/hyperlink" Target="https://www.whitehouse.gov/briefing-room/presidential-actions/2021/01/20/executive-order-advancing-racial-equity-and-support-for-underserved-communities-through-the-federal-government/" TargetMode="External"/><Relationship Id="rId4" Type="http://schemas.openxmlformats.org/officeDocument/2006/relationships/hyperlink" Target="https://www.whitehouse.gov/briefing-room/presidential-actions/2021/01/27/executive-order-on-tackling-the-climate-crisis-at-home-and-abroa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hyperlink" Target="https://www.congress.gov/bill/116th-congress/senate-bill/914/text/enr?q=%7B%22search%22%3A%5B%22S+914%22%5D%7D&amp;r=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s://www.commerce.gov/sites/default/files/2021-06/fy2022_noaa_congressional_budget_justification.pdf"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oceandecade.org/events/88/High-Level-Launch-of-the-Ocean-Decade---First-international-Ocean-Decade-Conference"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9"/>
          <p:cNvSpPr txBox="1">
            <a:spLocks noGrp="1"/>
          </p:cNvSpPr>
          <p:nvPr>
            <p:ph type="title"/>
          </p:nvPr>
        </p:nvSpPr>
        <p:spPr>
          <a:xfrm>
            <a:off x="457200" y="2362200"/>
            <a:ext cx="82296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Rockwell"/>
              <a:buNone/>
            </a:pPr>
            <a:r>
              <a:rPr lang="en-US"/>
              <a:t>IOOS Office Update - DMAC 2021</a:t>
            </a:r>
            <a:endParaRPr/>
          </a:p>
          <a:p>
            <a:pPr marL="0" marR="0" lvl="0" indent="0" algn="ctr" rtl="0">
              <a:spcBef>
                <a:spcPts val="0"/>
              </a:spcBef>
              <a:spcAft>
                <a:spcPts val="0"/>
              </a:spcAft>
              <a:buClr>
                <a:schemeClr val="lt1"/>
              </a:buClr>
              <a:buSzPts val="3200"/>
              <a:buFont typeface="Rockwell"/>
              <a:buNone/>
            </a:pPr>
            <a:endParaRPr/>
          </a:p>
          <a:p>
            <a:pPr marL="0" marR="0" lvl="0" indent="0" algn="l" rtl="0">
              <a:spcBef>
                <a:spcPts val="0"/>
              </a:spcBef>
              <a:spcAft>
                <a:spcPts val="0"/>
              </a:spcAft>
              <a:buClr>
                <a:schemeClr val="lt1"/>
              </a:buClr>
              <a:buSzPts val="3200"/>
              <a:buFont typeface="Rockwell"/>
              <a:buNone/>
            </a:pPr>
            <a:endParaRPr/>
          </a:p>
          <a:p>
            <a:pPr marL="0" lvl="0" indent="0" algn="ctr" rtl="0">
              <a:spcBef>
                <a:spcPts val="0"/>
              </a:spcBef>
              <a:spcAft>
                <a:spcPts val="0"/>
              </a:spcAft>
              <a:buClr>
                <a:schemeClr val="lt1"/>
              </a:buClr>
              <a:buSzPts val="3200"/>
              <a:buFont typeface="Rockwell"/>
              <a:buNone/>
            </a:pPr>
            <a:r>
              <a:rPr lang="en-US" sz="2400"/>
              <a:t>Krisa Arzayus</a:t>
            </a:r>
            <a:endParaRPr sz="2400"/>
          </a:p>
          <a:p>
            <a:pPr marL="0" lvl="0" indent="0" algn="ctr" rtl="0">
              <a:spcBef>
                <a:spcPts val="0"/>
              </a:spcBef>
              <a:spcAft>
                <a:spcPts val="0"/>
              </a:spcAft>
              <a:buClr>
                <a:schemeClr val="lt1"/>
              </a:buClr>
              <a:buSzPts val="3200"/>
              <a:buFont typeface="Rockwell"/>
              <a:buNone/>
            </a:pPr>
            <a:r>
              <a:rPr lang="en-US" sz="2400"/>
              <a:t>Derrick Snowden</a:t>
            </a:r>
            <a:endParaRPr sz="2400"/>
          </a:p>
          <a:p>
            <a:pPr marL="0" marR="0" lvl="0" indent="0" algn="ctr" rtl="0">
              <a:spcBef>
                <a:spcPts val="0"/>
              </a:spcBef>
              <a:spcAft>
                <a:spcPts val="0"/>
              </a:spcAft>
              <a:buClr>
                <a:schemeClr val="lt1"/>
              </a:buClr>
              <a:buSzPts val="3200"/>
              <a:buFont typeface="Rockwell"/>
              <a:buNone/>
            </a:pPr>
            <a:r>
              <a:rPr lang="en-US" sz="2400"/>
              <a:t>June 15, 2021</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78"/>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IOOS Advisory Committee Recommendations</a:t>
            </a:r>
            <a:endParaRPr/>
          </a:p>
        </p:txBody>
      </p:sp>
      <p:sp>
        <p:nvSpPr>
          <p:cNvPr id="414" name="Google Shape;414;p78"/>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pic>
        <p:nvPicPr>
          <p:cNvPr id="415" name="Google Shape;415;p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89425" y="633400"/>
            <a:ext cx="3866549" cy="5091576"/>
          </a:xfrm>
          <a:prstGeom prst="rect">
            <a:avLst/>
          </a:prstGeom>
          <a:noFill/>
          <a:ln>
            <a:noFill/>
          </a:ln>
        </p:spPr>
      </p:pic>
      <p:sp>
        <p:nvSpPr>
          <p:cNvPr id="416" name="Google Shape;416;p78"/>
          <p:cNvSpPr txBox="1"/>
          <p:nvPr/>
        </p:nvSpPr>
        <p:spPr>
          <a:xfrm>
            <a:off x="15250" y="633400"/>
            <a:ext cx="5274300" cy="565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latin typeface="Century Gothic"/>
                <a:ea typeface="Century Gothic"/>
                <a:cs typeface="Century Gothic"/>
                <a:sym typeface="Century Gothic"/>
              </a:rPr>
              <a:t>High-level Recommendations: </a:t>
            </a:r>
            <a:endParaRPr sz="2100" b="1">
              <a:latin typeface="Century Gothic"/>
              <a:ea typeface="Century Gothic"/>
              <a:cs typeface="Century Gothic"/>
              <a:sym typeface="Century Gothic"/>
            </a:endParaRPr>
          </a:p>
          <a:p>
            <a:pPr marL="0" lvl="0" indent="0" algn="l" rtl="0">
              <a:spcBef>
                <a:spcPts val="0"/>
              </a:spcBef>
              <a:spcAft>
                <a:spcPts val="0"/>
              </a:spcAft>
              <a:buNone/>
            </a:pPr>
            <a:endParaRPr sz="2100" b="1">
              <a:latin typeface="Century Gothic"/>
              <a:ea typeface="Century Gothic"/>
              <a:cs typeface="Century Gothic"/>
              <a:sym typeface="Century Gothic"/>
            </a:endParaRPr>
          </a:p>
          <a:p>
            <a:pPr marL="457200" lvl="0" indent="-323850" algn="l" rtl="0">
              <a:spcBef>
                <a:spcPts val="0"/>
              </a:spcBef>
              <a:spcAft>
                <a:spcPts val="0"/>
              </a:spcAft>
              <a:buSzPts val="1500"/>
              <a:buFont typeface="Century Gothic"/>
              <a:buChar char="●"/>
            </a:pPr>
            <a:r>
              <a:rPr lang="en-US" sz="1500">
                <a:latin typeface="Century Gothic"/>
                <a:ea typeface="Century Gothic"/>
                <a:cs typeface="Century Gothic"/>
                <a:sym typeface="Century Gothic"/>
              </a:rPr>
              <a:t>Ensure sustained observations to respond to changing ocean and climate conditions</a:t>
            </a:r>
            <a:endParaRPr sz="1500">
              <a:latin typeface="Century Gothic"/>
              <a:ea typeface="Century Gothic"/>
              <a:cs typeface="Century Gothic"/>
              <a:sym typeface="Century Gothic"/>
            </a:endParaRPr>
          </a:p>
          <a:p>
            <a:pPr marL="457200" lvl="0" indent="0" algn="l" rtl="0">
              <a:spcBef>
                <a:spcPts val="0"/>
              </a:spcBef>
              <a:spcAft>
                <a:spcPts val="0"/>
              </a:spcAft>
              <a:buNone/>
            </a:pPr>
            <a:endParaRPr sz="1500">
              <a:latin typeface="Century Gothic"/>
              <a:ea typeface="Century Gothic"/>
              <a:cs typeface="Century Gothic"/>
              <a:sym typeface="Century Gothic"/>
            </a:endParaRPr>
          </a:p>
          <a:p>
            <a:pPr marL="457200" lvl="0" indent="-323850" algn="l" rtl="0">
              <a:spcBef>
                <a:spcPts val="0"/>
              </a:spcBef>
              <a:spcAft>
                <a:spcPts val="0"/>
              </a:spcAft>
              <a:buSzPts val="1500"/>
              <a:buFont typeface="Century Gothic"/>
              <a:buChar char="●"/>
            </a:pPr>
            <a:r>
              <a:rPr lang="en-US" sz="1500">
                <a:latin typeface="Century Gothic"/>
                <a:ea typeface="Century Gothic"/>
                <a:cs typeface="Century Gothic"/>
                <a:sym typeface="Century Gothic"/>
              </a:rPr>
              <a:t>Capitalize on technological innovation to enable Smart Coastal Oceans and Great Lakes</a:t>
            </a:r>
            <a:endParaRPr sz="1500">
              <a:latin typeface="Century Gothic"/>
              <a:ea typeface="Century Gothic"/>
              <a:cs typeface="Century Gothic"/>
              <a:sym typeface="Century Gothic"/>
            </a:endParaRPr>
          </a:p>
          <a:p>
            <a:pPr marL="457200" lvl="0" indent="0" algn="l" rtl="0">
              <a:spcBef>
                <a:spcPts val="0"/>
              </a:spcBef>
              <a:spcAft>
                <a:spcPts val="0"/>
              </a:spcAft>
              <a:buNone/>
            </a:pPr>
            <a:endParaRPr sz="1500">
              <a:latin typeface="Century Gothic"/>
              <a:ea typeface="Century Gothic"/>
              <a:cs typeface="Century Gothic"/>
              <a:sym typeface="Century Gothic"/>
            </a:endParaRPr>
          </a:p>
          <a:p>
            <a:pPr marL="457200" lvl="0" indent="-323850" algn="l" rtl="0">
              <a:spcBef>
                <a:spcPts val="0"/>
              </a:spcBef>
              <a:spcAft>
                <a:spcPts val="0"/>
              </a:spcAft>
              <a:buClr>
                <a:schemeClr val="dk1"/>
              </a:buClr>
              <a:buSzPts val="1500"/>
              <a:buFont typeface="Century Gothic"/>
              <a:buChar char="●"/>
            </a:pPr>
            <a:r>
              <a:rPr lang="en-US" sz="1500">
                <a:solidFill>
                  <a:schemeClr val="dk1"/>
                </a:solidFill>
                <a:latin typeface="Century Gothic"/>
                <a:ea typeface="Century Gothic"/>
                <a:cs typeface="Century Gothic"/>
                <a:sym typeface="Century Gothic"/>
              </a:rPr>
              <a:t>Maintain/Build on existing partnership models - particularly to mitigate aging infrastructure. </a:t>
            </a:r>
            <a:endParaRPr sz="1500">
              <a:solidFill>
                <a:schemeClr val="dk1"/>
              </a:solidFill>
              <a:latin typeface="Century Gothic"/>
              <a:ea typeface="Century Gothic"/>
              <a:cs typeface="Century Gothic"/>
              <a:sym typeface="Century Gothic"/>
            </a:endParaRPr>
          </a:p>
          <a:p>
            <a:pPr marL="457200" lvl="0" indent="-323850" algn="l" rtl="0">
              <a:spcBef>
                <a:spcPts val="1000"/>
              </a:spcBef>
              <a:spcAft>
                <a:spcPts val="0"/>
              </a:spcAft>
              <a:buClr>
                <a:schemeClr val="dk1"/>
              </a:buClr>
              <a:buSzPts val="1500"/>
              <a:buFont typeface="Century Gothic"/>
              <a:buChar char="●"/>
            </a:pPr>
            <a:r>
              <a:rPr lang="en-US" sz="1500">
                <a:solidFill>
                  <a:schemeClr val="dk1"/>
                </a:solidFill>
                <a:latin typeface="Century Gothic"/>
                <a:ea typeface="Century Gothic"/>
                <a:cs typeface="Century Gothic"/>
                <a:sym typeface="Century Gothic"/>
              </a:rPr>
              <a:t>Use partnerships to accelerate innovation and inclusivity</a:t>
            </a:r>
            <a:endParaRPr sz="1500">
              <a:solidFill>
                <a:schemeClr val="dk1"/>
              </a:solidFill>
              <a:latin typeface="Century Gothic"/>
              <a:ea typeface="Century Gothic"/>
              <a:cs typeface="Century Gothic"/>
              <a:sym typeface="Century Gothic"/>
            </a:endParaRPr>
          </a:p>
          <a:p>
            <a:pPr marL="457200" lvl="0" indent="-323850" algn="l" rtl="0">
              <a:spcBef>
                <a:spcPts val="1000"/>
              </a:spcBef>
              <a:spcAft>
                <a:spcPts val="0"/>
              </a:spcAft>
              <a:buClr>
                <a:schemeClr val="dk1"/>
              </a:buClr>
              <a:buSzPts val="1500"/>
              <a:buFont typeface="Century Gothic"/>
              <a:buChar char="●"/>
            </a:pPr>
            <a:r>
              <a:rPr lang="en-US" sz="1500">
                <a:solidFill>
                  <a:schemeClr val="dk1"/>
                </a:solidFill>
                <a:latin typeface="Century Gothic"/>
                <a:ea typeface="Century Gothic"/>
                <a:cs typeface="Century Gothic"/>
                <a:sym typeface="Century Gothic"/>
              </a:rPr>
              <a:t>Leverage non-IOOS data initiatives</a:t>
            </a:r>
            <a:endParaRPr sz="1500">
              <a:solidFill>
                <a:schemeClr val="dk1"/>
              </a:solidFill>
              <a:latin typeface="Century Gothic"/>
              <a:ea typeface="Century Gothic"/>
              <a:cs typeface="Century Gothic"/>
              <a:sym typeface="Century Gothic"/>
            </a:endParaRPr>
          </a:p>
          <a:p>
            <a:pPr marL="457200" lvl="0" indent="-323850" algn="l" rtl="0">
              <a:spcBef>
                <a:spcPts val="1000"/>
              </a:spcBef>
              <a:spcAft>
                <a:spcPts val="0"/>
              </a:spcAft>
              <a:buClr>
                <a:schemeClr val="dk1"/>
              </a:buClr>
              <a:buSzPts val="1500"/>
              <a:buFont typeface="Century Gothic"/>
              <a:buChar char="●"/>
            </a:pPr>
            <a:r>
              <a:rPr lang="en-US" sz="1500">
                <a:solidFill>
                  <a:schemeClr val="dk1"/>
                </a:solidFill>
                <a:latin typeface="Century Gothic"/>
                <a:ea typeface="Century Gothic"/>
                <a:cs typeface="Century Gothic"/>
                <a:sym typeface="Century Gothic"/>
              </a:rPr>
              <a:t>Benchmark and ensure active management of requirements, including analysis, traceability, allocation, and guidance, to ensure effective annual and long-term budget formulation.</a:t>
            </a:r>
            <a:endParaRPr sz="1500">
              <a:solidFill>
                <a:schemeClr val="dk1"/>
              </a:solidFill>
              <a:latin typeface="Century Gothic"/>
              <a:ea typeface="Century Gothic"/>
              <a:cs typeface="Century Gothic"/>
              <a:sym typeface="Century Gothic"/>
            </a:endParaRPr>
          </a:p>
          <a:p>
            <a:pPr marL="457200" lvl="0" indent="-323850" algn="l" rtl="0">
              <a:spcBef>
                <a:spcPts val="1000"/>
              </a:spcBef>
              <a:spcAft>
                <a:spcPts val="0"/>
              </a:spcAft>
              <a:buClr>
                <a:schemeClr val="dk1"/>
              </a:buClr>
              <a:buSzPts val="1500"/>
              <a:buFont typeface="Century Gothic"/>
              <a:buChar char="●"/>
            </a:pPr>
            <a:r>
              <a:rPr lang="en-US" sz="1500">
                <a:solidFill>
                  <a:schemeClr val="dk1"/>
                </a:solidFill>
                <a:latin typeface="Century Gothic"/>
                <a:ea typeface="Century Gothic"/>
                <a:cs typeface="Century Gothic"/>
                <a:sym typeface="Century Gothic"/>
              </a:rPr>
              <a:t>Tie requirements management to infrastructure investments.</a:t>
            </a:r>
            <a:endParaRPr sz="6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r>
              <a:rPr lang="en-US" sz="1700">
                <a:latin typeface="Century Gothic"/>
                <a:ea typeface="Century Gothic"/>
                <a:cs typeface="Century Gothic"/>
                <a:sym typeface="Century Gothic"/>
              </a:rPr>
              <a:t> </a:t>
            </a:r>
            <a:endParaRPr sz="1700">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79"/>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New Hires in the RB&amp;P Division/IOOS Office</a:t>
            </a:r>
            <a:endParaRPr/>
          </a:p>
        </p:txBody>
      </p:sp>
      <p:sp>
        <p:nvSpPr>
          <p:cNvPr id="423" name="Google Shape;423;p79"/>
          <p:cNvSpPr txBox="1">
            <a:spLocks noGrp="1"/>
          </p:cNvSpPr>
          <p:nvPr>
            <p:ph type="body" idx="1"/>
          </p:nvPr>
        </p:nvSpPr>
        <p:spPr>
          <a:xfrm>
            <a:off x="688550" y="990600"/>
            <a:ext cx="7998300" cy="2627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b="1"/>
              <a:t>Erick Lee: Financial Management Specialist</a:t>
            </a:r>
            <a:endParaRPr b="1"/>
          </a:p>
          <a:p>
            <a:pPr marL="0" lvl="0" indent="0" algn="l" rtl="0">
              <a:spcBef>
                <a:spcPts val="480"/>
              </a:spcBef>
              <a:spcAft>
                <a:spcPts val="0"/>
              </a:spcAft>
              <a:buNone/>
            </a:pPr>
            <a:endParaRPr b="1"/>
          </a:p>
          <a:p>
            <a:pPr marL="0" lvl="0" indent="0" algn="l" rtl="0">
              <a:spcBef>
                <a:spcPts val="480"/>
              </a:spcBef>
              <a:spcAft>
                <a:spcPts val="0"/>
              </a:spcAft>
              <a:buNone/>
            </a:pPr>
            <a:r>
              <a:rPr lang="en-US" b="1"/>
              <a:t>Jessica Pereira: IOOS Office Manager</a:t>
            </a:r>
            <a:endParaRPr b="1"/>
          </a:p>
          <a:p>
            <a:pPr marL="0" lvl="0" indent="0" algn="l" rtl="0">
              <a:spcBef>
                <a:spcPts val="480"/>
              </a:spcBef>
              <a:spcAft>
                <a:spcPts val="0"/>
              </a:spcAft>
              <a:buNone/>
            </a:pPr>
            <a:endParaRPr b="1"/>
          </a:p>
          <a:p>
            <a:pPr marL="0" lvl="0" indent="0" algn="l" rtl="0">
              <a:spcBef>
                <a:spcPts val="480"/>
              </a:spcBef>
              <a:spcAft>
                <a:spcPts val="0"/>
              </a:spcAft>
              <a:buNone/>
            </a:pPr>
            <a:r>
              <a:rPr lang="en-US" b="1"/>
              <a:t>Catie Tobin: Knauss Sea Grant Fellow</a:t>
            </a:r>
            <a:endParaRPr b="1"/>
          </a:p>
          <a:p>
            <a:pPr marL="0" lvl="0" indent="0" algn="l" rtl="0">
              <a:spcBef>
                <a:spcPts val="480"/>
              </a:spcBef>
              <a:spcAft>
                <a:spcPts val="0"/>
              </a:spcAft>
              <a:buNone/>
            </a:pPr>
            <a:endParaRPr b="1"/>
          </a:p>
          <a:p>
            <a:pPr marL="0" lvl="0" indent="0" algn="l" rtl="0">
              <a:spcBef>
                <a:spcPts val="480"/>
              </a:spcBef>
              <a:spcAft>
                <a:spcPts val="0"/>
              </a:spcAft>
              <a:buNone/>
            </a:pPr>
            <a:endParaRPr b="1"/>
          </a:p>
          <a:p>
            <a:pPr marL="0" lvl="0" indent="0" algn="l" rtl="0">
              <a:spcBef>
                <a:spcPts val="480"/>
              </a:spcBef>
              <a:spcAft>
                <a:spcPts val="0"/>
              </a:spcAft>
              <a:buNone/>
            </a:pPr>
            <a:endParaRPr b="1"/>
          </a:p>
          <a:p>
            <a:pPr marL="0" lvl="0" indent="0" algn="l" rtl="0">
              <a:spcBef>
                <a:spcPts val="480"/>
              </a:spcBef>
              <a:spcAft>
                <a:spcPts val="0"/>
              </a:spcAft>
              <a:buNone/>
            </a:pPr>
            <a:endParaRPr/>
          </a:p>
        </p:txBody>
      </p:sp>
      <p:sp>
        <p:nvSpPr>
          <p:cNvPr id="424" name="Google Shape;424;p79"/>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11</a:t>
            </a:fld>
            <a:endParaRPr/>
          </a:p>
        </p:txBody>
      </p:sp>
      <p:pic>
        <p:nvPicPr>
          <p:cNvPr id="425" name="Google Shape;425;p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62000" y="3696150"/>
            <a:ext cx="4668050" cy="2323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80"/>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200"/>
              <a:buFont typeface="Arial"/>
              <a:buNone/>
            </a:pPr>
            <a:r>
              <a:rPr lang="en-US"/>
              <a:t>IOOS Operations Division Updates</a:t>
            </a:r>
            <a:endParaRPr sz="3200" b="0" i="0" u="none" strike="noStrike" cap="none">
              <a:solidFill>
                <a:schemeClr val="lt1"/>
              </a:solidFill>
              <a:latin typeface="Rockwell"/>
              <a:ea typeface="Rockwell"/>
              <a:cs typeface="Rockwell"/>
              <a:sym typeface="Rockwell"/>
            </a:endParaRPr>
          </a:p>
        </p:txBody>
      </p:sp>
      <p:sp>
        <p:nvSpPr>
          <p:cNvPr id="431" name="Google Shape;431;p80"/>
          <p:cNvSpPr txBox="1">
            <a:spLocks noGrp="1"/>
          </p:cNvSpPr>
          <p:nvPr>
            <p:ph type="body" idx="2"/>
          </p:nvPr>
        </p:nvSpPr>
        <p:spPr>
          <a:xfrm>
            <a:off x="914400" y="3276600"/>
            <a:ext cx="67056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87F9F"/>
              </a:buClr>
              <a:buSzPts val="2000"/>
              <a:buFont typeface="Arial"/>
              <a:buNone/>
            </a:pPr>
            <a:r>
              <a:rPr lang="en-US"/>
              <a:t>Derrick Snowden, Operations Division Chief</a:t>
            </a:r>
            <a:endParaRPr sz="2000" b="0" i="0" u="none" strike="noStrike" cap="none">
              <a:solidFill>
                <a:srgbClr val="187F9F"/>
              </a:solidFill>
              <a:latin typeface="Rockwell"/>
              <a:ea typeface="Rockwell"/>
              <a:cs typeface="Rockwell"/>
              <a:sym typeface="Rockwe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81"/>
          <p:cNvSpPr txBox="1">
            <a:spLocks noGrp="1"/>
          </p:cNvSpPr>
          <p:nvPr>
            <p:ph type="title"/>
          </p:nvPr>
        </p:nvSpPr>
        <p:spPr>
          <a:xfrm>
            <a:off x="4350" y="17425"/>
            <a:ext cx="9465600" cy="916500"/>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500" b="1">
                <a:solidFill>
                  <a:srgbClr val="FFFFFF"/>
                </a:solidFill>
                <a:latin typeface="Arial"/>
                <a:ea typeface="Arial"/>
                <a:cs typeface="Arial"/>
                <a:sym typeface="Arial"/>
              </a:rPr>
              <a:t>NOS AI in Action- Rip current detection in coastal imagery</a:t>
            </a:r>
            <a:endParaRPr sz="2500" b="1">
              <a:solidFill>
                <a:srgbClr val="FFFFFF"/>
              </a:solidFill>
              <a:latin typeface="Arial"/>
              <a:ea typeface="Arial"/>
              <a:cs typeface="Arial"/>
              <a:sym typeface="Arial"/>
            </a:endParaRPr>
          </a:p>
          <a:p>
            <a:pPr marL="0" lvl="0" indent="0" algn="l" rtl="0">
              <a:spcBef>
                <a:spcPts val="0"/>
              </a:spcBef>
              <a:spcAft>
                <a:spcPts val="0"/>
              </a:spcAft>
              <a:buNone/>
            </a:pPr>
            <a:endParaRPr sz="3100">
              <a:solidFill>
                <a:srgbClr val="FFFFFF"/>
              </a:solidFill>
            </a:endParaRPr>
          </a:p>
        </p:txBody>
      </p:sp>
      <p:sp>
        <p:nvSpPr>
          <p:cNvPr id="438" name="Google Shape;438;p81"/>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13</a:t>
            </a:fld>
            <a:endParaRPr/>
          </a:p>
        </p:txBody>
      </p:sp>
      <p:pic>
        <p:nvPicPr>
          <p:cNvPr id="439" name="Google Shape;439;p81"/>
          <p:cNvPicPr preferRelativeResize="0"/>
          <p:nvPr/>
        </p:nvPicPr>
        <p:blipFill>
          <a:blip r:embed="rId3">
            <a:alphaModFix/>
          </a:blip>
          <a:stretch>
            <a:fillRect/>
          </a:stretch>
        </p:blipFill>
        <p:spPr>
          <a:xfrm>
            <a:off x="76200" y="612376"/>
            <a:ext cx="8991599" cy="5183022"/>
          </a:xfrm>
          <a:prstGeom prst="rect">
            <a:avLst/>
          </a:prstGeom>
          <a:noFill/>
          <a:ln>
            <a:noFill/>
          </a:ln>
        </p:spPr>
      </p:pic>
      <p:sp>
        <p:nvSpPr>
          <p:cNvPr id="440" name="Google Shape;440;p81"/>
          <p:cNvSpPr txBox="1"/>
          <p:nvPr/>
        </p:nvSpPr>
        <p:spPr>
          <a:xfrm>
            <a:off x="76200" y="5554300"/>
            <a:ext cx="5709300" cy="1462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For more details : De Silva et al. (2021) </a:t>
            </a:r>
            <a:endParaRPr sz="1700">
              <a:latin typeface="Calibri"/>
              <a:ea typeface="Calibri"/>
              <a:cs typeface="Calibri"/>
              <a:sym typeface="Calibri"/>
            </a:endParaRPr>
          </a:p>
          <a:p>
            <a:pPr marL="0" lvl="0" indent="0" algn="l" rtl="0">
              <a:spcBef>
                <a:spcPts val="0"/>
              </a:spcBef>
              <a:spcAft>
                <a:spcPts val="0"/>
              </a:spcAft>
              <a:buNone/>
            </a:pPr>
            <a:r>
              <a:rPr lang="en-US" sz="1700" u="sng">
                <a:solidFill>
                  <a:schemeClr val="hlink"/>
                </a:solidFill>
                <a:latin typeface="Calibri"/>
                <a:ea typeface="Calibri"/>
                <a:cs typeface="Calibri"/>
                <a:sym typeface="Calibri"/>
                <a:hlinkClick r:id="rId4"/>
              </a:rPr>
              <a:t>https://www.sciencedirect.com/science/article/pii/S0378383921000193</a:t>
            </a:r>
            <a:r>
              <a:rPr lang="en-US" sz="1700">
                <a:latin typeface="Calibri"/>
                <a:ea typeface="Calibri"/>
                <a:cs typeface="Calibri"/>
                <a:sym typeface="Calibri"/>
              </a:rPr>
              <a:t> or </a:t>
            </a:r>
            <a:r>
              <a:rPr lang="en-US" sz="1700" u="sng">
                <a:solidFill>
                  <a:schemeClr val="hlink"/>
                </a:solidFill>
                <a:latin typeface="Calibri"/>
                <a:ea typeface="Calibri"/>
                <a:cs typeface="Calibri"/>
                <a:sym typeface="Calibri"/>
                <a:hlinkClick r:id="rId5"/>
              </a:rPr>
              <a:t>https://ioos.noaa.gov/project/ott-webcoos/</a:t>
            </a:r>
            <a:r>
              <a:rPr lang="en-US" sz="1700">
                <a:latin typeface="Calibri"/>
                <a:ea typeface="Calibri"/>
                <a:cs typeface="Calibri"/>
                <a:sym typeface="Calibri"/>
              </a:rPr>
              <a:t> for a description of the SECOORA OTT project funding this work.</a:t>
            </a:r>
            <a:endParaRPr sz="1700">
              <a:latin typeface="Calibri"/>
              <a:ea typeface="Calibri"/>
              <a:cs typeface="Calibri"/>
              <a:sym typeface="Calibri"/>
            </a:endParaRPr>
          </a:p>
          <a:p>
            <a:pPr marL="0" lvl="0" indent="0" algn="l" rtl="0">
              <a:spcBef>
                <a:spcPts val="0"/>
              </a:spcBef>
              <a:spcAft>
                <a:spcPts val="0"/>
              </a:spcAft>
              <a:buNone/>
            </a:pPr>
            <a:endParaRPr sz="15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8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80668" y="1259246"/>
            <a:ext cx="1523707" cy="1013956"/>
          </a:xfrm>
          <a:prstGeom prst="rect">
            <a:avLst/>
          </a:prstGeom>
          <a:noFill/>
          <a:ln>
            <a:noFill/>
          </a:ln>
        </p:spPr>
      </p:pic>
      <p:pic>
        <p:nvPicPr>
          <p:cNvPr id="446" name="Google Shape;446;p8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3385" y="3177404"/>
            <a:ext cx="1104875" cy="1104875"/>
          </a:xfrm>
          <a:prstGeom prst="rect">
            <a:avLst/>
          </a:prstGeom>
          <a:noFill/>
          <a:ln>
            <a:noFill/>
          </a:ln>
        </p:spPr>
      </p:pic>
      <p:sp>
        <p:nvSpPr>
          <p:cNvPr id="447" name="Google Shape;447;p82"/>
          <p:cNvSpPr txBox="1"/>
          <p:nvPr/>
        </p:nvSpPr>
        <p:spPr>
          <a:xfrm flipH="1">
            <a:off x="5935275" y="2796462"/>
            <a:ext cx="422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b="1">
                <a:solidFill>
                  <a:srgbClr val="000000"/>
                </a:solidFill>
                <a:latin typeface="Calibri"/>
                <a:ea typeface="Calibri"/>
                <a:cs typeface="Calibri"/>
                <a:sym typeface="Calibri"/>
              </a:rPr>
              <a:t>GTS</a:t>
            </a:r>
            <a:endParaRPr sz="1500" b="1"/>
          </a:p>
        </p:txBody>
      </p:sp>
      <p:pic>
        <p:nvPicPr>
          <p:cNvPr id="448" name="Google Shape;448;p8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95139" y="3106801"/>
            <a:ext cx="937080" cy="937080"/>
          </a:xfrm>
          <a:prstGeom prst="rect">
            <a:avLst/>
          </a:prstGeom>
          <a:noFill/>
          <a:ln>
            <a:noFill/>
          </a:ln>
        </p:spPr>
      </p:pic>
      <p:pic>
        <p:nvPicPr>
          <p:cNvPr id="449" name="Google Shape;449;p8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238687" y="3731523"/>
            <a:ext cx="800744" cy="599786"/>
          </a:xfrm>
          <a:prstGeom prst="rect">
            <a:avLst/>
          </a:prstGeom>
          <a:noFill/>
          <a:ln>
            <a:noFill/>
          </a:ln>
        </p:spPr>
      </p:pic>
      <p:pic>
        <p:nvPicPr>
          <p:cNvPr id="450" name="Google Shape;450;p8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872355" y="2492227"/>
            <a:ext cx="702157" cy="394961"/>
          </a:xfrm>
          <a:prstGeom prst="rect">
            <a:avLst/>
          </a:prstGeom>
          <a:noFill/>
          <a:ln>
            <a:noFill/>
          </a:ln>
        </p:spPr>
      </p:pic>
      <p:pic>
        <p:nvPicPr>
          <p:cNvPr id="451" name="Google Shape;451;p8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201356" y="3087491"/>
            <a:ext cx="783587" cy="391793"/>
          </a:xfrm>
          <a:prstGeom prst="rect">
            <a:avLst/>
          </a:prstGeom>
          <a:noFill/>
          <a:ln>
            <a:noFill/>
          </a:ln>
        </p:spPr>
      </p:pic>
      <p:pic>
        <p:nvPicPr>
          <p:cNvPr id="452" name="Google Shape;452;p8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823682" y="4587740"/>
            <a:ext cx="688496" cy="385558"/>
          </a:xfrm>
          <a:prstGeom prst="rect">
            <a:avLst/>
          </a:prstGeom>
          <a:noFill/>
          <a:ln>
            <a:noFill/>
          </a:ln>
        </p:spPr>
      </p:pic>
      <p:pic>
        <p:nvPicPr>
          <p:cNvPr id="453" name="Google Shape;453;p8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93886" y="5486400"/>
            <a:ext cx="1674404" cy="767175"/>
          </a:xfrm>
          <a:prstGeom prst="rect">
            <a:avLst/>
          </a:prstGeom>
          <a:noFill/>
          <a:ln>
            <a:noFill/>
          </a:ln>
        </p:spPr>
      </p:pic>
      <p:sp>
        <p:nvSpPr>
          <p:cNvPr id="454" name="Google Shape;454;p82"/>
          <p:cNvSpPr txBox="1"/>
          <p:nvPr/>
        </p:nvSpPr>
        <p:spPr>
          <a:xfrm>
            <a:off x="483494" y="6486240"/>
            <a:ext cx="17808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900" b="1">
                <a:solidFill>
                  <a:srgbClr val="000000"/>
                </a:solidFill>
                <a:latin typeface="Calibri"/>
                <a:ea typeface="Calibri"/>
                <a:cs typeface="Calibri"/>
                <a:sym typeface="Calibri"/>
              </a:rPr>
              <a:t>https://ioos.noaa.gov/project/atn</a:t>
            </a:r>
            <a:endParaRPr sz="1100"/>
          </a:p>
        </p:txBody>
      </p:sp>
      <p:pic>
        <p:nvPicPr>
          <p:cNvPr id="455" name="Google Shape;455;p8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784130" y="2729466"/>
            <a:ext cx="2836731" cy="1721452"/>
          </a:xfrm>
          <a:prstGeom prst="rect">
            <a:avLst/>
          </a:prstGeom>
          <a:noFill/>
          <a:ln>
            <a:noFill/>
          </a:ln>
        </p:spPr>
      </p:pic>
      <p:sp>
        <p:nvSpPr>
          <p:cNvPr id="456" name="Google Shape;456;p82"/>
          <p:cNvSpPr txBox="1"/>
          <p:nvPr/>
        </p:nvSpPr>
        <p:spPr>
          <a:xfrm>
            <a:off x="1143000" y="-16542"/>
            <a:ext cx="6858000" cy="561900"/>
          </a:xfrm>
          <a:prstGeom prst="rect">
            <a:avLst/>
          </a:prstGeom>
          <a:solidFill>
            <a:srgbClr val="002060"/>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600" b="1">
                <a:solidFill>
                  <a:srgbClr val="FFFFFF"/>
                </a:solidFill>
                <a:latin typeface="Calibri"/>
                <a:ea typeface="Calibri"/>
                <a:cs typeface="Calibri"/>
                <a:sym typeface="Calibri"/>
              </a:rPr>
              <a:t>MAKING R/T</a:t>
            </a:r>
            <a:r>
              <a:rPr lang="en-US" sz="1400" b="1">
                <a:solidFill>
                  <a:srgbClr val="FFFFFF"/>
                </a:solidFill>
                <a:latin typeface="Calibri"/>
                <a:ea typeface="Calibri"/>
                <a:cs typeface="Calibri"/>
                <a:sym typeface="Calibri"/>
              </a:rPr>
              <a:t>  </a:t>
            </a:r>
            <a:r>
              <a:rPr lang="en-US" sz="1600" b="1">
                <a:solidFill>
                  <a:srgbClr val="FFFFFF"/>
                </a:solidFill>
                <a:latin typeface="Calibri"/>
                <a:ea typeface="Calibri"/>
                <a:cs typeface="Calibri"/>
                <a:sym typeface="Calibri"/>
              </a:rPr>
              <a:t>OCEAN</a:t>
            </a:r>
            <a:r>
              <a:rPr lang="en-US" sz="1400" b="1">
                <a:solidFill>
                  <a:srgbClr val="FFFFFF"/>
                </a:solidFill>
                <a:latin typeface="Calibri"/>
                <a:ea typeface="Calibri"/>
                <a:cs typeface="Calibri"/>
                <a:sym typeface="Calibri"/>
              </a:rPr>
              <a:t> </a:t>
            </a:r>
            <a:r>
              <a:rPr lang="en-US" sz="1600" b="1">
                <a:solidFill>
                  <a:srgbClr val="FFFFFF"/>
                </a:solidFill>
                <a:latin typeface="Calibri"/>
                <a:ea typeface="Calibri"/>
                <a:cs typeface="Calibri"/>
                <a:sym typeface="Calibri"/>
              </a:rPr>
              <a:t>PROFILES FROM ANIMAL TAGS AVAILABLE FOR ASSIMILATION INTO GLOBAL OCEAN FORECAST MODELS</a:t>
            </a:r>
            <a:endParaRPr sz="1400" b="1">
              <a:solidFill>
                <a:srgbClr val="FFFF00"/>
              </a:solidFill>
              <a:latin typeface="Calibri"/>
              <a:ea typeface="Calibri"/>
              <a:cs typeface="Calibri"/>
              <a:sym typeface="Calibri"/>
            </a:endParaRPr>
          </a:p>
        </p:txBody>
      </p:sp>
      <p:cxnSp>
        <p:nvCxnSpPr>
          <p:cNvPr id="457" name="Google Shape;457;p82"/>
          <p:cNvCxnSpPr/>
          <p:nvPr/>
        </p:nvCxnSpPr>
        <p:spPr>
          <a:xfrm rot="10800000" flipH="1">
            <a:off x="1380672" y="2295554"/>
            <a:ext cx="343500" cy="870900"/>
          </a:xfrm>
          <a:prstGeom prst="straightConnector1">
            <a:avLst/>
          </a:prstGeom>
          <a:noFill/>
          <a:ln w="28575" cap="flat" cmpd="sng">
            <a:solidFill>
              <a:schemeClr val="dk1"/>
            </a:solidFill>
            <a:prstDash val="solid"/>
            <a:miter lim="800000"/>
            <a:headEnd type="none" w="sm" len="sm"/>
            <a:tailEnd type="triangle" w="med" len="med"/>
          </a:ln>
        </p:spPr>
      </p:cxnSp>
      <p:cxnSp>
        <p:nvCxnSpPr>
          <p:cNvPr id="458" name="Google Shape;458;p82"/>
          <p:cNvCxnSpPr/>
          <p:nvPr/>
        </p:nvCxnSpPr>
        <p:spPr>
          <a:xfrm>
            <a:off x="2671675" y="2293000"/>
            <a:ext cx="252600" cy="469200"/>
          </a:xfrm>
          <a:prstGeom prst="straightConnector1">
            <a:avLst/>
          </a:prstGeom>
          <a:noFill/>
          <a:ln w="28575" cap="flat" cmpd="sng">
            <a:solidFill>
              <a:schemeClr val="dk1"/>
            </a:solidFill>
            <a:prstDash val="solid"/>
            <a:miter lim="800000"/>
            <a:headEnd type="none" w="sm" len="sm"/>
            <a:tailEnd type="triangle" w="med" len="med"/>
          </a:ln>
        </p:spPr>
      </p:cxnSp>
      <p:sp>
        <p:nvSpPr>
          <p:cNvPr id="459" name="Google Shape;459;p82"/>
          <p:cNvSpPr txBox="1"/>
          <p:nvPr/>
        </p:nvSpPr>
        <p:spPr>
          <a:xfrm>
            <a:off x="2942526" y="2396800"/>
            <a:ext cx="273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100" b="1">
                <a:solidFill>
                  <a:srgbClr val="000000"/>
                </a:solidFill>
                <a:latin typeface="Comic Sans MS"/>
                <a:ea typeface="Comic Sans MS"/>
                <a:cs typeface="Comic Sans MS"/>
                <a:sym typeface="Comic Sans MS"/>
              </a:rPr>
              <a:t>U.S. ATN DATA ASSEMBLY CENTER</a:t>
            </a:r>
            <a:endParaRPr sz="1300"/>
          </a:p>
        </p:txBody>
      </p:sp>
      <p:sp>
        <p:nvSpPr>
          <p:cNvPr id="460" name="Google Shape;460;p82"/>
          <p:cNvSpPr/>
          <p:nvPr/>
        </p:nvSpPr>
        <p:spPr>
          <a:xfrm>
            <a:off x="2981683" y="5101817"/>
            <a:ext cx="2660700" cy="923100"/>
          </a:xfrm>
          <a:prstGeom prst="rect">
            <a:avLst/>
          </a:prstGeom>
          <a:noFill/>
          <a:ln>
            <a:noFill/>
          </a:ln>
        </p:spPr>
        <p:txBody>
          <a:bodyPr spcFirstLastPara="1" wrap="square" lIns="68575" tIns="34275" rIns="68575" bIns="34275" anchor="t" anchorCtr="0">
            <a:noAutofit/>
          </a:bodyPr>
          <a:lstStyle/>
          <a:p>
            <a:pPr marL="190500" marR="0" lvl="0" indent="-190500" algn="l" rtl="0">
              <a:spcBef>
                <a:spcPts val="0"/>
              </a:spcBef>
              <a:spcAft>
                <a:spcPts val="0"/>
              </a:spcAft>
              <a:buClr>
                <a:srgbClr val="000000"/>
              </a:buClr>
              <a:buSzPts val="1400"/>
              <a:buFont typeface="Noto Sans Symbols"/>
              <a:buChar char="✔"/>
            </a:pPr>
            <a:r>
              <a:rPr lang="en-US" sz="1400" b="1">
                <a:solidFill>
                  <a:srgbClr val="000000"/>
                </a:solidFill>
                <a:latin typeface="Calibri"/>
                <a:ea typeface="Calibri"/>
                <a:cs typeface="Calibri"/>
                <a:sym typeface="Calibri"/>
              </a:rPr>
              <a:t>Real-Time Quality Control</a:t>
            </a:r>
            <a:endParaRPr sz="1100"/>
          </a:p>
          <a:p>
            <a:pPr marL="190500" marR="0" lvl="0" indent="-190500" algn="l" rtl="0">
              <a:spcBef>
                <a:spcPts val="0"/>
              </a:spcBef>
              <a:spcAft>
                <a:spcPts val="0"/>
              </a:spcAft>
              <a:buClr>
                <a:srgbClr val="000000"/>
              </a:buClr>
              <a:buSzPts val="1400"/>
              <a:buFont typeface="Noto Sans Symbols"/>
              <a:buChar char="✔"/>
            </a:pPr>
            <a:r>
              <a:rPr lang="en-US" sz="1400" b="1">
                <a:solidFill>
                  <a:srgbClr val="000000"/>
                </a:solidFill>
                <a:latin typeface="Calibri"/>
                <a:ea typeface="Calibri"/>
                <a:cs typeface="Calibri"/>
                <a:sym typeface="Calibri"/>
              </a:rPr>
              <a:t>Convert to WMO BUFR Format</a:t>
            </a:r>
            <a:endParaRPr sz="1100"/>
          </a:p>
          <a:p>
            <a:pPr marL="190500" marR="0" lvl="0" indent="-190500" algn="l" rtl="0">
              <a:spcBef>
                <a:spcPts val="0"/>
              </a:spcBef>
              <a:spcAft>
                <a:spcPts val="0"/>
              </a:spcAft>
              <a:buClr>
                <a:srgbClr val="000000"/>
              </a:buClr>
              <a:buSzPts val="1400"/>
              <a:buFont typeface="Noto Sans Symbols"/>
              <a:buChar char="✔"/>
            </a:pPr>
            <a:r>
              <a:rPr lang="en-US" sz="1400" b="1">
                <a:solidFill>
                  <a:srgbClr val="000000"/>
                </a:solidFill>
                <a:latin typeface="Calibri"/>
                <a:ea typeface="Calibri"/>
                <a:cs typeface="Calibri"/>
                <a:sym typeface="Calibri"/>
              </a:rPr>
              <a:t>Insert onto the GTS via NOAA</a:t>
            </a:r>
            <a:endParaRPr sz="1100"/>
          </a:p>
        </p:txBody>
      </p:sp>
      <p:sp>
        <p:nvSpPr>
          <p:cNvPr id="461" name="Google Shape;461;p82"/>
          <p:cNvSpPr/>
          <p:nvPr/>
        </p:nvSpPr>
        <p:spPr>
          <a:xfrm>
            <a:off x="5347450" y="3166450"/>
            <a:ext cx="688500" cy="847500"/>
          </a:xfrm>
          <a:prstGeom prst="rightArrow">
            <a:avLst>
              <a:gd name="adj1" fmla="val 50000"/>
              <a:gd name="adj2" fmla="val 48971"/>
            </a:avLst>
          </a:prstGeom>
          <a:solidFill>
            <a:srgbClr val="BBD6EE"/>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Calibri"/>
              <a:ea typeface="Calibri"/>
              <a:cs typeface="Calibri"/>
              <a:sym typeface="Calibri"/>
            </a:endParaRPr>
          </a:p>
        </p:txBody>
      </p:sp>
      <p:sp>
        <p:nvSpPr>
          <p:cNvPr id="462" name="Google Shape;462;p82"/>
          <p:cNvSpPr txBox="1"/>
          <p:nvPr/>
        </p:nvSpPr>
        <p:spPr>
          <a:xfrm rot="922470">
            <a:off x="4952086" y="1006931"/>
            <a:ext cx="2841279" cy="813286"/>
          </a:xfrm>
          <a:prstGeom prst="rect">
            <a:avLst/>
          </a:prstGeom>
          <a:solidFill>
            <a:srgbClr val="FFD966"/>
          </a:solidFill>
          <a:ln w="12700"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600" b="1">
                <a:solidFill>
                  <a:srgbClr val="000000"/>
                </a:solidFill>
                <a:latin typeface="Calibri"/>
                <a:ea typeface="Calibri"/>
                <a:cs typeface="Calibri"/>
                <a:sym typeface="Calibri"/>
              </a:rPr>
              <a:t>Operationalizing the Approach Successfully Implemented by SMRU/MEOP</a:t>
            </a:r>
            <a:r>
              <a:rPr lang="en-US" sz="1400" b="1">
                <a:solidFill>
                  <a:srgbClr val="000000"/>
                </a:solidFill>
                <a:latin typeface="Calibri"/>
                <a:ea typeface="Calibri"/>
                <a:cs typeface="Calibri"/>
                <a:sym typeface="Calibri"/>
              </a:rPr>
              <a:t> </a:t>
            </a:r>
            <a:endParaRPr sz="1100"/>
          </a:p>
        </p:txBody>
      </p:sp>
      <p:cxnSp>
        <p:nvCxnSpPr>
          <p:cNvPr id="463" name="Google Shape;463;p82"/>
          <p:cNvCxnSpPr/>
          <p:nvPr/>
        </p:nvCxnSpPr>
        <p:spPr>
          <a:xfrm>
            <a:off x="6616355" y="4137166"/>
            <a:ext cx="315900" cy="450300"/>
          </a:xfrm>
          <a:prstGeom prst="straightConnector1">
            <a:avLst/>
          </a:prstGeom>
          <a:noFill/>
          <a:ln w="28575" cap="flat" cmpd="sng">
            <a:solidFill>
              <a:schemeClr val="dk1"/>
            </a:solidFill>
            <a:prstDash val="solid"/>
            <a:miter lim="800000"/>
            <a:headEnd type="none" w="sm" len="sm"/>
            <a:tailEnd type="triangle" w="med" len="med"/>
          </a:ln>
        </p:spPr>
      </p:cxnSp>
      <p:cxnSp>
        <p:nvCxnSpPr>
          <p:cNvPr id="464" name="Google Shape;464;p82"/>
          <p:cNvCxnSpPr/>
          <p:nvPr/>
        </p:nvCxnSpPr>
        <p:spPr>
          <a:xfrm>
            <a:off x="6816648" y="3947780"/>
            <a:ext cx="422100" cy="101700"/>
          </a:xfrm>
          <a:prstGeom prst="straightConnector1">
            <a:avLst/>
          </a:prstGeom>
          <a:noFill/>
          <a:ln w="28575" cap="flat" cmpd="sng">
            <a:solidFill>
              <a:schemeClr val="dk1"/>
            </a:solidFill>
            <a:prstDash val="solid"/>
            <a:miter lim="800000"/>
            <a:headEnd type="none" w="sm" len="sm"/>
            <a:tailEnd type="triangle" w="med" len="med"/>
          </a:ln>
        </p:spPr>
      </p:cxnSp>
      <p:cxnSp>
        <p:nvCxnSpPr>
          <p:cNvPr id="465" name="Google Shape;465;p82"/>
          <p:cNvCxnSpPr>
            <a:stCxn id="448" idx="0"/>
          </p:cNvCxnSpPr>
          <p:nvPr/>
        </p:nvCxnSpPr>
        <p:spPr>
          <a:xfrm rot="10800000" flipH="1">
            <a:off x="6463679" y="2863501"/>
            <a:ext cx="408600" cy="243300"/>
          </a:xfrm>
          <a:prstGeom prst="straightConnector1">
            <a:avLst/>
          </a:prstGeom>
          <a:noFill/>
          <a:ln w="28575" cap="flat" cmpd="sng">
            <a:solidFill>
              <a:schemeClr val="dk1"/>
            </a:solidFill>
            <a:prstDash val="solid"/>
            <a:miter lim="800000"/>
            <a:headEnd type="none" w="sm" len="sm"/>
            <a:tailEnd type="triangle" w="med" len="med"/>
          </a:ln>
        </p:spPr>
      </p:cxnSp>
      <p:cxnSp>
        <p:nvCxnSpPr>
          <p:cNvPr id="466" name="Google Shape;466;p82"/>
          <p:cNvCxnSpPr/>
          <p:nvPr/>
        </p:nvCxnSpPr>
        <p:spPr>
          <a:xfrm rot="10800000" flipH="1">
            <a:off x="6361787" y="3353936"/>
            <a:ext cx="899400" cy="210900"/>
          </a:xfrm>
          <a:prstGeom prst="straightConnector1">
            <a:avLst/>
          </a:prstGeom>
          <a:noFill/>
          <a:ln w="28575" cap="flat" cmpd="sng">
            <a:solidFill>
              <a:schemeClr val="dk1"/>
            </a:solidFill>
            <a:prstDash val="solid"/>
            <a:miter lim="800000"/>
            <a:headEnd type="none" w="sm" len="sm"/>
            <a:tailEnd type="triangle" w="med" len="med"/>
          </a:ln>
        </p:spPr>
      </p:cxnSp>
      <p:sp>
        <p:nvSpPr>
          <p:cNvPr id="467" name="Google Shape;467;p82"/>
          <p:cNvSpPr txBox="1"/>
          <p:nvPr/>
        </p:nvSpPr>
        <p:spPr>
          <a:xfrm>
            <a:off x="5283473" y="3378554"/>
            <a:ext cx="606900" cy="423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 </a:t>
            </a:r>
            <a:r>
              <a:rPr lang="en-US" sz="1300" b="1">
                <a:solidFill>
                  <a:srgbClr val="000000"/>
                </a:solidFill>
                <a:latin typeface="Calibri"/>
                <a:ea typeface="Calibri"/>
                <a:cs typeface="Calibri"/>
                <a:sym typeface="Calibri"/>
              </a:rPr>
              <a:t>NOAA</a:t>
            </a:r>
            <a:endParaRPr sz="1300"/>
          </a:p>
          <a:p>
            <a:pPr marL="0" marR="0" lvl="0" indent="0" algn="l" rtl="0">
              <a:spcBef>
                <a:spcPts val="0"/>
              </a:spcBef>
              <a:spcAft>
                <a:spcPts val="0"/>
              </a:spcAft>
              <a:buNone/>
            </a:pPr>
            <a:r>
              <a:rPr lang="en-US" sz="1000" b="1">
                <a:solidFill>
                  <a:srgbClr val="000000"/>
                </a:solidFill>
                <a:latin typeface="Calibri"/>
                <a:ea typeface="Calibri"/>
                <a:cs typeface="Calibri"/>
                <a:sym typeface="Calibri"/>
              </a:rPr>
              <a:t>   (NDBC)</a:t>
            </a:r>
            <a:endParaRPr sz="13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83" descr="dataflowSTPS.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6450" y="693075"/>
            <a:ext cx="3499251" cy="1809976"/>
          </a:xfrm>
          <a:prstGeom prst="rect">
            <a:avLst/>
          </a:prstGeom>
          <a:noFill/>
          <a:ln>
            <a:noFill/>
          </a:ln>
        </p:spPr>
      </p:pic>
      <p:sp>
        <p:nvSpPr>
          <p:cNvPr id="474" name="Google Shape;474;p83"/>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HFR Data Flow and Augmentation of STPS</a:t>
            </a:r>
            <a:endParaRPr/>
          </a:p>
        </p:txBody>
      </p:sp>
      <p:grpSp>
        <p:nvGrpSpPr>
          <p:cNvPr id="475" name="Google Shape;475;p83"/>
          <p:cNvGrpSpPr/>
          <p:nvPr/>
        </p:nvGrpSpPr>
        <p:grpSpPr>
          <a:xfrm>
            <a:off x="6316798" y="4616119"/>
            <a:ext cx="2785205" cy="2191417"/>
            <a:chOff x="5086350" y="4114800"/>
            <a:chExt cx="2924100" cy="2300700"/>
          </a:xfrm>
        </p:grpSpPr>
        <p:sp>
          <p:nvSpPr>
            <p:cNvPr id="476" name="Google Shape;476;p83"/>
            <p:cNvSpPr/>
            <p:nvPr/>
          </p:nvSpPr>
          <p:spPr>
            <a:xfrm>
              <a:off x="5086350" y="4114800"/>
              <a:ext cx="2924100" cy="2300700"/>
            </a:xfrm>
            <a:prstGeom prst="roundRect">
              <a:avLst>
                <a:gd name="adj" fmla="val 16667"/>
              </a:avLst>
            </a:prstGeom>
            <a:noFill/>
            <a:ln w="25400" cap="flat" cmpd="sng">
              <a:solidFill>
                <a:srgbClr val="0000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77" name="Google Shape;477;p83"/>
            <p:cNvSpPr txBox="1"/>
            <p:nvPr/>
          </p:nvSpPr>
          <p:spPr>
            <a:xfrm>
              <a:off x="5722458" y="4143458"/>
              <a:ext cx="1905000" cy="38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latin typeface="Calibri"/>
                  <a:ea typeface="Calibri"/>
                  <a:cs typeface="Calibri"/>
                  <a:sym typeface="Calibri"/>
                </a:rPr>
                <a:t>SAROPS </a:t>
              </a:r>
              <a:r>
                <a:rPr lang="en-US" sz="1800" b="0" i="0" u="none" strike="noStrike" cap="none">
                  <a:solidFill>
                    <a:srgbClr val="000000"/>
                  </a:solidFill>
                  <a:latin typeface="Calibri"/>
                  <a:ea typeface="Calibri"/>
                  <a:cs typeface="Calibri"/>
                  <a:sym typeface="Calibri"/>
                </a:rPr>
                <a:t>Operator</a:t>
              </a:r>
              <a:endParaRPr/>
            </a:p>
          </p:txBody>
        </p:sp>
        <p:pic>
          <p:nvPicPr>
            <p:cNvPr id="478" name="Google Shape;478;p8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48236" y="4461286"/>
              <a:ext cx="2600326" cy="1881948"/>
            </a:xfrm>
            <a:prstGeom prst="rect">
              <a:avLst/>
            </a:prstGeom>
            <a:noFill/>
            <a:ln>
              <a:noFill/>
            </a:ln>
          </p:spPr>
        </p:pic>
      </p:grpSp>
      <p:grpSp>
        <p:nvGrpSpPr>
          <p:cNvPr id="479" name="Google Shape;479;p83"/>
          <p:cNvGrpSpPr/>
          <p:nvPr/>
        </p:nvGrpSpPr>
        <p:grpSpPr>
          <a:xfrm>
            <a:off x="7689109" y="1351128"/>
            <a:ext cx="1454733" cy="1088708"/>
            <a:chOff x="6390221" y="1467644"/>
            <a:chExt cx="2257500" cy="1143000"/>
          </a:xfrm>
        </p:grpSpPr>
        <p:sp>
          <p:nvSpPr>
            <p:cNvPr id="480" name="Google Shape;480;p83"/>
            <p:cNvSpPr/>
            <p:nvPr/>
          </p:nvSpPr>
          <p:spPr>
            <a:xfrm>
              <a:off x="6477000" y="1467644"/>
              <a:ext cx="1828800" cy="1143000"/>
            </a:xfrm>
            <a:prstGeom prst="roundRect">
              <a:avLst>
                <a:gd name="adj" fmla="val 16667"/>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81" name="Google Shape;481;p83"/>
            <p:cNvSpPr txBox="1"/>
            <p:nvPr/>
          </p:nvSpPr>
          <p:spPr>
            <a:xfrm>
              <a:off x="6390221" y="1845227"/>
              <a:ext cx="2257500" cy="38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U</a:t>
              </a:r>
              <a:r>
                <a:rPr lang="en-US" sz="1800">
                  <a:latin typeface="Calibri"/>
                  <a:ea typeface="Calibri"/>
                  <a:cs typeface="Calibri"/>
                  <a:sym typeface="Calibri"/>
                </a:rPr>
                <a:t>C</a:t>
              </a:r>
              <a:r>
                <a:rPr lang="en-US" sz="1800">
                  <a:solidFill>
                    <a:srgbClr val="000000"/>
                  </a:solidFill>
                  <a:latin typeface="Calibri"/>
                  <a:ea typeface="Calibri"/>
                  <a:cs typeface="Calibri"/>
                  <a:sym typeface="Calibri"/>
                </a:rPr>
                <a:t>onn STPS</a:t>
              </a:r>
              <a:endParaRPr/>
            </a:p>
          </p:txBody>
        </p:sp>
      </p:grpSp>
      <p:grpSp>
        <p:nvGrpSpPr>
          <p:cNvPr id="482" name="Google Shape;482;p83"/>
          <p:cNvGrpSpPr/>
          <p:nvPr/>
        </p:nvGrpSpPr>
        <p:grpSpPr>
          <a:xfrm>
            <a:off x="4624584" y="3072968"/>
            <a:ext cx="1511686" cy="1088707"/>
            <a:chOff x="1333500" y="2785765"/>
            <a:chExt cx="1828800" cy="1143000"/>
          </a:xfrm>
        </p:grpSpPr>
        <p:sp>
          <p:nvSpPr>
            <p:cNvPr id="483" name="Google Shape;483;p83"/>
            <p:cNvSpPr/>
            <p:nvPr/>
          </p:nvSpPr>
          <p:spPr>
            <a:xfrm>
              <a:off x="1333500" y="2785765"/>
              <a:ext cx="1828800" cy="11430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84" name="Google Shape;484;p83"/>
            <p:cNvSpPr txBox="1"/>
            <p:nvPr/>
          </p:nvSpPr>
          <p:spPr>
            <a:xfrm>
              <a:off x="1523994" y="2867583"/>
              <a:ext cx="1571400" cy="969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USCG Operational Server</a:t>
              </a:r>
              <a:endParaRPr/>
            </a:p>
          </p:txBody>
        </p:sp>
      </p:grpSp>
      <p:grpSp>
        <p:nvGrpSpPr>
          <p:cNvPr id="485" name="Google Shape;485;p83"/>
          <p:cNvGrpSpPr/>
          <p:nvPr/>
        </p:nvGrpSpPr>
        <p:grpSpPr>
          <a:xfrm>
            <a:off x="7133888" y="3072965"/>
            <a:ext cx="1854415" cy="1088708"/>
            <a:chOff x="3790950" y="2340022"/>
            <a:chExt cx="2171700" cy="1143000"/>
          </a:xfrm>
        </p:grpSpPr>
        <p:sp>
          <p:nvSpPr>
            <p:cNvPr id="486" name="Google Shape;486;p83"/>
            <p:cNvSpPr/>
            <p:nvPr/>
          </p:nvSpPr>
          <p:spPr>
            <a:xfrm>
              <a:off x="3790950" y="2340022"/>
              <a:ext cx="2171700" cy="1143000"/>
            </a:xfrm>
            <a:prstGeom prst="roundRect">
              <a:avLst>
                <a:gd name="adj" fmla="val 16667"/>
              </a:avLst>
            </a:pr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87" name="Google Shape;487;p83"/>
            <p:cNvSpPr txBox="1"/>
            <p:nvPr/>
          </p:nvSpPr>
          <p:spPr>
            <a:xfrm>
              <a:off x="4019383" y="2449560"/>
              <a:ext cx="1903500" cy="969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EDS</a:t>
              </a:r>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Developmental Server</a:t>
              </a:r>
              <a:endParaRPr/>
            </a:p>
          </p:txBody>
        </p:sp>
      </p:grpSp>
      <p:grpSp>
        <p:nvGrpSpPr>
          <p:cNvPr id="488" name="Google Shape;488;p83"/>
          <p:cNvGrpSpPr/>
          <p:nvPr/>
        </p:nvGrpSpPr>
        <p:grpSpPr>
          <a:xfrm>
            <a:off x="4277658" y="1858915"/>
            <a:ext cx="1792817" cy="1049456"/>
            <a:chOff x="2222118" y="1831181"/>
            <a:chExt cx="2241021" cy="1152488"/>
          </a:xfrm>
        </p:grpSpPr>
        <p:sp>
          <p:nvSpPr>
            <p:cNvPr id="489" name="Google Shape;489;p83"/>
            <p:cNvSpPr/>
            <p:nvPr/>
          </p:nvSpPr>
          <p:spPr>
            <a:xfrm>
              <a:off x="2222118" y="1831181"/>
              <a:ext cx="1828500" cy="1143000"/>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90" name="Google Shape;490;p83"/>
            <p:cNvSpPr txBox="1"/>
            <p:nvPr/>
          </p:nvSpPr>
          <p:spPr>
            <a:xfrm>
              <a:off x="2547968" y="2043071"/>
              <a:ext cx="1190700" cy="709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Scripps Server</a:t>
              </a:r>
              <a:endParaRPr/>
            </a:p>
          </p:txBody>
        </p:sp>
        <p:sp>
          <p:nvSpPr>
            <p:cNvPr id="491" name="Google Shape;491;p83"/>
            <p:cNvSpPr txBox="1"/>
            <p:nvPr/>
          </p:nvSpPr>
          <p:spPr>
            <a:xfrm rot="5400000">
              <a:off x="3700389" y="2220919"/>
              <a:ext cx="10638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Thredds</a:t>
              </a:r>
              <a:endParaRPr sz="1800">
                <a:solidFill>
                  <a:srgbClr val="000000"/>
                </a:solidFill>
                <a:latin typeface="Calibri"/>
                <a:ea typeface="Calibri"/>
                <a:cs typeface="Calibri"/>
                <a:sym typeface="Calibri"/>
              </a:endParaRPr>
            </a:p>
          </p:txBody>
        </p:sp>
      </p:grpSp>
      <p:grpSp>
        <p:nvGrpSpPr>
          <p:cNvPr id="492" name="Google Shape;492;p83"/>
          <p:cNvGrpSpPr/>
          <p:nvPr/>
        </p:nvGrpSpPr>
        <p:grpSpPr>
          <a:xfrm>
            <a:off x="4292470" y="787370"/>
            <a:ext cx="1792930" cy="1049401"/>
            <a:chOff x="1988864" y="676959"/>
            <a:chExt cx="2203970" cy="1092671"/>
          </a:xfrm>
        </p:grpSpPr>
        <p:sp>
          <p:nvSpPr>
            <p:cNvPr id="493" name="Google Shape;493;p83"/>
            <p:cNvSpPr/>
            <p:nvPr/>
          </p:nvSpPr>
          <p:spPr>
            <a:xfrm>
              <a:off x="1988864" y="676959"/>
              <a:ext cx="1752900" cy="1066800"/>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94" name="Google Shape;494;p83"/>
            <p:cNvSpPr txBox="1"/>
            <p:nvPr/>
          </p:nvSpPr>
          <p:spPr>
            <a:xfrm>
              <a:off x="2336950" y="886695"/>
              <a:ext cx="1097400" cy="67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NDBC Server</a:t>
              </a:r>
              <a:endParaRPr/>
            </a:p>
          </p:txBody>
        </p:sp>
        <p:sp>
          <p:nvSpPr>
            <p:cNvPr id="495" name="Google Shape;495;p83"/>
            <p:cNvSpPr txBox="1"/>
            <p:nvPr/>
          </p:nvSpPr>
          <p:spPr>
            <a:xfrm rot="5400000">
              <a:off x="3466684" y="1043480"/>
              <a:ext cx="998100" cy="45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Thredds</a:t>
              </a:r>
              <a:endParaRPr sz="1800">
                <a:solidFill>
                  <a:srgbClr val="000000"/>
                </a:solidFill>
                <a:latin typeface="Calibri"/>
                <a:ea typeface="Calibri"/>
                <a:cs typeface="Calibri"/>
                <a:sym typeface="Calibri"/>
              </a:endParaRPr>
            </a:p>
          </p:txBody>
        </p:sp>
      </p:grpSp>
      <p:cxnSp>
        <p:nvCxnSpPr>
          <p:cNvPr id="496" name="Google Shape;496;p83"/>
          <p:cNvCxnSpPr/>
          <p:nvPr/>
        </p:nvCxnSpPr>
        <p:spPr>
          <a:xfrm>
            <a:off x="5394275" y="4063075"/>
            <a:ext cx="990600" cy="599400"/>
          </a:xfrm>
          <a:prstGeom prst="straightConnector1">
            <a:avLst/>
          </a:prstGeom>
          <a:noFill/>
          <a:ln w="38100" cap="flat" cmpd="sng">
            <a:solidFill>
              <a:srgbClr val="4A7DBA"/>
            </a:solidFill>
            <a:prstDash val="solid"/>
            <a:round/>
            <a:headEnd type="triangle" w="med" len="med"/>
            <a:tailEnd type="stealth" w="med" len="med"/>
          </a:ln>
        </p:spPr>
      </p:cxnSp>
      <p:cxnSp>
        <p:nvCxnSpPr>
          <p:cNvPr id="497" name="Google Shape;497;p83"/>
          <p:cNvCxnSpPr>
            <a:stCxn id="487" idx="2"/>
            <a:endCxn id="477" idx="0"/>
          </p:cNvCxnSpPr>
          <p:nvPr/>
        </p:nvCxnSpPr>
        <p:spPr>
          <a:xfrm flipH="1">
            <a:off x="7829946" y="4100844"/>
            <a:ext cx="311700" cy="542700"/>
          </a:xfrm>
          <a:prstGeom prst="straightConnector1">
            <a:avLst/>
          </a:prstGeom>
          <a:noFill/>
          <a:ln w="38100" cap="flat" cmpd="sng">
            <a:solidFill>
              <a:srgbClr val="4A7DBA"/>
            </a:solidFill>
            <a:prstDash val="solid"/>
            <a:round/>
            <a:headEnd type="triangle" w="med" len="med"/>
            <a:tailEnd type="stealth" w="med" len="med"/>
          </a:ln>
        </p:spPr>
      </p:cxnSp>
      <p:cxnSp>
        <p:nvCxnSpPr>
          <p:cNvPr id="498" name="Google Shape;498;p83"/>
          <p:cNvCxnSpPr/>
          <p:nvPr/>
        </p:nvCxnSpPr>
        <p:spPr>
          <a:xfrm rot="10800000" flipH="1">
            <a:off x="6103175" y="2355425"/>
            <a:ext cx="1578900" cy="3300"/>
          </a:xfrm>
          <a:prstGeom prst="straightConnector1">
            <a:avLst/>
          </a:prstGeom>
          <a:noFill/>
          <a:ln w="38100" cap="flat" cmpd="sng">
            <a:solidFill>
              <a:srgbClr val="FF0000"/>
            </a:solidFill>
            <a:prstDash val="solid"/>
            <a:round/>
            <a:headEnd type="none" w="sm" len="sm"/>
            <a:tailEnd type="stealth" w="med" len="med"/>
          </a:ln>
        </p:spPr>
      </p:cxnSp>
      <p:cxnSp>
        <p:nvCxnSpPr>
          <p:cNvPr id="499" name="Google Shape;499;p83"/>
          <p:cNvCxnSpPr>
            <a:endCxn id="495" idx="0"/>
          </p:cNvCxnSpPr>
          <p:nvPr/>
        </p:nvCxnSpPr>
        <p:spPr>
          <a:xfrm flipH="1">
            <a:off x="6085400" y="1347283"/>
            <a:ext cx="1604400" cy="10200"/>
          </a:xfrm>
          <a:prstGeom prst="straightConnector1">
            <a:avLst/>
          </a:prstGeom>
          <a:noFill/>
          <a:ln w="38100" cap="flat" cmpd="sng">
            <a:solidFill>
              <a:srgbClr val="4A7EBB"/>
            </a:solidFill>
            <a:prstDash val="solid"/>
            <a:round/>
            <a:headEnd type="stealth" w="med" len="med"/>
            <a:tailEnd type="none" w="med" len="med"/>
          </a:ln>
        </p:spPr>
      </p:cxnSp>
      <p:cxnSp>
        <p:nvCxnSpPr>
          <p:cNvPr id="500" name="Google Shape;500;p83"/>
          <p:cNvCxnSpPr>
            <a:stCxn id="486" idx="1"/>
          </p:cNvCxnSpPr>
          <p:nvPr/>
        </p:nvCxnSpPr>
        <p:spPr>
          <a:xfrm rot="10800000">
            <a:off x="6181388" y="3617319"/>
            <a:ext cx="952500" cy="0"/>
          </a:xfrm>
          <a:prstGeom prst="straightConnector1">
            <a:avLst/>
          </a:prstGeom>
          <a:noFill/>
          <a:ln w="38100" cap="flat" cmpd="sng">
            <a:solidFill>
              <a:srgbClr val="4A7EBB"/>
            </a:solidFill>
            <a:prstDash val="solid"/>
            <a:round/>
            <a:headEnd type="none" w="med" len="med"/>
            <a:tailEnd type="stealth" w="med" len="med"/>
          </a:ln>
        </p:spPr>
      </p:cxnSp>
      <p:cxnSp>
        <p:nvCxnSpPr>
          <p:cNvPr id="501" name="Google Shape;501;p83"/>
          <p:cNvCxnSpPr/>
          <p:nvPr/>
        </p:nvCxnSpPr>
        <p:spPr>
          <a:xfrm flipH="1">
            <a:off x="7921513" y="2503039"/>
            <a:ext cx="476400" cy="476400"/>
          </a:xfrm>
          <a:prstGeom prst="straightConnector1">
            <a:avLst/>
          </a:prstGeom>
          <a:noFill/>
          <a:ln w="38100" cap="flat" cmpd="sng">
            <a:solidFill>
              <a:srgbClr val="4A7DBA"/>
            </a:solidFill>
            <a:prstDash val="solid"/>
            <a:round/>
            <a:headEnd type="none" w="sm" len="sm"/>
            <a:tailEnd type="stealth" w="med" len="med"/>
          </a:ln>
        </p:spPr>
      </p:cxnSp>
      <p:sp>
        <p:nvSpPr>
          <p:cNvPr id="502" name="Google Shape;502;p83"/>
          <p:cNvSpPr txBox="1"/>
          <p:nvPr/>
        </p:nvSpPr>
        <p:spPr>
          <a:xfrm>
            <a:off x="6253200" y="1761676"/>
            <a:ext cx="1428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6 Km vectors</a:t>
            </a:r>
            <a:endParaRPr/>
          </a:p>
        </p:txBody>
      </p:sp>
      <p:sp>
        <p:nvSpPr>
          <p:cNvPr id="503" name="Google Shape;503;p83"/>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
        <p:nvSpPr>
          <p:cNvPr id="504" name="Google Shape;504;p83"/>
          <p:cNvSpPr/>
          <p:nvPr/>
        </p:nvSpPr>
        <p:spPr>
          <a:xfrm>
            <a:off x="-43675" y="2315450"/>
            <a:ext cx="4624500" cy="2071500"/>
          </a:xfrm>
          <a:prstGeom prst="rect">
            <a:avLst/>
          </a:prstGeom>
          <a:noFill/>
          <a:ln>
            <a:noFill/>
          </a:ln>
        </p:spPr>
        <p:txBody>
          <a:bodyPr spcFirstLastPara="1" wrap="square" lIns="91425" tIns="45700" rIns="91425" bIns="45700" anchor="t" anchorCtr="0">
            <a:noAutofit/>
          </a:bodyPr>
          <a:lstStyle/>
          <a:p>
            <a:pPr marL="285750" marR="0" lvl="0" indent="-273050" algn="l" rtl="0">
              <a:spcBef>
                <a:spcPts val="0"/>
              </a:spcBef>
              <a:spcAft>
                <a:spcPts val="0"/>
              </a:spcAft>
              <a:buClr>
                <a:srgbClr val="000000"/>
              </a:buClr>
              <a:buSzPts val="1200"/>
              <a:buChar char="•"/>
            </a:pPr>
            <a:r>
              <a:rPr lang="en-US" sz="1200" b="1" u="sng">
                <a:latin typeface="Calibri"/>
                <a:ea typeface="Calibri"/>
                <a:cs typeface="Calibri"/>
                <a:sym typeface="Calibri"/>
              </a:rPr>
              <a:t>Short Term Predictive System (STPS):</a:t>
            </a:r>
            <a:endParaRPr sz="1200" b="1" u="sng">
              <a:latin typeface="Calibri"/>
              <a:ea typeface="Calibri"/>
              <a:cs typeface="Calibri"/>
              <a:sym typeface="Calibri"/>
            </a:endParaRPr>
          </a:p>
          <a:p>
            <a:pPr marL="914400" marR="0" lvl="1" indent="-304800" algn="l" rtl="0">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HFR Total Vector Files are retrieved hourly from NDBC/SCRIPPS.</a:t>
            </a:r>
            <a:endParaRPr sz="1200">
              <a:solidFill>
                <a:srgbClr val="000000"/>
              </a:solidFill>
              <a:latin typeface="Calibri"/>
              <a:ea typeface="Calibri"/>
              <a:cs typeface="Calibri"/>
              <a:sym typeface="Calibri"/>
            </a:endParaRPr>
          </a:p>
          <a:p>
            <a:pPr marL="1371600" marR="0" lvl="2" indent="-304800" algn="l" rtl="0">
              <a:spcBef>
                <a:spcPts val="0"/>
              </a:spcBef>
              <a:spcAft>
                <a:spcPts val="0"/>
              </a:spcAft>
              <a:buSzPts val="1200"/>
              <a:buFont typeface="Calibri"/>
              <a:buChar char="■"/>
            </a:pPr>
            <a:r>
              <a:rPr lang="en-US" sz="1200" u="sng">
                <a:solidFill>
                  <a:schemeClr val="hlink"/>
                </a:solidFill>
                <a:latin typeface="Calibri"/>
                <a:ea typeface="Calibri"/>
                <a:cs typeface="Calibri"/>
                <a:sym typeface="Calibri"/>
                <a:hlinkClick r:id="rId5"/>
              </a:rPr>
              <a:t>https://hfrnet-tds.ucsd.edu/thredds/catalog.html</a:t>
            </a:r>
            <a:endParaRPr sz="1200">
              <a:latin typeface="Calibri"/>
              <a:ea typeface="Calibri"/>
              <a:cs typeface="Calibri"/>
              <a:sym typeface="Calibri"/>
            </a:endParaRPr>
          </a:p>
          <a:p>
            <a:pPr marL="914400" marR="0" lvl="1" indent="-304800" algn="l" rtl="0">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Hourly 24 hr. predictions from current time are made using STPS.</a:t>
            </a:r>
            <a:endParaRPr sz="1200"/>
          </a:p>
          <a:p>
            <a:pPr marL="914400" marR="0" lvl="1" indent="-304800" algn="l" rtl="0">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STPS results saved </a:t>
            </a:r>
            <a:r>
              <a:rPr lang="en-US" sz="1200">
                <a:latin typeface="Calibri"/>
                <a:ea typeface="Calibri"/>
                <a:cs typeface="Calibri"/>
                <a:sym typeface="Calibri"/>
              </a:rPr>
              <a:t>as </a:t>
            </a:r>
            <a:r>
              <a:rPr lang="en-US" sz="1200">
                <a:solidFill>
                  <a:srgbClr val="000000"/>
                </a:solidFill>
                <a:latin typeface="Calibri"/>
                <a:ea typeface="Calibri"/>
                <a:cs typeface="Calibri"/>
                <a:sym typeface="Calibri"/>
              </a:rPr>
              <a:t>NetCDF for accessibility through THREDDS server</a:t>
            </a:r>
            <a:r>
              <a:rPr lang="en-US" sz="1200">
                <a:latin typeface="Calibri"/>
                <a:ea typeface="Calibri"/>
                <a:cs typeface="Calibri"/>
                <a:sym typeface="Calibri"/>
              </a:rPr>
              <a:t> </a:t>
            </a:r>
            <a:r>
              <a:rPr lang="en-US" sz="1200" u="sng">
                <a:solidFill>
                  <a:schemeClr val="hlink"/>
                </a:solidFill>
                <a:latin typeface="Calibri"/>
                <a:ea typeface="Calibri"/>
                <a:cs typeface="Calibri"/>
                <a:sym typeface="Calibri"/>
                <a:hlinkClick r:id="rId6"/>
              </a:rPr>
              <a:t>http://nopp.dms.uconn.edu:8080/thredds/catalog.html</a:t>
            </a:r>
            <a:r>
              <a:rPr lang="en-US" sz="1200">
                <a:latin typeface="Calibri"/>
                <a:ea typeface="Calibri"/>
                <a:cs typeface="Calibri"/>
                <a:sym typeface="Calibri"/>
              </a:rPr>
              <a:t>.</a:t>
            </a:r>
            <a:endParaRPr sz="1200">
              <a:latin typeface="Calibri"/>
              <a:ea typeface="Calibri"/>
              <a:cs typeface="Calibri"/>
              <a:sym typeface="Calibri"/>
            </a:endParaRPr>
          </a:p>
          <a:p>
            <a:pPr marL="914400" marR="0" lvl="1" indent="-304800" algn="l" rtl="0">
              <a:spcBef>
                <a:spcPts val="0"/>
              </a:spcBef>
              <a:spcAft>
                <a:spcPts val="0"/>
              </a:spcAft>
              <a:buSzPts val="1200"/>
              <a:buFont typeface="Calibri"/>
              <a:buChar char="○"/>
            </a:pPr>
            <a:r>
              <a:rPr lang="en-US" sz="1200">
                <a:latin typeface="Calibri"/>
                <a:ea typeface="Calibri"/>
                <a:cs typeface="Calibri"/>
                <a:sym typeface="Calibri"/>
              </a:rPr>
              <a:t>Expanded domains to deliver HFR-derived predictions nationwide to SAROPS now in progress.</a:t>
            </a:r>
            <a:endParaRPr sz="1200">
              <a:solidFill>
                <a:schemeClr val="dk1"/>
              </a:solidFill>
              <a:latin typeface="Calibri"/>
              <a:ea typeface="Calibri"/>
              <a:cs typeface="Calibri"/>
              <a:sym typeface="Calibri"/>
            </a:endParaRPr>
          </a:p>
        </p:txBody>
      </p:sp>
      <p:sp>
        <p:nvSpPr>
          <p:cNvPr id="505" name="Google Shape;505;p83"/>
          <p:cNvSpPr/>
          <p:nvPr/>
        </p:nvSpPr>
        <p:spPr>
          <a:xfrm>
            <a:off x="76200" y="4386900"/>
            <a:ext cx="5684400" cy="2471100"/>
          </a:xfrm>
          <a:prstGeom prst="rect">
            <a:avLst/>
          </a:prstGeom>
          <a:solidFill>
            <a:schemeClr val="lt1"/>
          </a:solidFill>
          <a:ln w="381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285750" marR="0" lvl="0" indent="-273050" algn="l" rtl="0">
              <a:spcBef>
                <a:spcPts val="0"/>
              </a:spcBef>
              <a:spcAft>
                <a:spcPts val="0"/>
              </a:spcAft>
              <a:buSzPts val="1200"/>
              <a:buFont typeface="Calibri"/>
              <a:buChar char="•"/>
            </a:pPr>
            <a:r>
              <a:rPr lang="en-US" sz="1200" b="1">
                <a:latin typeface="Calibri"/>
                <a:ea typeface="Calibri"/>
                <a:cs typeface="Calibri"/>
                <a:sym typeface="Calibri"/>
              </a:rPr>
              <a:t>On a separate note…</a:t>
            </a:r>
            <a:br>
              <a:rPr lang="en-US" sz="1200">
                <a:latin typeface="Calibri"/>
                <a:ea typeface="Calibri"/>
                <a:cs typeface="Calibri"/>
                <a:sym typeface="Calibri"/>
              </a:rPr>
            </a:br>
            <a:r>
              <a:rPr lang="en-US" sz="1200" u="sng">
                <a:latin typeface="Calibri"/>
                <a:ea typeface="Calibri"/>
                <a:cs typeface="Calibri"/>
                <a:sym typeface="Calibri"/>
              </a:rPr>
              <a:t>HFR Radials ERDDAP server at MARACOOS/RPS</a:t>
            </a:r>
            <a:r>
              <a:rPr lang="en-US" sz="1200">
                <a:latin typeface="Calibri"/>
                <a:ea typeface="Calibri"/>
                <a:cs typeface="Calibri"/>
                <a:sym typeface="Calibri"/>
              </a:rPr>
              <a:t>:</a:t>
            </a:r>
            <a:endParaRPr sz="1200">
              <a:latin typeface="Calibri"/>
              <a:ea typeface="Calibri"/>
              <a:cs typeface="Calibri"/>
              <a:sym typeface="Calibri"/>
            </a:endParaRPr>
          </a:p>
          <a:p>
            <a:pPr marL="914400" marR="0" lvl="1" indent="-304800" algn="l" rtl="0">
              <a:spcBef>
                <a:spcPts val="0"/>
              </a:spcBef>
              <a:spcAft>
                <a:spcPts val="0"/>
              </a:spcAft>
              <a:buSzPts val="1200"/>
              <a:buFont typeface="Calibri"/>
              <a:buChar char="○"/>
            </a:pPr>
            <a:r>
              <a:rPr lang="en-US" sz="1200">
                <a:latin typeface="Calibri"/>
                <a:ea typeface="Calibri"/>
                <a:cs typeface="Calibri"/>
                <a:sym typeface="Calibri"/>
              </a:rPr>
              <a:t>In the process of operationalizing.</a:t>
            </a:r>
            <a:endParaRPr sz="1200">
              <a:latin typeface="Calibri"/>
              <a:ea typeface="Calibri"/>
              <a:cs typeface="Calibri"/>
              <a:sym typeface="Calibri"/>
            </a:endParaRPr>
          </a:p>
          <a:p>
            <a:pPr marL="914400" marR="0" lvl="1" indent="-304800" algn="l" rtl="0">
              <a:spcBef>
                <a:spcPts val="0"/>
              </a:spcBef>
              <a:spcAft>
                <a:spcPts val="0"/>
              </a:spcAft>
              <a:buSzPts val="1200"/>
              <a:buFont typeface="Calibri"/>
              <a:buChar char="○"/>
            </a:pPr>
            <a:r>
              <a:rPr lang="en-US" sz="1200">
                <a:latin typeface="Calibri"/>
                <a:ea typeface="Calibri"/>
                <a:cs typeface="Calibri"/>
                <a:sym typeface="Calibri"/>
              </a:rPr>
              <a:t>Will rename URL </a:t>
            </a:r>
            <a:r>
              <a:rPr lang="en-US" sz="1200" u="sng">
                <a:solidFill>
                  <a:schemeClr val="hlink"/>
                </a:solidFill>
                <a:latin typeface="Calibri"/>
                <a:ea typeface="Calibri"/>
                <a:cs typeface="Calibri"/>
                <a:sym typeface="Calibri"/>
                <a:hlinkClick r:id="rId7"/>
              </a:rPr>
              <a:t>http://3.219.116.209/erddap/info/index.html</a:t>
            </a:r>
            <a:r>
              <a:rPr lang="en-US" sz="1200">
                <a:latin typeface="Calibri"/>
                <a:ea typeface="Calibri"/>
                <a:cs typeface="Calibri"/>
                <a:sym typeface="Calibri"/>
              </a:rPr>
              <a:t> and post to IOOS website.</a:t>
            </a:r>
            <a:endParaRPr sz="1200">
              <a:latin typeface="Calibri"/>
              <a:ea typeface="Calibri"/>
              <a:cs typeface="Calibri"/>
              <a:sym typeface="Calibri"/>
            </a:endParaRPr>
          </a:p>
          <a:p>
            <a:pPr marL="914400" marR="0" lvl="1" indent="-304800" algn="l" rtl="0">
              <a:spcBef>
                <a:spcPts val="0"/>
              </a:spcBef>
              <a:spcAft>
                <a:spcPts val="0"/>
              </a:spcAft>
              <a:buSzPts val="1200"/>
              <a:buFont typeface="Calibri"/>
              <a:buChar char="○"/>
            </a:pPr>
            <a:r>
              <a:rPr lang="en-US" sz="1200">
                <a:latin typeface="Calibri"/>
                <a:ea typeface="Calibri"/>
                <a:cs typeface="Calibri"/>
                <a:sym typeface="Calibri"/>
              </a:rPr>
              <a:t>Assimilating radials into models, instead of totals, has the potential to significantly improve HFR data utilization, spatial coverage, and forecast accuracy.</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u="sng">
                <a:solidFill>
                  <a:schemeClr val="dk1"/>
                </a:solidFill>
                <a:latin typeface="Calibri"/>
                <a:ea typeface="Calibri"/>
                <a:cs typeface="Calibri"/>
                <a:sym typeface="Calibri"/>
              </a:rPr>
              <a:t>HFR Range Series server at AOOS/Axiom:</a:t>
            </a:r>
            <a:endParaRPr sz="1200" u="sng">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Server under development to archive “raw” HFR data for QA/QC enhanced surface current reprocessing and extraction of additional products beyond surface velocities (e.g., waves, winds) from HFR data.</a:t>
            </a:r>
            <a:endParaRPr sz="1200" u="sng">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US" sz="1200" u="sng">
                <a:solidFill>
                  <a:schemeClr val="hlink"/>
                </a:solidFill>
                <a:latin typeface="Calibri"/>
                <a:ea typeface="Calibri"/>
                <a:cs typeface="Calibri"/>
                <a:sym typeface="Calibri"/>
                <a:hlinkClick r:id="rId8"/>
              </a:rPr>
              <a:t>http://ioos-hfradar.axds.co/</a:t>
            </a:r>
            <a:endParaRPr sz="12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84"/>
          <p:cNvSpPr txBox="1">
            <a:spLocks noGrp="1"/>
          </p:cNvSpPr>
          <p:nvPr>
            <p:ph type="title"/>
          </p:nvPr>
        </p:nvSpPr>
        <p:spPr>
          <a:xfrm>
            <a:off x="4354" y="17417"/>
            <a:ext cx="9139646" cy="59218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Rockwell"/>
              <a:buNone/>
            </a:pPr>
            <a:r>
              <a:rPr lang="en-US" sz="2600"/>
              <a:t>NECOFS reanalysis into the NOAA Big Data Program (BDP)</a:t>
            </a:r>
            <a:endParaRPr sz="2600" b="0" i="0" u="none" strike="noStrike" cap="none">
              <a:solidFill>
                <a:schemeClr val="lt1"/>
              </a:solidFill>
              <a:latin typeface="Rockwell"/>
              <a:ea typeface="Rockwell"/>
              <a:cs typeface="Rockwell"/>
              <a:sym typeface="Rockwell"/>
            </a:endParaRPr>
          </a:p>
        </p:txBody>
      </p:sp>
      <p:sp>
        <p:nvSpPr>
          <p:cNvPr id="511" name="Google Shape;511;p84"/>
          <p:cNvSpPr txBox="1">
            <a:spLocks noGrp="1"/>
          </p:cNvSpPr>
          <p:nvPr>
            <p:ph type="body" idx="1"/>
          </p:nvPr>
        </p:nvSpPr>
        <p:spPr>
          <a:xfrm>
            <a:off x="4350" y="762000"/>
            <a:ext cx="4480800" cy="5587500"/>
          </a:xfrm>
          <a:prstGeom prst="rect">
            <a:avLst/>
          </a:prstGeom>
          <a:noFill/>
          <a:ln>
            <a:noFill/>
          </a:ln>
        </p:spPr>
        <p:txBody>
          <a:bodyPr spcFirstLastPara="1" wrap="square" lIns="91425" tIns="45700" rIns="91425" bIns="45700" anchor="t" anchorCtr="0">
            <a:noAutofit/>
          </a:bodyPr>
          <a:lstStyle/>
          <a:p>
            <a:pPr marL="457200" marR="0" lvl="0" indent="-368300" algn="l" rtl="0">
              <a:spcBef>
                <a:spcPts val="0"/>
              </a:spcBef>
              <a:spcAft>
                <a:spcPts val="0"/>
              </a:spcAft>
              <a:buClr>
                <a:schemeClr val="dk2"/>
              </a:buClr>
              <a:buSzPts val="2200"/>
              <a:buFont typeface="Century Gothic"/>
              <a:buChar char="●"/>
            </a:pPr>
            <a:r>
              <a:rPr lang="en-US" sz="2200"/>
              <a:t>NERACOOS - Tom Shyka and Dr. Chen</a:t>
            </a:r>
            <a:endParaRPr sz="2200"/>
          </a:p>
          <a:p>
            <a:pPr marL="457200" marR="0" lvl="0" indent="-368300" algn="l" rtl="0">
              <a:spcBef>
                <a:spcPts val="0"/>
              </a:spcBef>
              <a:spcAft>
                <a:spcPts val="0"/>
              </a:spcAft>
              <a:buSzPts val="2200"/>
              <a:buChar char="●"/>
            </a:pPr>
            <a:r>
              <a:rPr lang="en-US" sz="2200"/>
              <a:t>40-year hindcast</a:t>
            </a:r>
            <a:endParaRPr sz="2200"/>
          </a:p>
          <a:p>
            <a:pPr marL="457200" marR="0" lvl="0" indent="-368300" algn="l" rtl="0">
              <a:spcBef>
                <a:spcPts val="0"/>
              </a:spcBef>
              <a:spcAft>
                <a:spcPts val="0"/>
              </a:spcAft>
              <a:buSzPts val="2200"/>
              <a:buChar char="●"/>
            </a:pPr>
            <a:r>
              <a:rPr lang="en-US" sz="2200"/>
              <a:t>Domain extended in 2017</a:t>
            </a:r>
            <a:endParaRPr sz="2200"/>
          </a:p>
          <a:p>
            <a:pPr marL="457200" marR="0" lvl="0" indent="-368300" algn="l" rtl="0">
              <a:spcBef>
                <a:spcPts val="0"/>
              </a:spcBef>
              <a:spcAft>
                <a:spcPts val="0"/>
              </a:spcAft>
              <a:buSzPts val="2200"/>
              <a:buChar char="●"/>
            </a:pPr>
            <a:r>
              <a:rPr lang="en-US" sz="2200" b="1"/>
              <a:t>45TB</a:t>
            </a:r>
            <a:r>
              <a:rPr lang="en-US" sz="2200"/>
              <a:t> now</a:t>
            </a:r>
            <a:endParaRPr sz="2200"/>
          </a:p>
          <a:p>
            <a:pPr marL="457200" marR="0" lvl="0" indent="-368300" algn="l" rtl="0">
              <a:spcBef>
                <a:spcPts val="0"/>
              </a:spcBef>
              <a:spcAft>
                <a:spcPts val="0"/>
              </a:spcAft>
              <a:buSzPts val="2200"/>
              <a:buChar char="●"/>
            </a:pPr>
            <a:r>
              <a:rPr lang="en-US" sz="2200"/>
              <a:t>Additional </a:t>
            </a:r>
            <a:r>
              <a:rPr lang="en-US" sz="2200" b="1"/>
              <a:t>1.9TB/year</a:t>
            </a:r>
            <a:endParaRPr sz="2200" b="1"/>
          </a:p>
          <a:p>
            <a:pPr marL="457200" marR="0" lvl="0" indent="-368300" algn="l" rtl="0">
              <a:spcBef>
                <a:spcPts val="0"/>
              </a:spcBef>
              <a:spcAft>
                <a:spcPts val="0"/>
              </a:spcAft>
              <a:buSzPts val="2200"/>
              <a:buChar char="●"/>
            </a:pPr>
            <a:r>
              <a:rPr lang="en-US" sz="2200"/>
              <a:t>Submitted to BDP in</a:t>
            </a:r>
            <a:endParaRPr sz="2200"/>
          </a:p>
          <a:p>
            <a:pPr marL="457200" marR="0" lvl="0" indent="0" algn="l" rtl="0">
              <a:spcBef>
                <a:spcPts val="0"/>
              </a:spcBef>
              <a:spcAft>
                <a:spcPts val="0"/>
              </a:spcAft>
              <a:buNone/>
            </a:pPr>
            <a:r>
              <a:rPr lang="en-US" sz="2200"/>
              <a:t>December</a:t>
            </a:r>
            <a:endParaRPr sz="2200"/>
          </a:p>
          <a:p>
            <a:pPr marL="457200" marR="0" lvl="0" indent="-368300" algn="l" rtl="0">
              <a:spcBef>
                <a:spcPts val="0"/>
              </a:spcBef>
              <a:spcAft>
                <a:spcPts val="0"/>
              </a:spcAft>
              <a:buSzPts val="2200"/>
              <a:buChar char="●"/>
            </a:pPr>
            <a:r>
              <a:rPr lang="en-US" sz="2200"/>
              <a:t>Still sorting out AWS credentials for Dr. Chen’s graduate student to do the upload</a:t>
            </a:r>
            <a:endParaRPr sz="2200"/>
          </a:p>
          <a:p>
            <a:pPr marL="457200" marR="0" lvl="0" indent="-368300" algn="l" rtl="0">
              <a:spcBef>
                <a:spcPts val="0"/>
              </a:spcBef>
              <a:spcAft>
                <a:spcPts val="0"/>
              </a:spcAft>
              <a:buSzPts val="2200"/>
              <a:buChar char="●"/>
            </a:pPr>
            <a:r>
              <a:rPr lang="en-US" sz="2200"/>
              <a:t>Other BDP datasets - https://www.noaa.gov/organization/information-technology/list-of-big-data-program-datasets</a:t>
            </a:r>
            <a:endParaRPr sz="2200"/>
          </a:p>
          <a:p>
            <a:pPr marL="457200" marR="0" lvl="0" indent="0" algn="l" rtl="0">
              <a:spcBef>
                <a:spcPts val="0"/>
              </a:spcBef>
              <a:spcAft>
                <a:spcPts val="0"/>
              </a:spcAft>
              <a:buNone/>
            </a:pPr>
            <a:endParaRPr/>
          </a:p>
        </p:txBody>
      </p:sp>
      <p:pic>
        <p:nvPicPr>
          <p:cNvPr id="512" name="Google Shape;512;p8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936729" y="841575"/>
            <a:ext cx="3901297" cy="2815250"/>
          </a:xfrm>
          <a:prstGeom prst="rect">
            <a:avLst/>
          </a:prstGeom>
          <a:noFill/>
          <a:ln>
            <a:noFill/>
          </a:ln>
        </p:spPr>
      </p:pic>
      <p:graphicFrame>
        <p:nvGraphicFramePr>
          <p:cNvPr id="513" name="Google Shape;513;p84"/>
          <p:cNvGraphicFramePr/>
          <p:nvPr/>
        </p:nvGraphicFramePr>
        <p:xfrm>
          <a:off x="4475600" y="3732900"/>
          <a:ext cx="3000000" cy="3000000"/>
        </p:xfrm>
        <a:graphic>
          <a:graphicData uri="http://schemas.openxmlformats.org/drawingml/2006/table">
            <a:tbl>
              <a:tblPr>
                <a:noFill/>
                <a:tableStyleId>{538EEB58-28F3-4498-B0C7-FF02B5076B8F}</a:tableStyleId>
              </a:tblPr>
              <a:tblGrid>
                <a:gridCol w="180975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866775">
                  <a:extLst>
                    <a:ext uri="{9D8B030D-6E8A-4147-A177-3AD203B41FA5}">
                      <a16:colId xmlns:a16="http://schemas.microsoft.com/office/drawing/2014/main" val="20002"/>
                    </a:ext>
                  </a:extLst>
                </a:gridCol>
                <a:gridCol w="476250">
                  <a:extLst>
                    <a:ext uri="{9D8B030D-6E8A-4147-A177-3AD203B41FA5}">
                      <a16:colId xmlns:a16="http://schemas.microsoft.com/office/drawing/2014/main" val="20003"/>
                    </a:ext>
                  </a:extLst>
                </a:gridCol>
                <a:gridCol w="781050">
                  <a:extLst>
                    <a:ext uri="{9D8B030D-6E8A-4147-A177-3AD203B41FA5}">
                      <a16:colId xmlns:a16="http://schemas.microsoft.com/office/drawing/2014/main" val="20004"/>
                    </a:ext>
                  </a:extLst>
                </a:gridCol>
              </a:tblGrid>
              <a:tr h="209550">
                <a:tc>
                  <a:txBody>
                    <a:bodyPr/>
                    <a:lstStyle/>
                    <a:p>
                      <a:pPr marL="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Description</a:t>
                      </a:r>
                      <a:endParaRPr sz="11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Format</a:t>
                      </a:r>
                      <a:endParaRPr sz="11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Size</a:t>
                      </a:r>
                      <a:endParaRPr sz="11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Years</a:t>
                      </a:r>
                      <a:endParaRPr sz="11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Size</a:t>
                      </a:r>
                      <a:endParaRPr sz="11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61950">
                <a:tc>
                  <a:txBody>
                    <a:bodyPr/>
                    <a:lstStyle/>
                    <a:p>
                      <a:pPr marL="0" lvl="0" indent="0" algn="l" rtl="0">
                        <a:lnSpc>
                          <a:spcPct val="115000"/>
                        </a:lnSpc>
                        <a:spcBef>
                          <a:spcPts val="0"/>
                        </a:spcBef>
                        <a:spcAft>
                          <a:spcPts val="0"/>
                        </a:spcAft>
                        <a:buNone/>
                      </a:pPr>
                      <a:r>
                        <a:rPr lang="en-US" sz="1100">
                          <a:latin typeface="Times New Roman"/>
                          <a:ea typeface="Times New Roman"/>
                          <a:cs typeface="Times New Roman"/>
                          <a:sym typeface="Times New Roman"/>
                        </a:rPr>
                        <a:t>WRF Hourly fields for a year (1978-2006)</a:t>
                      </a:r>
                      <a:endParaRPr sz="11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latin typeface="Times New Roman"/>
                          <a:ea typeface="Times New Roman"/>
                          <a:cs typeface="Times New Roman"/>
                          <a:sym typeface="Times New Roman"/>
                        </a:rPr>
                        <a:t>NetCDF</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26GB/year</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29</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0.754TB</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61950">
                <a:tc>
                  <a:txBody>
                    <a:bodyPr/>
                    <a:lstStyle/>
                    <a:p>
                      <a:pPr marL="0" lvl="0" indent="0" algn="l" rtl="0">
                        <a:lnSpc>
                          <a:spcPct val="115000"/>
                        </a:lnSpc>
                        <a:spcBef>
                          <a:spcPts val="0"/>
                        </a:spcBef>
                        <a:spcAft>
                          <a:spcPts val="0"/>
                        </a:spcAft>
                        <a:buNone/>
                      </a:pPr>
                      <a:r>
                        <a:rPr lang="en-US" sz="1100">
                          <a:latin typeface="Times New Roman"/>
                          <a:ea typeface="Times New Roman"/>
                          <a:cs typeface="Times New Roman"/>
                          <a:sym typeface="Times New Roman"/>
                        </a:rPr>
                        <a:t>WRF Hourly fields for a year (2007-2017)</a:t>
                      </a:r>
                      <a:endParaRPr sz="11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latin typeface="Times New Roman"/>
                          <a:ea typeface="Times New Roman"/>
                          <a:cs typeface="Times New Roman"/>
                          <a:sym typeface="Times New Roman"/>
                        </a:rPr>
                        <a:t>NetCDF</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13GB/year</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11</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0.143TB</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23875">
                <a:tc>
                  <a:txBody>
                    <a:bodyPr/>
                    <a:lstStyle/>
                    <a:p>
                      <a:pPr marL="0" lvl="0" indent="0" algn="l" rtl="0">
                        <a:lnSpc>
                          <a:spcPct val="115000"/>
                        </a:lnSpc>
                        <a:spcBef>
                          <a:spcPts val="0"/>
                        </a:spcBef>
                        <a:spcAft>
                          <a:spcPts val="0"/>
                        </a:spcAft>
                        <a:buNone/>
                      </a:pPr>
                      <a:r>
                        <a:rPr lang="en-US" sz="1100">
                          <a:latin typeface="Times New Roman"/>
                          <a:ea typeface="Times New Roman"/>
                          <a:cs typeface="Times New Roman"/>
                          <a:sym typeface="Times New Roman"/>
                        </a:rPr>
                        <a:t>WRF Hourly fields for a year (starting in 2017) with an updated version</a:t>
                      </a:r>
                      <a:endParaRPr sz="11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latin typeface="Times New Roman"/>
                          <a:ea typeface="Times New Roman"/>
                          <a:cs typeface="Times New Roman"/>
                          <a:sym typeface="Times New Roman"/>
                        </a:rPr>
                        <a:t>NetCDF</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36GB/year</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0.036TB</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61950">
                <a:tc>
                  <a:txBody>
                    <a:bodyPr/>
                    <a:lstStyle/>
                    <a:p>
                      <a:pPr marL="0" lvl="0" indent="0" algn="l" rtl="0">
                        <a:lnSpc>
                          <a:spcPct val="115000"/>
                        </a:lnSpc>
                        <a:spcBef>
                          <a:spcPts val="0"/>
                        </a:spcBef>
                        <a:spcAft>
                          <a:spcPts val="0"/>
                        </a:spcAft>
                        <a:buNone/>
                      </a:pPr>
                      <a:r>
                        <a:rPr lang="en-US" sz="1100">
                          <a:latin typeface="Times New Roman"/>
                          <a:ea typeface="Times New Roman"/>
                          <a:cs typeface="Times New Roman"/>
                          <a:sym typeface="Times New Roman"/>
                        </a:rPr>
                        <a:t>FVCOM Hourly fields for a year (1978-2016)</a:t>
                      </a:r>
                      <a:endParaRPr sz="11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latin typeface="Times New Roman"/>
                          <a:ea typeface="Times New Roman"/>
                          <a:cs typeface="Times New Roman"/>
                          <a:sym typeface="Times New Roman"/>
                        </a:rPr>
                        <a:t>NetCDF</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1.1TB/year</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39</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42.12TB</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23875">
                <a:tc>
                  <a:txBody>
                    <a:bodyPr/>
                    <a:lstStyle/>
                    <a:p>
                      <a:pPr marL="0" lvl="0" indent="0" algn="l" rtl="0">
                        <a:lnSpc>
                          <a:spcPct val="115000"/>
                        </a:lnSpc>
                        <a:spcBef>
                          <a:spcPts val="0"/>
                        </a:spcBef>
                        <a:spcAft>
                          <a:spcPts val="0"/>
                        </a:spcAft>
                        <a:buNone/>
                      </a:pPr>
                      <a:r>
                        <a:rPr lang="en-US" sz="1100">
                          <a:latin typeface="Times New Roman"/>
                          <a:ea typeface="Times New Roman"/>
                          <a:cs typeface="Times New Roman"/>
                          <a:sym typeface="Times New Roman"/>
                        </a:rPr>
                        <a:t>FVCOM Hourly fields for a year (starting in 2017 with an updated version</a:t>
                      </a:r>
                      <a:endParaRPr sz="11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latin typeface="Times New Roman"/>
                          <a:ea typeface="Times New Roman"/>
                          <a:cs typeface="Times New Roman"/>
                          <a:sym typeface="Times New Roman"/>
                        </a:rPr>
                        <a:t>NetCDF</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1.8TB/year</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100">
                          <a:latin typeface="Times New Roman"/>
                          <a:ea typeface="Times New Roman"/>
                          <a:cs typeface="Times New Roman"/>
                          <a:sym typeface="Times New Roman"/>
                        </a:rPr>
                        <a:t>1.8TB</a:t>
                      </a:r>
                      <a:endParaRPr sz="11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5"/>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Hindcasts and the IOOS Sandbox</a:t>
            </a:r>
            <a:endParaRPr/>
          </a:p>
        </p:txBody>
      </p:sp>
      <p:sp>
        <p:nvSpPr>
          <p:cNvPr id="520" name="Google Shape;520;p85"/>
          <p:cNvSpPr txBox="1">
            <a:spLocks noGrp="1"/>
          </p:cNvSpPr>
          <p:nvPr>
            <p:ph type="body" idx="1"/>
          </p:nvPr>
        </p:nvSpPr>
        <p:spPr>
          <a:xfrm>
            <a:off x="4350" y="914400"/>
            <a:ext cx="5313000" cy="5257800"/>
          </a:xfrm>
          <a:prstGeom prst="rect">
            <a:avLst/>
          </a:prstGeom>
        </p:spPr>
        <p:txBody>
          <a:bodyPr spcFirstLastPara="1" wrap="square" lIns="91425" tIns="45700" rIns="91425" bIns="45700" anchor="t" anchorCtr="0">
            <a:noAutofit/>
          </a:bodyPr>
          <a:lstStyle/>
          <a:p>
            <a:pPr marL="457200" lvl="0" indent="-374650" algn="l" rtl="0">
              <a:spcBef>
                <a:spcPts val="480"/>
              </a:spcBef>
              <a:spcAft>
                <a:spcPts val="0"/>
              </a:spcAft>
              <a:buSzPts val="2300"/>
              <a:buChar char="●"/>
            </a:pPr>
            <a:r>
              <a:rPr lang="en-US" sz="2300"/>
              <a:t>Small project with AWS and Kris Holdereid (NOS) to explore running hindcasts.</a:t>
            </a:r>
            <a:endParaRPr sz="2300"/>
          </a:p>
          <a:p>
            <a:pPr marL="457200" lvl="0" indent="-374650" algn="l" rtl="0">
              <a:spcBef>
                <a:spcPts val="0"/>
              </a:spcBef>
              <a:spcAft>
                <a:spcPts val="0"/>
              </a:spcAft>
              <a:buSzPts val="2300"/>
              <a:buChar char="●"/>
            </a:pPr>
            <a:r>
              <a:rPr lang="en-US" sz="2300"/>
              <a:t>Test plan, AWS granting some credits to run tests.</a:t>
            </a:r>
            <a:endParaRPr sz="2300"/>
          </a:p>
          <a:p>
            <a:pPr marL="457200" lvl="0" indent="-374650" algn="l" rtl="0">
              <a:spcBef>
                <a:spcPts val="0"/>
              </a:spcBef>
              <a:spcAft>
                <a:spcPts val="0"/>
              </a:spcAft>
              <a:buSzPts val="2300"/>
              <a:buChar char="●"/>
            </a:pPr>
            <a:r>
              <a:rPr lang="en-US" sz="2300"/>
              <a:t>Asked for credits to run a one year Cook Inlet (CIOFS) hindcast.  Year TBD based upon availability of forcing data.</a:t>
            </a:r>
            <a:endParaRPr sz="2300"/>
          </a:p>
          <a:p>
            <a:pPr marL="457200" lvl="0" indent="-374650" algn="l" rtl="0">
              <a:spcBef>
                <a:spcPts val="0"/>
              </a:spcBef>
              <a:spcAft>
                <a:spcPts val="0"/>
              </a:spcAft>
              <a:buSzPts val="2300"/>
              <a:buChar char="●"/>
            </a:pPr>
            <a:r>
              <a:rPr lang="en-US" sz="2300"/>
              <a:t>Eventually want to be able to run 40 years</a:t>
            </a:r>
            <a:endParaRPr sz="2300"/>
          </a:p>
          <a:p>
            <a:pPr marL="457200" lvl="0" indent="-374650" algn="l" rtl="0">
              <a:spcBef>
                <a:spcPts val="0"/>
              </a:spcBef>
              <a:spcAft>
                <a:spcPts val="0"/>
              </a:spcAft>
              <a:buSzPts val="2300"/>
              <a:buChar char="●"/>
            </a:pPr>
            <a:r>
              <a:rPr lang="en-US" sz="2300"/>
              <a:t>Prototype for  NWI modelers who may want to run hindcasts and Climate/Fisheries modelers who want hindcasts as part of ecosystem models.</a:t>
            </a:r>
            <a:endParaRPr sz="2300"/>
          </a:p>
        </p:txBody>
      </p:sp>
      <p:sp>
        <p:nvSpPr>
          <p:cNvPr id="521" name="Google Shape;521;p85"/>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pic>
        <p:nvPicPr>
          <p:cNvPr id="522" name="Google Shape;522;p8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16550" y="762017"/>
            <a:ext cx="3775051" cy="3284481"/>
          </a:xfrm>
          <a:prstGeom prst="rect">
            <a:avLst/>
          </a:prstGeom>
          <a:noFill/>
          <a:ln>
            <a:noFill/>
          </a:ln>
        </p:spPr>
      </p:pic>
      <p:pic>
        <p:nvPicPr>
          <p:cNvPr id="523" name="Google Shape;523;p8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445150" y="4198898"/>
            <a:ext cx="3528749" cy="25067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86"/>
          <p:cNvPicPr preferRelativeResize="0"/>
          <p:nvPr/>
        </p:nvPicPr>
        <p:blipFill>
          <a:blip r:embed="rId3">
            <a:alphaModFix/>
          </a:blip>
          <a:stretch>
            <a:fillRect/>
          </a:stretch>
        </p:blipFill>
        <p:spPr>
          <a:xfrm>
            <a:off x="775977" y="37000"/>
            <a:ext cx="6073878" cy="5088000"/>
          </a:xfrm>
          <a:prstGeom prst="rect">
            <a:avLst/>
          </a:prstGeom>
          <a:noFill/>
          <a:ln w="19050" cap="flat" cmpd="sng">
            <a:solidFill>
              <a:schemeClr val="dk1"/>
            </a:solidFill>
            <a:prstDash val="solid"/>
            <a:round/>
            <a:headEnd type="none" w="sm" len="sm"/>
            <a:tailEnd type="none" w="sm" len="sm"/>
          </a:ln>
        </p:spPr>
      </p:pic>
      <p:sp>
        <p:nvSpPr>
          <p:cNvPr id="529" name="Google Shape;529;p86"/>
          <p:cNvSpPr txBox="1"/>
          <p:nvPr/>
        </p:nvSpPr>
        <p:spPr>
          <a:xfrm rot="-5400000">
            <a:off x="-3036775" y="3152917"/>
            <a:ext cx="6784000" cy="5625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sz="1900" b="1">
              <a:solidFill>
                <a:srgbClr val="073763"/>
              </a:solidFill>
              <a:latin typeface="Roboto"/>
              <a:ea typeface="Roboto"/>
              <a:cs typeface="Roboto"/>
              <a:sym typeface="Roboto"/>
            </a:endParaRPr>
          </a:p>
          <a:p>
            <a:pPr marL="0" lvl="0" indent="0" algn="ctr" rtl="0">
              <a:spcBef>
                <a:spcPts val="0"/>
              </a:spcBef>
              <a:spcAft>
                <a:spcPts val="0"/>
              </a:spcAft>
              <a:buNone/>
            </a:pPr>
            <a:endParaRPr sz="1900" b="1">
              <a:solidFill>
                <a:srgbClr val="FFFFFF"/>
              </a:solidFill>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 </a:t>
            </a:r>
            <a:endParaRPr>
              <a:latin typeface="Roboto"/>
              <a:ea typeface="Roboto"/>
              <a:cs typeface="Roboto"/>
              <a:sym typeface="Roboto"/>
            </a:endParaRPr>
          </a:p>
        </p:txBody>
      </p:sp>
      <p:grpSp>
        <p:nvGrpSpPr>
          <p:cNvPr id="530" name="Google Shape;530;p86"/>
          <p:cNvGrpSpPr/>
          <p:nvPr/>
        </p:nvGrpSpPr>
        <p:grpSpPr>
          <a:xfrm rot="-5400000">
            <a:off x="-2885221" y="3081280"/>
            <a:ext cx="6480893" cy="617400"/>
            <a:chOff x="66853" y="-4105036"/>
            <a:chExt cx="4860669" cy="617400"/>
          </a:xfrm>
        </p:grpSpPr>
        <p:pic>
          <p:nvPicPr>
            <p:cNvPr id="531" name="Google Shape;531;p8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29222" y="-4044749"/>
              <a:ext cx="498300" cy="498300"/>
            </a:xfrm>
            <a:prstGeom prst="rect">
              <a:avLst/>
            </a:prstGeom>
            <a:noFill/>
            <a:ln>
              <a:noFill/>
            </a:ln>
            <a:effectLst>
              <a:outerShdw blurRad="57150" dist="19050" dir="5400000" algn="bl" rotWithShape="0">
                <a:srgbClr val="000000">
                  <a:alpha val="50000"/>
                </a:srgbClr>
              </a:outerShdw>
            </a:effectLst>
          </p:spPr>
        </p:pic>
        <p:sp>
          <p:nvSpPr>
            <p:cNvPr id="532" name="Google Shape;532;p86"/>
            <p:cNvSpPr txBox="1"/>
            <p:nvPr/>
          </p:nvSpPr>
          <p:spPr>
            <a:xfrm>
              <a:off x="66853" y="-4105036"/>
              <a:ext cx="3189300" cy="61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rgbClr val="004065"/>
                  </a:solidFill>
                  <a:latin typeface="Oswald"/>
                  <a:ea typeface="Oswald"/>
                  <a:cs typeface="Oswald"/>
                  <a:sym typeface="Oswald"/>
                </a:rPr>
                <a:t>2021 Plan Details</a:t>
              </a:r>
              <a:endParaRPr>
                <a:solidFill>
                  <a:srgbClr val="004065"/>
                </a:solidFill>
              </a:endParaRPr>
            </a:p>
          </p:txBody>
        </p:sp>
      </p:grpSp>
      <p:sp>
        <p:nvSpPr>
          <p:cNvPr id="533" name="Google Shape;533;p86"/>
          <p:cNvSpPr/>
          <p:nvPr/>
        </p:nvSpPr>
        <p:spPr>
          <a:xfrm rot="491253">
            <a:off x="2425048" y="1070210"/>
            <a:ext cx="992843" cy="4555900"/>
          </a:xfrm>
          <a:custGeom>
            <a:avLst/>
            <a:gdLst/>
            <a:ahLst/>
            <a:cxnLst/>
            <a:rect l="l" t="t" r="r" b="b"/>
            <a:pathLst>
              <a:path w="37373" h="135581" extrusionOk="0">
                <a:moveTo>
                  <a:pt x="7709" y="135581"/>
                </a:moveTo>
                <a:cubicBezTo>
                  <a:pt x="7758" y="131782"/>
                  <a:pt x="8351" y="116981"/>
                  <a:pt x="8005" y="112787"/>
                </a:cubicBezTo>
                <a:cubicBezTo>
                  <a:pt x="7660" y="108593"/>
                  <a:pt x="5833" y="111801"/>
                  <a:pt x="5636" y="110419"/>
                </a:cubicBezTo>
                <a:cubicBezTo>
                  <a:pt x="5439" y="109038"/>
                  <a:pt x="7166" y="106866"/>
                  <a:pt x="6821" y="104498"/>
                </a:cubicBezTo>
                <a:cubicBezTo>
                  <a:pt x="6476" y="102130"/>
                  <a:pt x="3663" y="99220"/>
                  <a:pt x="3564" y="96210"/>
                </a:cubicBezTo>
                <a:cubicBezTo>
                  <a:pt x="3465" y="93201"/>
                  <a:pt x="6277" y="89155"/>
                  <a:pt x="6228" y="86441"/>
                </a:cubicBezTo>
                <a:cubicBezTo>
                  <a:pt x="6179" y="83727"/>
                  <a:pt x="3120" y="82099"/>
                  <a:pt x="3268" y="79928"/>
                </a:cubicBezTo>
                <a:cubicBezTo>
                  <a:pt x="3416" y="77757"/>
                  <a:pt x="7216" y="76030"/>
                  <a:pt x="7117" y="73415"/>
                </a:cubicBezTo>
                <a:cubicBezTo>
                  <a:pt x="7018" y="70800"/>
                  <a:pt x="3022" y="66557"/>
                  <a:pt x="2676" y="64238"/>
                </a:cubicBezTo>
                <a:cubicBezTo>
                  <a:pt x="2331" y="61919"/>
                  <a:pt x="5488" y="62068"/>
                  <a:pt x="5044" y="59502"/>
                </a:cubicBezTo>
                <a:cubicBezTo>
                  <a:pt x="4600" y="56937"/>
                  <a:pt x="-37" y="51509"/>
                  <a:pt x="12" y="48845"/>
                </a:cubicBezTo>
                <a:cubicBezTo>
                  <a:pt x="61" y="46181"/>
                  <a:pt x="4452" y="45786"/>
                  <a:pt x="5340" y="43516"/>
                </a:cubicBezTo>
                <a:cubicBezTo>
                  <a:pt x="6228" y="41247"/>
                  <a:pt x="3959" y="37202"/>
                  <a:pt x="5340" y="35228"/>
                </a:cubicBezTo>
                <a:cubicBezTo>
                  <a:pt x="6722" y="33255"/>
                  <a:pt x="12149" y="33994"/>
                  <a:pt x="13629" y="31675"/>
                </a:cubicBezTo>
                <a:cubicBezTo>
                  <a:pt x="15109" y="29356"/>
                  <a:pt x="12692" y="23238"/>
                  <a:pt x="14221" y="21314"/>
                </a:cubicBezTo>
                <a:cubicBezTo>
                  <a:pt x="15751" y="19390"/>
                  <a:pt x="20783" y="21906"/>
                  <a:pt x="22806" y="20130"/>
                </a:cubicBezTo>
                <a:cubicBezTo>
                  <a:pt x="24829" y="18354"/>
                  <a:pt x="24138" y="12680"/>
                  <a:pt x="26358" y="10657"/>
                </a:cubicBezTo>
                <a:cubicBezTo>
                  <a:pt x="28578" y="8634"/>
                  <a:pt x="34302" y="9769"/>
                  <a:pt x="36127" y="7993"/>
                </a:cubicBezTo>
                <a:cubicBezTo>
                  <a:pt x="37953" y="6217"/>
                  <a:pt x="37114" y="1332"/>
                  <a:pt x="37311" y="0"/>
                </a:cubicBezTo>
              </a:path>
            </a:pathLst>
          </a:custGeom>
          <a:noFill/>
          <a:ln w="28575" cap="flat" cmpd="sng">
            <a:solidFill>
              <a:srgbClr val="FFFF00"/>
            </a:solidFill>
            <a:prstDash val="solid"/>
            <a:round/>
            <a:headEnd type="none" w="med" len="med"/>
            <a:tailEnd type="none" w="med" len="med"/>
          </a:ln>
        </p:spPr>
      </p:sp>
      <p:sp>
        <p:nvSpPr>
          <p:cNvPr id="534" name="Google Shape;534;p86"/>
          <p:cNvSpPr txBox="1"/>
          <p:nvPr/>
        </p:nvSpPr>
        <p:spPr>
          <a:xfrm rot="1024935">
            <a:off x="3666422" y="1760876"/>
            <a:ext cx="1233727" cy="47900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a:solidFill>
                  <a:srgbClr val="00FFFF"/>
                </a:solidFill>
                <a:latin typeface="Roboto"/>
                <a:ea typeface="Roboto"/>
                <a:cs typeface="Roboto"/>
                <a:sym typeface="Roboto"/>
              </a:rPr>
              <a:t>GOMO:WHOI (X3)</a:t>
            </a:r>
            <a:endParaRPr sz="800">
              <a:solidFill>
                <a:srgbClr val="00FFFF"/>
              </a:solidFill>
              <a:latin typeface="Roboto"/>
              <a:ea typeface="Roboto"/>
              <a:cs typeface="Roboto"/>
              <a:sym typeface="Roboto"/>
            </a:endParaRPr>
          </a:p>
        </p:txBody>
      </p:sp>
      <p:sp>
        <p:nvSpPr>
          <p:cNvPr id="535" name="Google Shape;535;p86"/>
          <p:cNvSpPr/>
          <p:nvPr/>
        </p:nvSpPr>
        <p:spPr>
          <a:xfrm>
            <a:off x="5004175" y="66367"/>
            <a:ext cx="3990000" cy="1974800"/>
          </a:xfrm>
          <a:prstGeom prst="roundRect">
            <a:avLst>
              <a:gd name="adj" fmla="val 16667"/>
            </a:avLst>
          </a:prstGeom>
          <a:solidFill>
            <a:srgbClr val="073763"/>
          </a:solid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rgbClr val="FFFFFF"/>
                </a:solidFill>
                <a:latin typeface="Roboto"/>
                <a:ea typeface="Roboto"/>
                <a:cs typeface="Roboto"/>
                <a:sym typeface="Roboto"/>
              </a:rPr>
              <a:t>South Atlantic Bight + Bahamas</a:t>
            </a:r>
            <a:endParaRPr b="1">
              <a:solidFill>
                <a:srgbClr val="FFFFFF"/>
              </a:solidFill>
              <a:latin typeface="Roboto"/>
              <a:ea typeface="Roboto"/>
              <a:cs typeface="Roboto"/>
              <a:sym typeface="Roboto"/>
            </a:endParaRPr>
          </a:p>
          <a:p>
            <a:pPr marL="114300" lvl="0" indent="-1714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Essential Ocean Feature:</a:t>
            </a:r>
            <a:r>
              <a:rPr lang="en-US" sz="1200">
                <a:solidFill>
                  <a:srgbClr val="FFFFFF"/>
                </a:solidFill>
                <a:latin typeface="Roboto"/>
                <a:ea typeface="Roboto"/>
                <a:cs typeface="Roboto"/>
                <a:sym typeface="Roboto"/>
              </a:rPr>
              <a:t> Gulf Stream</a:t>
            </a:r>
            <a:endParaRPr sz="1200">
              <a:solidFill>
                <a:srgbClr val="FFFFFF"/>
              </a:solidFill>
              <a:latin typeface="Roboto"/>
              <a:ea typeface="Roboto"/>
              <a:cs typeface="Roboto"/>
              <a:sym typeface="Roboto"/>
            </a:endParaRPr>
          </a:p>
          <a:p>
            <a:pPr marL="114300" lvl="0" indent="-1714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Glider Line:</a:t>
            </a:r>
            <a:r>
              <a:rPr lang="en-US" sz="1200">
                <a:solidFill>
                  <a:srgbClr val="FFFFFF"/>
                </a:solidFill>
                <a:latin typeface="Roboto"/>
                <a:ea typeface="Roboto"/>
                <a:cs typeface="Roboto"/>
                <a:sym typeface="Roboto"/>
              </a:rPr>
              <a:t> Multiple 200m Gliders per line; 1000-m gliders crossing Gulf Stream</a:t>
            </a:r>
            <a:endParaRPr sz="1200">
              <a:solidFill>
                <a:srgbClr val="FFFFFF"/>
              </a:solidFill>
              <a:latin typeface="Roboto"/>
              <a:ea typeface="Roboto"/>
              <a:cs typeface="Roboto"/>
              <a:sym typeface="Roboto"/>
            </a:endParaRPr>
          </a:p>
          <a:p>
            <a:pPr marL="114300" lvl="0" indent="-1714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Missions: </a:t>
            </a:r>
            <a:r>
              <a:rPr lang="en-US" sz="1200">
                <a:solidFill>
                  <a:srgbClr val="FFFFFF"/>
                </a:solidFill>
                <a:latin typeface="Roboto"/>
                <a:ea typeface="Roboto"/>
                <a:cs typeface="Roboto"/>
                <a:sym typeface="Roboto"/>
              </a:rPr>
              <a:t>7 glider missions planned; 2 Saildrone mission planned</a:t>
            </a:r>
            <a:endParaRPr sz="1200">
              <a:solidFill>
                <a:srgbClr val="FFFFFF"/>
              </a:solidFill>
              <a:latin typeface="Roboto"/>
              <a:ea typeface="Roboto"/>
              <a:cs typeface="Roboto"/>
              <a:sym typeface="Roboto"/>
            </a:endParaRPr>
          </a:p>
        </p:txBody>
      </p:sp>
      <p:sp>
        <p:nvSpPr>
          <p:cNvPr id="536" name="Google Shape;536;p86"/>
          <p:cNvSpPr/>
          <p:nvPr/>
        </p:nvSpPr>
        <p:spPr>
          <a:xfrm rot="164959">
            <a:off x="2444333" y="379876"/>
            <a:ext cx="1884256" cy="5188063"/>
          </a:xfrm>
          <a:custGeom>
            <a:avLst/>
            <a:gdLst/>
            <a:ahLst/>
            <a:cxnLst/>
            <a:rect l="l" t="t" r="r" b="b"/>
            <a:pathLst>
              <a:path w="66294" h="163344" extrusionOk="0">
                <a:moveTo>
                  <a:pt x="6565" y="163344"/>
                </a:moveTo>
                <a:cubicBezTo>
                  <a:pt x="9694" y="157083"/>
                  <a:pt x="12158" y="150511"/>
                  <a:pt x="14914" y="144077"/>
                </a:cubicBezTo>
                <a:cubicBezTo>
                  <a:pt x="17021" y="139157"/>
                  <a:pt x="15983" y="132774"/>
                  <a:pt x="19409" y="128663"/>
                </a:cubicBezTo>
                <a:cubicBezTo>
                  <a:pt x="20576" y="127262"/>
                  <a:pt x="24512" y="126554"/>
                  <a:pt x="24869" y="128342"/>
                </a:cubicBezTo>
                <a:cubicBezTo>
                  <a:pt x="25283" y="130412"/>
                  <a:pt x="21220" y="132639"/>
                  <a:pt x="19409" y="131553"/>
                </a:cubicBezTo>
                <a:cubicBezTo>
                  <a:pt x="17107" y="130172"/>
                  <a:pt x="17530" y="126498"/>
                  <a:pt x="16198" y="124167"/>
                </a:cubicBezTo>
                <a:cubicBezTo>
                  <a:pt x="12117" y="117025"/>
                  <a:pt x="8849" y="109111"/>
                  <a:pt x="3032" y="103294"/>
                </a:cubicBezTo>
                <a:cubicBezTo>
                  <a:pt x="2121" y="102383"/>
                  <a:pt x="1616" y="99828"/>
                  <a:pt x="463" y="100404"/>
                </a:cubicBezTo>
                <a:cubicBezTo>
                  <a:pt x="-2043" y="101657"/>
                  <a:pt x="6410" y="102809"/>
                  <a:pt x="8812" y="101367"/>
                </a:cubicBezTo>
                <a:cubicBezTo>
                  <a:pt x="15815" y="97164"/>
                  <a:pt x="29861" y="89289"/>
                  <a:pt x="32897" y="96871"/>
                </a:cubicBezTo>
                <a:cubicBezTo>
                  <a:pt x="33519" y="98424"/>
                  <a:pt x="30629" y="100612"/>
                  <a:pt x="29043" y="100083"/>
                </a:cubicBezTo>
                <a:cubicBezTo>
                  <a:pt x="27578" y="99594"/>
                  <a:pt x="26809" y="97736"/>
                  <a:pt x="26474" y="96229"/>
                </a:cubicBezTo>
                <a:cubicBezTo>
                  <a:pt x="24377" y="86789"/>
                  <a:pt x="17955" y="78866"/>
                  <a:pt x="13629" y="70218"/>
                </a:cubicBezTo>
                <a:cubicBezTo>
                  <a:pt x="12410" y="67781"/>
                  <a:pt x="10185" y="63036"/>
                  <a:pt x="7849" y="64438"/>
                </a:cubicBezTo>
                <a:cubicBezTo>
                  <a:pt x="6469" y="65266"/>
                  <a:pt x="6001" y="68746"/>
                  <a:pt x="7528" y="69255"/>
                </a:cubicBezTo>
                <a:cubicBezTo>
                  <a:pt x="11799" y="70679"/>
                  <a:pt x="16235" y="66853"/>
                  <a:pt x="20373" y="65080"/>
                </a:cubicBezTo>
                <a:cubicBezTo>
                  <a:pt x="26794" y="62330"/>
                  <a:pt x="33828" y="61314"/>
                  <a:pt x="40604" y="59621"/>
                </a:cubicBezTo>
                <a:cubicBezTo>
                  <a:pt x="43927" y="58791"/>
                  <a:pt x="48458" y="57199"/>
                  <a:pt x="50880" y="59621"/>
                </a:cubicBezTo>
                <a:cubicBezTo>
                  <a:pt x="52505" y="61246"/>
                  <a:pt x="46403" y="64457"/>
                  <a:pt x="44778" y="62832"/>
                </a:cubicBezTo>
                <a:cubicBezTo>
                  <a:pt x="42884" y="60938"/>
                  <a:pt x="44789" y="57461"/>
                  <a:pt x="44457" y="54804"/>
                </a:cubicBezTo>
                <a:cubicBezTo>
                  <a:pt x="43712" y="48841"/>
                  <a:pt x="42260" y="42761"/>
                  <a:pt x="43173" y="36821"/>
                </a:cubicBezTo>
                <a:cubicBezTo>
                  <a:pt x="44454" y="28493"/>
                  <a:pt x="51427" y="22016"/>
                  <a:pt x="54091" y="14022"/>
                </a:cubicBezTo>
                <a:cubicBezTo>
                  <a:pt x="54954" y="11433"/>
                  <a:pt x="55310" y="8695"/>
                  <a:pt x="55696" y="5993"/>
                </a:cubicBezTo>
                <a:cubicBezTo>
                  <a:pt x="55908" y="4510"/>
                  <a:pt x="55696" y="0"/>
                  <a:pt x="55696" y="1498"/>
                </a:cubicBezTo>
                <a:cubicBezTo>
                  <a:pt x="55696" y="4956"/>
                  <a:pt x="56339" y="9847"/>
                  <a:pt x="59550" y="11131"/>
                </a:cubicBezTo>
                <a:cubicBezTo>
                  <a:pt x="61750" y="12011"/>
                  <a:pt x="64617" y="10558"/>
                  <a:pt x="66294" y="8884"/>
                </a:cubicBezTo>
              </a:path>
            </a:pathLst>
          </a:custGeom>
          <a:noFill/>
          <a:ln w="19050" cap="flat" cmpd="sng">
            <a:solidFill>
              <a:srgbClr val="00FFFF"/>
            </a:solidFill>
            <a:prstDash val="solid"/>
            <a:round/>
            <a:headEnd type="none" w="med" len="med"/>
            <a:tailEnd type="none" w="med" len="med"/>
          </a:ln>
        </p:spPr>
      </p:sp>
      <p:sp>
        <p:nvSpPr>
          <p:cNvPr id="537" name="Google Shape;537;p86"/>
          <p:cNvSpPr/>
          <p:nvPr/>
        </p:nvSpPr>
        <p:spPr>
          <a:xfrm rot="595505">
            <a:off x="2308911" y="1768851"/>
            <a:ext cx="437461" cy="2429635"/>
          </a:xfrm>
          <a:custGeom>
            <a:avLst/>
            <a:gdLst/>
            <a:ahLst/>
            <a:cxnLst/>
            <a:rect l="l" t="t" r="r" b="b"/>
            <a:pathLst>
              <a:path w="43417" h="142093" extrusionOk="0">
                <a:moveTo>
                  <a:pt x="10830" y="142093"/>
                </a:moveTo>
                <a:cubicBezTo>
                  <a:pt x="10978" y="139873"/>
                  <a:pt x="12063" y="133064"/>
                  <a:pt x="11718" y="128772"/>
                </a:cubicBezTo>
                <a:cubicBezTo>
                  <a:pt x="11373" y="124480"/>
                  <a:pt x="9005" y="119102"/>
                  <a:pt x="8758" y="116339"/>
                </a:cubicBezTo>
                <a:cubicBezTo>
                  <a:pt x="8511" y="113576"/>
                  <a:pt x="10879" y="114415"/>
                  <a:pt x="10238" y="112195"/>
                </a:cubicBezTo>
                <a:cubicBezTo>
                  <a:pt x="9597" y="109975"/>
                  <a:pt x="5255" y="106324"/>
                  <a:pt x="4910" y="103018"/>
                </a:cubicBezTo>
                <a:cubicBezTo>
                  <a:pt x="4565" y="99712"/>
                  <a:pt x="8117" y="95272"/>
                  <a:pt x="8166" y="92361"/>
                </a:cubicBezTo>
                <a:cubicBezTo>
                  <a:pt x="8215" y="89450"/>
                  <a:pt x="5206" y="87674"/>
                  <a:pt x="5206" y="85552"/>
                </a:cubicBezTo>
                <a:cubicBezTo>
                  <a:pt x="5206" y="83430"/>
                  <a:pt x="9005" y="81901"/>
                  <a:pt x="8166" y="79631"/>
                </a:cubicBezTo>
                <a:cubicBezTo>
                  <a:pt x="7327" y="77362"/>
                  <a:pt x="864" y="74205"/>
                  <a:pt x="173" y="71935"/>
                </a:cubicBezTo>
                <a:cubicBezTo>
                  <a:pt x="-518" y="69666"/>
                  <a:pt x="3973" y="68728"/>
                  <a:pt x="4022" y="66014"/>
                </a:cubicBezTo>
                <a:cubicBezTo>
                  <a:pt x="4071" y="63300"/>
                  <a:pt x="25" y="58465"/>
                  <a:pt x="469" y="55653"/>
                </a:cubicBezTo>
                <a:cubicBezTo>
                  <a:pt x="913" y="52841"/>
                  <a:pt x="5946" y="51952"/>
                  <a:pt x="6686" y="49140"/>
                </a:cubicBezTo>
                <a:cubicBezTo>
                  <a:pt x="7426" y="46328"/>
                  <a:pt x="3578" y="41049"/>
                  <a:pt x="4910" y="38779"/>
                </a:cubicBezTo>
                <a:cubicBezTo>
                  <a:pt x="6242" y="36510"/>
                  <a:pt x="12903" y="37941"/>
                  <a:pt x="14679" y="35523"/>
                </a:cubicBezTo>
                <a:cubicBezTo>
                  <a:pt x="16455" y="33106"/>
                  <a:pt x="13742" y="26494"/>
                  <a:pt x="15567" y="24274"/>
                </a:cubicBezTo>
                <a:cubicBezTo>
                  <a:pt x="17393" y="22054"/>
                  <a:pt x="23264" y="24274"/>
                  <a:pt x="25632" y="22202"/>
                </a:cubicBezTo>
                <a:cubicBezTo>
                  <a:pt x="28000" y="20130"/>
                  <a:pt x="27704" y="13913"/>
                  <a:pt x="29776" y="11841"/>
                </a:cubicBezTo>
                <a:cubicBezTo>
                  <a:pt x="31848" y="9769"/>
                  <a:pt x="35894" y="11052"/>
                  <a:pt x="38065" y="9769"/>
                </a:cubicBezTo>
                <a:cubicBezTo>
                  <a:pt x="40236" y="8486"/>
                  <a:pt x="41913" y="5772"/>
                  <a:pt x="42801" y="4144"/>
                </a:cubicBezTo>
                <a:cubicBezTo>
                  <a:pt x="43689" y="2516"/>
                  <a:pt x="43294" y="691"/>
                  <a:pt x="43393" y="0"/>
                </a:cubicBezTo>
              </a:path>
            </a:pathLst>
          </a:custGeom>
          <a:noFill/>
          <a:ln w="28575" cap="flat" cmpd="sng">
            <a:solidFill>
              <a:srgbClr val="00FFFF"/>
            </a:solidFill>
            <a:prstDash val="solid"/>
            <a:round/>
            <a:headEnd type="none" w="med" len="med"/>
            <a:tailEnd type="none" w="med" len="med"/>
          </a:ln>
        </p:spPr>
      </p:sp>
      <p:sp>
        <p:nvSpPr>
          <p:cNvPr id="538" name="Google Shape;538;p86"/>
          <p:cNvSpPr txBox="1"/>
          <p:nvPr/>
        </p:nvSpPr>
        <p:spPr>
          <a:xfrm rot="1020819">
            <a:off x="2314968" y="894941"/>
            <a:ext cx="1399865" cy="3567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a:solidFill>
                  <a:srgbClr val="FFFF00"/>
                </a:solidFill>
                <a:latin typeface="Roboto"/>
                <a:ea typeface="Roboto"/>
                <a:cs typeface="Roboto"/>
                <a:sym typeface="Roboto"/>
              </a:rPr>
              <a:t>Navy - </a:t>
            </a:r>
            <a:r>
              <a:rPr lang="en-US" sz="800">
                <a:solidFill>
                  <a:srgbClr val="00FFFF"/>
                </a:solidFill>
                <a:latin typeface="Roboto"/>
                <a:ea typeface="Roboto"/>
                <a:cs typeface="Roboto"/>
                <a:sym typeface="Roboto"/>
              </a:rPr>
              <a:t>SECOORA - AOML</a:t>
            </a:r>
            <a:endParaRPr sz="800">
              <a:solidFill>
                <a:srgbClr val="00FFFF"/>
              </a:solidFill>
              <a:latin typeface="Roboto"/>
              <a:ea typeface="Roboto"/>
              <a:cs typeface="Roboto"/>
              <a:sym typeface="Roboto"/>
            </a:endParaRPr>
          </a:p>
        </p:txBody>
      </p:sp>
      <p:sp>
        <p:nvSpPr>
          <p:cNvPr id="539" name="Google Shape;539;p86"/>
          <p:cNvSpPr txBox="1"/>
          <p:nvPr/>
        </p:nvSpPr>
        <p:spPr>
          <a:xfrm rot="1022339">
            <a:off x="1553893" y="1680887"/>
            <a:ext cx="1374639" cy="4793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a:solidFill>
                  <a:srgbClr val="00FFFF"/>
                </a:solidFill>
                <a:latin typeface="Roboto"/>
                <a:ea typeface="Roboto"/>
                <a:cs typeface="Roboto"/>
                <a:sym typeface="Roboto"/>
              </a:rPr>
              <a:t>SECOORA: SkiO (X2)</a:t>
            </a:r>
            <a:endParaRPr sz="800">
              <a:solidFill>
                <a:srgbClr val="00FFFF"/>
              </a:solidFill>
              <a:latin typeface="Roboto"/>
              <a:ea typeface="Roboto"/>
              <a:cs typeface="Roboto"/>
              <a:sym typeface="Roboto"/>
            </a:endParaRPr>
          </a:p>
        </p:txBody>
      </p:sp>
      <p:cxnSp>
        <p:nvCxnSpPr>
          <p:cNvPr id="540" name="Google Shape;540;p86"/>
          <p:cNvCxnSpPr/>
          <p:nvPr/>
        </p:nvCxnSpPr>
        <p:spPr>
          <a:xfrm rot="10800000" flipH="1">
            <a:off x="3875042" y="6008409"/>
            <a:ext cx="1126800" cy="8000"/>
          </a:xfrm>
          <a:prstGeom prst="straightConnector1">
            <a:avLst/>
          </a:prstGeom>
          <a:noFill/>
          <a:ln w="38100" cap="flat" cmpd="sng">
            <a:solidFill>
              <a:srgbClr val="00FFFF"/>
            </a:solidFill>
            <a:prstDash val="solid"/>
            <a:round/>
            <a:headEnd type="none" w="med" len="med"/>
            <a:tailEnd type="none" w="med" len="med"/>
          </a:ln>
          <a:effectLst>
            <a:outerShdw blurRad="57150" dist="19050" dir="5400000" algn="bl" rotWithShape="0">
              <a:srgbClr val="000000">
                <a:alpha val="50000"/>
              </a:srgbClr>
            </a:outerShdw>
          </a:effectLst>
        </p:spPr>
      </p:cxnSp>
      <p:sp>
        <p:nvSpPr>
          <p:cNvPr id="541" name="Google Shape;541;p86"/>
          <p:cNvSpPr txBox="1"/>
          <p:nvPr/>
        </p:nvSpPr>
        <p:spPr>
          <a:xfrm>
            <a:off x="3841900" y="5662100"/>
            <a:ext cx="1193100" cy="29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a:solidFill>
                  <a:srgbClr val="00FFFF"/>
                </a:solidFill>
                <a:latin typeface="Roboto"/>
                <a:ea typeface="Roboto"/>
                <a:cs typeface="Roboto"/>
                <a:sym typeface="Roboto"/>
              </a:rPr>
              <a:t>CEI - CIMAS - AOML </a:t>
            </a:r>
            <a:endParaRPr sz="800">
              <a:solidFill>
                <a:srgbClr val="00FFFF"/>
              </a:solidFill>
              <a:latin typeface="Roboto"/>
              <a:ea typeface="Roboto"/>
              <a:cs typeface="Roboto"/>
              <a:sym typeface="Roboto"/>
            </a:endParaRPr>
          </a:p>
        </p:txBody>
      </p:sp>
      <p:sp>
        <p:nvSpPr>
          <p:cNvPr id="542" name="Google Shape;542;p86"/>
          <p:cNvSpPr/>
          <p:nvPr/>
        </p:nvSpPr>
        <p:spPr>
          <a:xfrm>
            <a:off x="2296610" y="2490933"/>
            <a:ext cx="475200" cy="1596400"/>
          </a:xfrm>
          <a:prstGeom prst="rect">
            <a:avLst/>
          </a:prstGeom>
          <a:noFill/>
          <a:ln w="28575" cap="flat" cmpd="sng">
            <a:solidFill>
              <a:srgbClr val="FF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6"/>
          <p:cNvSpPr/>
          <p:nvPr/>
        </p:nvSpPr>
        <p:spPr>
          <a:xfrm rot="491253">
            <a:off x="2481323" y="1112027"/>
            <a:ext cx="992843" cy="4555900"/>
          </a:xfrm>
          <a:custGeom>
            <a:avLst/>
            <a:gdLst/>
            <a:ahLst/>
            <a:cxnLst/>
            <a:rect l="l" t="t" r="r" b="b"/>
            <a:pathLst>
              <a:path w="37373" h="135581" extrusionOk="0">
                <a:moveTo>
                  <a:pt x="7709" y="135581"/>
                </a:moveTo>
                <a:cubicBezTo>
                  <a:pt x="7758" y="131782"/>
                  <a:pt x="8351" y="116981"/>
                  <a:pt x="8005" y="112787"/>
                </a:cubicBezTo>
                <a:cubicBezTo>
                  <a:pt x="7660" y="108593"/>
                  <a:pt x="5833" y="111801"/>
                  <a:pt x="5636" y="110419"/>
                </a:cubicBezTo>
                <a:cubicBezTo>
                  <a:pt x="5439" y="109038"/>
                  <a:pt x="7166" y="106866"/>
                  <a:pt x="6821" y="104498"/>
                </a:cubicBezTo>
                <a:cubicBezTo>
                  <a:pt x="6476" y="102130"/>
                  <a:pt x="3663" y="99220"/>
                  <a:pt x="3564" y="96210"/>
                </a:cubicBezTo>
                <a:cubicBezTo>
                  <a:pt x="3465" y="93201"/>
                  <a:pt x="6277" y="89155"/>
                  <a:pt x="6228" y="86441"/>
                </a:cubicBezTo>
                <a:cubicBezTo>
                  <a:pt x="6179" y="83727"/>
                  <a:pt x="3120" y="82099"/>
                  <a:pt x="3268" y="79928"/>
                </a:cubicBezTo>
                <a:cubicBezTo>
                  <a:pt x="3416" y="77757"/>
                  <a:pt x="7216" y="76030"/>
                  <a:pt x="7117" y="73415"/>
                </a:cubicBezTo>
                <a:cubicBezTo>
                  <a:pt x="7018" y="70800"/>
                  <a:pt x="3022" y="66557"/>
                  <a:pt x="2676" y="64238"/>
                </a:cubicBezTo>
                <a:cubicBezTo>
                  <a:pt x="2331" y="61919"/>
                  <a:pt x="5488" y="62068"/>
                  <a:pt x="5044" y="59502"/>
                </a:cubicBezTo>
                <a:cubicBezTo>
                  <a:pt x="4600" y="56937"/>
                  <a:pt x="-37" y="51509"/>
                  <a:pt x="12" y="48845"/>
                </a:cubicBezTo>
                <a:cubicBezTo>
                  <a:pt x="61" y="46181"/>
                  <a:pt x="4452" y="45786"/>
                  <a:pt x="5340" y="43516"/>
                </a:cubicBezTo>
                <a:cubicBezTo>
                  <a:pt x="6228" y="41247"/>
                  <a:pt x="3959" y="37202"/>
                  <a:pt x="5340" y="35228"/>
                </a:cubicBezTo>
                <a:cubicBezTo>
                  <a:pt x="6722" y="33255"/>
                  <a:pt x="12149" y="33994"/>
                  <a:pt x="13629" y="31675"/>
                </a:cubicBezTo>
                <a:cubicBezTo>
                  <a:pt x="15109" y="29356"/>
                  <a:pt x="12692" y="23238"/>
                  <a:pt x="14221" y="21314"/>
                </a:cubicBezTo>
                <a:cubicBezTo>
                  <a:pt x="15751" y="19390"/>
                  <a:pt x="20783" y="21906"/>
                  <a:pt x="22806" y="20130"/>
                </a:cubicBezTo>
                <a:cubicBezTo>
                  <a:pt x="24829" y="18354"/>
                  <a:pt x="24138" y="12680"/>
                  <a:pt x="26358" y="10657"/>
                </a:cubicBezTo>
                <a:cubicBezTo>
                  <a:pt x="28578" y="8634"/>
                  <a:pt x="34302" y="9769"/>
                  <a:pt x="36127" y="7993"/>
                </a:cubicBezTo>
                <a:cubicBezTo>
                  <a:pt x="37953" y="6217"/>
                  <a:pt x="37114" y="1332"/>
                  <a:pt x="37311" y="0"/>
                </a:cubicBezTo>
              </a:path>
            </a:pathLst>
          </a:custGeom>
          <a:noFill/>
          <a:ln w="28575" cap="flat" cmpd="sng">
            <a:solidFill>
              <a:srgbClr val="FFFF00"/>
            </a:solidFill>
            <a:prstDash val="dash"/>
            <a:round/>
            <a:headEnd type="none" w="med" len="med"/>
            <a:tailEnd type="none" w="med" len="med"/>
          </a:ln>
        </p:spPr>
      </p:sp>
      <p:grpSp>
        <p:nvGrpSpPr>
          <p:cNvPr id="544" name="Google Shape;544;p86"/>
          <p:cNvGrpSpPr/>
          <p:nvPr/>
        </p:nvGrpSpPr>
        <p:grpSpPr>
          <a:xfrm>
            <a:off x="819925" y="5689400"/>
            <a:ext cx="2478630" cy="1103317"/>
            <a:chOff x="4718950" y="4249563"/>
            <a:chExt cx="2478630" cy="827488"/>
          </a:xfrm>
        </p:grpSpPr>
        <p:sp>
          <p:nvSpPr>
            <p:cNvPr id="545" name="Google Shape;545;p86"/>
            <p:cNvSpPr txBox="1"/>
            <p:nvPr/>
          </p:nvSpPr>
          <p:spPr>
            <a:xfrm>
              <a:off x="4718950" y="4267050"/>
              <a:ext cx="2090400" cy="810000"/>
            </a:xfrm>
            <a:prstGeom prst="rect">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457200" algn="l" rtl="0">
                <a:spcBef>
                  <a:spcPts val="0"/>
                </a:spcBef>
                <a:spcAft>
                  <a:spcPts val="0"/>
                </a:spcAft>
                <a:buNone/>
              </a:pPr>
              <a:endParaRPr sz="1000" b="1">
                <a:latin typeface="Century Gothic"/>
                <a:ea typeface="Century Gothic"/>
                <a:cs typeface="Century Gothic"/>
                <a:sym typeface="Century Gothic"/>
              </a:endParaRPr>
            </a:p>
          </p:txBody>
        </p:sp>
        <p:sp>
          <p:nvSpPr>
            <p:cNvPr id="546" name="Google Shape;546;p86"/>
            <p:cNvSpPr/>
            <p:nvPr/>
          </p:nvSpPr>
          <p:spPr>
            <a:xfrm>
              <a:off x="4775105" y="4378391"/>
              <a:ext cx="345600" cy="77100"/>
            </a:xfrm>
            <a:prstGeom prst="rect">
              <a:avLst/>
            </a:prstGeom>
            <a:solidFill>
              <a:srgbClr val="5CD6F6"/>
            </a:solid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6"/>
            <p:cNvSpPr/>
            <p:nvPr/>
          </p:nvSpPr>
          <p:spPr>
            <a:xfrm>
              <a:off x="4775105" y="4721608"/>
              <a:ext cx="345600" cy="77100"/>
            </a:xfrm>
            <a:prstGeom prst="rect">
              <a:avLst/>
            </a:prstGeom>
            <a:solidFill>
              <a:srgbClr val="FFFF00"/>
            </a:solid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6"/>
            <p:cNvSpPr txBox="1"/>
            <p:nvPr/>
          </p:nvSpPr>
          <p:spPr>
            <a:xfrm>
              <a:off x="5107175" y="4603100"/>
              <a:ext cx="1561500" cy="303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Planned Navy</a:t>
              </a:r>
              <a:endParaRPr sz="1000" b="1">
                <a:latin typeface="Century Gothic"/>
                <a:ea typeface="Century Gothic"/>
                <a:cs typeface="Century Gothic"/>
                <a:sym typeface="Century Gothic"/>
              </a:endParaRPr>
            </a:p>
          </p:txBody>
        </p:sp>
        <p:cxnSp>
          <p:nvCxnSpPr>
            <p:cNvPr id="549" name="Google Shape;549;p86"/>
            <p:cNvCxnSpPr/>
            <p:nvPr/>
          </p:nvCxnSpPr>
          <p:spPr>
            <a:xfrm>
              <a:off x="4768695" y="4956625"/>
              <a:ext cx="352243" cy="1500"/>
            </a:xfrm>
            <a:prstGeom prst="straightConnector1">
              <a:avLst/>
            </a:prstGeom>
            <a:noFill/>
            <a:ln w="19050" cap="flat" cmpd="sng">
              <a:solidFill>
                <a:srgbClr val="FFFF00"/>
              </a:solidFill>
              <a:prstDash val="dash"/>
              <a:round/>
              <a:headEnd type="none" w="med" len="med"/>
              <a:tailEnd type="none" w="med" len="med"/>
            </a:ln>
            <a:effectLst>
              <a:outerShdw blurRad="57150" dist="19050" dir="5400000" algn="bl" rotWithShape="0">
                <a:srgbClr val="000000">
                  <a:alpha val="50000"/>
                </a:srgbClr>
              </a:outerShdw>
            </a:effectLst>
          </p:spPr>
        </p:cxnSp>
        <p:sp>
          <p:nvSpPr>
            <p:cNvPr id="550" name="Google Shape;550;p86"/>
            <p:cNvSpPr/>
            <p:nvPr/>
          </p:nvSpPr>
          <p:spPr>
            <a:xfrm>
              <a:off x="4768725" y="4900675"/>
              <a:ext cx="352200" cy="113400"/>
            </a:xfrm>
            <a:prstGeom prst="rect">
              <a:avLst/>
            </a:prstGeom>
            <a:no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6"/>
            <p:cNvSpPr/>
            <p:nvPr/>
          </p:nvSpPr>
          <p:spPr>
            <a:xfrm>
              <a:off x="4775092" y="4549994"/>
              <a:ext cx="345600" cy="77100"/>
            </a:xfrm>
            <a:prstGeom prst="rect">
              <a:avLst/>
            </a:prstGeom>
            <a:noFill/>
            <a:ln w="19050" cap="flat" cmpd="sng">
              <a:solidFill>
                <a:srgbClr val="FF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6"/>
            <p:cNvSpPr txBox="1"/>
            <p:nvPr/>
          </p:nvSpPr>
          <p:spPr>
            <a:xfrm>
              <a:off x="5107180" y="4785775"/>
              <a:ext cx="2090400" cy="228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Pending Availability</a:t>
              </a:r>
              <a:endParaRPr sz="1000" b="1">
                <a:latin typeface="Century Gothic"/>
                <a:ea typeface="Century Gothic"/>
                <a:cs typeface="Century Gothic"/>
                <a:sym typeface="Century Gothic"/>
              </a:endParaRPr>
            </a:p>
          </p:txBody>
        </p:sp>
        <p:sp>
          <p:nvSpPr>
            <p:cNvPr id="553" name="Google Shape;553;p86"/>
            <p:cNvSpPr txBox="1"/>
            <p:nvPr/>
          </p:nvSpPr>
          <p:spPr>
            <a:xfrm>
              <a:off x="5107175" y="4249563"/>
              <a:ext cx="1784700" cy="303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Planned NOAA/Partner</a:t>
              </a:r>
              <a:endParaRPr sz="1000" b="1">
                <a:latin typeface="Century Gothic"/>
                <a:ea typeface="Century Gothic"/>
                <a:cs typeface="Century Gothic"/>
                <a:sym typeface="Century Gothic"/>
              </a:endParaRPr>
            </a:p>
            <a:p>
              <a:pPr marL="0" lvl="0" indent="0" algn="l" rtl="0">
                <a:spcBef>
                  <a:spcPts val="0"/>
                </a:spcBef>
                <a:spcAft>
                  <a:spcPts val="0"/>
                </a:spcAft>
                <a:buNone/>
              </a:pPr>
              <a:endParaRPr sz="1000" b="1">
                <a:latin typeface="Century Gothic"/>
                <a:ea typeface="Century Gothic"/>
                <a:cs typeface="Century Gothic"/>
                <a:sym typeface="Century Gothic"/>
              </a:endParaRPr>
            </a:p>
          </p:txBody>
        </p:sp>
        <p:sp>
          <p:nvSpPr>
            <p:cNvPr id="554" name="Google Shape;554;p86"/>
            <p:cNvSpPr txBox="1"/>
            <p:nvPr/>
          </p:nvSpPr>
          <p:spPr>
            <a:xfrm>
              <a:off x="5107180" y="4422588"/>
              <a:ext cx="2090400" cy="228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Planned Saildrone</a:t>
              </a:r>
              <a:endParaRPr sz="1000" b="1">
                <a:latin typeface="Century Gothic"/>
                <a:ea typeface="Century Gothic"/>
                <a:cs typeface="Century Gothic"/>
                <a:sym typeface="Century Gothic"/>
              </a:endParaRPr>
            </a:p>
          </p:txBody>
        </p:sp>
      </p:grpSp>
      <p:sp>
        <p:nvSpPr>
          <p:cNvPr id="555" name="Google Shape;555;p86"/>
          <p:cNvSpPr/>
          <p:nvPr/>
        </p:nvSpPr>
        <p:spPr>
          <a:xfrm>
            <a:off x="4718930" y="2346767"/>
            <a:ext cx="1395900" cy="1596400"/>
          </a:xfrm>
          <a:prstGeom prst="rect">
            <a:avLst/>
          </a:prstGeom>
          <a:noFill/>
          <a:ln w="19050" cap="flat" cmpd="sng">
            <a:solidFill>
              <a:srgbClr val="FF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6"/>
          <p:cNvSpPr txBox="1"/>
          <p:nvPr/>
        </p:nvSpPr>
        <p:spPr>
          <a:xfrm>
            <a:off x="4694325" y="3890333"/>
            <a:ext cx="1445100" cy="40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b="1">
                <a:solidFill>
                  <a:srgbClr val="F4CCCC"/>
                </a:solidFill>
                <a:latin typeface="Roboto"/>
                <a:ea typeface="Roboto"/>
                <a:cs typeface="Roboto"/>
                <a:sym typeface="Roboto"/>
              </a:rPr>
              <a:t>Saildrone - PMEL-AOML</a:t>
            </a:r>
            <a:endParaRPr sz="900" b="1">
              <a:solidFill>
                <a:srgbClr val="F4CCCC"/>
              </a:solidFill>
              <a:latin typeface="Roboto"/>
              <a:ea typeface="Roboto"/>
              <a:cs typeface="Roboto"/>
              <a:sym typeface="Roboto"/>
            </a:endParaRPr>
          </a:p>
        </p:txBody>
      </p:sp>
      <p:sp>
        <p:nvSpPr>
          <p:cNvPr id="557" name="Google Shape;557;p86"/>
          <p:cNvSpPr txBox="1"/>
          <p:nvPr/>
        </p:nvSpPr>
        <p:spPr>
          <a:xfrm>
            <a:off x="2734025" y="3613233"/>
            <a:ext cx="1445100" cy="40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b="1">
                <a:solidFill>
                  <a:srgbClr val="F4CCCC"/>
                </a:solidFill>
                <a:latin typeface="Roboto"/>
                <a:ea typeface="Roboto"/>
                <a:cs typeface="Roboto"/>
                <a:sym typeface="Roboto"/>
              </a:rPr>
              <a:t>Saildrone - PMEL-AOML</a:t>
            </a:r>
            <a:endParaRPr sz="900" b="1">
              <a:solidFill>
                <a:srgbClr val="F4CCCC"/>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561"/>
        <p:cNvGrpSpPr/>
        <p:nvPr/>
      </p:nvGrpSpPr>
      <p:grpSpPr>
        <a:xfrm>
          <a:off x="0" y="0"/>
          <a:ext cx="0" cy="0"/>
          <a:chOff x="0" y="0"/>
          <a:chExt cx="0" cy="0"/>
        </a:xfrm>
      </p:grpSpPr>
      <p:pic>
        <p:nvPicPr>
          <p:cNvPr id="562" name="Google Shape;562;p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19750" y="208367"/>
            <a:ext cx="7460377" cy="4838701"/>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563" name="Google Shape;563;p87"/>
          <p:cNvSpPr/>
          <p:nvPr/>
        </p:nvSpPr>
        <p:spPr>
          <a:xfrm>
            <a:off x="942150" y="208367"/>
            <a:ext cx="3479700" cy="2289200"/>
          </a:xfrm>
          <a:prstGeom prst="roundRect">
            <a:avLst>
              <a:gd name="adj" fmla="val 16667"/>
            </a:avLst>
          </a:prstGeom>
          <a:solidFill>
            <a:srgbClr val="073763"/>
          </a:solid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rgbClr val="FFFFFF"/>
                </a:solidFill>
                <a:latin typeface="Roboto"/>
                <a:ea typeface="Roboto"/>
                <a:cs typeface="Roboto"/>
                <a:sym typeface="Roboto"/>
              </a:rPr>
              <a:t>Mid-Atlantic</a:t>
            </a:r>
            <a:endParaRPr b="1">
              <a:solidFill>
                <a:srgbClr val="FFFFFF"/>
              </a:solidFill>
              <a:latin typeface="Roboto"/>
              <a:ea typeface="Roboto"/>
              <a:cs typeface="Roboto"/>
              <a:sym typeface="Roboto"/>
            </a:endParaRPr>
          </a:p>
          <a:p>
            <a:pPr marL="114300" lvl="0" indent="-1714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Essential Ocean Feature:</a:t>
            </a:r>
            <a:r>
              <a:rPr lang="en-US" sz="1200">
                <a:solidFill>
                  <a:srgbClr val="FFFFFF"/>
                </a:solidFill>
                <a:latin typeface="Roboto"/>
                <a:ea typeface="Roboto"/>
                <a:cs typeface="Roboto"/>
                <a:sym typeface="Roboto"/>
              </a:rPr>
              <a:t> Mid-Atlantic Cold Pool, Gulf Stream</a:t>
            </a:r>
            <a:endParaRPr sz="1200">
              <a:solidFill>
                <a:srgbClr val="FFFFFF"/>
              </a:solidFill>
              <a:latin typeface="Roboto"/>
              <a:ea typeface="Roboto"/>
              <a:cs typeface="Roboto"/>
              <a:sym typeface="Roboto"/>
            </a:endParaRPr>
          </a:p>
          <a:p>
            <a:pPr marL="114300" lvl="0" indent="-1714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Glider Line:</a:t>
            </a:r>
            <a:r>
              <a:rPr lang="en-US" sz="1200">
                <a:solidFill>
                  <a:srgbClr val="FFFFFF"/>
                </a:solidFill>
                <a:latin typeface="Roboto"/>
                <a:ea typeface="Roboto"/>
                <a:cs typeface="Roboto"/>
                <a:sym typeface="Roboto"/>
              </a:rPr>
              <a:t> Multiple 200m Shallow Gliders, Multiple 1000-m Gliders in Gulf Stream</a:t>
            </a:r>
            <a:endParaRPr sz="1200">
              <a:solidFill>
                <a:srgbClr val="FFFFFF"/>
              </a:solidFill>
              <a:latin typeface="Roboto"/>
              <a:ea typeface="Roboto"/>
              <a:cs typeface="Roboto"/>
              <a:sym typeface="Roboto"/>
            </a:endParaRPr>
          </a:p>
          <a:p>
            <a:pPr marL="114300" lvl="0" indent="-1714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Missions: </a:t>
            </a:r>
            <a:r>
              <a:rPr lang="en-US" sz="1200">
                <a:solidFill>
                  <a:srgbClr val="FFFFFF"/>
                </a:solidFill>
                <a:latin typeface="Roboto"/>
                <a:ea typeface="Roboto"/>
                <a:cs typeface="Roboto"/>
                <a:sym typeface="Roboto"/>
              </a:rPr>
              <a:t>9 glider missions planned, 8 are funded</a:t>
            </a:r>
            <a:endParaRPr sz="1200">
              <a:solidFill>
                <a:srgbClr val="FFFFFF"/>
              </a:solidFill>
              <a:latin typeface="Roboto"/>
              <a:ea typeface="Roboto"/>
              <a:cs typeface="Roboto"/>
              <a:sym typeface="Roboto"/>
            </a:endParaRPr>
          </a:p>
        </p:txBody>
      </p:sp>
      <p:sp>
        <p:nvSpPr>
          <p:cNvPr id="564" name="Google Shape;564;p87"/>
          <p:cNvSpPr txBox="1"/>
          <p:nvPr/>
        </p:nvSpPr>
        <p:spPr>
          <a:xfrm rot="-5400000">
            <a:off x="-2989775" y="3142850"/>
            <a:ext cx="6690000" cy="562500"/>
          </a:xfrm>
          <a:prstGeom prst="rect">
            <a:avLst/>
          </a:prstGeom>
          <a:solidFill>
            <a:srgbClr val="073763"/>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1900" b="1">
                <a:solidFill>
                  <a:srgbClr val="FFFFFF"/>
                </a:solidFill>
                <a:latin typeface="Roboto"/>
                <a:ea typeface="Roboto"/>
                <a:cs typeface="Roboto"/>
                <a:sym typeface="Roboto"/>
              </a:rPr>
              <a:t>Hurricane Gliders &amp; Other Mission Gliders</a:t>
            </a:r>
            <a:endParaRPr sz="1900" b="1">
              <a:solidFill>
                <a:srgbClr val="FFFFFF"/>
              </a:solidFill>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 </a:t>
            </a:r>
            <a:endParaRPr>
              <a:latin typeface="Roboto"/>
              <a:ea typeface="Roboto"/>
              <a:cs typeface="Roboto"/>
              <a:sym typeface="Roboto"/>
            </a:endParaRPr>
          </a:p>
        </p:txBody>
      </p:sp>
      <p:sp>
        <p:nvSpPr>
          <p:cNvPr id="565" name="Google Shape;565;p87"/>
          <p:cNvSpPr txBox="1"/>
          <p:nvPr/>
        </p:nvSpPr>
        <p:spPr>
          <a:xfrm>
            <a:off x="6832400" y="3688933"/>
            <a:ext cx="1258200" cy="6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solidFill>
                  <a:srgbClr val="00FFFF"/>
                </a:solidFill>
                <a:latin typeface="Roboto"/>
                <a:ea typeface="Roboto"/>
                <a:cs typeface="Roboto"/>
                <a:sym typeface="Roboto"/>
              </a:rPr>
              <a:t>GOMO: WHOI (X3)</a:t>
            </a:r>
            <a:endParaRPr sz="800">
              <a:solidFill>
                <a:srgbClr val="00FFFF"/>
              </a:solidFill>
              <a:latin typeface="Roboto"/>
              <a:ea typeface="Roboto"/>
              <a:cs typeface="Roboto"/>
              <a:sym typeface="Roboto"/>
            </a:endParaRPr>
          </a:p>
          <a:p>
            <a:pPr marL="0" lvl="0" indent="0" algn="l" rtl="0">
              <a:spcBef>
                <a:spcPts val="0"/>
              </a:spcBef>
              <a:spcAft>
                <a:spcPts val="0"/>
              </a:spcAft>
              <a:buNone/>
            </a:pPr>
            <a:endParaRPr sz="800">
              <a:solidFill>
                <a:srgbClr val="00FFFF"/>
              </a:solidFill>
              <a:latin typeface="Roboto"/>
              <a:ea typeface="Roboto"/>
              <a:cs typeface="Roboto"/>
              <a:sym typeface="Roboto"/>
            </a:endParaRPr>
          </a:p>
        </p:txBody>
      </p:sp>
      <p:sp>
        <p:nvSpPr>
          <p:cNvPr id="566" name="Google Shape;566;p87"/>
          <p:cNvSpPr txBox="1"/>
          <p:nvPr/>
        </p:nvSpPr>
        <p:spPr>
          <a:xfrm rot="-5400000">
            <a:off x="-3036775" y="3152917"/>
            <a:ext cx="6784000" cy="5625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sz="1900" b="1">
              <a:solidFill>
                <a:srgbClr val="073763"/>
              </a:solidFill>
              <a:latin typeface="Roboto"/>
              <a:ea typeface="Roboto"/>
              <a:cs typeface="Roboto"/>
              <a:sym typeface="Roboto"/>
            </a:endParaRPr>
          </a:p>
          <a:p>
            <a:pPr marL="0" lvl="0" indent="0" algn="ctr" rtl="0">
              <a:spcBef>
                <a:spcPts val="0"/>
              </a:spcBef>
              <a:spcAft>
                <a:spcPts val="0"/>
              </a:spcAft>
              <a:buNone/>
            </a:pPr>
            <a:endParaRPr sz="1900" b="1">
              <a:solidFill>
                <a:srgbClr val="FFFFFF"/>
              </a:solidFill>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 </a:t>
            </a:r>
            <a:endParaRPr>
              <a:latin typeface="Roboto"/>
              <a:ea typeface="Roboto"/>
              <a:cs typeface="Roboto"/>
              <a:sym typeface="Roboto"/>
            </a:endParaRPr>
          </a:p>
        </p:txBody>
      </p:sp>
      <p:grpSp>
        <p:nvGrpSpPr>
          <p:cNvPr id="567" name="Google Shape;567;p87"/>
          <p:cNvGrpSpPr/>
          <p:nvPr/>
        </p:nvGrpSpPr>
        <p:grpSpPr>
          <a:xfrm rot="-5400000">
            <a:off x="-2885221" y="3081280"/>
            <a:ext cx="6480893" cy="617400"/>
            <a:chOff x="66853" y="-4105036"/>
            <a:chExt cx="4860669" cy="617400"/>
          </a:xfrm>
        </p:grpSpPr>
        <p:pic>
          <p:nvPicPr>
            <p:cNvPr id="568" name="Google Shape;568;p8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29222" y="-4044749"/>
              <a:ext cx="498300" cy="498300"/>
            </a:xfrm>
            <a:prstGeom prst="rect">
              <a:avLst/>
            </a:prstGeom>
            <a:noFill/>
            <a:ln>
              <a:noFill/>
            </a:ln>
            <a:effectLst>
              <a:outerShdw blurRad="57150" dist="19050" dir="5400000" algn="bl" rotWithShape="0">
                <a:srgbClr val="000000">
                  <a:alpha val="50000"/>
                </a:srgbClr>
              </a:outerShdw>
            </a:effectLst>
          </p:spPr>
        </p:pic>
        <p:sp>
          <p:nvSpPr>
            <p:cNvPr id="569" name="Google Shape;569;p87"/>
            <p:cNvSpPr txBox="1"/>
            <p:nvPr/>
          </p:nvSpPr>
          <p:spPr>
            <a:xfrm>
              <a:off x="66853" y="-4105036"/>
              <a:ext cx="3189300" cy="61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rgbClr val="004065"/>
                  </a:solidFill>
                  <a:latin typeface="Oswald"/>
                  <a:ea typeface="Oswald"/>
                  <a:cs typeface="Oswald"/>
                  <a:sym typeface="Oswald"/>
                </a:rPr>
                <a:t>2021 Plan Details</a:t>
              </a:r>
              <a:endParaRPr>
                <a:solidFill>
                  <a:srgbClr val="004065"/>
                </a:solidFill>
              </a:endParaRPr>
            </a:p>
          </p:txBody>
        </p:sp>
      </p:grpSp>
      <p:sp>
        <p:nvSpPr>
          <p:cNvPr id="570" name="Google Shape;570;p87"/>
          <p:cNvSpPr txBox="1"/>
          <p:nvPr/>
        </p:nvSpPr>
        <p:spPr>
          <a:xfrm rot="1823751">
            <a:off x="5106974" y="2736136"/>
            <a:ext cx="1375572" cy="6158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a:solidFill>
                  <a:srgbClr val="FFFF00"/>
                </a:solidFill>
                <a:latin typeface="Roboto"/>
                <a:ea typeface="Roboto"/>
                <a:cs typeface="Roboto"/>
                <a:sym typeface="Roboto"/>
              </a:rPr>
              <a:t>Navy</a:t>
            </a:r>
            <a:endParaRPr sz="800">
              <a:solidFill>
                <a:srgbClr val="FFFF00"/>
              </a:solidFill>
              <a:latin typeface="Roboto"/>
              <a:ea typeface="Roboto"/>
              <a:cs typeface="Roboto"/>
              <a:sym typeface="Roboto"/>
            </a:endParaRPr>
          </a:p>
          <a:p>
            <a:pPr marL="0" lvl="0" indent="0" algn="l" rtl="0">
              <a:spcBef>
                <a:spcPts val="0"/>
              </a:spcBef>
              <a:spcAft>
                <a:spcPts val="0"/>
              </a:spcAft>
              <a:buNone/>
            </a:pPr>
            <a:r>
              <a:rPr lang="en-US" sz="800">
                <a:solidFill>
                  <a:srgbClr val="00FFFF"/>
                </a:solidFill>
                <a:latin typeface="Roboto"/>
                <a:ea typeface="Roboto"/>
                <a:cs typeface="Roboto"/>
                <a:sym typeface="Roboto"/>
              </a:rPr>
              <a:t>MARACOOS: RU</a:t>
            </a:r>
            <a:endParaRPr sz="800">
              <a:solidFill>
                <a:srgbClr val="00FFFF"/>
              </a:solidFill>
              <a:latin typeface="Roboto"/>
              <a:ea typeface="Roboto"/>
              <a:cs typeface="Roboto"/>
              <a:sym typeface="Roboto"/>
            </a:endParaRPr>
          </a:p>
        </p:txBody>
      </p:sp>
      <p:sp>
        <p:nvSpPr>
          <p:cNvPr id="571" name="Google Shape;571;p87"/>
          <p:cNvSpPr txBox="1"/>
          <p:nvPr/>
        </p:nvSpPr>
        <p:spPr>
          <a:xfrm rot="1818457">
            <a:off x="5466437" y="2688250"/>
            <a:ext cx="1692288" cy="2729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a:solidFill>
                  <a:srgbClr val="00FFFF"/>
                </a:solidFill>
                <a:latin typeface="Roboto"/>
                <a:ea typeface="Roboto"/>
                <a:cs typeface="Roboto"/>
                <a:sym typeface="Roboto"/>
              </a:rPr>
              <a:t>MARACOOS: UMASS</a:t>
            </a:r>
            <a:endParaRPr sz="800">
              <a:solidFill>
                <a:srgbClr val="00FFFF"/>
              </a:solidFill>
              <a:latin typeface="Roboto"/>
              <a:ea typeface="Roboto"/>
              <a:cs typeface="Roboto"/>
              <a:sym typeface="Roboto"/>
            </a:endParaRPr>
          </a:p>
        </p:txBody>
      </p:sp>
      <p:sp>
        <p:nvSpPr>
          <p:cNvPr id="572" name="Google Shape;572;p87"/>
          <p:cNvSpPr txBox="1"/>
          <p:nvPr/>
        </p:nvSpPr>
        <p:spPr>
          <a:xfrm rot="1823771">
            <a:off x="4706630" y="3317213"/>
            <a:ext cx="1868071" cy="4903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a:solidFill>
                  <a:srgbClr val="FFFF00"/>
                </a:solidFill>
                <a:latin typeface="Roboto"/>
                <a:ea typeface="Roboto"/>
                <a:cs typeface="Roboto"/>
                <a:sym typeface="Roboto"/>
              </a:rPr>
              <a:t>Navy</a:t>
            </a:r>
            <a:endParaRPr sz="800">
              <a:solidFill>
                <a:srgbClr val="FFFF00"/>
              </a:solidFill>
              <a:latin typeface="Roboto"/>
              <a:ea typeface="Roboto"/>
              <a:cs typeface="Roboto"/>
              <a:sym typeface="Roboto"/>
            </a:endParaRPr>
          </a:p>
          <a:p>
            <a:pPr marL="0" lvl="0" indent="0" algn="l" rtl="0">
              <a:spcBef>
                <a:spcPts val="0"/>
              </a:spcBef>
              <a:spcAft>
                <a:spcPts val="0"/>
              </a:spcAft>
              <a:buNone/>
            </a:pPr>
            <a:r>
              <a:rPr lang="en-US" sz="800">
                <a:solidFill>
                  <a:srgbClr val="00FFFF"/>
                </a:solidFill>
                <a:latin typeface="Roboto"/>
                <a:ea typeface="Roboto"/>
                <a:cs typeface="Roboto"/>
                <a:sym typeface="Roboto"/>
              </a:rPr>
              <a:t>MARACOOS: RU</a:t>
            </a:r>
            <a:endParaRPr sz="800">
              <a:solidFill>
                <a:srgbClr val="00FFFF"/>
              </a:solidFill>
              <a:latin typeface="Roboto"/>
              <a:ea typeface="Roboto"/>
              <a:cs typeface="Roboto"/>
              <a:sym typeface="Roboto"/>
            </a:endParaRPr>
          </a:p>
        </p:txBody>
      </p:sp>
      <p:sp>
        <p:nvSpPr>
          <p:cNvPr id="573" name="Google Shape;573;p87"/>
          <p:cNvSpPr txBox="1"/>
          <p:nvPr/>
        </p:nvSpPr>
        <p:spPr>
          <a:xfrm rot="1823795">
            <a:off x="4193937" y="4209195"/>
            <a:ext cx="1845124" cy="3400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solidFill>
                <a:srgbClr val="00FFFF"/>
              </a:solidFill>
              <a:latin typeface="Roboto"/>
              <a:ea typeface="Roboto"/>
              <a:cs typeface="Roboto"/>
              <a:sym typeface="Roboto"/>
            </a:endParaRPr>
          </a:p>
          <a:p>
            <a:pPr marL="0" lvl="0" indent="0" algn="l" rtl="0">
              <a:spcBef>
                <a:spcPts val="0"/>
              </a:spcBef>
              <a:spcAft>
                <a:spcPts val="0"/>
              </a:spcAft>
              <a:buNone/>
            </a:pPr>
            <a:r>
              <a:rPr lang="en-US" sz="800">
                <a:solidFill>
                  <a:srgbClr val="00FFFF"/>
                </a:solidFill>
                <a:latin typeface="Roboto"/>
                <a:ea typeface="Roboto"/>
                <a:cs typeface="Roboto"/>
                <a:sym typeface="Roboto"/>
              </a:rPr>
              <a:t>MARACOOS:  UD/VIMS</a:t>
            </a:r>
            <a:endParaRPr sz="800">
              <a:solidFill>
                <a:srgbClr val="00FFFF"/>
              </a:solidFill>
              <a:latin typeface="Roboto"/>
              <a:ea typeface="Roboto"/>
              <a:cs typeface="Roboto"/>
              <a:sym typeface="Roboto"/>
            </a:endParaRPr>
          </a:p>
          <a:p>
            <a:pPr marL="0" lvl="0" indent="0" algn="l" rtl="0">
              <a:spcBef>
                <a:spcPts val="0"/>
              </a:spcBef>
              <a:spcAft>
                <a:spcPts val="0"/>
              </a:spcAft>
              <a:buNone/>
            </a:pPr>
            <a:endParaRPr sz="800">
              <a:solidFill>
                <a:srgbClr val="00FFFF"/>
              </a:solidFill>
              <a:latin typeface="Roboto"/>
              <a:ea typeface="Roboto"/>
              <a:cs typeface="Roboto"/>
              <a:sym typeface="Roboto"/>
            </a:endParaRPr>
          </a:p>
        </p:txBody>
      </p:sp>
      <p:sp>
        <p:nvSpPr>
          <p:cNvPr id="574" name="Google Shape;574;p87"/>
          <p:cNvSpPr txBox="1"/>
          <p:nvPr/>
        </p:nvSpPr>
        <p:spPr>
          <a:xfrm rot="1824606">
            <a:off x="4065170" y="4642571"/>
            <a:ext cx="1875991" cy="3538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a:solidFill>
                  <a:srgbClr val="00FFFF"/>
                </a:solidFill>
                <a:latin typeface="Roboto"/>
                <a:ea typeface="Roboto"/>
                <a:cs typeface="Roboto"/>
                <a:sym typeface="Roboto"/>
              </a:rPr>
              <a:t>MARACOOS:  VIMS/UD</a:t>
            </a:r>
            <a:endParaRPr sz="800">
              <a:solidFill>
                <a:srgbClr val="00FFFF"/>
              </a:solidFill>
              <a:latin typeface="Roboto"/>
              <a:ea typeface="Roboto"/>
              <a:cs typeface="Roboto"/>
              <a:sym typeface="Roboto"/>
            </a:endParaRPr>
          </a:p>
        </p:txBody>
      </p:sp>
      <p:sp>
        <p:nvSpPr>
          <p:cNvPr id="575" name="Google Shape;575;p87"/>
          <p:cNvSpPr/>
          <p:nvPr/>
        </p:nvSpPr>
        <p:spPr>
          <a:xfrm rot="-3415759">
            <a:off x="4166908" y="2963768"/>
            <a:ext cx="414803" cy="546478"/>
          </a:xfrm>
          <a:custGeom>
            <a:avLst/>
            <a:gdLst/>
            <a:ahLst/>
            <a:cxnLst/>
            <a:rect l="l" t="t" r="r" b="b"/>
            <a:pathLst>
              <a:path w="808382" h="788033" extrusionOk="0">
                <a:moveTo>
                  <a:pt x="0" y="788033"/>
                </a:moveTo>
                <a:lnTo>
                  <a:pt x="376804" y="0"/>
                </a:lnTo>
                <a:lnTo>
                  <a:pt x="808382" y="774484"/>
                </a:lnTo>
                <a:lnTo>
                  <a:pt x="0" y="788033"/>
                </a:lnTo>
                <a:close/>
              </a:path>
            </a:pathLst>
          </a:custGeom>
          <a:noFill/>
          <a:ln w="28575" cap="flat" cmpd="sng">
            <a:solidFill>
              <a:srgbClr val="00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576" name="Google Shape;576;p87"/>
          <p:cNvSpPr/>
          <p:nvPr/>
        </p:nvSpPr>
        <p:spPr>
          <a:xfrm rot="-2562923">
            <a:off x="4824748" y="2002675"/>
            <a:ext cx="432811" cy="603989"/>
          </a:xfrm>
          <a:prstGeom prst="triangle">
            <a:avLst>
              <a:gd name="adj" fmla="val 50000"/>
            </a:avLst>
          </a:prstGeom>
          <a:noFill/>
          <a:ln w="28575"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577" name="Google Shape;577;p87"/>
          <p:cNvSpPr/>
          <p:nvPr/>
        </p:nvSpPr>
        <p:spPr>
          <a:xfrm rot="-3304848">
            <a:off x="4424321" y="2483891"/>
            <a:ext cx="451241" cy="543551"/>
          </a:xfrm>
          <a:prstGeom prst="triangle">
            <a:avLst>
              <a:gd name="adj" fmla="val 50000"/>
            </a:avLst>
          </a:prstGeom>
          <a:noFill/>
          <a:ln w="2857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578" name="Google Shape;578;p87"/>
          <p:cNvSpPr/>
          <p:nvPr/>
        </p:nvSpPr>
        <p:spPr>
          <a:xfrm rot="-3750430">
            <a:off x="3958078" y="3484115"/>
            <a:ext cx="446535" cy="448430"/>
          </a:xfrm>
          <a:custGeom>
            <a:avLst/>
            <a:gdLst/>
            <a:ahLst/>
            <a:cxnLst/>
            <a:rect l="l" t="t" r="r" b="b"/>
            <a:pathLst>
              <a:path w="808382" h="788033" extrusionOk="0">
                <a:moveTo>
                  <a:pt x="0" y="788033"/>
                </a:moveTo>
                <a:lnTo>
                  <a:pt x="376804" y="0"/>
                </a:lnTo>
                <a:lnTo>
                  <a:pt x="808382" y="774484"/>
                </a:lnTo>
                <a:lnTo>
                  <a:pt x="0" y="788033"/>
                </a:lnTo>
                <a:close/>
              </a:path>
            </a:pathLst>
          </a:custGeom>
          <a:noFill/>
          <a:ln w="28575" cap="flat" cmpd="sng">
            <a:solidFill>
              <a:srgbClr val="00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579" name="Google Shape;579;p87"/>
          <p:cNvSpPr/>
          <p:nvPr/>
        </p:nvSpPr>
        <p:spPr>
          <a:xfrm rot="-1221696">
            <a:off x="5384677" y="1505156"/>
            <a:ext cx="418196" cy="767210"/>
          </a:xfrm>
          <a:custGeom>
            <a:avLst/>
            <a:gdLst/>
            <a:ahLst/>
            <a:cxnLst/>
            <a:rect l="l" t="t" r="r" b="b"/>
            <a:pathLst>
              <a:path w="808382" h="788033" extrusionOk="0">
                <a:moveTo>
                  <a:pt x="0" y="788033"/>
                </a:moveTo>
                <a:lnTo>
                  <a:pt x="376804" y="0"/>
                </a:lnTo>
                <a:lnTo>
                  <a:pt x="808382" y="774484"/>
                </a:lnTo>
                <a:lnTo>
                  <a:pt x="0" y="788033"/>
                </a:lnTo>
                <a:close/>
              </a:path>
            </a:pathLst>
          </a:custGeom>
          <a:noFill/>
          <a:ln w="28575" cap="flat" cmpd="sng">
            <a:solidFill>
              <a:srgbClr val="00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nvGrpSpPr>
          <p:cNvPr id="580" name="Google Shape;580;p87"/>
          <p:cNvGrpSpPr/>
          <p:nvPr/>
        </p:nvGrpSpPr>
        <p:grpSpPr>
          <a:xfrm>
            <a:off x="3891746" y="4058733"/>
            <a:ext cx="344125" cy="742876"/>
            <a:chOff x="5540721" y="4198461"/>
            <a:chExt cx="427910" cy="714762"/>
          </a:xfrm>
        </p:grpSpPr>
        <p:cxnSp>
          <p:nvCxnSpPr>
            <p:cNvPr id="581" name="Google Shape;581;p87"/>
            <p:cNvCxnSpPr/>
            <p:nvPr/>
          </p:nvCxnSpPr>
          <p:spPr>
            <a:xfrm flipH="1">
              <a:off x="5814131" y="4257723"/>
              <a:ext cx="154500" cy="655500"/>
            </a:xfrm>
            <a:prstGeom prst="straightConnector1">
              <a:avLst/>
            </a:prstGeom>
            <a:noFill/>
            <a:ln w="28575" cap="flat" cmpd="sng">
              <a:solidFill>
                <a:srgbClr val="00FFFF"/>
              </a:solidFill>
              <a:prstDash val="solid"/>
              <a:miter lim="800000"/>
              <a:headEnd type="none" w="sm" len="sm"/>
              <a:tailEnd type="none" w="sm" len="sm"/>
            </a:ln>
          </p:spPr>
        </p:cxnSp>
        <p:cxnSp>
          <p:nvCxnSpPr>
            <p:cNvPr id="582" name="Google Shape;582;p87"/>
            <p:cNvCxnSpPr/>
            <p:nvPr/>
          </p:nvCxnSpPr>
          <p:spPr>
            <a:xfrm>
              <a:off x="5648325" y="4198461"/>
              <a:ext cx="305100" cy="71700"/>
            </a:xfrm>
            <a:prstGeom prst="straightConnector1">
              <a:avLst/>
            </a:prstGeom>
            <a:noFill/>
            <a:ln w="28575" cap="flat" cmpd="sng">
              <a:solidFill>
                <a:srgbClr val="00FFFF"/>
              </a:solidFill>
              <a:prstDash val="solid"/>
              <a:miter lim="800000"/>
              <a:headEnd type="none" w="sm" len="sm"/>
              <a:tailEnd type="none" w="sm" len="sm"/>
            </a:ln>
          </p:spPr>
        </p:cxnSp>
        <p:cxnSp>
          <p:nvCxnSpPr>
            <p:cNvPr id="583" name="Google Shape;583;p87"/>
            <p:cNvCxnSpPr/>
            <p:nvPr/>
          </p:nvCxnSpPr>
          <p:spPr>
            <a:xfrm>
              <a:off x="5540721" y="4837165"/>
              <a:ext cx="269400" cy="61500"/>
            </a:xfrm>
            <a:prstGeom prst="straightConnector1">
              <a:avLst/>
            </a:prstGeom>
            <a:noFill/>
            <a:ln w="28575" cap="flat" cmpd="sng">
              <a:solidFill>
                <a:srgbClr val="00FFFF"/>
              </a:solidFill>
              <a:prstDash val="solid"/>
              <a:miter lim="800000"/>
              <a:headEnd type="none" w="sm" len="sm"/>
              <a:tailEnd type="none" w="sm" len="sm"/>
            </a:ln>
          </p:spPr>
        </p:cxnSp>
        <p:cxnSp>
          <p:nvCxnSpPr>
            <p:cNvPr id="584" name="Google Shape;584;p87"/>
            <p:cNvCxnSpPr/>
            <p:nvPr/>
          </p:nvCxnSpPr>
          <p:spPr>
            <a:xfrm rot="10800000">
              <a:off x="5648397" y="4446132"/>
              <a:ext cx="250800" cy="53100"/>
            </a:xfrm>
            <a:prstGeom prst="straightConnector1">
              <a:avLst/>
            </a:prstGeom>
            <a:noFill/>
            <a:ln w="28575" cap="flat" cmpd="sng">
              <a:solidFill>
                <a:srgbClr val="00FFFF"/>
              </a:solidFill>
              <a:prstDash val="solid"/>
              <a:miter lim="800000"/>
              <a:headEnd type="none" w="sm" len="sm"/>
              <a:tailEnd type="none" w="sm" len="sm"/>
            </a:ln>
          </p:spPr>
        </p:cxnSp>
      </p:grpSp>
      <p:sp>
        <p:nvSpPr>
          <p:cNvPr id="585" name="Google Shape;585;p87"/>
          <p:cNvSpPr txBox="1"/>
          <p:nvPr/>
        </p:nvSpPr>
        <p:spPr>
          <a:xfrm rot="1823771">
            <a:off x="4438835" y="3766685"/>
            <a:ext cx="1868071" cy="296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a:solidFill>
                  <a:srgbClr val="00FFFF"/>
                </a:solidFill>
                <a:latin typeface="Roboto"/>
                <a:ea typeface="Roboto"/>
                <a:cs typeface="Roboto"/>
                <a:sym typeface="Roboto"/>
              </a:rPr>
              <a:t>MARACOOS:RU</a:t>
            </a:r>
            <a:endParaRPr sz="800">
              <a:solidFill>
                <a:srgbClr val="00FFFF"/>
              </a:solidFill>
              <a:latin typeface="Roboto"/>
              <a:ea typeface="Roboto"/>
              <a:cs typeface="Roboto"/>
              <a:sym typeface="Roboto"/>
            </a:endParaRPr>
          </a:p>
        </p:txBody>
      </p:sp>
      <p:sp>
        <p:nvSpPr>
          <p:cNvPr id="586" name="Google Shape;586;p87"/>
          <p:cNvSpPr/>
          <p:nvPr/>
        </p:nvSpPr>
        <p:spPr>
          <a:xfrm>
            <a:off x="3829050" y="2268135"/>
            <a:ext cx="3290700" cy="4450167"/>
          </a:xfrm>
          <a:custGeom>
            <a:avLst/>
            <a:gdLst/>
            <a:ahLst/>
            <a:cxnLst/>
            <a:rect l="l" t="t" r="r" b="b"/>
            <a:pathLst>
              <a:path w="131628" h="133505" extrusionOk="0">
                <a:moveTo>
                  <a:pt x="84201" y="2822"/>
                </a:moveTo>
                <a:cubicBezTo>
                  <a:pt x="85217" y="3203"/>
                  <a:pt x="86297" y="5553"/>
                  <a:pt x="90297" y="5108"/>
                </a:cubicBezTo>
                <a:cubicBezTo>
                  <a:pt x="94298" y="4664"/>
                  <a:pt x="103759" y="536"/>
                  <a:pt x="108204" y="155"/>
                </a:cubicBezTo>
                <a:cubicBezTo>
                  <a:pt x="112649" y="-226"/>
                  <a:pt x="114745" y="-99"/>
                  <a:pt x="116967" y="2822"/>
                </a:cubicBezTo>
                <a:cubicBezTo>
                  <a:pt x="119190" y="5743"/>
                  <a:pt x="121222" y="10950"/>
                  <a:pt x="121539" y="17681"/>
                </a:cubicBezTo>
                <a:cubicBezTo>
                  <a:pt x="121857" y="24412"/>
                  <a:pt x="119634" y="35842"/>
                  <a:pt x="118872" y="43208"/>
                </a:cubicBezTo>
                <a:cubicBezTo>
                  <a:pt x="118110" y="50574"/>
                  <a:pt x="116396" y="56607"/>
                  <a:pt x="116967" y="61877"/>
                </a:cubicBezTo>
                <a:cubicBezTo>
                  <a:pt x="117539" y="67148"/>
                  <a:pt x="120079" y="72418"/>
                  <a:pt x="122301" y="74831"/>
                </a:cubicBezTo>
                <a:cubicBezTo>
                  <a:pt x="124524" y="77244"/>
                  <a:pt x="128778" y="76990"/>
                  <a:pt x="130302" y="76355"/>
                </a:cubicBezTo>
                <a:cubicBezTo>
                  <a:pt x="131826" y="75720"/>
                  <a:pt x="131763" y="72926"/>
                  <a:pt x="131445" y="71021"/>
                </a:cubicBezTo>
                <a:cubicBezTo>
                  <a:pt x="131128" y="69116"/>
                  <a:pt x="130493" y="66894"/>
                  <a:pt x="128397" y="64925"/>
                </a:cubicBezTo>
                <a:cubicBezTo>
                  <a:pt x="126302" y="62957"/>
                  <a:pt x="123317" y="60353"/>
                  <a:pt x="118872" y="59210"/>
                </a:cubicBezTo>
                <a:cubicBezTo>
                  <a:pt x="114427" y="58067"/>
                  <a:pt x="106553" y="57940"/>
                  <a:pt x="101727" y="58067"/>
                </a:cubicBezTo>
                <a:cubicBezTo>
                  <a:pt x="96901" y="58194"/>
                  <a:pt x="94425" y="58639"/>
                  <a:pt x="89916" y="59972"/>
                </a:cubicBezTo>
                <a:cubicBezTo>
                  <a:pt x="85408" y="61306"/>
                  <a:pt x="78677" y="66005"/>
                  <a:pt x="74676" y="66068"/>
                </a:cubicBezTo>
                <a:cubicBezTo>
                  <a:pt x="70676" y="66132"/>
                  <a:pt x="67247" y="63401"/>
                  <a:pt x="65913" y="60353"/>
                </a:cubicBezTo>
                <a:cubicBezTo>
                  <a:pt x="64580" y="57305"/>
                  <a:pt x="65469" y="50701"/>
                  <a:pt x="66675" y="47780"/>
                </a:cubicBezTo>
                <a:cubicBezTo>
                  <a:pt x="67882" y="44859"/>
                  <a:pt x="71882" y="42319"/>
                  <a:pt x="73152" y="42827"/>
                </a:cubicBezTo>
                <a:cubicBezTo>
                  <a:pt x="74422" y="43335"/>
                  <a:pt x="75692" y="47272"/>
                  <a:pt x="74295" y="50828"/>
                </a:cubicBezTo>
                <a:cubicBezTo>
                  <a:pt x="72898" y="54384"/>
                  <a:pt x="66911" y="60463"/>
                  <a:pt x="64770" y="64163"/>
                </a:cubicBezTo>
                <a:cubicBezTo>
                  <a:pt x="62629" y="67863"/>
                  <a:pt x="63767" y="68164"/>
                  <a:pt x="61449" y="73027"/>
                </a:cubicBezTo>
                <a:cubicBezTo>
                  <a:pt x="59131" y="77890"/>
                  <a:pt x="54118" y="88280"/>
                  <a:pt x="50861" y="93343"/>
                </a:cubicBezTo>
                <a:cubicBezTo>
                  <a:pt x="47605" y="98406"/>
                  <a:pt x="43592" y="100840"/>
                  <a:pt x="41910" y="103406"/>
                </a:cubicBezTo>
                <a:cubicBezTo>
                  <a:pt x="40228" y="105972"/>
                  <a:pt x="40069" y="107216"/>
                  <a:pt x="40767" y="108740"/>
                </a:cubicBezTo>
                <a:cubicBezTo>
                  <a:pt x="41466" y="110264"/>
                  <a:pt x="43434" y="112296"/>
                  <a:pt x="46101" y="112550"/>
                </a:cubicBezTo>
                <a:cubicBezTo>
                  <a:pt x="48768" y="112804"/>
                  <a:pt x="54166" y="111471"/>
                  <a:pt x="56769" y="110264"/>
                </a:cubicBezTo>
                <a:cubicBezTo>
                  <a:pt x="59373" y="109058"/>
                  <a:pt x="61532" y="108105"/>
                  <a:pt x="61722" y="105311"/>
                </a:cubicBezTo>
                <a:cubicBezTo>
                  <a:pt x="61913" y="102517"/>
                  <a:pt x="60516" y="95469"/>
                  <a:pt x="57912" y="93500"/>
                </a:cubicBezTo>
                <a:cubicBezTo>
                  <a:pt x="55309" y="91532"/>
                  <a:pt x="51753" y="92611"/>
                  <a:pt x="46101" y="93500"/>
                </a:cubicBezTo>
                <a:cubicBezTo>
                  <a:pt x="40450" y="94389"/>
                  <a:pt x="28766" y="97945"/>
                  <a:pt x="24003" y="98834"/>
                </a:cubicBezTo>
                <a:cubicBezTo>
                  <a:pt x="19241" y="99723"/>
                  <a:pt x="19685" y="99469"/>
                  <a:pt x="17526" y="98834"/>
                </a:cubicBezTo>
                <a:cubicBezTo>
                  <a:pt x="15367" y="98199"/>
                  <a:pt x="11494" y="97755"/>
                  <a:pt x="11049" y="95024"/>
                </a:cubicBezTo>
                <a:cubicBezTo>
                  <a:pt x="10605" y="92294"/>
                  <a:pt x="13526" y="83912"/>
                  <a:pt x="14859" y="82451"/>
                </a:cubicBezTo>
                <a:cubicBezTo>
                  <a:pt x="16193" y="80991"/>
                  <a:pt x="19622" y="83594"/>
                  <a:pt x="19050" y="86261"/>
                </a:cubicBezTo>
                <a:cubicBezTo>
                  <a:pt x="18479" y="88928"/>
                  <a:pt x="13018" y="95532"/>
                  <a:pt x="11430" y="98453"/>
                </a:cubicBezTo>
                <a:cubicBezTo>
                  <a:pt x="9843" y="101374"/>
                  <a:pt x="10922" y="100295"/>
                  <a:pt x="9525" y="103787"/>
                </a:cubicBezTo>
                <a:cubicBezTo>
                  <a:pt x="8128" y="107280"/>
                  <a:pt x="4636" y="114455"/>
                  <a:pt x="3048" y="119408"/>
                </a:cubicBezTo>
                <a:cubicBezTo>
                  <a:pt x="1461" y="124361"/>
                  <a:pt x="508" y="131156"/>
                  <a:pt x="0" y="133505"/>
                </a:cubicBezTo>
              </a:path>
            </a:pathLst>
          </a:custGeom>
          <a:noFill/>
          <a:ln w="19050" cap="flat" cmpd="sng">
            <a:solidFill>
              <a:srgbClr val="00FFFF"/>
            </a:solidFill>
            <a:prstDash val="solid"/>
            <a:round/>
            <a:headEnd type="none" w="med" len="med"/>
            <a:tailEnd type="none" w="med" len="med"/>
          </a:ln>
        </p:spPr>
      </p:sp>
      <p:grpSp>
        <p:nvGrpSpPr>
          <p:cNvPr id="587" name="Google Shape;587;p87"/>
          <p:cNvGrpSpPr/>
          <p:nvPr/>
        </p:nvGrpSpPr>
        <p:grpSpPr>
          <a:xfrm>
            <a:off x="942150" y="5665483"/>
            <a:ext cx="2478617" cy="933350"/>
            <a:chOff x="6145363" y="2954263"/>
            <a:chExt cx="2478617" cy="700013"/>
          </a:xfrm>
        </p:grpSpPr>
        <p:sp>
          <p:nvSpPr>
            <p:cNvPr id="588" name="Google Shape;588;p87"/>
            <p:cNvSpPr txBox="1"/>
            <p:nvPr/>
          </p:nvSpPr>
          <p:spPr>
            <a:xfrm rot="619">
              <a:off x="6499963" y="3113935"/>
              <a:ext cx="1665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solidFill>
                    <a:srgbClr val="00FF00"/>
                  </a:solidFill>
                  <a:latin typeface="Roboto"/>
                  <a:ea typeface="Roboto"/>
                  <a:cs typeface="Roboto"/>
                  <a:sym typeface="Roboto"/>
                </a:rPr>
                <a:t>Rutgers - OCOVI (Vetlesen)</a:t>
              </a:r>
              <a:endParaRPr sz="900" b="1">
                <a:solidFill>
                  <a:srgbClr val="00FF00"/>
                </a:solidFill>
                <a:latin typeface="Roboto"/>
                <a:ea typeface="Roboto"/>
                <a:cs typeface="Roboto"/>
                <a:sym typeface="Roboto"/>
              </a:endParaRPr>
            </a:p>
          </p:txBody>
        </p:sp>
        <p:sp>
          <p:nvSpPr>
            <p:cNvPr id="589" name="Google Shape;589;p87"/>
            <p:cNvSpPr txBox="1"/>
            <p:nvPr/>
          </p:nvSpPr>
          <p:spPr>
            <a:xfrm>
              <a:off x="6145363" y="2981675"/>
              <a:ext cx="2090400" cy="672600"/>
            </a:xfrm>
            <a:prstGeom prst="rect">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457200" algn="l" rtl="0">
                <a:spcBef>
                  <a:spcPts val="0"/>
                </a:spcBef>
                <a:spcAft>
                  <a:spcPts val="0"/>
                </a:spcAft>
                <a:buNone/>
              </a:pPr>
              <a:endParaRPr sz="1000" b="1">
                <a:latin typeface="Century Gothic"/>
                <a:ea typeface="Century Gothic"/>
                <a:cs typeface="Century Gothic"/>
                <a:sym typeface="Century Gothic"/>
              </a:endParaRPr>
            </a:p>
          </p:txBody>
        </p:sp>
        <p:sp>
          <p:nvSpPr>
            <p:cNvPr id="590" name="Google Shape;590;p87"/>
            <p:cNvSpPr/>
            <p:nvPr/>
          </p:nvSpPr>
          <p:spPr>
            <a:xfrm>
              <a:off x="6201505" y="3083091"/>
              <a:ext cx="345600" cy="77100"/>
            </a:xfrm>
            <a:prstGeom prst="rect">
              <a:avLst/>
            </a:prstGeom>
            <a:solidFill>
              <a:srgbClr val="5CD6F6"/>
            </a:solid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7"/>
            <p:cNvSpPr/>
            <p:nvPr/>
          </p:nvSpPr>
          <p:spPr>
            <a:xfrm>
              <a:off x="6201505" y="3273908"/>
              <a:ext cx="345600" cy="77100"/>
            </a:xfrm>
            <a:prstGeom prst="rect">
              <a:avLst/>
            </a:prstGeom>
            <a:solidFill>
              <a:srgbClr val="FFFF00"/>
            </a:solid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7"/>
            <p:cNvSpPr txBox="1"/>
            <p:nvPr/>
          </p:nvSpPr>
          <p:spPr>
            <a:xfrm>
              <a:off x="6533575" y="3155400"/>
              <a:ext cx="1561500" cy="303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Planned Navy</a:t>
              </a:r>
              <a:endParaRPr sz="1000" b="1">
                <a:latin typeface="Century Gothic"/>
                <a:ea typeface="Century Gothic"/>
                <a:cs typeface="Century Gothic"/>
                <a:sym typeface="Century Gothic"/>
              </a:endParaRPr>
            </a:p>
          </p:txBody>
        </p:sp>
        <p:cxnSp>
          <p:nvCxnSpPr>
            <p:cNvPr id="593" name="Google Shape;593;p87"/>
            <p:cNvCxnSpPr/>
            <p:nvPr/>
          </p:nvCxnSpPr>
          <p:spPr>
            <a:xfrm>
              <a:off x="6195095" y="3508925"/>
              <a:ext cx="352200" cy="1500"/>
            </a:xfrm>
            <a:prstGeom prst="straightConnector1">
              <a:avLst/>
            </a:prstGeom>
            <a:noFill/>
            <a:ln w="19050" cap="flat" cmpd="sng">
              <a:solidFill>
                <a:srgbClr val="FFFF00"/>
              </a:solidFill>
              <a:prstDash val="dash"/>
              <a:round/>
              <a:headEnd type="none" w="med" len="med"/>
              <a:tailEnd type="none" w="med" len="med"/>
            </a:ln>
            <a:effectLst>
              <a:outerShdw blurRad="57150" dist="19050" dir="5400000" algn="bl" rotWithShape="0">
                <a:srgbClr val="000000">
                  <a:alpha val="50000"/>
                </a:srgbClr>
              </a:outerShdw>
            </a:effectLst>
          </p:spPr>
        </p:cxnSp>
        <p:sp>
          <p:nvSpPr>
            <p:cNvPr id="594" name="Google Shape;594;p87"/>
            <p:cNvSpPr/>
            <p:nvPr/>
          </p:nvSpPr>
          <p:spPr>
            <a:xfrm>
              <a:off x="6195125" y="3452975"/>
              <a:ext cx="352200" cy="113400"/>
            </a:xfrm>
            <a:prstGeom prst="rect">
              <a:avLst/>
            </a:prstGeom>
            <a:no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7"/>
            <p:cNvSpPr txBox="1"/>
            <p:nvPr/>
          </p:nvSpPr>
          <p:spPr>
            <a:xfrm>
              <a:off x="6533575" y="2954263"/>
              <a:ext cx="1784700" cy="303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Planned NOAA/Partner</a:t>
              </a:r>
              <a:endParaRPr sz="1000" b="1">
                <a:latin typeface="Century Gothic"/>
                <a:ea typeface="Century Gothic"/>
                <a:cs typeface="Century Gothic"/>
                <a:sym typeface="Century Gothic"/>
              </a:endParaRPr>
            </a:p>
            <a:p>
              <a:pPr marL="0" lvl="0" indent="0" algn="l" rtl="0">
                <a:spcBef>
                  <a:spcPts val="0"/>
                </a:spcBef>
                <a:spcAft>
                  <a:spcPts val="0"/>
                </a:spcAft>
                <a:buNone/>
              </a:pPr>
              <a:endParaRPr sz="1000" b="1">
                <a:latin typeface="Century Gothic"/>
                <a:ea typeface="Century Gothic"/>
                <a:cs typeface="Century Gothic"/>
                <a:sym typeface="Century Gothic"/>
              </a:endParaRPr>
            </a:p>
          </p:txBody>
        </p:sp>
        <p:sp>
          <p:nvSpPr>
            <p:cNvPr id="596" name="Google Shape;596;p87"/>
            <p:cNvSpPr txBox="1"/>
            <p:nvPr/>
          </p:nvSpPr>
          <p:spPr>
            <a:xfrm>
              <a:off x="6533580" y="3338075"/>
              <a:ext cx="2090400" cy="228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Pending Availability</a:t>
              </a:r>
              <a:endParaRPr sz="1000" b="1">
                <a:latin typeface="Century Gothic"/>
                <a:ea typeface="Century Gothic"/>
                <a:cs typeface="Century Gothic"/>
                <a:sym typeface="Century Gothic"/>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70"/>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200"/>
              <a:buFont typeface="Arial"/>
              <a:buNone/>
            </a:pPr>
            <a:r>
              <a:rPr lang="en-US"/>
              <a:t>US IOOS Office Update </a:t>
            </a:r>
            <a:endParaRPr/>
          </a:p>
          <a:p>
            <a:pPr marL="0" marR="0" lvl="0" indent="0" algn="l" rtl="0">
              <a:spcBef>
                <a:spcPts val="0"/>
              </a:spcBef>
              <a:spcAft>
                <a:spcPts val="0"/>
              </a:spcAft>
              <a:buClr>
                <a:schemeClr val="lt1"/>
              </a:buClr>
              <a:buSzPts val="3200"/>
              <a:buFont typeface="Arial"/>
              <a:buNone/>
            </a:pPr>
            <a:endParaRPr sz="3200" b="0" i="0" u="none" strike="noStrike" cap="none">
              <a:solidFill>
                <a:schemeClr val="lt1"/>
              </a:solidFill>
              <a:latin typeface="Rockwell"/>
              <a:ea typeface="Rockwell"/>
              <a:cs typeface="Rockwell"/>
              <a:sym typeface="Rockwell"/>
            </a:endParaRPr>
          </a:p>
        </p:txBody>
      </p:sp>
      <p:sp>
        <p:nvSpPr>
          <p:cNvPr id="345" name="Google Shape;345;p70"/>
          <p:cNvSpPr txBox="1">
            <a:spLocks noGrp="1"/>
          </p:cNvSpPr>
          <p:nvPr>
            <p:ph type="body" idx="2"/>
          </p:nvPr>
        </p:nvSpPr>
        <p:spPr>
          <a:xfrm>
            <a:off x="914400" y="3276600"/>
            <a:ext cx="67056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87F9F"/>
              </a:buClr>
              <a:buSzPts val="2000"/>
              <a:buFont typeface="Arial"/>
              <a:buNone/>
            </a:pPr>
            <a:r>
              <a:rPr lang="en-US"/>
              <a:t>Krisa Arzayus, Deputy Director</a:t>
            </a:r>
            <a:endParaRPr sz="2000" b="0" i="0" u="none" strike="noStrike" cap="none">
              <a:solidFill>
                <a:srgbClr val="187F9F"/>
              </a:solidFill>
              <a:latin typeface="Rockwell"/>
              <a:ea typeface="Rockwell"/>
              <a:cs typeface="Rockwell"/>
              <a:sym typeface="Rockwe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600"/>
        <p:cNvGrpSpPr/>
        <p:nvPr/>
      </p:nvGrpSpPr>
      <p:grpSpPr>
        <a:xfrm>
          <a:off x="0" y="0"/>
          <a:ext cx="0" cy="0"/>
          <a:chOff x="0" y="0"/>
          <a:chExt cx="0" cy="0"/>
        </a:xfrm>
      </p:grpSpPr>
      <p:pic>
        <p:nvPicPr>
          <p:cNvPr id="601" name="Google Shape;601;p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07975" y="213068"/>
            <a:ext cx="6167883" cy="4838699"/>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602" name="Google Shape;602;p88"/>
          <p:cNvSpPr/>
          <p:nvPr/>
        </p:nvSpPr>
        <p:spPr>
          <a:xfrm>
            <a:off x="5486875" y="68900"/>
            <a:ext cx="3579600" cy="2010000"/>
          </a:xfrm>
          <a:prstGeom prst="roundRect">
            <a:avLst>
              <a:gd name="adj" fmla="val 16667"/>
            </a:avLst>
          </a:prstGeom>
          <a:solidFill>
            <a:srgbClr val="073763"/>
          </a:solid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rgbClr val="FFFFFF"/>
                </a:solidFill>
                <a:latin typeface="Roboto"/>
                <a:ea typeface="Roboto"/>
                <a:cs typeface="Roboto"/>
                <a:sym typeface="Roboto"/>
              </a:rPr>
              <a:t>Caribbean Region</a:t>
            </a:r>
            <a:endParaRPr b="1">
              <a:solidFill>
                <a:srgbClr val="FFFFFF"/>
              </a:solidFill>
              <a:latin typeface="Roboto"/>
              <a:ea typeface="Roboto"/>
              <a:cs typeface="Roboto"/>
              <a:sym typeface="Roboto"/>
            </a:endParaRPr>
          </a:p>
          <a:p>
            <a:pPr marL="285750" lvl="0" indent="-2857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Essential Ocean Feature:</a:t>
            </a:r>
            <a:r>
              <a:rPr lang="en-US" sz="1200">
                <a:solidFill>
                  <a:srgbClr val="FFFFFF"/>
                </a:solidFill>
                <a:latin typeface="Roboto"/>
                <a:ea typeface="Roboto"/>
                <a:cs typeface="Roboto"/>
                <a:sym typeface="Roboto"/>
              </a:rPr>
              <a:t> Warm Pool, Fresh Water Barrier Layers, Freshwater Inflow</a:t>
            </a:r>
            <a:endParaRPr sz="1200">
              <a:solidFill>
                <a:srgbClr val="FFFFFF"/>
              </a:solidFill>
              <a:latin typeface="Roboto"/>
              <a:ea typeface="Roboto"/>
              <a:cs typeface="Roboto"/>
              <a:sym typeface="Roboto"/>
            </a:endParaRPr>
          </a:p>
          <a:p>
            <a:pPr marL="285750" lvl="0" indent="-2857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Glider Line:</a:t>
            </a:r>
            <a:r>
              <a:rPr lang="en-US" sz="1200">
                <a:solidFill>
                  <a:srgbClr val="FFFFFF"/>
                </a:solidFill>
                <a:latin typeface="Roboto"/>
                <a:ea typeface="Roboto"/>
                <a:cs typeface="Roboto"/>
                <a:sym typeface="Roboto"/>
              </a:rPr>
              <a:t> One 1000m Glider per line</a:t>
            </a:r>
            <a:endParaRPr sz="1200">
              <a:solidFill>
                <a:srgbClr val="FFFFFF"/>
              </a:solidFill>
              <a:latin typeface="Roboto"/>
              <a:ea typeface="Roboto"/>
              <a:cs typeface="Roboto"/>
              <a:sym typeface="Roboto"/>
            </a:endParaRPr>
          </a:p>
          <a:p>
            <a:pPr marL="285750" lvl="0" indent="-2857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Missions: </a:t>
            </a:r>
            <a:r>
              <a:rPr lang="en-US" sz="1200">
                <a:solidFill>
                  <a:srgbClr val="FFFFFF"/>
                </a:solidFill>
                <a:latin typeface="Roboto"/>
                <a:ea typeface="Roboto"/>
                <a:cs typeface="Roboto"/>
                <a:sym typeface="Roboto"/>
              </a:rPr>
              <a:t>10 glider missions planned, 8 are funded; 3 Saildrone missions planned</a:t>
            </a:r>
            <a:endParaRPr sz="1200">
              <a:solidFill>
                <a:srgbClr val="FFFFFF"/>
              </a:solidFill>
              <a:latin typeface="Roboto"/>
              <a:ea typeface="Roboto"/>
              <a:cs typeface="Roboto"/>
              <a:sym typeface="Roboto"/>
            </a:endParaRPr>
          </a:p>
        </p:txBody>
      </p:sp>
      <p:sp>
        <p:nvSpPr>
          <p:cNvPr id="603" name="Google Shape;603;p88"/>
          <p:cNvSpPr txBox="1"/>
          <p:nvPr/>
        </p:nvSpPr>
        <p:spPr>
          <a:xfrm rot="1652">
            <a:off x="3364053" y="443363"/>
            <a:ext cx="1665000" cy="4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a:solidFill>
                  <a:srgbClr val="00FFFF"/>
                </a:solidFill>
                <a:latin typeface="Roboto"/>
                <a:ea typeface="Roboto"/>
                <a:cs typeface="Roboto"/>
                <a:sym typeface="Roboto"/>
              </a:rPr>
              <a:t>AOML - CARICOOS - CIMAS</a:t>
            </a:r>
            <a:endParaRPr sz="800">
              <a:solidFill>
                <a:srgbClr val="00FFFF"/>
              </a:solidFill>
              <a:latin typeface="Roboto"/>
              <a:ea typeface="Roboto"/>
              <a:cs typeface="Roboto"/>
              <a:sym typeface="Roboto"/>
            </a:endParaRPr>
          </a:p>
        </p:txBody>
      </p:sp>
      <p:sp>
        <p:nvSpPr>
          <p:cNvPr id="604" name="Google Shape;604;p88"/>
          <p:cNvSpPr txBox="1"/>
          <p:nvPr/>
        </p:nvSpPr>
        <p:spPr>
          <a:xfrm rot="-4508535">
            <a:off x="2769816" y="4481393"/>
            <a:ext cx="1563060" cy="26491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a:solidFill>
                  <a:srgbClr val="00FFFF"/>
                </a:solidFill>
                <a:latin typeface="Roboto"/>
                <a:ea typeface="Roboto"/>
                <a:cs typeface="Roboto"/>
                <a:sym typeface="Roboto"/>
              </a:rPr>
              <a:t>CARICOOS - AOML</a:t>
            </a:r>
            <a:endParaRPr sz="800">
              <a:solidFill>
                <a:srgbClr val="00FFFF"/>
              </a:solidFill>
              <a:latin typeface="Roboto"/>
              <a:ea typeface="Roboto"/>
              <a:cs typeface="Roboto"/>
              <a:sym typeface="Roboto"/>
            </a:endParaRPr>
          </a:p>
        </p:txBody>
      </p:sp>
      <p:cxnSp>
        <p:nvCxnSpPr>
          <p:cNvPr id="605" name="Google Shape;605;p88"/>
          <p:cNvCxnSpPr/>
          <p:nvPr/>
        </p:nvCxnSpPr>
        <p:spPr>
          <a:xfrm rot="10800000" flipH="1">
            <a:off x="2068650" y="3511568"/>
            <a:ext cx="355200" cy="1736800"/>
          </a:xfrm>
          <a:prstGeom prst="straightConnector1">
            <a:avLst/>
          </a:prstGeom>
          <a:noFill/>
          <a:ln w="28575" cap="flat" cmpd="sng">
            <a:solidFill>
              <a:srgbClr val="00FFFF"/>
            </a:solidFill>
            <a:prstDash val="solid"/>
            <a:round/>
            <a:headEnd type="none" w="med" len="med"/>
            <a:tailEnd type="none" w="med" len="med"/>
          </a:ln>
        </p:spPr>
      </p:cxnSp>
      <p:cxnSp>
        <p:nvCxnSpPr>
          <p:cNvPr id="606" name="Google Shape;606;p88"/>
          <p:cNvCxnSpPr/>
          <p:nvPr/>
        </p:nvCxnSpPr>
        <p:spPr>
          <a:xfrm rot="10800000" flipH="1">
            <a:off x="2853125" y="3735834"/>
            <a:ext cx="340500" cy="1756400"/>
          </a:xfrm>
          <a:prstGeom prst="straightConnector1">
            <a:avLst/>
          </a:prstGeom>
          <a:noFill/>
          <a:ln w="28575" cap="flat" cmpd="sng">
            <a:solidFill>
              <a:srgbClr val="00FFFF"/>
            </a:solidFill>
            <a:prstDash val="solid"/>
            <a:round/>
            <a:headEnd type="none" w="med" len="med"/>
            <a:tailEnd type="none" w="med" len="med"/>
          </a:ln>
        </p:spPr>
      </p:cxnSp>
      <p:cxnSp>
        <p:nvCxnSpPr>
          <p:cNvPr id="607" name="Google Shape;607;p88"/>
          <p:cNvCxnSpPr/>
          <p:nvPr/>
        </p:nvCxnSpPr>
        <p:spPr>
          <a:xfrm rot="10800000" flipH="1">
            <a:off x="3448050" y="3992300"/>
            <a:ext cx="411300" cy="1608400"/>
          </a:xfrm>
          <a:prstGeom prst="straightConnector1">
            <a:avLst/>
          </a:prstGeom>
          <a:noFill/>
          <a:ln w="28575" cap="flat" cmpd="sng">
            <a:solidFill>
              <a:srgbClr val="00FFFF"/>
            </a:solidFill>
            <a:prstDash val="solid"/>
            <a:round/>
            <a:headEnd type="none" w="med" len="med"/>
            <a:tailEnd type="none" w="med" len="med"/>
          </a:ln>
        </p:spPr>
      </p:cxnSp>
      <p:cxnSp>
        <p:nvCxnSpPr>
          <p:cNvPr id="608" name="Google Shape;608;p88"/>
          <p:cNvCxnSpPr/>
          <p:nvPr/>
        </p:nvCxnSpPr>
        <p:spPr>
          <a:xfrm>
            <a:off x="4462725" y="3605951"/>
            <a:ext cx="527400" cy="1160000"/>
          </a:xfrm>
          <a:prstGeom prst="straightConnector1">
            <a:avLst/>
          </a:prstGeom>
          <a:noFill/>
          <a:ln w="28575" cap="flat" cmpd="sng">
            <a:solidFill>
              <a:srgbClr val="00FFFF"/>
            </a:solidFill>
            <a:prstDash val="solid"/>
            <a:round/>
            <a:headEnd type="none" w="med" len="med"/>
            <a:tailEnd type="none" w="med" len="med"/>
          </a:ln>
        </p:spPr>
      </p:cxnSp>
      <p:sp>
        <p:nvSpPr>
          <p:cNvPr id="609" name="Google Shape;609;p88"/>
          <p:cNvSpPr txBox="1"/>
          <p:nvPr/>
        </p:nvSpPr>
        <p:spPr>
          <a:xfrm rot="-5400000">
            <a:off x="-2989775" y="3142850"/>
            <a:ext cx="6690000" cy="562500"/>
          </a:xfrm>
          <a:prstGeom prst="rect">
            <a:avLst/>
          </a:prstGeom>
          <a:solidFill>
            <a:srgbClr val="073763"/>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1900" b="1">
                <a:solidFill>
                  <a:srgbClr val="FFFFFF"/>
                </a:solidFill>
                <a:latin typeface="Roboto"/>
                <a:ea typeface="Roboto"/>
                <a:cs typeface="Roboto"/>
                <a:sym typeface="Roboto"/>
              </a:rPr>
              <a:t>2020 Hurricane Glider Plan</a:t>
            </a:r>
            <a:endParaRPr sz="1900" b="1">
              <a:solidFill>
                <a:srgbClr val="FFFFFF"/>
              </a:solidFill>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 </a:t>
            </a:r>
            <a:endParaRPr>
              <a:latin typeface="Roboto"/>
              <a:ea typeface="Roboto"/>
              <a:cs typeface="Roboto"/>
              <a:sym typeface="Roboto"/>
            </a:endParaRPr>
          </a:p>
        </p:txBody>
      </p:sp>
      <p:sp>
        <p:nvSpPr>
          <p:cNvPr id="610" name="Google Shape;610;p88"/>
          <p:cNvSpPr txBox="1"/>
          <p:nvPr/>
        </p:nvSpPr>
        <p:spPr>
          <a:xfrm rot="-5400000">
            <a:off x="-3036775" y="3152917"/>
            <a:ext cx="6784000" cy="5625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sz="1900" b="1">
              <a:solidFill>
                <a:srgbClr val="073763"/>
              </a:solidFill>
              <a:latin typeface="Roboto"/>
              <a:ea typeface="Roboto"/>
              <a:cs typeface="Roboto"/>
              <a:sym typeface="Roboto"/>
            </a:endParaRPr>
          </a:p>
          <a:p>
            <a:pPr marL="0" lvl="0" indent="0" algn="ctr" rtl="0">
              <a:spcBef>
                <a:spcPts val="0"/>
              </a:spcBef>
              <a:spcAft>
                <a:spcPts val="0"/>
              </a:spcAft>
              <a:buNone/>
            </a:pPr>
            <a:endParaRPr sz="1900" b="1">
              <a:solidFill>
                <a:srgbClr val="FFFFFF"/>
              </a:solidFill>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 </a:t>
            </a:r>
            <a:endParaRPr>
              <a:latin typeface="Roboto"/>
              <a:ea typeface="Roboto"/>
              <a:cs typeface="Roboto"/>
              <a:sym typeface="Roboto"/>
            </a:endParaRPr>
          </a:p>
        </p:txBody>
      </p:sp>
      <p:grpSp>
        <p:nvGrpSpPr>
          <p:cNvPr id="611" name="Google Shape;611;p88"/>
          <p:cNvGrpSpPr/>
          <p:nvPr/>
        </p:nvGrpSpPr>
        <p:grpSpPr>
          <a:xfrm rot="-5400000">
            <a:off x="-2885221" y="3081280"/>
            <a:ext cx="6480893" cy="617400"/>
            <a:chOff x="66853" y="-4105036"/>
            <a:chExt cx="4860669" cy="617400"/>
          </a:xfrm>
        </p:grpSpPr>
        <p:pic>
          <p:nvPicPr>
            <p:cNvPr id="612" name="Google Shape;612;p8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29222" y="-4044749"/>
              <a:ext cx="498300" cy="498300"/>
            </a:xfrm>
            <a:prstGeom prst="rect">
              <a:avLst/>
            </a:prstGeom>
            <a:noFill/>
            <a:ln>
              <a:noFill/>
            </a:ln>
            <a:effectLst>
              <a:outerShdw blurRad="57150" dist="19050" dir="5400000" algn="bl" rotWithShape="0">
                <a:srgbClr val="000000">
                  <a:alpha val="50000"/>
                </a:srgbClr>
              </a:outerShdw>
            </a:effectLst>
          </p:spPr>
        </p:pic>
        <p:sp>
          <p:nvSpPr>
            <p:cNvPr id="613" name="Google Shape;613;p88"/>
            <p:cNvSpPr txBox="1"/>
            <p:nvPr/>
          </p:nvSpPr>
          <p:spPr>
            <a:xfrm>
              <a:off x="66853" y="-4105036"/>
              <a:ext cx="3189300" cy="61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rgbClr val="004065"/>
                  </a:solidFill>
                  <a:latin typeface="Oswald"/>
                  <a:ea typeface="Oswald"/>
                  <a:cs typeface="Oswald"/>
                  <a:sym typeface="Oswald"/>
                </a:rPr>
                <a:t>2021 Plan Details</a:t>
              </a:r>
              <a:endParaRPr>
                <a:solidFill>
                  <a:srgbClr val="004065"/>
                </a:solidFill>
              </a:endParaRPr>
            </a:p>
          </p:txBody>
        </p:sp>
      </p:grpSp>
      <p:cxnSp>
        <p:nvCxnSpPr>
          <p:cNvPr id="614" name="Google Shape;614;p88"/>
          <p:cNvCxnSpPr/>
          <p:nvPr/>
        </p:nvCxnSpPr>
        <p:spPr>
          <a:xfrm flipH="1">
            <a:off x="3476627" y="781053"/>
            <a:ext cx="247800" cy="882800"/>
          </a:xfrm>
          <a:prstGeom prst="straightConnector1">
            <a:avLst/>
          </a:prstGeom>
          <a:noFill/>
          <a:ln w="28575" cap="flat" cmpd="sng">
            <a:solidFill>
              <a:srgbClr val="00FFFF"/>
            </a:solidFill>
            <a:prstDash val="solid"/>
            <a:round/>
            <a:headEnd type="none" w="med" len="med"/>
            <a:tailEnd type="none" w="med" len="med"/>
          </a:ln>
        </p:spPr>
      </p:cxnSp>
      <p:cxnSp>
        <p:nvCxnSpPr>
          <p:cNvPr id="615" name="Google Shape;615;p88"/>
          <p:cNvCxnSpPr/>
          <p:nvPr/>
        </p:nvCxnSpPr>
        <p:spPr>
          <a:xfrm>
            <a:off x="3486150" y="1657367"/>
            <a:ext cx="352500" cy="1212800"/>
          </a:xfrm>
          <a:prstGeom prst="straightConnector1">
            <a:avLst/>
          </a:prstGeom>
          <a:noFill/>
          <a:ln w="28575" cap="flat" cmpd="sng">
            <a:solidFill>
              <a:srgbClr val="00FFFF"/>
            </a:solidFill>
            <a:prstDash val="solid"/>
            <a:round/>
            <a:headEnd type="none" w="med" len="med"/>
            <a:tailEnd type="none" w="med" len="med"/>
          </a:ln>
        </p:spPr>
      </p:cxnSp>
      <p:cxnSp>
        <p:nvCxnSpPr>
          <p:cNvPr id="616" name="Google Shape;616;p88"/>
          <p:cNvCxnSpPr/>
          <p:nvPr/>
        </p:nvCxnSpPr>
        <p:spPr>
          <a:xfrm>
            <a:off x="4086225" y="781067"/>
            <a:ext cx="24000" cy="2089200"/>
          </a:xfrm>
          <a:prstGeom prst="straightConnector1">
            <a:avLst/>
          </a:prstGeom>
          <a:noFill/>
          <a:ln w="28575" cap="flat" cmpd="sng">
            <a:solidFill>
              <a:srgbClr val="00FFFF"/>
            </a:solidFill>
            <a:prstDash val="solid"/>
            <a:round/>
            <a:headEnd type="none" w="med" len="med"/>
            <a:tailEnd type="none" w="med" len="med"/>
          </a:ln>
        </p:spPr>
      </p:cxnSp>
      <p:sp>
        <p:nvSpPr>
          <p:cNvPr id="617" name="Google Shape;617;p88"/>
          <p:cNvSpPr txBox="1"/>
          <p:nvPr/>
        </p:nvSpPr>
        <p:spPr>
          <a:xfrm rot="-4596619">
            <a:off x="1761960" y="4552494"/>
            <a:ext cx="2175125" cy="31348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a:solidFill>
                  <a:srgbClr val="00FFFF"/>
                </a:solidFill>
                <a:latin typeface="Roboto"/>
                <a:ea typeface="Roboto"/>
                <a:cs typeface="Roboto"/>
                <a:sym typeface="Roboto"/>
              </a:rPr>
              <a:t>AOML - CARICOOS - CIMAS</a:t>
            </a:r>
            <a:endParaRPr sz="800">
              <a:solidFill>
                <a:srgbClr val="00FFFF"/>
              </a:solidFill>
              <a:latin typeface="Roboto"/>
              <a:ea typeface="Roboto"/>
              <a:cs typeface="Roboto"/>
              <a:sym typeface="Roboto"/>
            </a:endParaRPr>
          </a:p>
        </p:txBody>
      </p:sp>
      <p:cxnSp>
        <p:nvCxnSpPr>
          <p:cNvPr id="618" name="Google Shape;618;p88"/>
          <p:cNvCxnSpPr/>
          <p:nvPr/>
        </p:nvCxnSpPr>
        <p:spPr>
          <a:xfrm>
            <a:off x="4381500" y="2044700"/>
            <a:ext cx="276000" cy="1034800"/>
          </a:xfrm>
          <a:prstGeom prst="straightConnector1">
            <a:avLst/>
          </a:prstGeom>
          <a:noFill/>
          <a:ln w="28575" cap="flat" cmpd="sng">
            <a:solidFill>
              <a:srgbClr val="FFFF00"/>
            </a:solidFill>
            <a:prstDash val="dash"/>
            <a:round/>
            <a:headEnd type="none" w="med" len="med"/>
            <a:tailEnd type="none" w="med" len="med"/>
          </a:ln>
        </p:spPr>
      </p:cxnSp>
      <p:cxnSp>
        <p:nvCxnSpPr>
          <p:cNvPr id="619" name="Google Shape;619;p88"/>
          <p:cNvCxnSpPr/>
          <p:nvPr/>
        </p:nvCxnSpPr>
        <p:spPr>
          <a:xfrm>
            <a:off x="4845225" y="3219350"/>
            <a:ext cx="14400" cy="311200"/>
          </a:xfrm>
          <a:prstGeom prst="straightConnector1">
            <a:avLst/>
          </a:prstGeom>
          <a:noFill/>
          <a:ln w="28575" cap="flat" cmpd="sng">
            <a:solidFill>
              <a:srgbClr val="FFFF00"/>
            </a:solidFill>
            <a:prstDash val="solid"/>
            <a:round/>
            <a:headEnd type="none" w="med" len="med"/>
            <a:tailEnd type="none" w="med" len="med"/>
          </a:ln>
        </p:spPr>
      </p:cxnSp>
      <p:cxnSp>
        <p:nvCxnSpPr>
          <p:cNvPr id="620" name="Google Shape;620;p88"/>
          <p:cNvCxnSpPr/>
          <p:nvPr/>
        </p:nvCxnSpPr>
        <p:spPr>
          <a:xfrm rot="10800000" flipH="1">
            <a:off x="4862525" y="3485967"/>
            <a:ext cx="281100" cy="25600"/>
          </a:xfrm>
          <a:prstGeom prst="straightConnector1">
            <a:avLst/>
          </a:prstGeom>
          <a:noFill/>
          <a:ln w="28575" cap="flat" cmpd="sng">
            <a:solidFill>
              <a:srgbClr val="FFFF00"/>
            </a:solidFill>
            <a:prstDash val="solid"/>
            <a:round/>
            <a:headEnd type="none" w="med" len="med"/>
            <a:tailEnd type="none" w="med" len="med"/>
          </a:ln>
        </p:spPr>
      </p:cxnSp>
      <p:cxnSp>
        <p:nvCxnSpPr>
          <p:cNvPr id="621" name="Google Shape;621;p88"/>
          <p:cNvCxnSpPr/>
          <p:nvPr/>
        </p:nvCxnSpPr>
        <p:spPr>
          <a:xfrm rot="10800000">
            <a:off x="5133900" y="3467300"/>
            <a:ext cx="9600" cy="787200"/>
          </a:xfrm>
          <a:prstGeom prst="straightConnector1">
            <a:avLst/>
          </a:prstGeom>
          <a:noFill/>
          <a:ln w="28575" cap="flat" cmpd="sng">
            <a:solidFill>
              <a:srgbClr val="FFFF00"/>
            </a:solidFill>
            <a:prstDash val="solid"/>
            <a:round/>
            <a:headEnd type="none" w="med" len="med"/>
            <a:tailEnd type="none" w="med" len="med"/>
          </a:ln>
        </p:spPr>
      </p:cxnSp>
      <p:cxnSp>
        <p:nvCxnSpPr>
          <p:cNvPr id="622" name="Google Shape;622;p88"/>
          <p:cNvCxnSpPr/>
          <p:nvPr/>
        </p:nvCxnSpPr>
        <p:spPr>
          <a:xfrm flipH="1">
            <a:off x="4691075" y="3263900"/>
            <a:ext cx="76200" cy="419200"/>
          </a:xfrm>
          <a:prstGeom prst="straightConnector1">
            <a:avLst/>
          </a:prstGeom>
          <a:noFill/>
          <a:ln w="28575" cap="flat" cmpd="sng">
            <a:solidFill>
              <a:srgbClr val="FFFF00"/>
            </a:solidFill>
            <a:prstDash val="dash"/>
            <a:round/>
            <a:headEnd type="none" w="med" len="med"/>
            <a:tailEnd type="none" w="med" len="med"/>
          </a:ln>
        </p:spPr>
      </p:cxnSp>
      <p:cxnSp>
        <p:nvCxnSpPr>
          <p:cNvPr id="623" name="Google Shape;623;p88"/>
          <p:cNvCxnSpPr/>
          <p:nvPr/>
        </p:nvCxnSpPr>
        <p:spPr>
          <a:xfrm>
            <a:off x="4690938" y="3644133"/>
            <a:ext cx="338100" cy="924800"/>
          </a:xfrm>
          <a:prstGeom prst="straightConnector1">
            <a:avLst/>
          </a:prstGeom>
          <a:noFill/>
          <a:ln w="28575" cap="flat" cmpd="sng">
            <a:solidFill>
              <a:srgbClr val="FFFF00"/>
            </a:solidFill>
            <a:prstDash val="dash"/>
            <a:round/>
            <a:headEnd type="none" w="med" len="med"/>
            <a:tailEnd type="none" w="med" len="med"/>
          </a:ln>
        </p:spPr>
      </p:cxnSp>
      <p:sp>
        <p:nvSpPr>
          <p:cNvPr id="624" name="Google Shape;624;p88"/>
          <p:cNvSpPr/>
          <p:nvPr/>
        </p:nvSpPr>
        <p:spPr>
          <a:xfrm>
            <a:off x="4910150" y="3105109"/>
            <a:ext cx="2202600" cy="3067100"/>
          </a:xfrm>
          <a:custGeom>
            <a:avLst/>
            <a:gdLst/>
            <a:ahLst/>
            <a:cxnLst/>
            <a:rect l="l" t="t" r="r" b="b"/>
            <a:pathLst>
              <a:path w="88104" h="92013" extrusionOk="0">
                <a:moveTo>
                  <a:pt x="0" y="5717"/>
                </a:moveTo>
                <a:cubicBezTo>
                  <a:pt x="1556" y="4765"/>
                  <a:pt x="4699" y="97"/>
                  <a:pt x="9334" y="2"/>
                </a:cubicBezTo>
                <a:cubicBezTo>
                  <a:pt x="13970" y="-93"/>
                  <a:pt x="23717" y="3748"/>
                  <a:pt x="27813" y="5145"/>
                </a:cubicBezTo>
                <a:cubicBezTo>
                  <a:pt x="31909" y="6542"/>
                  <a:pt x="28321" y="4066"/>
                  <a:pt x="33909" y="8384"/>
                </a:cubicBezTo>
                <a:cubicBezTo>
                  <a:pt x="39497" y="12702"/>
                  <a:pt x="56674" y="25179"/>
                  <a:pt x="61341" y="31053"/>
                </a:cubicBezTo>
                <a:cubicBezTo>
                  <a:pt x="66008" y="36927"/>
                  <a:pt x="61055" y="39626"/>
                  <a:pt x="61912" y="43626"/>
                </a:cubicBezTo>
                <a:cubicBezTo>
                  <a:pt x="62769" y="47627"/>
                  <a:pt x="65182" y="52548"/>
                  <a:pt x="66484" y="55056"/>
                </a:cubicBezTo>
                <a:cubicBezTo>
                  <a:pt x="67786" y="57564"/>
                  <a:pt x="67151" y="53723"/>
                  <a:pt x="69723" y="58676"/>
                </a:cubicBezTo>
                <a:cubicBezTo>
                  <a:pt x="72295" y="63629"/>
                  <a:pt x="78899" y="80075"/>
                  <a:pt x="81915" y="84774"/>
                </a:cubicBezTo>
                <a:cubicBezTo>
                  <a:pt x="84931" y="89473"/>
                  <a:pt x="86995" y="86108"/>
                  <a:pt x="87820" y="86870"/>
                </a:cubicBezTo>
                <a:cubicBezTo>
                  <a:pt x="88646" y="87632"/>
                  <a:pt x="87471" y="88902"/>
                  <a:pt x="86868" y="89346"/>
                </a:cubicBezTo>
                <a:cubicBezTo>
                  <a:pt x="86265" y="89791"/>
                  <a:pt x="84900" y="89093"/>
                  <a:pt x="84201" y="89537"/>
                </a:cubicBezTo>
                <a:cubicBezTo>
                  <a:pt x="83503" y="89982"/>
                  <a:pt x="82931" y="91600"/>
                  <a:pt x="82677" y="92013"/>
                </a:cubicBezTo>
              </a:path>
            </a:pathLst>
          </a:custGeom>
          <a:noFill/>
          <a:ln w="28575" cap="flat" cmpd="sng">
            <a:solidFill>
              <a:srgbClr val="00FF00"/>
            </a:solidFill>
            <a:prstDash val="solid"/>
            <a:round/>
            <a:headEnd type="none" w="med" len="med"/>
            <a:tailEnd type="none" w="med" len="med"/>
          </a:ln>
        </p:spPr>
      </p:sp>
      <p:sp>
        <p:nvSpPr>
          <p:cNvPr id="625" name="Google Shape;625;p88"/>
          <p:cNvSpPr txBox="1"/>
          <p:nvPr/>
        </p:nvSpPr>
        <p:spPr>
          <a:xfrm rot="-4638809">
            <a:off x="674955" y="4457632"/>
            <a:ext cx="2734766" cy="31245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a:solidFill>
                  <a:srgbClr val="00FFFF"/>
                </a:solidFill>
                <a:latin typeface="Roboto"/>
                <a:ea typeface="Roboto"/>
                <a:cs typeface="Roboto"/>
                <a:sym typeface="Roboto"/>
              </a:rPr>
              <a:t>ANAMAR - CARICOOS - CIMAS - AOML</a:t>
            </a:r>
            <a:endParaRPr sz="800">
              <a:solidFill>
                <a:srgbClr val="00FFFF"/>
              </a:solidFill>
              <a:latin typeface="Roboto"/>
              <a:ea typeface="Roboto"/>
              <a:cs typeface="Roboto"/>
              <a:sym typeface="Roboto"/>
            </a:endParaRPr>
          </a:p>
        </p:txBody>
      </p:sp>
      <p:sp>
        <p:nvSpPr>
          <p:cNvPr id="626" name="Google Shape;626;p88"/>
          <p:cNvSpPr txBox="1"/>
          <p:nvPr/>
        </p:nvSpPr>
        <p:spPr>
          <a:xfrm rot="3191224">
            <a:off x="4853328" y="4527893"/>
            <a:ext cx="1448421" cy="20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a:solidFill>
                  <a:srgbClr val="FFFF00"/>
                </a:solidFill>
                <a:latin typeface="Roboto"/>
                <a:ea typeface="Roboto"/>
                <a:cs typeface="Roboto"/>
                <a:sym typeface="Roboto"/>
              </a:rPr>
              <a:t>Navy - </a:t>
            </a:r>
            <a:endParaRPr sz="800">
              <a:solidFill>
                <a:srgbClr val="FFFF00"/>
              </a:solidFill>
              <a:latin typeface="Roboto"/>
              <a:ea typeface="Roboto"/>
              <a:cs typeface="Roboto"/>
              <a:sym typeface="Roboto"/>
            </a:endParaRPr>
          </a:p>
          <a:p>
            <a:pPr marL="0" lvl="0" indent="0" algn="l" rtl="0">
              <a:spcBef>
                <a:spcPts val="0"/>
              </a:spcBef>
              <a:spcAft>
                <a:spcPts val="0"/>
              </a:spcAft>
              <a:buNone/>
            </a:pPr>
            <a:r>
              <a:rPr lang="en-US" sz="800">
                <a:solidFill>
                  <a:srgbClr val="00FFFF"/>
                </a:solidFill>
                <a:latin typeface="Roboto"/>
                <a:ea typeface="Roboto"/>
                <a:cs typeface="Roboto"/>
                <a:sym typeface="Roboto"/>
              </a:rPr>
              <a:t>CARICOOS - OCOVI</a:t>
            </a:r>
            <a:endParaRPr sz="800">
              <a:solidFill>
                <a:srgbClr val="00FFFF"/>
              </a:solidFill>
              <a:latin typeface="Roboto"/>
              <a:ea typeface="Roboto"/>
              <a:cs typeface="Roboto"/>
              <a:sym typeface="Roboto"/>
            </a:endParaRPr>
          </a:p>
        </p:txBody>
      </p:sp>
      <p:sp>
        <p:nvSpPr>
          <p:cNvPr id="627" name="Google Shape;627;p88"/>
          <p:cNvSpPr txBox="1"/>
          <p:nvPr/>
        </p:nvSpPr>
        <p:spPr>
          <a:xfrm rot="2609">
            <a:off x="4509225" y="2163014"/>
            <a:ext cx="1581000" cy="31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a:solidFill>
                  <a:srgbClr val="FFFF00"/>
                </a:solidFill>
                <a:latin typeface="Roboto"/>
                <a:ea typeface="Roboto"/>
                <a:cs typeface="Roboto"/>
                <a:sym typeface="Roboto"/>
              </a:rPr>
              <a:t>Navy - </a:t>
            </a:r>
            <a:r>
              <a:rPr lang="en-US" sz="800">
                <a:solidFill>
                  <a:srgbClr val="00FFFF"/>
                </a:solidFill>
                <a:latin typeface="Roboto"/>
                <a:ea typeface="Roboto"/>
                <a:cs typeface="Roboto"/>
                <a:sym typeface="Roboto"/>
              </a:rPr>
              <a:t>CARICOOS</a:t>
            </a:r>
            <a:endParaRPr sz="800">
              <a:solidFill>
                <a:srgbClr val="00FFFF"/>
              </a:solidFill>
              <a:latin typeface="Roboto"/>
              <a:ea typeface="Roboto"/>
              <a:cs typeface="Roboto"/>
              <a:sym typeface="Roboto"/>
            </a:endParaRPr>
          </a:p>
        </p:txBody>
      </p:sp>
      <p:sp>
        <p:nvSpPr>
          <p:cNvPr id="628" name="Google Shape;628;p88"/>
          <p:cNvSpPr/>
          <p:nvPr/>
        </p:nvSpPr>
        <p:spPr>
          <a:xfrm>
            <a:off x="3838650" y="442967"/>
            <a:ext cx="466800" cy="2514000"/>
          </a:xfrm>
          <a:prstGeom prst="rect">
            <a:avLst/>
          </a:prstGeom>
          <a:noFill/>
          <a:ln w="19050" cap="flat" cmpd="sng">
            <a:solidFill>
              <a:srgbClr val="FF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8"/>
          <p:cNvSpPr/>
          <p:nvPr/>
        </p:nvSpPr>
        <p:spPr>
          <a:xfrm>
            <a:off x="4008550" y="3611967"/>
            <a:ext cx="941100" cy="1470800"/>
          </a:xfrm>
          <a:prstGeom prst="rect">
            <a:avLst/>
          </a:prstGeom>
          <a:noFill/>
          <a:ln w="19050" cap="flat" cmpd="sng">
            <a:solidFill>
              <a:srgbClr val="FF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8"/>
          <p:cNvSpPr/>
          <p:nvPr/>
        </p:nvSpPr>
        <p:spPr>
          <a:xfrm>
            <a:off x="6270050" y="2699200"/>
            <a:ext cx="941100" cy="787200"/>
          </a:xfrm>
          <a:prstGeom prst="rect">
            <a:avLst/>
          </a:prstGeom>
          <a:noFill/>
          <a:ln w="19050" cap="flat" cmpd="sng">
            <a:solidFill>
              <a:srgbClr val="FF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1" name="Google Shape;631;p88"/>
          <p:cNvGrpSpPr/>
          <p:nvPr/>
        </p:nvGrpSpPr>
        <p:grpSpPr>
          <a:xfrm>
            <a:off x="1245788" y="290217"/>
            <a:ext cx="2478630" cy="1370917"/>
            <a:chOff x="6145350" y="2801863"/>
            <a:chExt cx="2478630" cy="1028188"/>
          </a:xfrm>
        </p:grpSpPr>
        <p:sp>
          <p:nvSpPr>
            <p:cNvPr id="632" name="Google Shape;632;p88"/>
            <p:cNvSpPr txBox="1"/>
            <p:nvPr/>
          </p:nvSpPr>
          <p:spPr>
            <a:xfrm rot="619">
              <a:off x="6499963" y="3113935"/>
              <a:ext cx="1665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solidFill>
                    <a:srgbClr val="00FF00"/>
                  </a:solidFill>
                  <a:latin typeface="Roboto"/>
                  <a:ea typeface="Roboto"/>
                  <a:cs typeface="Roboto"/>
                  <a:sym typeface="Roboto"/>
                </a:rPr>
                <a:t>Rutgers - OCOVI (Vetlesen)</a:t>
              </a:r>
              <a:endParaRPr sz="900" b="1">
                <a:solidFill>
                  <a:srgbClr val="00FF00"/>
                </a:solidFill>
                <a:latin typeface="Roboto"/>
                <a:ea typeface="Roboto"/>
                <a:cs typeface="Roboto"/>
                <a:sym typeface="Roboto"/>
              </a:endParaRPr>
            </a:p>
          </p:txBody>
        </p:sp>
        <p:sp>
          <p:nvSpPr>
            <p:cNvPr id="633" name="Google Shape;633;p88"/>
            <p:cNvSpPr txBox="1"/>
            <p:nvPr/>
          </p:nvSpPr>
          <p:spPr>
            <a:xfrm>
              <a:off x="6145350" y="2819350"/>
              <a:ext cx="2090400" cy="1010700"/>
            </a:xfrm>
            <a:prstGeom prst="rect">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457200" algn="l" rtl="0">
                <a:spcBef>
                  <a:spcPts val="0"/>
                </a:spcBef>
                <a:spcAft>
                  <a:spcPts val="0"/>
                </a:spcAft>
                <a:buNone/>
              </a:pPr>
              <a:endParaRPr sz="1000" b="1">
                <a:latin typeface="Century Gothic"/>
                <a:ea typeface="Century Gothic"/>
                <a:cs typeface="Century Gothic"/>
                <a:sym typeface="Century Gothic"/>
              </a:endParaRPr>
            </a:p>
          </p:txBody>
        </p:sp>
        <p:sp>
          <p:nvSpPr>
            <p:cNvPr id="634" name="Google Shape;634;p88"/>
            <p:cNvSpPr/>
            <p:nvPr/>
          </p:nvSpPr>
          <p:spPr>
            <a:xfrm>
              <a:off x="6201505" y="2930691"/>
              <a:ext cx="345600" cy="77100"/>
            </a:xfrm>
            <a:prstGeom prst="rect">
              <a:avLst/>
            </a:prstGeom>
            <a:solidFill>
              <a:srgbClr val="5CD6F6"/>
            </a:solid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8"/>
            <p:cNvSpPr/>
            <p:nvPr/>
          </p:nvSpPr>
          <p:spPr>
            <a:xfrm>
              <a:off x="6201505" y="3273908"/>
              <a:ext cx="345600" cy="77100"/>
            </a:xfrm>
            <a:prstGeom prst="rect">
              <a:avLst/>
            </a:prstGeom>
            <a:solidFill>
              <a:srgbClr val="FFFF00"/>
            </a:solid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8"/>
            <p:cNvSpPr txBox="1"/>
            <p:nvPr/>
          </p:nvSpPr>
          <p:spPr>
            <a:xfrm>
              <a:off x="6533575" y="3155400"/>
              <a:ext cx="1561500" cy="303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Planned Navy</a:t>
              </a:r>
              <a:endParaRPr sz="1000" b="1">
                <a:latin typeface="Century Gothic"/>
                <a:ea typeface="Century Gothic"/>
                <a:cs typeface="Century Gothic"/>
                <a:sym typeface="Century Gothic"/>
              </a:endParaRPr>
            </a:p>
          </p:txBody>
        </p:sp>
        <p:cxnSp>
          <p:nvCxnSpPr>
            <p:cNvPr id="637" name="Google Shape;637;p88"/>
            <p:cNvCxnSpPr/>
            <p:nvPr/>
          </p:nvCxnSpPr>
          <p:spPr>
            <a:xfrm>
              <a:off x="6195095" y="3508925"/>
              <a:ext cx="352200" cy="1500"/>
            </a:xfrm>
            <a:prstGeom prst="straightConnector1">
              <a:avLst/>
            </a:prstGeom>
            <a:noFill/>
            <a:ln w="19050" cap="flat" cmpd="sng">
              <a:solidFill>
                <a:srgbClr val="FFFF00"/>
              </a:solidFill>
              <a:prstDash val="dash"/>
              <a:round/>
              <a:headEnd type="none" w="med" len="med"/>
              <a:tailEnd type="none" w="med" len="med"/>
            </a:ln>
            <a:effectLst>
              <a:outerShdw blurRad="57150" dist="19050" dir="5400000" algn="bl" rotWithShape="0">
                <a:srgbClr val="000000">
                  <a:alpha val="50000"/>
                </a:srgbClr>
              </a:outerShdw>
            </a:effectLst>
          </p:spPr>
        </p:cxnSp>
        <p:sp>
          <p:nvSpPr>
            <p:cNvPr id="638" name="Google Shape;638;p88"/>
            <p:cNvSpPr/>
            <p:nvPr/>
          </p:nvSpPr>
          <p:spPr>
            <a:xfrm>
              <a:off x="6195125" y="3452975"/>
              <a:ext cx="352200" cy="113400"/>
            </a:xfrm>
            <a:prstGeom prst="rect">
              <a:avLst/>
            </a:prstGeom>
            <a:no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8"/>
            <p:cNvSpPr/>
            <p:nvPr/>
          </p:nvSpPr>
          <p:spPr>
            <a:xfrm>
              <a:off x="6201492" y="3102294"/>
              <a:ext cx="345600" cy="77100"/>
            </a:xfrm>
            <a:prstGeom prst="rect">
              <a:avLst/>
            </a:prstGeom>
            <a:noFill/>
            <a:ln w="19050" cap="flat" cmpd="sng">
              <a:solidFill>
                <a:srgbClr val="FF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8"/>
            <p:cNvSpPr txBox="1"/>
            <p:nvPr/>
          </p:nvSpPr>
          <p:spPr>
            <a:xfrm>
              <a:off x="6533575" y="2801863"/>
              <a:ext cx="1784700" cy="303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Planned NOAA/Partner</a:t>
              </a:r>
              <a:endParaRPr sz="1000" b="1">
                <a:latin typeface="Century Gothic"/>
                <a:ea typeface="Century Gothic"/>
                <a:cs typeface="Century Gothic"/>
                <a:sym typeface="Century Gothic"/>
              </a:endParaRPr>
            </a:p>
            <a:p>
              <a:pPr marL="0" lvl="0" indent="0" algn="l" rtl="0">
                <a:spcBef>
                  <a:spcPts val="0"/>
                </a:spcBef>
                <a:spcAft>
                  <a:spcPts val="0"/>
                </a:spcAft>
                <a:buNone/>
              </a:pPr>
              <a:endParaRPr sz="1000" b="1">
                <a:latin typeface="Century Gothic"/>
                <a:ea typeface="Century Gothic"/>
                <a:cs typeface="Century Gothic"/>
                <a:sym typeface="Century Gothic"/>
              </a:endParaRPr>
            </a:p>
          </p:txBody>
        </p:sp>
        <p:sp>
          <p:nvSpPr>
            <p:cNvPr id="641" name="Google Shape;641;p88"/>
            <p:cNvSpPr txBox="1"/>
            <p:nvPr/>
          </p:nvSpPr>
          <p:spPr>
            <a:xfrm>
              <a:off x="6533580" y="2974888"/>
              <a:ext cx="2090400" cy="228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Planned Saildrone</a:t>
              </a:r>
              <a:endParaRPr sz="1000" b="1">
                <a:latin typeface="Century Gothic"/>
                <a:ea typeface="Century Gothic"/>
                <a:cs typeface="Century Gothic"/>
                <a:sym typeface="Century Gothic"/>
              </a:endParaRPr>
            </a:p>
          </p:txBody>
        </p:sp>
        <p:sp>
          <p:nvSpPr>
            <p:cNvPr id="642" name="Google Shape;642;p88"/>
            <p:cNvSpPr txBox="1"/>
            <p:nvPr/>
          </p:nvSpPr>
          <p:spPr>
            <a:xfrm>
              <a:off x="6533580" y="3338075"/>
              <a:ext cx="2090400" cy="228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Pending Availability</a:t>
              </a:r>
              <a:endParaRPr sz="1000" b="1">
                <a:latin typeface="Century Gothic"/>
                <a:ea typeface="Century Gothic"/>
                <a:cs typeface="Century Gothic"/>
                <a:sym typeface="Century Gothic"/>
              </a:endParaRPr>
            </a:p>
          </p:txBody>
        </p:sp>
        <p:sp>
          <p:nvSpPr>
            <p:cNvPr id="643" name="Google Shape;643;p88"/>
            <p:cNvSpPr/>
            <p:nvPr/>
          </p:nvSpPr>
          <p:spPr>
            <a:xfrm>
              <a:off x="6201505" y="3665769"/>
              <a:ext cx="345600" cy="77100"/>
            </a:xfrm>
            <a:prstGeom prst="rect">
              <a:avLst/>
            </a:prstGeom>
            <a:solidFill>
              <a:srgbClr val="00FF00"/>
            </a:solid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8"/>
            <p:cNvSpPr txBox="1"/>
            <p:nvPr/>
          </p:nvSpPr>
          <p:spPr>
            <a:xfrm>
              <a:off x="6515115" y="3516282"/>
              <a:ext cx="1598400" cy="228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Other Mission Gliders</a:t>
              </a:r>
              <a:endParaRPr sz="1000" b="1">
                <a:latin typeface="Century Gothic"/>
                <a:ea typeface="Century Gothic"/>
                <a:cs typeface="Century Gothic"/>
                <a:sym typeface="Century Gothic"/>
              </a:endParaRPr>
            </a:p>
          </p:txBody>
        </p:sp>
      </p:grpSp>
      <p:sp>
        <p:nvSpPr>
          <p:cNvPr id="645" name="Google Shape;645;p88"/>
          <p:cNvSpPr txBox="1"/>
          <p:nvPr/>
        </p:nvSpPr>
        <p:spPr>
          <a:xfrm rot="3852647">
            <a:off x="5591319" y="5299483"/>
            <a:ext cx="1869390" cy="34108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00FF00"/>
                </a:solidFill>
                <a:latin typeface="Roboto"/>
                <a:ea typeface="Roboto"/>
                <a:cs typeface="Roboto"/>
                <a:sym typeface="Roboto"/>
              </a:rPr>
              <a:t>Rutgers U - OCOVI (Vetlesen)</a:t>
            </a:r>
            <a:endParaRPr sz="800">
              <a:solidFill>
                <a:srgbClr val="00FF00"/>
              </a:solidFill>
              <a:latin typeface="Roboto"/>
              <a:ea typeface="Roboto"/>
              <a:cs typeface="Roboto"/>
              <a:sym typeface="Roboto"/>
            </a:endParaRPr>
          </a:p>
        </p:txBody>
      </p:sp>
      <p:sp>
        <p:nvSpPr>
          <p:cNvPr id="646" name="Google Shape;646;p88"/>
          <p:cNvSpPr txBox="1"/>
          <p:nvPr/>
        </p:nvSpPr>
        <p:spPr>
          <a:xfrm rot="3975199">
            <a:off x="3545896" y="4214221"/>
            <a:ext cx="2091912" cy="3315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a:solidFill>
                  <a:srgbClr val="00FFFF"/>
                </a:solidFill>
                <a:latin typeface="Roboto"/>
                <a:ea typeface="Roboto"/>
                <a:cs typeface="Roboto"/>
                <a:sym typeface="Roboto"/>
              </a:rPr>
              <a:t>AOML - CARICOOS - CIMAS</a:t>
            </a:r>
            <a:endParaRPr sz="800">
              <a:solidFill>
                <a:srgbClr val="00FFFF"/>
              </a:solidFill>
              <a:latin typeface="Roboto"/>
              <a:ea typeface="Roboto"/>
              <a:cs typeface="Roboto"/>
              <a:sym typeface="Roboto"/>
            </a:endParaRPr>
          </a:p>
        </p:txBody>
      </p:sp>
      <p:sp>
        <p:nvSpPr>
          <p:cNvPr id="647" name="Google Shape;647;p88"/>
          <p:cNvSpPr txBox="1"/>
          <p:nvPr/>
        </p:nvSpPr>
        <p:spPr>
          <a:xfrm>
            <a:off x="5803475" y="2295200"/>
            <a:ext cx="1445100" cy="40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b="1">
                <a:solidFill>
                  <a:srgbClr val="F4CCCC"/>
                </a:solidFill>
                <a:latin typeface="Roboto"/>
                <a:ea typeface="Roboto"/>
                <a:cs typeface="Roboto"/>
                <a:sym typeface="Roboto"/>
              </a:rPr>
              <a:t>Saildrone - PMEL-AOML</a:t>
            </a:r>
            <a:endParaRPr sz="900" b="1">
              <a:solidFill>
                <a:srgbClr val="F4CCCC"/>
              </a:solidFill>
              <a:latin typeface="Roboto"/>
              <a:ea typeface="Roboto"/>
              <a:cs typeface="Roboto"/>
              <a:sym typeface="Roboto"/>
            </a:endParaRPr>
          </a:p>
        </p:txBody>
      </p:sp>
      <p:sp>
        <p:nvSpPr>
          <p:cNvPr id="648" name="Google Shape;648;p88"/>
          <p:cNvSpPr txBox="1"/>
          <p:nvPr/>
        </p:nvSpPr>
        <p:spPr>
          <a:xfrm>
            <a:off x="3635650" y="1114233"/>
            <a:ext cx="1445100" cy="40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b="1">
                <a:solidFill>
                  <a:srgbClr val="F4CCCC"/>
                </a:solidFill>
                <a:latin typeface="Roboto"/>
                <a:ea typeface="Roboto"/>
                <a:cs typeface="Roboto"/>
                <a:sym typeface="Roboto"/>
              </a:rPr>
              <a:t>Saildrone - PMEL-AOML</a:t>
            </a:r>
            <a:endParaRPr sz="900" b="1">
              <a:solidFill>
                <a:srgbClr val="F4CCCC"/>
              </a:solidFill>
              <a:latin typeface="Roboto"/>
              <a:ea typeface="Roboto"/>
              <a:cs typeface="Roboto"/>
              <a:sym typeface="Roboto"/>
            </a:endParaRPr>
          </a:p>
        </p:txBody>
      </p:sp>
      <p:sp>
        <p:nvSpPr>
          <p:cNvPr id="649" name="Google Shape;649;p88"/>
          <p:cNvSpPr txBox="1"/>
          <p:nvPr/>
        </p:nvSpPr>
        <p:spPr>
          <a:xfrm>
            <a:off x="3963763" y="5164167"/>
            <a:ext cx="1445100" cy="40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b="1">
                <a:solidFill>
                  <a:srgbClr val="F4CCCC"/>
                </a:solidFill>
                <a:latin typeface="Roboto"/>
                <a:ea typeface="Roboto"/>
                <a:cs typeface="Roboto"/>
                <a:sym typeface="Roboto"/>
              </a:rPr>
              <a:t>Saildrone - PMEL-AOML</a:t>
            </a:r>
            <a:endParaRPr sz="900" b="1">
              <a:solidFill>
                <a:srgbClr val="F4CCCC"/>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653"/>
        <p:cNvGrpSpPr/>
        <p:nvPr/>
      </p:nvGrpSpPr>
      <p:grpSpPr>
        <a:xfrm>
          <a:off x="0" y="0"/>
          <a:ext cx="0" cy="0"/>
          <a:chOff x="0" y="0"/>
          <a:chExt cx="0" cy="0"/>
        </a:xfrm>
      </p:grpSpPr>
      <p:pic>
        <p:nvPicPr>
          <p:cNvPr id="654" name="Google Shape;654;p89"/>
          <p:cNvPicPr preferRelativeResize="0"/>
          <p:nvPr/>
        </p:nvPicPr>
        <p:blipFill>
          <a:blip r:embed="rId3">
            <a:alphaModFix/>
          </a:blip>
          <a:stretch>
            <a:fillRect/>
          </a:stretch>
        </p:blipFill>
        <p:spPr>
          <a:xfrm>
            <a:off x="759525" y="127450"/>
            <a:ext cx="6795846" cy="4960076"/>
          </a:xfrm>
          <a:prstGeom prst="rect">
            <a:avLst/>
          </a:prstGeom>
          <a:noFill/>
          <a:ln w="19050" cap="flat" cmpd="sng">
            <a:solidFill>
              <a:schemeClr val="dk1"/>
            </a:solidFill>
            <a:prstDash val="solid"/>
            <a:round/>
            <a:headEnd type="none" w="sm" len="sm"/>
            <a:tailEnd type="none" w="sm" len="sm"/>
          </a:ln>
        </p:spPr>
      </p:pic>
      <p:sp>
        <p:nvSpPr>
          <p:cNvPr id="655" name="Google Shape;655;p89"/>
          <p:cNvSpPr txBox="1"/>
          <p:nvPr/>
        </p:nvSpPr>
        <p:spPr>
          <a:xfrm rot="-5400000">
            <a:off x="-3036775" y="3152917"/>
            <a:ext cx="6784000" cy="5625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sz="1900" b="1">
              <a:solidFill>
                <a:srgbClr val="073763"/>
              </a:solidFill>
              <a:latin typeface="Roboto"/>
              <a:ea typeface="Roboto"/>
              <a:cs typeface="Roboto"/>
              <a:sym typeface="Roboto"/>
            </a:endParaRPr>
          </a:p>
          <a:p>
            <a:pPr marL="0" lvl="0" indent="0" algn="ctr" rtl="0">
              <a:spcBef>
                <a:spcPts val="0"/>
              </a:spcBef>
              <a:spcAft>
                <a:spcPts val="0"/>
              </a:spcAft>
              <a:buNone/>
            </a:pPr>
            <a:endParaRPr sz="1900" b="1">
              <a:solidFill>
                <a:srgbClr val="FFFFFF"/>
              </a:solidFill>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 </a:t>
            </a:r>
            <a:endParaRPr>
              <a:latin typeface="Roboto"/>
              <a:ea typeface="Roboto"/>
              <a:cs typeface="Roboto"/>
              <a:sym typeface="Roboto"/>
            </a:endParaRPr>
          </a:p>
        </p:txBody>
      </p:sp>
      <p:sp>
        <p:nvSpPr>
          <p:cNvPr id="656" name="Google Shape;656;p89"/>
          <p:cNvSpPr/>
          <p:nvPr/>
        </p:nvSpPr>
        <p:spPr>
          <a:xfrm>
            <a:off x="754725" y="108133"/>
            <a:ext cx="3166800" cy="2057200"/>
          </a:xfrm>
          <a:prstGeom prst="roundRect">
            <a:avLst>
              <a:gd name="adj" fmla="val 16667"/>
            </a:avLst>
          </a:prstGeom>
          <a:solidFill>
            <a:srgbClr val="073763"/>
          </a:solid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rgbClr val="FFFFFF"/>
                </a:solidFill>
                <a:latin typeface="Roboto"/>
                <a:ea typeface="Roboto"/>
                <a:cs typeface="Roboto"/>
                <a:sym typeface="Roboto"/>
              </a:rPr>
              <a:t>Gulf of Mexico</a:t>
            </a:r>
            <a:endParaRPr b="1">
              <a:solidFill>
                <a:srgbClr val="FFFFFF"/>
              </a:solidFill>
              <a:latin typeface="Roboto"/>
              <a:ea typeface="Roboto"/>
              <a:cs typeface="Roboto"/>
              <a:sym typeface="Roboto"/>
            </a:endParaRPr>
          </a:p>
          <a:p>
            <a:pPr marL="114300" lvl="0" indent="-1714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Essential Ocean Feature:</a:t>
            </a:r>
            <a:r>
              <a:rPr lang="en-US" sz="1200">
                <a:solidFill>
                  <a:srgbClr val="FFFFFF"/>
                </a:solidFill>
                <a:latin typeface="Roboto"/>
                <a:ea typeface="Roboto"/>
                <a:cs typeface="Roboto"/>
                <a:sym typeface="Roboto"/>
              </a:rPr>
              <a:t> Loop Current &amp; Eddies, Freshwater Barrier Layers</a:t>
            </a:r>
            <a:endParaRPr sz="1200">
              <a:solidFill>
                <a:srgbClr val="FFFFFF"/>
              </a:solidFill>
              <a:latin typeface="Roboto"/>
              <a:ea typeface="Roboto"/>
              <a:cs typeface="Roboto"/>
              <a:sym typeface="Roboto"/>
            </a:endParaRPr>
          </a:p>
          <a:p>
            <a:pPr marL="114300" lvl="0" indent="-1714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Glider Line:</a:t>
            </a:r>
            <a:r>
              <a:rPr lang="en-US" sz="1200">
                <a:solidFill>
                  <a:srgbClr val="FFFFFF"/>
                </a:solidFill>
                <a:latin typeface="Roboto"/>
                <a:ea typeface="Roboto"/>
                <a:cs typeface="Roboto"/>
                <a:sym typeface="Roboto"/>
              </a:rPr>
              <a:t> One 1000m Glider per line</a:t>
            </a:r>
            <a:endParaRPr sz="1200">
              <a:solidFill>
                <a:srgbClr val="FFFFFF"/>
              </a:solidFill>
              <a:latin typeface="Roboto"/>
              <a:ea typeface="Roboto"/>
              <a:cs typeface="Roboto"/>
              <a:sym typeface="Roboto"/>
            </a:endParaRPr>
          </a:p>
          <a:p>
            <a:pPr marL="114300" lvl="0" indent="-171450" algn="l" rtl="0">
              <a:lnSpc>
                <a:spcPct val="115000"/>
              </a:lnSpc>
              <a:spcBef>
                <a:spcPts val="0"/>
              </a:spcBef>
              <a:spcAft>
                <a:spcPts val="0"/>
              </a:spcAft>
              <a:buClr>
                <a:srgbClr val="FFFFFF"/>
              </a:buClr>
              <a:buSzPts val="900"/>
              <a:buFont typeface="Roboto"/>
              <a:buChar char="●"/>
            </a:pPr>
            <a:r>
              <a:rPr lang="en-US" sz="1200" b="1">
                <a:solidFill>
                  <a:srgbClr val="FFFFFF"/>
                </a:solidFill>
                <a:latin typeface="Roboto"/>
                <a:ea typeface="Roboto"/>
                <a:cs typeface="Roboto"/>
                <a:sym typeface="Roboto"/>
              </a:rPr>
              <a:t>Missions: </a:t>
            </a:r>
            <a:r>
              <a:rPr lang="en-US" sz="1200">
                <a:solidFill>
                  <a:srgbClr val="FFFFFF"/>
                </a:solidFill>
                <a:latin typeface="Roboto"/>
                <a:ea typeface="Roboto"/>
                <a:cs typeface="Roboto"/>
                <a:sym typeface="Roboto"/>
              </a:rPr>
              <a:t>10 missions planned, 6 are funded</a:t>
            </a:r>
            <a:endParaRPr sz="1200">
              <a:solidFill>
                <a:srgbClr val="FFFFFF"/>
              </a:solidFill>
              <a:latin typeface="Roboto"/>
              <a:ea typeface="Roboto"/>
              <a:cs typeface="Roboto"/>
              <a:sym typeface="Roboto"/>
            </a:endParaRPr>
          </a:p>
          <a:p>
            <a:pPr marL="457200" lvl="0" indent="0" algn="l" rtl="0">
              <a:spcBef>
                <a:spcPts val="1000"/>
              </a:spcBef>
              <a:spcAft>
                <a:spcPts val="1000"/>
              </a:spcAft>
              <a:buNone/>
            </a:pPr>
            <a:endParaRPr sz="1200">
              <a:solidFill>
                <a:srgbClr val="FFFFFF"/>
              </a:solidFill>
              <a:latin typeface="Roboto"/>
              <a:ea typeface="Roboto"/>
              <a:cs typeface="Roboto"/>
              <a:sym typeface="Roboto"/>
            </a:endParaRPr>
          </a:p>
        </p:txBody>
      </p:sp>
      <p:sp>
        <p:nvSpPr>
          <p:cNvPr id="657" name="Google Shape;657;p89"/>
          <p:cNvSpPr/>
          <p:nvPr/>
        </p:nvSpPr>
        <p:spPr>
          <a:xfrm rot="-2009222">
            <a:off x="6220972" y="3584050"/>
            <a:ext cx="422656" cy="1565335"/>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9"/>
          <p:cNvSpPr txBox="1"/>
          <p:nvPr/>
        </p:nvSpPr>
        <p:spPr>
          <a:xfrm rot="2516673">
            <a:off x="3782792" y="4759426"/>
            <a:ext cx="569111" cy="2204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FFFF00"/>
                </a:solidFill>
                <a:latin typeface="Roboto"/>
                <a:ea typeface="Roboto"/>
                <a:cs typeface="Roboto"/>
                <a:sym typeface="Roboto"/>
              </a:rPr>
              <a:t>Navy</a:t>
            </a:r>
            <a:endParaRPr sz="900">
              <a:solidFill>
                <a:srgbClr val="FFFF00"/>
              </a:solidFill>
              <a:latin typeface="Roboto"/>
              <a:ea typeface="Roboto"/>
              <a:cs typeface="Roboto"/>
              <a:sym typeface="Roboto"/>
            </a:endParaRPr>
          </a:p>
        </p:txBody>
      </p:sp>
      <p:sp>
        <p:nvSpPr>
          <p:cNvPr id="659" name="Google Shape;659;p89"/>
          <p:cNvSpPr txBox="1"/>
          <p:nvPr/>
        </p:nvSpPr>
        <p:spPr>
          <a:xfrm rot="2514088">
            <a:off x="2561382" y="4952981"/>
            <a:ext cx="1172117" cy="2204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00FFFF"/>
                </a:solidFill>
                <a:latin typeface="Roboto"/>
                <a:ea typeface="Roboto"/>
                <a:cs typeface="Roboto"/>
                <a:sym typeface="Roboto"/>
              </a:rPr>
              <a:t>GCOOS:TAMU</a:t>
            </a:r>
            <a:endParaRPr sz="900">
              <a:solidFill>
                <a:srgbClr val="00FFFF"/>
              </a:solidFill>
              <a:latin typeface="Roboto"/>
              <a:ea typeface="Roboto"/>
              <a:cs typeface="Roboto"/>
              <a:sym typeface="Roboto"/>
            </a:endParaRPr>
          </a:p>
        </p:txBody>
      </p:sp>
      <p:sp>
        <p:nvSpPr>
          <p:cNvPr id="660" name="Google Shape;660;p89"/>
          <p:cNvSpPr txBox="1"/>
          <p:nvPr/>
        </p:nvSpPr>
        <p:spPr>
          <a:xfrm rot="2517885">
            <a:off x="4246302" y="4466909"/>
            <a:ext cx="568888" cy="2204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FFFF00"/>
                </a:solidFill>
                <a:latin typeface="Roboto"/>
                <a:ea typeface="Roboto"/>
                <a:cs typeface="Roboto"/>
                <a:sym typeface="Roboto"/>
              </a:rPr>
              <a:t>Navy</a:t>
            </a:r>
            <a:endParaRPr sz="900">
              <a:solidFill>
                <a:srgbClr val="FFFF00"/>
              </a:solidFill>
              <a:latin typeface="Roboto"/>
              <a:ea typeface="Roboto"/>
              <a:cs typeface="Roboto"/>
              <a:sym typeface="Roboto"/>
            </a:endParaRPr>
          </a:p>
        </p:txBody>
      </p:sp>
      <p:sp>
        <p:nvSpPr>
          <p:cNvPr id="661" name="Google Shape;661;p89"/>
          <p:cNvSpPr txBox="1"/>
          <p:nvPr/>
        </p:nvSpPr>
        <p:spPr>
          <a:xfrm rot="2516673">
            <a:off x="3210899" y="4824020"/>
            <a:ext cx="569111" cy="2204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FFFF00"/>
                </a:solidFill>
                <a:latin typeface="Roboto"/>
                <a:ea typeface="Roboto"/>
                <a:cs typeface="Roboto"/>
                <a:sym typeface="Roboto"/>
              </a:rPr>
              <a:t>Navy</a:t>
            </a:r>
            <a:endParaRPr sz="900">
              <a:solidFill>
                <a:srgbClr val="FFFF00"/>
              </a:solidFill>
              <a:latin typeface="Roboto"/>
              <a:ea typeface="Roboto"/>
              <a:cs typeface="Roboto"/>
              <a:sym typeface="Roboto"/>
            </a:endParaRPr>
          </a:p>
        </p:txBody>
      </p:sp>
      <p:sp>
        <p:nvSpPr>
          <p:cNvPr id="662" name="Google Shape;662;p89"/>
          <p:cNvSpPr txBox="1"/>
          <p:nvPr/>
        </p:nvSpPr>
        <p:spPr>
          <a:xfrm rot="2515865">
            <a:off x="4703470" y="4174546"/>
            <a:ext cx="978696" cy="2207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00FFFF"/>
                </a:solidFill>
                <a:latin typeface="Roboto"/>
                <a:ea typeface="Roboto"/>
                <a:cs typeface="Roboto"/>
                <a:sym typeface="Roboto"/>
              </a:rPr>
              <a:t>Shell: USM</a:t>
            </a:r>
            <a:endParaRPr sz="900">
              <a:solidFill>
                <a:srgbClr val="00FFFF"/>
              </a:solidFill>
              <a:latin typeface="Roboto"/>
              <a:ea typeface="Roboto"/>
              <a:cs typeface="Roboto"/>
              <a:sym typeface="Roboto"/>
            </a:endParaRPr>
          </a:p>
        </p:txBody>
      </p:sp>
      <p:sp>
        <p:nvSpPr>
          <p:cNvPr id="663" name="Google Shape;663;p89"/>
          <p:cNvSpPr/>
          <p:nvPr/>
        </p:nvSpPr>
        <p:spPr>
          <a:xfrm>
            <a:off x="2049050" y="4132000"/>
            <a:ext cx="439800" cy="464000"/>
          </a:xfrm>
          <a:prstGeom prst="triangle">
            <a:avLst>
              <a:gd name="adj" fmla="val 51455"/>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B7B7B7"/>
              </a:highlight>
            </a:endParaRPr>
          </a:p>
        </p:txBody>
      </p:sp>
      <p:sp>
        <p:nvSpPr>
          <p:cNvPr id="664" name="Google Shape;664;p89"/>
          <p:cNvSpPr/>
          <p:nvPr/>
        </p:nvSpPr>
        <p:spPr>
          <a:xfrm rot="10800000">
            <a:off x="2529325" y="4111433"/>
            <a:ext cx="475200" cy="469600"/>
          </a:xfrm>
          <a:prstGeom prst="triangle">
            <a:avLst>
              <a:gd name="adj" fmla="val 50000"/>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9"/>
          <p:cNvSpPr/>
          <p:nvPr/>
        </p:nvSpPr>
        <p:spPr>
          <a:xfrm rot="10800000">
            <a:off x="2521725" y="3193167"/>
            <a:ext cx="562500" cy="453600"/>
          </a:xfrm>
          <a:prstGeom prst="triangle">
            <a:avLst>
              <a:gd name="adj" fmla="val 50000"/>
            </a:avLst>
          </a:prstGeom>
          <a:noFill/>
          <a:ln w="28575" cap="flat" cmpd="sng">
            <a:solidFill>
              <a:srgbClr val="00FF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9"/>
          <p:cNvSpPr/>
          <p:nvPr/>
        </p:nvSpPr>
        <p:spPr>
          <a:xfrm>
            <a:off x="3060188" y="4114233"/>
            <a:ext cx="439800" cy="464000"/>
          </a:xfrm>
          <a:prstGeom prst="triangle">
            <a:avLst>
              <a:gd name="adj" fmla="val 51455"/>
            </a:avLst>
          </a:prstGeom>
          <a:noFill/>
          <a:ln w="28575" cap="flat" cmpd="sng">
            <a:solidFill>
              <a:srgbClr val="FFFF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9"/>
          <p:cNvSpPr/>
          <p:nvPr/>
        </p:nvSpPr>
        <p:spPr>
          <a:xfrm rot="9630976">
            <a:off x="3587283" y="4117664"/>
            <a:ext cx="450921" cy="457167"/>
          </a:xfrm>
          <a:prstGeom prst="triangle">
            <a:avLst>
              <a:gd name="adj" fmla="val 51455"/>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9"/>
          <p:cNvSpPr/>
          <p:nvPr/>
        </p:nvSpPr>
        <p:spPr>
          <a:xfrm rot="-2352867">
            <a:off x="4006013" y="3866853"/>
            <a:ext cx="484005" cy="435374"/>
          </a:xfrm>
          <a:prstGeom prst="triangle">
            <a:avLst>
              <a:gd name="adj" fmla="val 51455"/>
            </a:avLst>
          </a:prstGeom>
          <a:noFill/>
          <a:ln w="28575" cap="flat" cmpd="sng">
            <a:solidFill>
              <a:srgbClr val="FFFF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9"/>
          <p:cNvSpPr/>
          <p:nvPr/>
        </p:nvSpPr>
        <p:spPr>
          <a:xfrm rot="8112556">
            <a:off x="4408564" y="3435592"/>
            <a:ext cx="580821" cy="502466"/>
          </a:xfrm>
          <a:prstGeom prst="triangle">
            <a:avLst>
              <a:gd name="adj" fmla="val 51455"/>
            </a:avLst>
          </a:prstGeom>
          <a:noFill/>
          <a:ln w="28575" cap="flat" cmpd="sng">
            <a:solidFill>
              <a:srgbClr val="00FF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9"/>
          <p:cNvSpPr/>
          <p:nvPr/>
        </p:nvSpPr>
        <p:spPr>
          <a:xfrm rot="1388568">
            <a:off x="4888412" y="2785299"/>
            <a:ext cx="485466" cy="387469"/>
          </a:xfrm>
          <a:prstGeom prst="parallelogram">
            <a:avLst>
              <a:gd name="adj" fmla="val 51032"/>
            </a:avLst>
          </a:prstGeom>
          <a:noFill/>
          <a:ln w="28575" cap="flat" cmpd="sng">
            <a:solidFill>
              <a:srgbClr val="00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9"/>
          <p:cNvSpPr txBox="1"/>
          <p:nvPr/>
        </p:nvSpPr>
        <p:spPr>
          <a:xfrm rot="2515865">
            <a:off x="5015773" y="3508381"/>
            <a:ext cx="978696" cy="2207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00FFFF"/>
                </a:solidFill>
                <a:latin typeface="Roboto"/>
                <a:ea typeface="Roboto"/>
                <a:cs typeface="Roboto"/>
                <a:sym typeface="Roboto"/>
              </a:rPr>
              <a:t>Shell: USM</a:t>
            </a:r>
            <a:endParaRPr sz="900">
              <a:solidFill>
                <a:srgbClr val="00FFFF"/>
              </a:solidFill>
              <a:latin typeface="Roboto"/>
              <a:ea typeface="Roboto"/>
              <a:cs typeface="Roboto"/>
              <a:sym typeface="Roboto"/>
            </a:endParaRPr>
          </a:p>
        </p:txBody>
      </p:sp>
      <p:sp>
        <p:nvSpPr>
          <p:cNvPr id="672" name="Google Shape;672;p89"/>
          <p:cNvSpPr txBox="1"/>
          <p:nvPr/>
        </p:nvSpPr>
        <p:spPr>
          <a:xfrm rot="2515473">
            <a:off x="1920402" y="5026984"/>
            <a:ext cx="1393098" cy="2204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00FFFF"/>
                </a:solidFill>
                <a:latin typeface="Roboto"/>
                <a:ea typeface="Roboto"/>
                <a:cs typeface="Roboto"/>
                <a:sym typeface="Roboto"/>
              </a:rPr>
              <a:t>Shell: TAMU</a:t>
            </a:r>
            <a:endParaRPr sz="900">
              <a:solidFill>
                <a:srgbClr val="00FFFF"/>
              </a:solidFill>
              <a:latin typeface="Roboto"/>
              <a:ea typeface="Roboto"/>
              <a:cs typeface="Roboto"/>
              <a:sym typeface="Roboto"/>
            </a:endParaRPr>
          </a:p>
        </p:txBody>
      </p:sp>
      <p:sp>
        <p:nvSpPr>
          <p:cNvPr id="673" name="Google Shape;673;p89"/>
          <p:cNvSpPr txBox="1"/>
          <p:nvPr/>
        </p:nvSpPr>
        <p:spPr>
          <a:xfrm rot="4172330">
            <a:off x="5676254" y="4252532"/>
            <a:ext cx="1526722" cy="2779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00FF00"/>
                </a:solidFill>
                <a:latin typeface="Roboto"/>
                <a:ea typeface="Roboto"/>
                <a:cs typeface="Roboto"/>
                <a:sym typeface="Roboto"/>
              </a:rPr>
              <a:t>GCOOS - SECOORA: USF and  Mote (2)</a:t>
            </a:r>
            <a:endParaRPr sz="900">
              <a:solidFill>
                <a:srgbClr val="00FF00"/>
              </a:solidFill>
              <a:latin typeface="Roboto"/>
              <a:ea typeface="Roboto"/>
              <a:cs typeface="Roboto"/>
              <a:sym typeface="Roboto"/>
            </a:endParaRPr>
          </a:p>
        </p:txBody>
      </p:sp>
      <p:sp>
        <p:nvSpPr>
          <p:cNvPr id="674" name="Google Shape;674;p89"/>
          <p:cNvSpPr txBox="1"/>
          <p:nvPr/>
        </p:nvSpPr>
        <p:spPr>
          <a:xfrm rot="-4173">
            <a:off x="2933025" y="3429601"/>
            <a:ext cx="988501" cy="23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00FFFF"/>
                </a:solidFill>
                <a:latin typeface="Roboto"/>
                <a:ea typeface="Roboto"/>
                <a:cs typeface="Roboto"/>
                <a:sym typeface="Roboto"/>
              </a:rPr>
              <a:t>GCOOS:TAMU</a:t>
            </a:r>
            <a:endParaRPr sz="900">
              <a:solidFill>
                <a:srgbClr val="00FFFF"/>
              </a:solidFill>
              <a:latin typeface="Roboto"/>
              <a:ea typeface="Roboto"/>
              <a:cs typeface="Roboto"/>
              <a:sym typeface="Roboto"/>
            </a:endParaRPr>
          </a:p>
        </p:txBody>
      </p:sp>
      <p:grpSp>
        <p:nvGrpSpPr>
          <p:cNvPr id="675" name="Google Shape;675;p89"/>
          <p:cNvGrpSpPr/>
          <p:nvPr/>
        </p:nvGrpSpPr>
        <p:grpSpPr>
          <a:xfrm rot="-5400000">
            <a:off x="-2885221" y="3081280"/>
            <a:ext cx="6480893" cy="617400"/>
            <a:chOff x="66853" y="-4105036"/>
            <a:chExt cx="4860669" cy="617400"/>
          </a:xfrm>
        </p:grpSpPr>
        <p:pic>
          <p:nvPicPr>
            <p:cNvPr id="676" name="Google Shape;676;p8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29222" y="-4044749"/>
              <a:ext cx="498300" cy="498300"/>
            </a:xfrm>
            <a:prstGeom prst="rect">
              <a:avLst/>
            </a:prstGeom>
            <a:noFill/>
            <a:ln>
              <a:noFill/>
            </a:ln>
            <a:effectLst>
              <a:outerShdw blurRad="57150" dist="19050" dir="5400000" algn="bl" rotWithShape="0">
                <a:srgbClr val="000000">
                  <a:alpha val="50000"/>
                </a:srgbClr>
              </a:outerShdw>
            </a:effectLst>
          </p:spPr>
        </p:pic>
        <p:sp>
          <p:nvSpPr>
            <p:cNvPr id="677" name="Google Shape;677;p89"/>
            <p:cNvSpPr txBox="1"/>
            <p:nvPr/>
          </p:nvSpPr>
          <p:spPr>
            <a:xfrm>
              <a:off x="66853" y="-4105036"/>
              <a:ext cx="3189300" cy="61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rgbClr val="004065"/>
                  </a:solidFill>
                  <a:latin typeface="Oswald"/>
                  <a:ea typeface="Oswald"/>
                  <a:cs typeface="Oswald"/>
                  <a:sym typeface="Oswald"/>
                </a:rPr>
                <a:t>2021 Plan Details</a:t>
              </a:r>
              <a:endParaRPr>
                <a:solidFill>
                  <a:srgbClr val="004065"/>
                </a:solidFill>
              </a:endParaRPr>
            </a:p>
          </p:txBody>
        </p:sp>
      </p:grpSp>
      <p:grpSp>
        <p:nvGrpSpPr>
          <p:cNvPr id="678" name="Google Shape;678;p89"/>
          <p:cNvGrpSpPr/>
          <p:nvPr/>
        </p:nvGrpSpPr>
        <p:grpSpPr>
          <a:xfrm>
            <a:off x="825125" y="5429197"/>
            <a:ext cx="2407500" cy="1215803"/>
            <a:chOff x="825125" y="4148097"/>
            <a:chExt cx="2407500" cy="911853"/>
          </a:xfrm>
        </p:grpSpPr>
        <p:sp>
          <p:nvSpPr>
            <p:cNvPr id="679" name="Google Shape;679;p89"/>
            <p:cNvSpPr txBox="1"/>
            <p:nvPr/>
          </p:nvSpPr>
          <p:spPr>
            <a:xfrm>
              <a:off x="1334925" y="4634200"/>
              <a:ext cx="1598400" cy="22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sz="1000" b="1">
                <a:latin typeface="Century Gothic"/>
                <a:ea typeface="Century Gothic"/>
                <a:cs typeface="Century Gothic"/>
                <a:sym typeface="Century Gothic"/>
              </a:endParaRPr>
            </a:p>
          </p:txBody>
        </p:sp>
        <p:sp>
          <p:nvSpPr>
            <p:cNvPr id="680" name="Google Shape;680;p89"/>
            <p:cNvSpPr txBox="1"/>
            <p:nvPr/>
          </p:nvSpPr>
          <p:spPr>
            <a:xfrm rot="619">
              <a:off x="1179726" y="4279735"/>
              <a:ext cx="1665000" cy="323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900" b="1">
                  <a:solidFill>
                    <a:srgbClr val="00FF00"/>
                  </a:solidFill>
                  <a:latin typeface="Roboto"/>
                  <a:ea typeface="Roboto"/>
                  <a:cs typeface="Roboto"/>
                  <a:sym typeface="Roboto"/>
                </a:rPr>
                <a:t>Rutgers - OCOVI (Vetlesen)</a:t>
              </a:r>
              <a:endParaRPr sz="900" b="1">
                <a:solidFill>
                  <a:srgbClr val="00FF00"/>
                </a:solidFill>
                <a:latin typeface="Roboto"/>
                <a:ea typeface="Roboto"/>
                <a:cs typeface="Roboto"/>
                <a:sym typeface="Roboto"/>
              </a:endParaRPr>
            </a:p>
          </p:txBody>
        </p:sp>
        <p:sp>
          <p:nvSpPr>
            <p:cNvPr id="681" name="Google Shape;681;p89"/>
            <p:cNvSpPr txBox="1"/>
            <p:nvPr/>
          </p:nvSpPr>
          <p:spPr>
            <a:xfrm>
              <a:off x="825125" y="4164750"/>
              <a:ext cx="2019600" cy="895200"/>
            </a:xfrm>
            <a:prstGeom prst="rect">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457200" algn="l" rtl="0">
                <a:spcBef>
                  <a:spcPts val="0"/>
                </a:spcBef>
                <a:spcAft>
                  <a:spcPts val="0"/>
                </a:spcAft>
                <a:buNone/>
              </a:pPr>
              <a:endParaRPr sz="1000" b="1">
                <a:latin typeface="Century Gothic"/>
                <a:ea typeface="Century Gothic"/>
                <a:cs typeface="Century Gothic"/>
                <a:sym typeface="Century Gothic"/>
              </a:endParaRPr>
            </a:p>
          </p:txBody>
        </p:sp>
        <p:sp>
          <p:nvSpPr>
            <p:cNvPr id="682" name="Google Shape;682;p89"/>
            <p:cNvSpPr/>
            <p:nvPr/>
          </p:nvSpPr>
          <p:spPr>
            <a:xfrm>
              <a:off x="881267" y="4276916"/>
              <a:ext cx="345600" cy="77100"/>
            </a:xfrm>
            <a:prstGeom prst="rect">
              <a:avLst/>
            </a:prstGeom>
            <a:solidFill>
              <a:srgbClr val="5CD6F6"/>
            </a:solid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9"/>
            <p:cNvSpPr/>
            <p:nvPr/>
          </p:nvSpPr>
          <p:spPr>
            <a:xfrm>
              <a:off x="881267" y="4439708"/>
              <a:ext cx="345600" cy="77100"/>
            </a:xfrm>
            <a:prstGeom prst="rect">
              <a:avLst/>
            </a:prstGeom>
            <a:solidFill>
              <a:srgbClr val="FFFF00"/>
            </a:solid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9"/>
            <p:cNvSpPr txBox="1"/>
            <p:nvPr/>
          </p:nvSpPr>
          <p:spPr>
            <a:xfrm>
              <a:off x="1213025" y="4336713"/>
              <a:ext cx="1719900" cy="22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Planned Navy</a:t>
              </a:r>
              <a:endParaRPr sz="1000" b="1">
                <a:latin typeface="Century Gothic"/>
                <a:ea typeface="Century Gothic"/>
                <a:cs typeface="Century Gothic"/>
                <a:sym typeface="Century Gothic"/>
              </a:endParaRPr>
            </a:p>
          </p:txBody>
        </p:sp>
        <p:cxnSp>
          <p:nvCxnSpPr>
            <p:cNvPr id="685" name="Google Shape;685;p89"/>
            <p:cNvCxnSpPr/>
            <p:nvPr/>
          </p:nvCxnSpPr>
          <p:spPr>
            <a:xfrm>
              <a:off x="874858" y="4674725"/>
              <a:ext cx="352200" cy="1500"/>
            </a:xfrm>
            <a:prstGeom prst="straightConnector1">
              <a:avLst/>
            </a:prstGeom>
            <a:noFill/>
            <a:ln w="19050" cap="flat" cmpd="sng">
              <a:solidFill>
                <a:srgbClr val="FFFF00"/>
              </a:solidFill>
              <a:prstDash val="dash"/>
              <a:round/>
              <a:headEnd type="none" w="med" len="med"/>
              <a:tailEnd type="none" w="med" len="med"/>
            </a:ln>
            <a:effectLst>
              <a:outerShdw blurRad="57150" dist="19050" dir="5400000" algn="bl" rotWithShape="0">
                <a:srgbClr val="000000">
                  <a:alpha val="50000"/>
                </a:srgbClr>
              </a:outerShdw>
            </a:effectLst>
          </p:spPr>
        </p:cxnSp>
        <p:sp>
          <p:nvSpPr>
            <p:cNvPr id="686" name="Google Shape;686;p89"/>
            <p:cNvSpPr/>
            <p:nvPr/>
          </p:nvSpPr>
          <p:spPr>
            <a:xfrm>
              <a:off x="874875" y="4618775"/>
              <a:ext cx="352200" cy="178500"/>
            </a:xfrm>
            <a:prstGeom prst="rect">
              <a:avLst/>
            </a:prstGeom>
            <a:no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9"/>
            <p:cNvSpPr txBox="1"/>
            <p:nvPr/>
          </p:nvSpPr>
          <p:spPr>
            <a:xfrm>
              <a:off x="1213350" y="4148097"/>
              <a:ext cx="1784700" cy="22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Planned NOAA/Partner</a:t>
              </a:r>
              <a:endParaRPr sz="1000" b="1">
                <a:latin typeface="Century Gothic"/>
                <a:ea typeface="Century Gothic"/>
                <a:cs typeface="Century Gothic"/>
                <a:sym typeface="Century Gothic"/>
              </a:endParaRPr>
            </a:p>
            <a:p>
              <a:pPr marL="0" lvl="0" indent="0" algn="l" rtl="0">
                <a:spcBef>
                  <a:spcPts val="0"/>
                </a:spcBef>
                <a:spcAft>
                  <a:spcPts val="0"/>
                </a:spcAft>
                <a:buNone/>
              </a:pPr>
              <a:endParaRPr sz="1000" b="1">
                <a:latin typeface="Century Gothic"/>
                <a:ea typeface="Century Gothic"/>
                <a:cs typeface="Century Gothic"/>
                <a:sym typeface="Century Gothic"/>
              </a:endParaRPr>
            </a:p>
          </p:txBody>
        </p:sp>
        <p:sp>
          <p:nvSpPr>
            <p:cNvPr id="688" name="Google Shape;688;p89"/>
            <p:cNvSpPr txBox="1"/>
            <p:nvPr/>
          </p:nvSpPr>
          <p:spPr>
            <a:xfrm>
              <a:off x="1213025" y="4536275"/>
              <a:ext cx="2019600" cy="323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Pending Availability</a:t>
              </a:r>
              <a:endParaRPr sz="1000" b="1">
                <a:latin typeface="Century Gothic"/>
                <a:ea typeface="Century Gothic"/>
                <a:cs typeface="Century Gothic"/>
                <a:sym typeface="Century Gothic"/>
              </a:endParaRPr>
            </a:p>
          </p:txBody>
        </p:sp>
        <p:sp>
          <p:nvSpPr>
            <p:cNvPr id="689" name="Google Shape;689;p89"/>
            <p:cNvSpPr/>
            <p:nvPr/>
          </p:nvSpPr>
          <p:spPr>
            <a:xfrm>
              <a:off x="881267" y="4879144"/>
              <a:ext cx="345600" cy="77100"/>
            </a:xfrm>
            <a:prstGeom prst="rect">
              <a:avLst/>
            </a:prstGeom>
            <a:solidFill>
              <a:srgbClr val="00FF00"/>
            </a:solidFill>
            <a:ln w="9525" cap="flat" cmpd="sng">
              <a:solidFill>
                <a:srgbClr val="05328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9"/>
            <p:cNvSpPr txBox="1"/>
            <p:nvPr/>
          </p:nvSpPr>
          <p:spPr>
            <a:xfrm>
              <a:off x="1213025" y="4747977"/>
              <a:ext cx="1598400" cy="178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Other Mission Gliders</a:t>
              </a:r>
              <a:endParaRPr sz="1000" b="1">
                <a:latin typeface="Century Gothic"/>
                <a:ea typeface="Century Gothic"/>
                <a:cs typeface="Century Gothic"/>
                <a:sym typeface="Century Gothic"/>
              </a:endParaRPr>
            </a:p>
          </p:txBody>
        </p:sp>
        <p:cxnSp>
          <p:nvCxnSpPr>
            <p:cNvPr id="691" name="Google Shape;691;p89"/>
            <p:cNvCxnSpPr/>
            <p:nvPr/>
          </p:nvCxnSpPr>
          <p:spPr>
            <a:xfrm>
              <a:off x="874858" y="4750925"/>
              <a:ext cx="352200" cy="1500"/>
            </a:xfrm>
            <a:prstGeom prst="straightConnector1">
              <a:avLst/>
            </a:prstGeom>
            <a:noFill/>
            <a:ln w="19050" cap="flat" cmpd="sng">
              <a:solidFill>
                <a:srgbClr val="00FFFF"/>
              </a:solidFill>
              <a:prstDash val="dash"/>
              <a:round/>
              <a:headEnd type="none" w="med" len="med"/>
              <a:tailEnd type="none" w="med" len="med"/>
            </a:ln>
            <a:effectLst>
              <a:outerShdw blurRad="57150" dist="19050" dir="5400000" algn="bl" rotWithShape="0">
                <a:srgbClr val="000000">
                  <a:alpha val="50000"/>
                </a:srgbClr>
              </a:outerShdw>
            </a:effectLst>
          </p:spPr>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71"/>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351" name="Google Shape;351;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3544" cy="633046"/>
          </a:xfrm>
          <a:prstGeom prst="rect">
            <a:avLst/>
          </a:prstGeom>
          <a:noFill/>
          <a:ln>
            <a:noFill/>
          </a:ln>
        </p:spPr>
      </p:pic>
      <p:sp>
        <p:nvSpPr>
          <p:cNvPr id="352" name="Google Shape;352;p71"/>
          <p:cNvSpPr txBox="1">
            <a:spLocks noGrp="1"/>
          </p:cNvSpPr>
          <p:nvPr>
            <p:ph type="title"/>
          </p:nvPr>
        </p:nvSpPr>
        <p:spPr>
          <a:xfrm>
            <a:off x="0" y="81250"/>
            <a:ext cx="9143400" cy="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2021 U.S. IOOS Drivers</a:t>
            </a:r>
            <a:endParaRPr/>
          </a:p>
        </p:txBody>
      </p:sp>
      <p:sp>
        <p:nvSpPr>
          <p:cNvPr id="353" name="Google Shape;353;p71"/>
          <p:cNvSpPr txBox="1"/>
          <p:nvPr/>
        </p:nvSpPr>
        <p:spPr>
          <a:xfrm>
            <a:off x="170006" y="804275"/>
            <a:ext cx="5295600" cy="59400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spcBef>
                <a:spcPts val="400"/>
              </a:spcBef>
              <a:spcAft>
                <a:spcPts val="0"/>
              </a:spcAft>
              <a:buNone/>
            </a:pPr>
            <a:r>
              <a:rPr lang="en-US" sz="2100" b="1">
                <a:solidFill>
                  <a:srgbClr val="053285"/>
                </a:solidFill>
                <a:latin typeface="Century Gothic"/>
                <a:ea typeface="Century Gothic"/>
                <a:cs typeface="Century Gothic"/>
                <a:sym typeface="Century Gothic"/>
              </a:rPr>
              <a:t>Implementing IOOS</a:t>
            </a:r>
            <a:endParaRPr sz="2100" b="1">
              <a:solidFill>
                <a:srgbClr val="053285"/>
              </a:solidFill>
              <a:latin typeface="Century Gothic"/>
              <a:ea typeface="Century Gothic"/>
              <a:cs typeface="Century Gothic"/>
              <a:sym typeface="Century Gothic"/>
            </a:endParaRPr>
          </a:p>
          <a:p>
            <a:pPr marL="457200" lvl="0" indent="-341947" algn="l" rtl="0">
              <a:spcBef>
                <a:spcPts val="400"/>
              </a:spcBef>
              <a:spcAft>
                <a:spcPts val="0"/>
              </a:spcAft>
              <a:buClr>
                <a:srgbClr val="053285"/>
              </a:buClr>
              <a:buSzPct val="100000"/>
              <a:buChar char="●"/>
            </a:pPr>
            <a:r>
              <a:rPr lang="en-US" sz="2100">
                <a:solidFill>
                  <a:srgbClr val="053285"/>
                </a:solidFill>
                <a:latin typeface="Century Gothic"/>
                <a:ea typeface="Century Gothic"/>
                <a:cs typeface="Century Gothic"/>
                <a:sym typeface="Century Gothic"/>
              </a:rPr>
              <a:t>ICOOS Act reauthorization—Coordinated Ocean Observing Research Act of 2020 - THANK YOU!</a:t>
            </a:r>
            <a:endParaRPr sz="2100">
              <a:solidFill>
                <a:srgbClr val="053285"/>
              </a:solidFill>
              <a:latin typeface="Century Gothic"/>
              <a:ea typeface="Century Gothic"/>
              <a:cs typeface="Century Gothic"/>
              <a:sym typeface="Century Gothic"/>
            </a:endParaRPr>
          </a:p>
          <a:p>
            <a:pPr marL="457200" lvl="0" indent="0" algn="l" rtl="0">
              <a:spcBef>
                <a:spcPts val="400"/>
              </a:spcBef>
              <a:spcAft>
                <a:spcPts val="0"/>
              </a:spcAft>
              <a:buNone/>
            </a:pPr>
            <a:endParaRPr sz="600">
              <a:solidFill>
                <a:srgbClr val="053285"/>
              </a:solidFill>
              <a:latin typeface="Century Gothic"/>
              <a:ea typeface="Century Gothic"/>
              <a:cs typeface="Century Gothic"/>
              <a:sym typeface="Century Gothic"/>
            </a:endParaRPr>
          </a:p>
          <a:p>
            <a:pPr marL="457200" lvl="0" indent="-341947" algn="l" rtl="0">
              <a:spcBef>
                <a:spcPts val="400"/>
              </a:spcBef>
              <a:spcAft>
                <a:spcPts val="0"/>
              </a:spcAft>
              <a:buClr>
                <a:schemeClr val="dk2"/>
              </a:buClr>
              <a:buSzPct val="100000"/>
              <a:buChar char="●"/>
            </a:pPr>
            <a:r>
              <a:rPr lang="en-US" sz="2100">
                <a:solidFill>
                  <a:schemeClr val="dk2"/>
                </a:solidFill>
                <a:latin typeface="Century Gothic"/>
                <a:ea typeface="Century Gothic"/>
                <a:cs typeface="Century Gothic"/>
                <a:sym typeface="Century Gothic"/>
              </a:rPr>
              <a:t>New Administration priorities - Executive orders, budgets, and legislation</a:t>
            </a:r>
            <a:endParaRPr sz="2100">
              <a:solidFill>
                <a:schemeClr val="dk2"/>
              </a:solidFill>
              <a:latin typeface="Century Gothic"/>
              <a:ea typeface="Century Gothic"/>
              <a:cs typeface="Century Gothic"/>
              <a:sym typeface="Century Gothic"/>
            </a:endParaRPr>
          </a:p>
          <a:p>
            <a:pPr marL="457200" lvl="0" indent="0" algn="l" rtl="0">
              <a:spcBef>
                <a:spcPts val="400"/>
              </a:spcBef>
              <a:spcAft>
                <a:spcPts val="0"/>
              </a:spcAft>
              <a:buNone/>
            </a:pPr>
            <a:endParaRPr sz="600">
              <a:solidFill>
                <a:schemeClr val="dk2"/>
              </a:solidFill>
              <a:latin typeface="Century Gothic"/>
              <a:ea typeface="Century Gothic"/>
              <a:cs typeface="Century Gothic"/>
              <a:sym typeface="Century Gothic"/>
            </a:endParaRPr>
          </a:p>
          <a:p>
            <a:pPr marL="457200" lvl="0" indent="-341947" algn="l" rtl="0">
              <a:spcBef>
                <a:spcPts val="400"/>
              </a:spcBef>
              <a:spcAft>
                <a:spcPts val="0"/>
              </a:spcAft>
              <a:buClr>
                <a:schemeClr val="dk2"/>
              </a:buClr>
              <a:buSzPct val="100000"/>
              <a:buChar char="●"/>
            </a:pPr>
            <a:r>
              <a:rPr lang="en-US" sz="2100">
                <a:solidFill>
                  <a:schemeClr val="dk2"/>
                </a:solidFill>
                <a:latin typeface="Century Gothic"/>
                <a:ea typeface="Century Gothic"/>
                <a:cs typeface="Century Gothic"/>
                <a:sym typeface="Century Gothic"/>
              </a:rPr>
              <a:t>Weather Research and Forecasting Innovation Act 2017 &amp; 2019 - &amp; </a:t>
            </a:r>
            <a:r>
              <a:rPr lang="en-US" sz="2100">
                <a:solidFill>
                  <a:srgbClr val="053285"/>
                </a:solidFill>
                <a:latin typeface="Century Gothic"/>
                <a:ea typeface="Century Gothic"/>
                <a:cs typeface="Century Gothic"/>
                <a:sym typeface="Century Gothic"/>
              </a:rPr>
              <a:t>NOAA Water Initiative - Title III of COORA</a:t>
            </a:r>
            <a:endParaRPr sz="2100">
              <a:solidFill>
                <a:srgbClr val="053285"/>
              </a:solidFill>
              <a:latin typeface="Century Gothic"/>
              <a:ea typeface="Century Gothic"/>
              <a:cs typeface="Century Gothic"/>
              <a:sym typeface="Century Gothic"/>
            </a:endParaRPr>
          </a:p>
          <a:p>
            <a:pPr marL="457200" lvl="0" indent="0" algn="l" rtl="0">
              <a:spcBef>
                <a:spcPts val="400"/>
              </a:spcBef>
              <a:spcAft>
                <a:spcPts val="0"/>
              </a:spcAft>
              <a:buNone/>
            </a:pPr>
            <a:endParaRPr sz="600">
              <a:solidFill>
                <a:srgbClr val="053285"/>
              </a:solidFill>
              <a:latin typeface="Century Gothic"/>
              <a:ea typeface="Century Gothic"/>
              <a:cs typeface="Century Gothic"/>
              <a:sym typeface="Century Gothic"/>
            </a:endParaRPr>
          </a:p>
          <a:p>
            <a:pPr marL="457200" lvl="0" indent="-325755" algn="l" rtl="0">
              <a:spcBef>
                <a:spcPts val="400"/>
              </a:spcBef>
              <a:spcAft>
                <a:spcPts val="0"/>
              </a:spcAft>
              <a:buClr>
                <a:srgbClr val="053285"/>
              </a:buClr>
              <a:buSzPct val="85714"/>
              <a:buChar char="●"/>
            </a:pPr>
            <a:r>
              <a:rPr lang="en-US" sz="2100">
                <a:solidFill>
                  <a:srgbClr val="053285"/>
                </a:solidFill>
                <a:latin typeface="Century Gothic"/>
                <a:ea typeface="Century Gothic"/>
                <a:cs typeface="Century Gothic"/>
                <a:sym typeface="Century Gothic"/>
              </a:rPr>
              <a:t>Supporting the Blue Economy - Ocean Enterprise Study &amp; Benefits of Ocean Observing Catalog</a:t>
            </a:r>
            <a:endParaRPr sz="2100">
              <a:solidFill>
                <a:srgbClr val="053285"/>
              </a:solidFill>
              <a:latin typeface="Century Gothic"/>
              <a:ea typeface="Century Gothic"/>
              <a:cs typeface="Century Gothic"/>
              <a:sym typeface="Century Gothic"/>
            </a:endParaRPr>
          </a:p>
          <a:p>
            <a:pPr marL="457200" lvl="0" indent="0" algn="l" rtl="0">
              <a:spcBef>
                <a:spcPts val="400"/>
              </a:spcBef>
              <a:spcAft>
                <a:spcPts val="0"/>
              </a:spcAft>
              <a:buNone/>
            </a:pPr>
            <a:endParaRPr sz="600">
              <a:solidFill>
                <a:srgbClr val="053285"/>
              </a:solidFill>
              <a:latin typeface="Century Gothic"/>
              <a:ea typeface="Century Gothic"/>
              <a:cs typeface="Century Gothic"/>
              <a:sym typeface="Century Gothic"/>
            </a:endParaRPr>
          </a:p>
          <a:p>
            <a:pPr marL="457200" lvl="0" indent="-325755" algn="l" rtl="0">
              <a:spcBef>
                <a:spcPts val="400"/>
              </a:spcBef>
              <a:spcAft>
                <a:spcPts val="0"/>
              </a:spcAft>
              <a:buClr>
                <a:srgbClr val="053285"/>
              </a:buClr>
              <a:buSzPct val="85714"/>
              <a:buChar char="●"/>
            </a:pPr>
            <a:r>
              <a:rPr lang="en-US" sz="2100">
                <a:solidFill>
                  <a:srgbClr val="053285"/>
                </a:solidFill>
                <a:latin typeface="Century Gothic"/>
                <a:ea typeface="Century Gothic"/>
                <a:cs typeface="Century Gothic"/>
                <a:sym typeface="Century Gothic"/>
              </a:rPr>
              <a:t>CENOTE Act 2018 </a:t>
            </a:r>
            <a:r>
              <a:rPr lang="en-US" sz="1800">
                <a:solidFill>
                  <a:srgbClr val="053285"/>
                </a:solidFill>
                <a:latin typeface="Century Gothic"/>
                <a:ea typeface="Century Gothic"/>
                <a:cs typeface="Century Gothic"/>
                <a:sym typeface="Century Gothic"/>
              </a:rPr>
              <a:t>(Commercial Engagement Through Ocean Technology Act)</a:t>
            </a:r>
            <a:endParaRPr sz="2100">
              <a:solidFill>
                <a:srgbClr val="053285"/>
              </a:solidFill>
              <a:latin typeface="Century Gothic"/>
              <a:ea typeface="Century Gothic"/>
              <a:cs typeface="Century Gothic"/>
              <a:sym typeface="Century Gothic"/>
            </a:endParaRPr>
          </a:p>
          <a:p>
            <a:pPr marL="0" lvl="0" indent="0" algn="l" rtl="0">
              <a:spcBef>
                <a:spcPts val="400"/>
              </a:spcBef>
              <a:spcAft>
                <a:spcPts val="0"/>
              </a:spcAft>
              <a:buNone/>
            </a:pPr>
            <a:endParaRPr sz="600">
              <a:solidFill>
                <a:srgbClr val="053285"/>
              </a:solidFill>
              <a:latin typeface="Century Gothic"/>
              <a:ea typeface="Century Gothic"/>
              <a:cs typeface="Century Gothic"/>
              <a:sym typeface="Century Gothic"/>
            </a:endParaRPr>
          </a:p>
          <a:p>
            <a:pPr marL="0" lvl="0" indent="0" algn="l" rtl="0">
              <a:spcBef>
                <a:spcPts val="400"/>
              </a:spcBef>
              <a:spcAft>
                <a:spcPts val="0"/>
              </a:spcAft>
              <a:buNone/>
            </a:pPr>
            <a:r>
              <a:rPr lang="en-US" sz="2100" b="1">
                <a:solidFill>
                  <a:srgbClr val="053285"/>
                </a:solidFill>
                <a:latin typeface="Century Gothic"/>
                <a:ea typeface="Century Gothic"/>
                <a:cs typeface="Century Gothic"/>
                <a:sym typeface="Century Gothic"/>
              </a:rPr>
              <a:t>Research and Development</a:t>
            </a:r>
            <a:endParaRPr sz="2100" b="1">
              <a:solidFill>
                <a:srgbClr val="053285"/>
              </a:solidFill>
              <a:latin typeface="Century Gothic"/>
              <a:ea typeface="Century Gothic"/>
              <a:cs typeface="Century Gothic"/>
              <a:sym typeface="Century Gothic"/>
            </a:endParaRPr>
          </a:p>
          <a:p>
            <a:pPr marL="457200" lvl="0" indent="-341947" algn="l" rtl="0">
              <a:spcBef>
                <a:spcPts val="400"/>
              </a:spcBef>
              <a:spcAft>
                <a:spcPts val="0"/>
              </a:spcAft>
              <a:buClr>
                <a:srgbClr val="053285"/>
              </a:buClr>
              <a:buSzPct val="100000"/>
              <a:buChar char="●"/>
            </a:pPr>
            <a:r>
              <a:rPr lang="en-US" sz="2100">
                <a:solidFill>
                  <a:srgbClr val="053285"/>
                </a:solidFill>
                <a:latin typeface="Century Gothic"/>
                <a:ea typeface="Century Gothic"/>
                <a:cs typeface="Century Gothic"/>
                <a:sym typeface="Century Gothic"/>
              </a:rPr>
              <a:t>Coastal and Ocean Modeling Testbed (COMT) - Water Modeling, Forecasting, and Prediction - NEW starts in FY21</a:t>
            </a:r>
            <a:endParaRPr sz="2100">
              <a:solidFill>
                <a:srgbClr val="053285"/>
              </a:solidFill>
              <a:latin typeface="Century Gothic"/>
              <a:ea typeface="Century Gothic"/>
              <a:cs typeface="Century Gothic"/>
              <a:sym typeface="Century Gothic"/>
            </a:endParaRPr>
          </a:p>
          <a:p>
            <a:pPr marL="457200" lvl="0" indent="-341947" algn="l" rtl="0">
              <a:spcBef>
                <a:spcPts val="0"/>
              </a:spcBef>
              <a:spcAft>
                <a:spcPts val="0"/>
              </a:spcAft>
              <a:buClr>
                <a:srgbClr val="053285"/>
              </a:buClr>
              <a:buSzPct val="100000"/>
              <a:buFont typeface="Century Gothic"/>
              <a:buChar char="●"/>
            </a:pPr>
            <a:r>
              <a:rPr lang="en-US" sz="2100">
                <a:solidFill>
                  <a:srgbClr val="053285"/>
                </a:solidFill>
                <a:latin typeface="Century Gothic"/>
                <a:ea typeface="Century Gothic"/>
                <a:cs typeface="Century Gothic"/>
                <a:sym typeface="Century Gothic"/>
              </a:rPr>
              <a:t>Ocean Technology Transition (OTT) - 2 new projects just selected for FY 2021 Awards</a:t>
            </a:r>
            <a:endParaRPr sz="1800">
              <a:solidFill>
                <a:srgbClr val="053285"/>
              </a:solidFill>
              <a:latin typeface="Century Gothic"/>
              <a:ea typeface="Century Gothic"/>
              <a:cs typeface="Century Gothic"/>
              <a:sym typeface="Century Gothic"/>
            </a:endParaRPr>
          </a:p>
        </p:txBody>
      </p:sp>
      <p:pic>
        <p:nvPicPr>
          <p:cNvPr id="354" name="Google Shape;354;p7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84566" y="804275"/>
            <a:ext cx="2588896" cy="1714499"/>
          </a:xfrm>
          <a:prstGeom prst="rect">
            <a:avLst/>
          </a:prstGeom>
          <a:noFill/>
          <a:ln>
            <a:noFill/>
          </a:ln>
        </p:spPr>
      </p:pic>
      <p:pic>
        <p:nvPicPr>
          <p:cNvPr id="355" name="Google Shape;355;p7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65698" y="2722333"/>
            <a:ext cx="2282342" cy="1828800"/>
          </a:xfrm>
          <a:prstGeom prst="rect">
            <a:avLst/>
          </a:prstGeom>
          <a:noFill/>
          <a:ln>
            <a:noFill/>
          </a:ln>
        </p:spPr>
      </p:pic>
      <p:pic>
        <p:nvPicPr>
          <p:cNvPr id="356" name="Google Shape;356;p7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425125" y="3651650"/>
            <a:ext cx="1382573" cy="20573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72"/>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New Administration Priorities - Executive Orders</a:t>
            </a:r>
            <a:endParaRPr/>
          </a:p>
        </p:txBody>
      </p:sp>
      <p:sp>
        <p:nvSpPr>
          <p:cNvPr id="363" name="Google Shape;363;p72"/>
          <p:cNvSpPr txBox="1"/>
          <p:nvPr/>
        </p:nvSpPr>
        <p:spPr>
          <a:xfrm>
            <a:off x="-129450" y="732000"/>
            <a:ext cx="9144000" cy="5416200"/>
          </a:xfrm>
          <a:prstGeom prst="rect">
            <a:avLst/>
          </a:prstGeom>
          <a:noFill/>
          <a:ln>
            <a:noFill/>
          </a:ln>
        </p:spPr>
        <p:txBody>
          <a:bodyPr spcFirstLastPara="1" wrap="square" lIns="91425" tIns="45700" rIns="91425" bIns="45700" anchor="t" anchorCtr="0">
            <a:normAutofit fontScale="92500"/>
          </a:bodyPr>
          <a:lstStyle/>
          <a:p>
            <a:pPr marL="1371600" lvl="0" indent="0" algn="l" rtl="0">
              <a:lnSpc>
                <a:spcPct val="115000"/>
              </a:lnSpc>
              <a:spcBef>
                <a:spcPts val="0"/>
              </a:spcBef>
              <a:spcAft>
                <a:spcPts val="0"/>
              </a:spcAft>
              <a:buNone/>
            </a:pPr>
            <a:endParaRPr sz="800"/>
          </a:p>
          <a:p>
            <a:pPr marL="1371600" lvl="0" indent="-406400" algn="l" rtl="0">
              <a:lnSpc>
                <a:spcPct val="115000"/>
              </a:lnSpc>
              <a:spcBef>
                <a:spcPts val="0"/>
              </a:spcBef>
              <a:spcAft>
                <a:spcPts val="0"/>
              </a:spcAft>
              <a:buClr>
                <a:schemeClr val="dk2"/>
              </a:buClr>
              <a:buSzPts val="2800"/>
              <a:buFont typeface="Century Gothic"/>
              <a:buChar char="●"/>
            </a:pPr>
            <a:r>
              <a:rPr lang="en-US" sz="2800">
                <a:solidFill>
                  <a:schemeClr val="dk2"/>
                </a:solidFill>
                <a:highlight>
                  <a:srgbClr val="FFFFFF"/>
                </a:highlight>
                <a:latin typeface="Century Gothic"/>
                <a:ea typeface="Century Gothic"/>
                <a:cs typeface="Century Gothic"/>
                <a:sym typeface="Century Gothic"/>
              </a:rPr>
              <a:t>Executive Orders on Climate Change</a:t>
            </a:r>
            <a:endParaRPr sz="2800">
              <a:solidFill>
                <a:schemeClr val="dk2"/>
              </a:solidFill>
              <a:highlight>
                <a:srgbClr val="FFFFFF"/>
              </a:highlight>
              <a:latin typeface="Century Gothic"/>
              <a:ea typeface="Century Gothic"/>
              <a:cs typeface="Century Gothic"/>
              <a:sym typeface="Century Gothic"/>
            </a:endParaRPr>
          </a:p>
          <a:p>
            <a:pPr marL="1828800" lvl="1" indent="-355600" algn="l" rtl="0">
              <a:lnSpc>
                <a:spcPct val="115000"/>
              </a:lnSpc>
              <a:spcBef>
                <a:spcPts val="0"/>
              </a:spcBef>
              <a:spcAft>
                <a:spcPts val="0"/>
              </a:spcAft>
              <a:buClr>
                <a:schemeClr val="dk1"/>
              </a:buClr>
              <a:buSzPts val="2000"/>
              <a:buFont typeface="Century Gothic"/>
              <a:buChar char="○"/>
            </a:pPr>
            <a:r>
              <a:rPr lang="en-US" sz="2000" u="sng">
                <a:solidFill>
                  <a:schemeClr val="hlink"/>
                </a:solidFill>
                <a:highlight>
                  <a:srgbClr val="FFFFFF"/>
                </a:highlight>
                <a:latin typeface="Century Gothic"/>
                <a:ea typeface="Century Gothic"/>
                <a:cs typeface="Century Gothic"/>
                <a:sym typeface="Century Gothic"/>
                <a:hlinkClick r:id="rId3"/>
              </a:rPr>
              <a:t>January 20, 2021</a:t>
            </a:r>
            <a:endParaRPr sz="2000" u="sng">
              <a:solidFill>
                <a:schemeClr val="dk1"/>
              </a:solidFill>
              <a:highlight>
                <a:srgbClr val="FFFFFF"/>
              </a:highlight>
              <a:latin typeface="Century Gothic"/>
              <a:ea typeface="Century Gothic"/>
              <a:cs typeface="Century Gothic"/>
              <a:sym typeface="Century Gothic"/>
            </a:endParaRPr>
          </a:p>
          <a:p>
            <a:pPr marL="1828800" lvl="1" indent="-355600" algn="l" rtl="0">
              <a:lnSpc>
                <a:spcPct val="115000"/>
              </a:lnSpc>
              <a:spcBef>
                <a:spcPts val="0"/>
              </a:spcBef>
              <a:spcAft>
                <a:spcPts val="0"/>
              </a:spcAft>
              <a:buClr>
                <a:schemeClr val="dk1"/>
              </a:buClr>
              <a:buSzPts val="2000"/>
              <a:buFont typeface="Century Gothic"/>
              <a:buChar char="○"/>
            </a:pPr>
            <a:r>
              <a:rPr lang="en-US" sz="2000" u="sng">
                <a:solidFill>
                  <a:schemeClr val="hlink"/>
                </a:solidFill>
                <a:highlight>
                  <a:srgbClr val="FFFFFF"/>
                </a:highlight>
                <a:latin typeface="Century Gothic"/>
                <a:ea typeface="Century Gothic"/>
                <a:cs typeface="Century Gothic"/>
                <a:sym typeface="Century Gothic"/>
                <a:hlinkClick r:id="rId4"/>
              </a:rPr>
              <a:t>January 27</a:t>
            </a:r>
            <a:endParaRPr sz="2800" u="sng">
              <a:solidFill>
                <a:schemeClr val="dk1"/>
              </a:solidFill>
              <a:highlight>
                <a:srgbClr val="FFFFFF"/>
              </a:highlight>
              <a:latin typeface="Century Gothic"/>
              <a:ea typeface="Century Gothic"/>
              <a:cs typeface="Century Gothic"/>
              <a:sym typeface="Century Gothic"/>
            </a:endParaRPr>
          </a:p>
          <a:p>
            <a:pPr marL="1371600" lvl="0" indent="0" algn="l" rtl="0">
              <a:lnSpc>
                <a:spcPct val="115000"/>
              </a:lnSpc>
              <a:spcBef>
                <a:spcPts val="0"/>
              </a:spcBef>
              <a:spcAft>
                <a:spcPts val="0"/>
              </a:spcAft>
              <a:buNone/>
            </a:pPr>
            <a:endParaRPr sz="2800" b="1">
              <a:solidFill>
                <a:schemeClr val="dk2"/>
              </a:solidFill>
              <a:latin typeface="Century Gothic"/>
              <a:ea typeface="Century Gothic"/>
              <a:cs typeface="Century Gothic"/>
              <a:sym typeface="Century Gothic"/>
            </a:endParaRPr>
          </a:p>
          <a:p>
            <a:pPr marL="1371600" lvl="0" indent="-406400" algn="l" rtl="0">
              <a:lnSpc>
                <a:spcPct val="115000"/>
              </a:lnSpc>
              <a:spcBef>
                <a:spcPts val="0"/>
              </a:spcBef>
              <a:spcAft>
                <a:spcPts val="0"/>
              </a:spcAft>
              <a:buClr>
                <a:schemeClr val="dk2"/>
              </a:buClr>
              <a:buSzPts val="2800"/>
              <a:buFont typeface="Century Gothic"/>
              <a:buChar char="●"/>
            </a:pPr>
            <a:r>
              <a:rPr lang="en-US" sz="2800" u="sng">
                <a:solidFill>
                  <a:srgbClr val="0563C1"/>
                </a:solidFill>
                <a:highlight>
                  <a:srgbClr val="FFFFFF"/>
                </a:highlight>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Executive Order on Racial Equity</a:t>
            </a:r>
            <a:endParaRPr sz="2800" b="1">
              <a:solidFill>
                <a:schemeClr val="dk2"/>
              </a:solidFill>
              <a:latin typeface="Century Gothic"/>
              <a:ea typeface="Century Gothic"/>
              <a:cs typeface="Century Gothic"/>
              <a:sym typeface="Century Gothic"/>
            </a:endParaRPr>
          </a:p>
          <a:p>
            <a:pPr marL="1371600" lvl="0" indent="0" algn="l" rtl="0">
              <a:lnSpc>
                <a:spcPct val="115000"/>
              </a:lnSpc>
              <a:spcBef>
                <a:spcPts val="0"/>
              </a:spcBef>
              <a:spcAft>
                <a:spcPts val="0"/>
              </a:spcAft>
              <a:buNone/>
            </a:pPr>
            <a:endParaRPr sz="2800" b="1">
              <a:solidFill>
                <a:schemeClr val="dk2"/>
              </a:solidFill>
              <a:latin typeface="Century Gothic"/>
              <a:ea typeface="Century Gothic"/>
              <a:cs typeface="Century Gothic"/>
              <a:sym typeface="Century Gothic"/>
            </a:endParaRPr>
          </a:p>
          <a:p>
            <a:pPr marL="1371600" lvl="0" indent="-406400" algn="l" rtl="0">
              <a:lnSpc>
                <a:spcPct val="115000"/>
              </a:lnSpc>
              <a:spcBef>
                <a:spcPts val="0"/>
              </a:spcBef>
              <a:spcAft>
                <a:spcPts val="0"/>
              </a:spcAft>
              <a:buClr>
                <a:schemeClr val="dk2"/>
              </a:buClr>
              <a:buSzPts val="2800"/>
              <a:buFont typeface="Century Gothic"/>
              <a:buChar char="●"/>
            </a:pPr>
            <a:r>
              <a:rPr lang="en-US" sz="2800" u="sng">
                <a:solidFill>
                  <a:srgbClr val="0563C1"/>
                </a:solidFill>
                <a:highlight>
                  <a:srgbClr val="FFFFFF"/>
                </a:highlight>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Memorandum on Scientific Integrity</a:t>
            </a:r>
            <a:endParaRPr sz="2800" b="1">
              <a:solidFill>
                <a:schemeClr val="dk2"/>
              </a:solidFill>
              <a:latin typeface="Century Gothic"/>
              <a:ea typeface="Century Gothic"/>
              <a:cs typeface="Century Gothic"/>
              <a:sym typeface="Century Gothic"/>
            </a:endParaRPr>
          </a:p>
          <a:p>
            <a:pPr marL="1371600" lvl="0" indent="0" algn="l" rtl="0">
              <a:lnSpc>
                <a:spcPct val="115000"/>
              </a:lnSpc>
              <a:spcBef>
                <a:spcPts val="0"/>
              </a:spcBef>
              <a:spcAft>
                <a:spcPts val="0"/>
              </a:spcAft>
              <a:buNone/>
            </a:pPr>
            <a:endParaRPr sz="2800" b="1">
              <a:solidFill>
                <a:schemeClr val="dk2"/>
              </a:solidFill>
              <a:latin typeface="Century Gothic"/>
              <a:ea typeface="Century Gothic"/>
              <a:cs typeface="Century Gothic"/>
              <a:sym typeface="Century Gothic"/>
            </a:endParaRPr>
          </a:p>
          <a:p>
            <a:pPr marL="1371600" lvl="0" indent="-406400" algn="l" rtl="0">
              <a:lnSpc>
                <a:spcPct val="115000"/>
              </a:lnSpc>
              <a:spcBef>
                <a:spcPts val="0"/>
              </a:spcBef>
              <a:spcAft>
                <a:spcPts val="0"/>
              </a:spcAft>
              <a:buClr>
                <a:schemeClr val="dk2"/>
              </a:buClr>
              <a:buSzPts val="2800"/>
              <a:buFont typeface="Century Gothic"/>
              <a:buChar char="●"/>
            </a:pPr>
            <a:r>
              <a:rPr lang="en-US" sz="2800" u="sng">
                <a:solidFill>
                  <a:schemeClr val="hlink"/>
                </a:solidFill>
                <a:highlight>
                  <a:schemeClr val="lt1"/>
                </a:highlight>
                <a:latin typeface="Century Gothic"/>
                <a:ea typeface="Century Gothic"/>
                <a:cs typeface="Century Gothic"/>
                <a:sym typeface="Century Gothic"/>
                <a:hlinkClick r:id="rId7"/>
              </a:rPr>
              <a:t>Executive Order on Protecting the Federal Workforce</a:t>
            </a:r>
            <a:endParaRPr sz="2000" u="sng">
              <a:solidFill>
                <a:schemeClr val="dk1"/>
              </a:solidFill>
              <a:highlight>
                <a:srgbClr val="FFFFFF"/>
              </a:highlight>
              <a:latin typeface="Century Gothic"/>
              <a:ea typeface="Century Gothic"/>
              <a:cs typeface="Century Gothic"/>
              <a:sym typeface="Century Gothic"/>
            </a:endParaRPr>
          </a:p>
          <a:p>
            <a:pPr marL="1371600" lvl="0" indent="0" algn="l" rtl="0">
              <a:lnSpc>
                <a:spcPct val="115000"/>
              </a:lnSpc>
              <a:spcBef>
                <a:spcPts val="0"/>
              </a:spcBef>
              <a:spcAft>
                <a:spcPts val="0"/>
              </a:spcAft>
              <a:buNone/>
            </a:pPr>
            <a:endParaRPr>
              <a:solidFill>
                <a:schemeClr val="dk2"/>
              </a:solidFill>
              <a:latin typeface="Century Gothic"/>
              <a:ea typeface="Century Gothic"/>
              <a:cs typeface="Century Gothic"/>
              <a:sym typeface="Century Gothic"/>
            </a:endParaRPr>
          </a:p>
          <a:p>
            <a:pPr marL="1371600" lvl="0" indent="0" algn="l" rtl="0">
              <a:lnSpc>
                <a:spcPct val="100000"/>
              </a:lnSpc>
              <a:spcBef>
                <a:spcPts val="0"/>
              </a:spcBef>
              <a:spcAft>
                <a:spcPts val="0"/>
              </a:spcAft>
              <a:buNone/>
            </a:pPr>
            <a:endParaRPr sz="1500">
              <a:solidFill>
                <a:schemeClr val="dk2"/>
              </a:solidFill>
              <a:latin typeface="Century Gothic"/>
              <a:ea typeface="Century Gothic"/>
              <a:cs typeface="Century Gothic"/>
              <a:sym typeface="Century Gothic"/>
            </a:endParaRPr>
          </a:p>
          <a:p>
            <a:pPr marL="1371600" lvl="0" indent="0" algn="l" rtl="0">
              <a:lnSpc>
                <a:spcPct val="115000"/>
              </a:lnSpc>
              <a:spcBef>
                <a:spcPts val="0"/>
              </a:spcBef>
              <a:spcAft>
                <a:spcPts val="0"/>
              </a:spcAft>
              <a:buNone/>
            </a:pPr>
            <a:r>
              <a:rPr lang="en-US" sz="1900">
                <a:solidFill>
                  <a:schemeClr val="dk2"/>
                </a:solidFill>
                <a:latin typeface="Rockwell"/>
                <a:ea typeface="Rockwell"/>
                <a:cs typeface="Rockwell"/>
                <a:sym typeface="Rockwell"/>
              </a:rPr>
              <a:t>All E.O.s here: </a:t>
            </a:r>
            <a:r>
              <a:rPr lang="en-US" sz="1900" u="sng">
                <a:solidFill>
                  <a:schemeClr val="hlink"/>
                </a:solidFill>
                <a:latin typeface="Rockwell"/>
                <a:ea typeface="Rockwell"/>
                <a:cs typeface="Rockwell"/>
                <a:sym typeface="Rockwell"/>
                <a:hlinkClick r:id="rId8"/>
              </a:rPr>
              <a:t>https://www.federalregister.gov/presidential-documents/executive-orders/joe-biden/2021</a:t>
            </a:r>
            <a:endParaRPr sz="1600">
              <a:solidFill>
                <a:schemeClr val="dk2"/>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73"/>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pic>
        <p:nvPicPr>
          <p:cNvPr id="369" name="Google Shape;369;p7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3544" cy="633046"/>
          </a:xfrm>
          <a:prstGeom prst="rect">
            <a:avLst/>
          </a:prstGeom>
          <a:noFill/>
          <a:ln>
            <a:noFill/>
          </a:ln>
        </p:spPr>
      </p:pic>
      <p:sp>
        <p:nvSpPr>
          <p:cNvPr id="370" name="Google Shape;370;p73"/>
          <p:cNvSpPr txBox="1">
            <a:spLocks noGrp="1"/>
          </p:cNvSpPr>
          <p:nvPr>
            <p:ph type="title"/>
          </p:nvPr>
        </p:nvSpPr>
        <p:spPr>
          <a:xfrm>
            <a:off x="0" y="81250"/>
            <a:ext cx="9143400" cy="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FY 2021 IOOS Office Priorities</a:t>
            </a:r>
            <a:endParaRPr/>
          </a:p>
          <a:p>
            <a:pPr marL="0" lvl="0" indent="0" algn="l" rtl="0">
              <a:spcBef>
                <a:spcPts val="0"/>
              </a:spcBef>
              <a:spcAft>
                <a:spcPts val="0"/>
              </a:spcAft>
              <a:buNone/>
            </a:pPr>
            <a:endParaRPr/>
          </a:p>
        </p:txBody>
      </p:sp>
      <p:sp>
        <p:nvSpPr>
          <p:cNvPr id="371" name="Google Shape;371;p73"/>
          <p:cNvSpPr txBox="1"/>
          <p:nvPr/>
        </p:nvSpPr>
        <p:spPr>
          <a:xfrm>
            <a:off x="170100" y="633050"/>
            <a:ext cx="6117300" cy="60537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r>
              <a:rPr lang="en-US" sz="2300" b="1">
                <a:solidFill>
                  <a:srgbClr val="053285"/>
                </a:solidFill>
                <a:latin typeface="Century Gothic"/>
                <a:ea typeface="Century Gothic"/>
                <a:cs typeface="Century Gothic"/>
                <a:sym typeface="Century Gothic"/>
              </a:rPr>
              <a:t>Prior</a:t>
            </a:r>
            <a:r>
              <a:rPr lang="en-US" sz="2200" b="1">
                <a:solidFill>
                  <a:srgbClr val="053285"/>
                </a:solidFill>
                <a:latin typeface="Century Gothic"/>
                <a:ea typeface="Century Gothic"/>
                <a:cs typeface="Century Gothic"/>
                <a:sym typeface="Century Gothic"/>
              </a:rPr>
              <a:t>ities </a:t>
            </a:r>
            <a:endParaRPr sz="2200" b="1">
              <a:solidFill>
                <a:srgbClr val="053285"/>
              </a:solidFill>
              <a:latin typeface="Century Gothic"/>
              <a:ea typeface="Century Gothic"/>
              <a:cs typeface="Century Gothic"/>
              <a:sym typeface="Century Gothic"/>
            </a:endParaRPr>
          </a:p>
          <a:p>
            <a:pPr marL="457200" lvl="0" indent="-355600" algn="l" rtl="0">
              <a:spcBef>
                <a:spcPts val="400"/>
              </a:spcBef>
              <a:spcAft>
                <a:spcPts val="0"/>
              </a:spcAft>
              <a:buClr>
                <a:srgbClr val="053285"/>
              </a:buClr>
              <a:buSzPts val="2000"/>
              <a:buFont typeface="Century Gothic"/>
              <a:buChar char="●"/>
            </a:pPr>
            <a:r>
              <a:rPr lang="en-US" sz="2000">
                <a:solidFill>
                  <a:schemeClr val="dk2"/>
                </a:solidFill>
                <a:latin typeface="Century Gothic"/>
                <a:ea typeface="Century Gothic"/>
                <a:cs typeface="Century Gothic"/>
                <a:sym typeface="Century Gothic"/>
              </a:rPr>
              <a:t>Continue sustained delivery of IOOS services everyday to meet customer needs </a:t>
            </a:r>
            <a:endParaRPr sz="2000">
              <a:solidFill>
                <a:schemeClr val="dk2"/>
              </a:solidFill>
              <a:latin typeface="Century Gothic"/>
              <a:ea typeface="Century Gothic"/>
              <a:cs typeface="Century Gothic"/>
              <a:sym typeface="Century Gothic"/>
            </a:endParaRPr>
          </a:p>
          <a:p>
            <a:pPr marL="914400" lvl="1" indent="-355600" algn="l" rtl="0">
              <a:spcBef>
                <a:spcPts val="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Capturing the Climate Signal at the coast and understanding its manifestations</a:t>
            </a:r>
            <a:endParaRPr sz="2000">
              <a:solidFill>
                <a:schemeClr val="dk2"/>
              </a:solidFill>
              <a:latin typeface="Century Gothic"/>
              <a:ea typeface="Century Gothic"/>
              <a:cs typeface="Century Gothic"/>
              <a:sym typeface="Century Gothic"/>
            </a:endParaRPr>
          </a:p>
          <a:p>
            <a:pPr marL="914400" lvl="0" indent="0" algn="l" rtl="0">
              <a:spcBef>
                <a:spcPts val="400"/>
              </a:spcBef>
              <a:spcAft>
                <a:spcPts val="0"/>
              </a:spcAft>
              <a:buNone/>
            </a:pPr>
            <a:endParaRPr sz="2000">
              <a:solidFill>
                <a:schemeClr val="dk2"/>
              </a:solidFill>
              <a:latin typeface="Century Gothic"/>
              <a:ea typeface="Century Gothic"/>
              <a:cs typeface="Century Gothic"/>
              <a:sym typeface="Century Gothic"/>
            </a:endParaRPr>
          </a:p>
          <a:p>
            <a:pPr marL="914400" lvl="1" indent="-355600" algn="l" rtl="0">
              <a:spcBef>
                <a:spcPts val="40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Enhance ecological forecasting supported by regional observing, science, and service delivery</a:t>
            </a:r>
            <a:endParaRPr sz="2000">
              <a:solidFill>
                <a:schemeClr val="dk2"/>
              </a:solidFill>
              <a:latin typeface="Century Gothic"/>
              <a:ea typeface="Century Gothic"/>
              <a:cs typeface="Century Gothic"/>
              <a:sym typeface="Century Gothic"/>
            </a:endParaRPr>
          </a:p>
          <a:p>
            <a:pPr marL="914400" lvl="0" indent="0" algn="l" rtl="0">
              <a:spcBef>
                <a:spcPts val="400"/>
              </a:spcBef>
              <a:spcAft>
                <a:spcPts val="0"/>
              </a:spcAft>
              <a:buNone/>
            </a:pPr>
            <a:endParaRPr sz="2000">
              <a:solidFill>
                <a:schemeClr val="dk2"/>
              </a:solidFill>
              <a:latin typeface="Century Gothic"/>
              <a:ea typeface="Century Gothic"/>
              <a:cs typeface="Century Gothic"/>
              <a:sym typeface="Century Gothic"/>
            </a:endParaRPr>
          </a:p>
          <a:p>
            <a:pPr marL="914400" lvl="1" indent="-355600" algn="l" rtl="0">
              <a:spcBef>
                <a:spcPts val="400"/>
              </a:spcBef>
              <a:spcAft>
                <a:spcPts val="0"/>
              </a:spcAft>
              <a:buClr>
                <a:schemeClr val="dk2"/>
              </a:buClr>
              <a:buSzPts val="2000"/>
              <a:buFont typeface="Century Gothic"/>
              <a:buChar char="○"/>
            </a:pPr>
            <a:r>
              <a:rPr lang="en-US" sz="2000">
                <a:solidFill>
                  <a:schemeClr val="dk2"/>
                </a:solidFill>
                <a:latin typeface="Century Gothic"/>
                <a:ea typeface="Century Gothic"/>
                <a:cs typeface="Century Gothic"/>
                <a:sym typeface="Century Gothic"/>
              </a:rPr>
              <a:t>Thriving on the coastline - healthy blue economy and services in the face of coastal hazards</a:t>
            </a:r>
            <a:endParaRPr sz="2000">
              <a:solidFill>
                <a:schemeClr val="dk2"/>
              </a:solidFill>
              <a:latin typeface="Century Gothic"/>
              <a:ea typeface="Century Gothic"/>
              <a:cs typeface="Century Gothic"/>
              <a:sym typeface="Century Gothic"/>
            </a:endParaRPr>
          </a:p>
          <a:p>
            <a:pPr marL="0" lvl="0" indent="0" algn="l" rtl="0">
              <a:spcBef>
                <a:spcPts val="400"/>
              </a:spcBef>
              <a:spcAft>
                <a:spcPts val="0"/>
              </a:spcAft>
              <a:buNone/>
            </a:pPr>
            <a:endParaRPr sz="2000">
              <a:solidFill>
                <a:schemeClr val="dk2"/>
              </a:solidFill>
              <a:latin typeface="Century Gothic"/>
              <a:ea typeface="Century Gothic"/>
              <a:cs typeface="Century Gothic"/>
              <a:sym typeface="Century Gothic"/>
            </a:endParaRPr>
          </a:p>
          <a:p>
            <a:pPr marL="457200" lvl="0" indent="-355600" algn="l" rtl="0">
              <a:spcBef>
                <a:spcPts val="400"/>
              </a:spcBef>
              <a:spcAft>
                <a:spcPts val="0"/>
              </a:spcAft>
              <a:buClr>
                <a:srgbClr val="053285"/>
              </a:buClr>
              <a:buSzPts val="2000"/>
              <a:buFont typeface="Century Gothic"/>
              <a:buChar char="●"/>
            </a:pPr>
            <a:r>
              <a:rPr lang="en-US" sz="2000">
                <a:solidFill>
                  <a:srgbClr val="053285"/>
                </a:solidFill>
                <a:latin typeface="Century Gothic"/>
                <a:ea typeface="Century Gothic"/>
                <a:cs typeface="Century Gothic"/>
                <a:sym typeface="Century Gothic"/>
              </a:rPr>
              <a:t>Align, inform, and contribute to </a:t>
            </a:r>
            <a:r>
              <a:rPr lang="en-US" sz="2000" b="1">
                <a:solidFill>
                  <a:srgbClr val="053285"/>
                </a:solidFill>
                <a:latin typeface="Century Gothic"/>
                <a:ea typeface="Century Gothic"/>
                <a:cs typeface="Century Gothic"/>
                <a:sym typeface="Century Gothic"/>
              </a:rPr>
              <a:t>coastal resilience</a:t>
            </a:r>
            <a:r>
              <a:rPr lang="en-US" sz="2000">
                <a:solidFill>
                  <a:srgbClr val="053285"/>
                </a:solidFill>
                <a:latin typeface="Century Gothic"/>
                <a:ea typeface="Century Gothic"/>
                <a:cs typeface="Century Gothic"/>
                <a:sym typeface="Century Gothic"/>
              </a:rPr>
              <a:t> and </a:t>
            </a:r>
            <a:r>
              <a:rPr lang="en-US" sz="2000" b="1">
                <a:solidFill>
                  <a:srgbClr val="053285"/>
                </a:solidFill>
                <a:latin typeface="Century Gothic"/>
                <a:ea typeface="Century Gothic"/>
                <a:cs typeface="Century Gothic"/>
                <a:sym typeface="Century Gothic"/>
              </a:rPr>
              <a:t>climate services</a:t>
            </a:r>
            <a:r>
              <a:rPr lang="en-US" sz="2000">
                <a:solidFill>
                  <a:srgbClr val="053285"/>
                </a:solidFill>
                <a:latin typeface="Century Gothic"/>
                <a:ea typeface="Century Gothic"/>
                <a:cs typeface="Century Gothic"/>
                <a:sym typeface="Century Gothic"/>
              </a:rPr>
              <a:t> as plans take shape</a:t>
            </a:r>
            <a:endParaRPr sz="2000">
              <a:solidFill>
                <a:srgbClr val="053285"/>
              </a:solidFill>
              <a:latin typeface="Century Gothic"/>
              <a:ea typeface="Century Gothic"/>
              <a:cs typeface="Century Gothic"/>
              <a:sym typeface="Century Gothic"/>
            </a:endParaRPr>
          </a:p>
          <a:p>
            <a:pPr marL="0" lvl="0" indent="0" algn="l" rtl="0">
              <a:spcBef>
                <a:spcPts val="400"/>
              </a:spcBef>
              <a:spcAft>
                <a:spcPts val="0"/>
              </a:spcAft>
              <a:buNone/>
            </a:pPr>
            <a:endParaRPr sz="2000">
              <a:solidFill>
                <a:srgbClr val="053285"/>
              </a:solidFill>
              <a:latin typeface="Century Gothic"/>
              <a:ea typeface="Century Gothic"/>
              <a:cs typeface="Century Gothic"/>
              <a:sym typeface="Century Gothic"/>
            </a:endParaRPr>
          </a:p>
          <a:p>
            <a:pPr marL="0" lvl="0" indent="0" algn="l" rtl="0">
              <a:spcBef>
                <a:spcPts val="400"/>
              </a:spcBef>
              <a:spcAft>
                <a:spcPts val="0"/>
              </a:spcAft>
              <a:buNone/>
            </a:pPr>
            <a:r>
              <a:rPr lang="en-US" sz="1800">
                <a:solidFill>
                  <a:schemeClr val="dk2"/>
                </a:solidFill>
                <a:latin typeface="Century Gothic"/>
                <a:ea typeface="Century Gothic"/>
                <a:cs typeface="Century Gothic"/>
                <a:sym typeface="Century Gothic"/>
              </a:rPr>
              <a:t>ICOOS Act Reauthorization “enrolled bill” - </a:t>
            </a:r>
            <a:r>
              <a:rPr lang="en-US" sz="1800" u="sng">
                <a:solidFill>
                  <a:schemeClr val="hlink"/>
                </a:solidFill>
                <a:latin typeface="Century Gothic"/>
                <a:ea typeface="Century Gothic"/>
                <a:cs typeface="Century Gothic"/>
                <a:sym typeface="Century Gothic"/>
                <a:hlinkClick r:id="rId4"/>
              </a:rPr>
              <a:t>https://www.congress.gov/bill/116th-congress/senate-bill/914/text/enr?q=%7B%22search%22%3A%5B%22S+914%22%5D%7D&amp;r=2</a:t>
            </a:r>
            <a:endParaRPr sz="1800">
              <a:solidFill>
                <a:schemeClr val="dk2"/>
              </a:solidFill>
              <a:latin typeface="Century Gothic"/>
              <a:ea typeface="Century Gothic"/>
              <a:cs typeface="Century Gothic"/>
              <a:sym typeface="Century Gothic"/>
            </a:endParaRPr>
          </a:p>
          <a:p>
            <a:pPr marL="0" lvl="0" indent="0" algn="l" rtl="0">
              <a:spcBef>
                <a:spcPts val="400"/>
              </a:spcBef>
              <a:spcAft>
                <a:spcPts val="0"/>
              </a:spcAft>
              <a:buClr>
                <a:schemeClr val="dk1"/>
              </a:buClr>
              <a:buSzPts val="1100"/>
              <a:buFont typeface="Arial"/>
              <a:buNone/>
            </a:pPr>
            <a:endParaRPr sz="1800">
              <a:solidFill>
                <a:schemeClr val="dk2"/>
              </a:solidFill>
              <a:latin typeface="Century Gothic"/>
              <a:ea typeface="Century Gothic"/>
              <a:cs typeface="Century Gothic"/>
              <a:sym typeface="Century Gothic"/>
            </a:endParaRPr>
          </a:p>
          <a:p>
            <a:pPr marL="0" lvl="0" indent="0" algn="l" rtl="0">
              <a:spcBef>
                <a:spcPts val="400"/>
              </a:spcBef>
              <a:spcAft>
                <a:spcPts val="0"/>
              </a:spcAft>
              <a:buNone/>
            </a:pPr>
            <a:endParaRPr sz="1800">
              <a:solidFill>
                <a:srgbClr val="053285"/>
              </a:solidFill>
              <a:latin typeface="Century Gothic"/>
              <a:ea typeface="Century Gothic"/>
              <a:cs typeface="Century Gothic"/>
              <a:sym typeface="Century Gothic"/>
            </a:endParaRPr>
          </a:p>
        </p:txBody>
      </p:sp>
      <p:pic>
        <p:nvPicPr>
          <p:cNvPr id="372" name="Google Shape;372;p7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477591" y="722146"/>
            <a:ext cx="2057400" cy="1371601"/>
          </a:xfrm>
          <a:prstGeom prst="rect">
            <a:avLst/>
          </a:prstGeom>
          <a:noFill/>
          <a:ln>
            <a:noFill/>
          </a:ln>
        </p:spPr>
      </p:pic>
      <p:pic>
        <p:nvPicPr>
          <p:cNvPr id="373" name="Google Shape;373;p7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175547" y="2640051"/>
            <a:ext cx="2661506" cy="1200150"/>
          </a:xfrm>
          <a:prstGeom prst="rect">
            <a:avLst/>
          </a:prstGeom>
          <a:noFill/>
          <a:ln>
            <a:noFill/>
          </a:ln>
        </p:spPr>
      </p:pic>
      <p:pic>
        <p:nvPicPr>
          <p:cNvPr id="374" name="Google Shape;374;p7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287404" y="4329350"/>
            <a:ext cx="2437793" cy="1371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74"/>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strike="noStrike" cap="none">
                <a:solidFill>
                  <a:srgbClr val="053285"/>
                </a:solidFill>
                <a:latin typeface="Century Gothic"/>
                <a:ea typeface="Century Gothic"/>
                <a:cs typeface="Century Gothic"/>
                <a:sym typeface="Century Gothic"/>
              </a:rPr>
              <a:t>6</a:t>
            </a:fld>
            <a:endParaRPr/>
          </a:p>
        </p:txBody>
      </p:sp>
      <p:sp>
        <p:nvSpPr>
          <p:cNvPr id="380" name="Google Shape;380;p74"/>
          <p:cNvSpPr txBox="1"/>
          <p:nvPr/>
        </p:nvSpPr>
        <p:spPr>
          <a:xfrm>
            <a:off x="1219200" y="5738812"/>
            <a:ext cx="5645100" cy="110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entury Gothic"/>
              <a:buNone/>
            </a:pPr>
            <a:r>
              <a:rPr lang="en-US" sz="1100" b="0" i="0" u="none" strike="noStrike" cap="none">
                <a:solidFill>
                  <a:srgbClr val="000000"/>
                </a:solidFill>
                <a:latin typeface="Century Gothic"/>
                <a:ea typeface="Century Gothic"/>
                <a:cs typeface="Century Gothic"/>
                <a:sym typeface="Century Gothic"/>
              </a:rPr>
              <a:t>NOAA National Ocean Service </a:t>
            </a:r>
            <a:endParaRPr sz="1400" b="0" i="0" u="none" strike="noStrike" cap="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Navigation, Observations, and Positioning: ‘National IOOS’ component FY18 Omnibus  $6.8M &amp; ‘Regional IOOS Observations’ $35M </a:t>
            </a:r>
            <a:endParaRPr sz="1400" b="0" i="0" u="none" strike="noStrike" cap="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Estimated Enacted levels are ‘post rescission’ totals for each year</a:t>
            </a:r>
            <a:endParaRPr sz="1400" b="0" i="0" u="none" strike="noStrike" cap="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‘Request’ = the President’s Budget Request</a:t>
            </a:r>
            <a:endParaRPr sz="1400" b="0" i="0" u="none" strike="noStrike" cap="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FY</a:t>
            </a:r>
            <a:r>
              <a:rPr lang="en-US" sz="1100">
                <a:latin typeface="Century Gothic"/>
                <a:ea typeface="Century Gothic"/>
                <a:cs typeface="Century Gothic"/>
                <a:sym typeface="Century Gothic"/>
              </a:rPr>
              <a:t>22</a:t>
            </a:r>
            <a:r>
              <a:rPr lang="en-US" sz="1100" b="0" i="0" u="none" strike="noStrike" cap="none">
                <a:solidFill>
                  <a:srgbClr val="000000"/>
                </a:solidFill>
                <a:latin typeface="Century Gothic"/>
                <a:ea typeface="Century Gothic"/>
                <a:cs typeface="Century Gothic"/>
                <a:sym typeface="Century Gothic"/>
              </a:rPr>
              <a:t> House Mark is first, next is Senate Mark, then Conference…</a:t>
            </a:r>
            <a:endParaRPr/>
          </a:p>
        </p:txBody>
      </p:sp>
      <p:sp>
        <p:nvSpPr>
          <p:cNvPr id="381" name="Google Shape;381;p74"/>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900" b="0" i="0" u="none">
                <a:solidFill>
                  <a:srgbClr val="F5F5F5"/>
                </a:solidFill>
                <a:latin typeface="Rockwell"/>
                <a:ea typeface="Rockwell"/>
                <a:cs typeface="Rockwell"/>
                <a:sym typeface="Rockwell"/>
              </a:rPr>
              <a:t>U.S. IOOS Enacted and President’s Budgets FY04</a:t>
            </a:r>
            <a:r>
              <a:rPr lang="en-US" sz="2900">
                <a:solidFill>
                  <a:srgbClr val="F5F5F5"/>
                </a:solidFill>
              </a:rPr>
              <a:t>–</a:t>
            </a:r>
            <a:r>
              <a:rPr lang="en-US" sz="2900" b="0" i="0" u="none">
                <a:solidFill>
                  <a:srgbClr val="F5F5F5"/>
                </a:solidFill>
                <a:latin typeface="Rockwell"/>
                <a:ea typeface="Rockwell"/>
                <a:cs typeface="Rockwell"/>
                <a:sym typeface="Rockwell"/>
              </a:rPr>
              <a:t>22</a:t>
            </a:r>
            <a:endParaRPr/>
          </a:p>
        </p:txBody>
      </p:sp>
      <p:pic>
        <p:nvPicPr>
          <p:cNvPr id="382" name="Google Shape;382;p74"/>
          <p:cNvPicPr preferRelativeResize="0"/>
          <p:nvPr/>
        </p:nvPicPr>
        <p:blipFill rotWithShape="1">
          <a:blip r:embed="rId3">
            <a:alphaModFix/>
          </a:blip>
          <a:srcRect/>
          <a:stretch/>
        </p:blipFill>
        <p:spPr>
          <a:xfrm>
            <a:off x="-582612" y="558800"/>
            <a:ext cx="10312402" cy="60769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75"/>
          <p:cNvSpPr txBox="1"/>
          <p:nvPr/>
        </p:nvSpPr>
        <p:spPr>
          <a:xfrm>
            <a:off x="1485900" y="6356350"/>
            <a:ext cx="571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strike="noStrike" cap="none">
                <a:solidFill>
                  <a:srgbClr val="053285"/>
                </a:solidFill>
                <a:latin typeface="Century Gothic"/>
                <a:ea typeface="Century Gothic"/>
                <a:cs typeface="Century Gothic"/>
                <a:sym typeface="Century Gothic"/>
              </a:rPr>
              <a:t>7</a:t>
            </a:fld>
            <a:endParaRPr/>
          </a:p>
        </p:txBody>
      </p:sp>
      <p:sp>
        <p:nvSpPr>
          <p:cNvPr id="388" name="Google Shape;388;p75"/>
          <p:cNvSpPr txBox="1"/>
          <p:nvPr/>
        </p:nvSpPr>
        <p:spPr>
          <a:xfrm>
            <a:off x="1360525" y="5278425"/>
            <a:ext cx="6243000" cy="110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entury Gothic"/>
              <a:buNone/>
            </a:pPr>
            <a:r>
              <a:rPr lang="en-US" sz="1100" b="0" i="0" u="none" strike="noStrike" cap="none">
                <a:solidFill>
                  <a:srgbClr val="000000"/>
                </a:solidFill>
                <a:latin typeface="Century Gothic"/>
                <a:ea typeface="Century Gothic"/>
                <a:cs typeface="Century Gothic"/>
                <a:sym typeface="Century Gothic"/>
              </a:rPr>
              <a:t>NOAA National Ocean Service </a:t>
            </a:r>
            <a:r>
              <a:rPr lang="en-US" sz="1800" b="0" i="0" u="none" strike="noStrike" cap="none">
                <a:solidFill>
                  <a:schemeClr val="dk1"/>
                </a:solidFill>
                <a:latin typeface="Century Gothic"/>
                <a:ea typeface="Century Gothic"/>
                <a:cs typeface="Century Gothic"/>
                <a:sym typeface="Century Gothic"/>
              </a:rPr>
              <a:t>- </a:t>
            </a:r>
            <a:r>
              <a:rPr lang="en-US" sz="1100" b="0" i="0" u="none" strike="noStrike" cap="none">
                <a:solidFill>
                  <a:srgbClr val="000000"/>
                </a:solidFill>
                <a:latin typeface="Century Gothic"/>
                <a:ea typeface="Century Gothic"/>
                <a:cs typeface="Century Gothic"/>
                <a:sym typeface="Century Gothic"/>
              </a:rPr>
              <a:t>Navigation, Observations, and Positioning: </a:t>
            </a:r>
            <a:endParaRPr/>
          </a:p>
          <a:p>
            <a:pPr marL="0" marR="0" lvl="0" indent="0" algn="l" rtl="0">
              <a:lnSpc>
                <a:spcPct val="100000"/>
              </a:lnSpc>
              <a:spcBef>
                <a:spcPts val="0"/>
              </a:spcBef>
              <a:spcAft>
                <a:spcPts val="0"/>
              </a:spcAft>
              <a:buClr>
                <a:srgbClr val="000000"/>
              </a:buClr>
              <a:buSzPts val="1100"/>
              <a:buFont typeface="Century Gothic"/>
              <a:buNone/>
            </a:pPr>
            <a:r>
              <a:rPr lang="en-US" sz="1100" b="0" i="0" u="none" strike="noStrike" cap="none">
                <a:solidFill>
                  <a:srgbClr val="000000"/>
                </a:solidFill>
                <a:latin typeface="Century Gothic"/>
                <a:ea typeface="Century Gothic"/>
                <a:cs typeface="Century Gothic"/>
                <a:sym typeface="Century Gothic"/>
              </a:rPr>
              <a:t>‘National IOOS’  &amp; ‘Regional IOOS Observations’ </a:t>
            </a:r>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Estimated Enacted levels are ‘post rescission’ totals for each year</a:t>
            </a:r>
            <a:endParaRPr sz="1800" b="0" i="0" u="none" strike="noStrike" cap="none">
              <a:solidFill>
                <a:schemeClr val="dk1"/>
              </a:solidFill>
              <a:latin typeface="Century Gothic"/>
              <a:ea typeface="Century Gothic"/>
              <a:cs typeface="Century Gothic"/>
              <a:sym typeface="Century Gothic"/>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‘Request’ = the President’s Budget Request</a:t>
            </a:r>
            <a:endParaRPr/>
          </a:p>
        </p:txBody>
      </p:sp>
      <p:sp>
        <p:nvSpPr>
          <p:cNvPr id="389" name="Google Shape;389;p75"/>
          <p:cNvSpPr txBox="1">
            <a:spLocks noGrp="1"/>
          </p:cNvSpPr>
          <p:nvPr>
            <p:ph type="title"/>
          </p:nvPr>
        </p:nvSpPr>
        <p:spPr>
          <a:xfrm>
            <a:off x="79100" y="-46025"/>
            <a:ext cx="8906700" cy="59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1400"/>
              <a:buFont typeface="Rockwell"/>
              <a:buNone/>
            </a:pPr>
            <a:r>
              <a:rPr lang="en-US" sz="2900" b="0" i="0" u="none">
                <a:solidFill>
                  <a:srgbClr val="FFFFFF"/>
                </a:solidFill>
                <a:latin typeface="Rockwell"/>
                <a:ea typeface="Rockwell"/>
                <a:cs typeface="Rockwell"/>
                <a:sym typeface="Rockwell"/>
              </a:rPr>
              <a:t>U.S. IOOS Enacted and President’s Budgets FY17-22</a:t>
            </a:r>
            <a:endParaRPr/>
          </a:p>
        </p:txBody>
      </p:sp>
      <p:pic>
        <p:nvPicPr>
          <p:cNvPr id="390" name="Google Shape;390;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2850" y="714375"/>
            <a:ext cx="8598776" cy="4986238"/>
          </a:xfrm>
          <a:prstGeom prst="rect">
            <a:avLst/>
          </a:prstGeom>
          <a:noFill/>
          <a:ln>
            <a:noFill/>
          </a:ln>
        </p:spPr>
      </p:pic>
      <p:sp>
        <p:nvSpPr>
          <p:cNvPr id="391" name="Google Shape;391;p75"/>
          <p:cNvSpPr txBox="1"/>
          <p:nvPr/>
        </p:nvSpPr>
        <p:spPr>
          <a:xfrm>
            <a:off x="1103709" y="2568575"/>
            <a:ext cx="58902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entury Gothic"/>
              <a:buNone/>
            </a:pPr>
            <a:r>
              <a:rPr lang="en-US" sz="1100" b="0" i="0" u="none" strike="noStrike" cap="none">
                <a:solidFill>
                  <a:schemeClr val="dk1"/>
                </a:solidFill>
                <a:latin typeface="Century Gothic"/>
                <a:ea typeface="Century Gothic"/>
                <a:cs typeface="Century Gothic"/>
                <a:sym typeface="Century Gothic"/>
              </a:rPr>
              <a:t>Enacted totals   2017 = 37.5,   2018 = 41.8,  2019 = 45.3,  2020 = 45.9,    2021 = 47.4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76"/>
          <p:cNvSpPr txBox="1"/>
          <p:nvPr/>
        </p:nvSpPr>
        <p:spPr>
          <a:xfrm>
            <a:off x="92494" y="0"/>
            <a:ext cx="63906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600">
                <a:solidFill>
                  <a:srgbClr val="FFFFFF"/>
                </a:solidFill>
                <a:latin typeface="Rockwell"/>
                <a:ea typeface="Rockwell"/>
                <a:cs typeface="Rockwell"/>
                <a:sym typeface="Rockwell"/>
              </a:rPr>
              <a:t>FY22 PresBud Requests: IOOS Summary</a:t>
            </a:r>
            <a:endParaRPr sz="2600">
              <a:solidFill>
                <a:srgbClr val="FFFFFF"/>
              </a:solidFill>
              <a:latin typeface="Rockwell"/>
              <a:ea typeface="Rockwell"/>
              <a:cs typeface="Rockwell"/>
              <a:sym typeface="Rockwell"/>
            </a:endParaRPr>
          </a:p>
        </p:txBody>
      </p:sp>
      <p:graphicFrame>
        <p:nvGraphicFramePr>
          <p:cNvPr id="397" name="Google Shape;397;p76"/>
          <p:cNvGraphicFramePr/>
          <p:nvPr/>
        </p:nvGraphicFramePr>
        <p:xfrm>
          <a:off x="92494" y="717750"/>
          <a:ext cx="3000000" cy="3000000"/>
        </p:xfrm>
        <a:graphic>
          <a:graphicData uri="http://schemas.openxmlformats.org/drawingml/2006/table">
            <a:tbl>
              <a:tblPr>
                <a:noFill/>
                <a:tableStyleId>{538EEB58-28F3-4498-B0C7-FF02B5076B8F}</a:tableStyleId>
              </a:tblPr>
              <a:tblGrid>
                <a:gridCol w="3993300">
                  <a:extLst>
                    <a:ext uri="{9D8B030D-6E8A-4147-A177-3AD203B41FA5}">
                      <a16:colId xmlns:a16="http://schemas.microsoft.com/office/drawing/2014/main" val="20000"/>
                    </a:ext>
                  </a:extLst>
                </a:gridCol>
                <a:gridCol w="1168475">
                  <a:extLst>
                    <a:ext uri="{9D8B030D-6E8A-4147-A177-3AD203B41FA5}">
                      <a16:colId xmlns:a16="http://schemas.microsoft.com/office/drawing/2014/main" val="20001"/>
                    </a:ext>
                  </a:extLst>
                </a:gridCol>
                <a:gridCol w="2036525">
                  <a:extLst>
                    <a:ext uri="{9D8B030D-6E8A-4147-A177-3AD203B41FA5}">
                      <a16:colId xmlns:a16="http://schemas.microsoft.com/office/drawing/2014/main" val="20002"/>
                    </a:ext>
                  </a:extLst>
                </a:gridCol>
                <a:gridCol w="1731775">
                  <a:extLst>
                    <a:ext uri="{9D8B030D-6E8A-4147-A177-3AD203B41FA5}">
                      <a16:colId xmlns:a16="http://schemas.microsoft.com/office/drawing/2014/main" val="20003"/>
                    </a:ext>
                  </a:extLst>
                </a:gridCol>
              </a:tblGrid>
              <a:tr h="813675">
                <a:tc>
                  <a:txBody>
                    <a:bodyPr/>
                    <a:lstStyle/>
                    <a:p>
                      <a:pPr marL="0" lvl="0" indent="0" algn="ctr" rtl="0">
                        <a:lnSpc>
                          <a:spcPct val="115000"/>
                        </a:lnSpc>
                        <a:spcBef>
                          <a:spcPts val="0"/>
                        </a:spcBef>
                        <a:spcAft>
                          <a:spcPts val="0"/>
                        </a:spcAft>
                        <a:buNone/>
                      </a:pPr>
                      <a:r>
                        <a:rPr lang="en-US" sz="2100" u="sng">
                          <a:solidFill>
                            <a:schemeClr val="hlink"/>
                          </a:solidFill>
                          <a:latin typeface="Rockwell"/>
                          <a:ea typeface="Rockwell"/>
                          <a:cs typeface="Rockwell"/>
                          <a:sym typeface="Rockwell"/>
                          <a:hlinkClick r:id="rId3"/>
                        </a:rPr>
                        <a:t>Congressional Justification (CJ)</a:t>
                      </a:r>
                      <a:endParaRPr sz="2100">
                        <a:latin typeface="Rockwell"/>
                        <a:ea typeface="Rockwell"/>
                        <a:cs typeface="Rockwell"/>
                        <a:sym typeface="Rockwell"/>
                      </a:endParaRPr>
                    </a:p>
                    <a:p>
                      <a:pPr marL="0" lvl="0" indent="0" algn="ctr" rtl="0">
                        <a:lnSpc>
                          <a:spcPct val="115000"/>
                        </a:lnSpc>
                        <a:spcBef>
                          <a:spcPts val="0"/>
                        </a:spcBef>
                        <a:spcAft>
                          <a:spcPts val="0"/>
                        </a:spcAft>
                        <a:buNone/>
                      </a:pPr>
                      <a:r>
                        <a:rPr lang="en-US" sz="2100">
                          <a:latin typeface="Rockwell"/>
                          <a:ea typeface="Rockwell"/>
                          <a:cs typeface="Rockwell"/>
                          <a:sym typeface="Rockwell"/>
                        </a:rPr>
                        <a:t>Program Change Summary (PCS) Title</a:t>
                      </a:r>
                      <a:endParaRPr sz="2100">
                        <a:latin typeface="Rockwell"/>
                        <a:ea typeface="Rockwell"/>
                        <a:cs typeface="Rockwell"/>
                        <a:sym typeface="Rockwell"/>
                      </a:endParaRPr>
                    </a:p>
                  </a:txBody>
                  <a:tcPr marL="28575" marR="28575" marT="25400" marB="25400" anchor="b">
                    <a:lnL w="9525" cap="flat" cmpd="sng">
                      <a:solidFill>
                        <a:srgbClr val="053285"/>
                      </a:solidFill>
                      <a:prstDash val="solid"/>
                      <a:round/>
                      <a:headEnd type="none" w="sm" len="sm"/>
                      <a:tailEnd type="none" w="sm" len="sm"/>
                    </a:lnL>
                    <a:lnR w="9525" cap="flat" cmpd="sng">
                      <a:solidFill>
                        <a:srgbClr val="053285"/>
                      </a:solidFill>
                      <a:prstDash val="solid"/>
                      <a:round/>
                      <a:headEnd type="none" w="sm" len="sm"/>
                      <a:tailEnd type="none" w="sm" len="sm"/>
                    </a:lnR>
                    <a:lnT w="9525" cap="flat" cmpd="sng">
                      <a:solidFill>
                        <a:srgbClr val="053285"/>
                      </a:solidFill>
                      <a:prstDash val="solid"/>
                      <a:round/>
                      <a:headEnd type="none" w="sm" len="sm"/>
                      <a:tailEnd type="none" w="sm" len="sm"/>
                    </a:lnT>
                    <a:lnB w="9525" cap="flat" cmpd="sng">
                      <a:solidFill>
                        <a:srgbClr val="053285"/>
                      </a:solidFill>
                      <a:prstDash val="solid"/>
                      <a:round/>
                      <a:headEnd type="none" w="sm" len="sm"/>
                      <a:tailEnd type="none" w="sm" len="sm"/>
                    </a:lnB>
                    <a:solidFill>
                      <a:srgbClr val="9FC5E8"/>
                    </a:solidFill>
                  </a:tcPr>
                </a:tc>
                <a:tc>
                  <a:txBody>
                    <a:bodyPr/>
                    <a:lstStyle/>
                    <a:p>
                      <a:pPr marL="0" lvl="0" indent="0" algn="ctr" rtl="0">
                        <a:lnSpc>
                          <a:spcPct val="115000"/>
                        </a:lnSpc>
                        <a:spcBef>
                          <a:spcPts val="0"/>
                        </a:spcBef>
                        <a:spcAft>
                          <a:spcPts val="0"/>
                        </a:spcAft>
                        <a:buNone/>
                      </a:pPr>
                      <a:r>
                        <a:rPr lang="en-US" sz="2100">
                          <a:latin typeface="Rockwell"/>
                          <a:ea typeface="Rockwell"/>
                          <a:cs typeface="Rockwell"/>
                          <a:sym typeface="Rockwell"/>
                        </a:rPr>
                        <a:t>CJ Page #</a:t>
                      </a:r>
                      <a:endParaRPr sz="2100">
                        <a:latin typeface="Rockwell"/>
                        <a:ea typeface="Rockwell"/>
                        <a:cs typeface="Rockwell"/>
                        <a:sym typeface="Rockwell"/>
                      </a:endParaRPr>
                    </a:p>
                  </a:txBody>
                  <a:tcPr marL="28575" marR="28575" marT="25400" marB="25400" anchor="b">
                    <a:lnL w="9525" cap="flat" cmpd="sng">
                      <a:solidFill>
                        <a:srgbClr val="053285"/>
                      </a:solidFill>
                      <a:prstDash val="solid"/>
                      <a:round/>
                      <a:headEnd type="none" w="sm" len="sm"/>
                      <a:tailEnd type="none" w="sm" len="sm"/>
                    </a:lnL>
                    <a:lnR w="9525" cap="flat" cmpd="sng">
                      <a:solidFill>
                        <a:srgbClr val="053285"/>
                      </a:solidFill>
                      <a:prstDash val="solid"/>
                      <a:round/>
                      <a:headEnd type="none" w="sm" len="sm"/>
                      <a:tailEnd type="none" w="sm" len="sm"/>
                    </a:lnR>
                    <a:lnT w="9525" cap="flat" cmpd="sng">
                      <a:solidFill>
                        <a:srgbClr val="053285"/>
                      </a:solidFill>
                      <a:prstDash val="solid"/>
                      <a:round/>
                      <a:headEnd type="none" w="sm" len="sm"/>
                      <a:tailEnd type="none" w="sm" len="sm"/>
                    </a:lnT>
                    <a:lnB w="9525" cap="flat" cmpd="sng">
                      <a:solidFill>
                        <a:srgbClr val="053285"/>
                      </a:solidFill>
                      <a:prstDash val="solid"/>
                      <a:round/>
                      <a:headEnd type="none" w="sm" len="sm"/>
                      <a:tailEnd type="none" w="sm" len="sm"/>
                    </a:lnB>
                    <a:solidFill>
                      <a:srgbClr val="9FC5E8"/>
                    </a:solidFill>
                  </a:tcPr>
                </a:tc>
                <a:tc>
                  <a:txBody>
                    <a:bodyPr/>
                    <a:lstStyle/>
                    <a:p>
                      <a:pPr marL="0" lvl="0" indent="0" algn="ctr" rtl="0">
                        <a:lnSpc>
                          <a:spcPct val="115000"/>
                        </a:lnSpc>
                        <a:spcBef>
                          <a:spcPts val="0"/>
                        </a:spcBef>
                        <a:spcAft>
                          <a:spcPts val="0"/>
                        </a:spcAft>
                        <a:buNone/>
                      </a:pPr>
                      <a:r>
                        <a:rPr lang="en-US" sz="2100">
                          <a:latin typeface="Rockwell"/>
                          <a:ea typeface="Rockwell"/>
                          <a:cs typeface="Rockwell"/>
                          <a:sym typeface="Rockwell"/>
                        </a:rPr>
                        <a:t>Reg Obs ($M)</a:t>
                      </a:r>
                      <a:endParaRPr sz="2100">
                        <a:latin typeface="Rockwell"/>
                        <a:ea typeface="Rockwell"/>
                        <a:cs typeface="Rockwell"/>
                        <a:sym typeface="Rockwell"/>
                      </a:endParaRPr>
                    </a:p>
                  </a:txBody>
                  <a:tcPr marL="28575" marR="28575" marT="25400" marB="25400" anchor="b">
                    <a:lnL w="9525" cap="flat" cmpd="sng">
                      <a:solidFill>
                        <a:srgbClr val="053285"/>
                      </a:solidFill>
                      <a:prstDash val="solid"/>
                      <a:round/>
                      <a:headEnd type="none" w="sm" len="sm"/>
                      <a:tailEnd type="none" w="sm" len="sm"/>
                    </a:lnL>
                    <a:lnR w="9525" cap="flat" cmpd="sng">
                      <a:solidFill>
                        <a:srgbClr val="053285"/>
                      </a:solidFill>
                      <a:prstDash val="solid"/>
                      <a:round/>
                      <a:headEnd type="none" w="sm" len="sm"/>
                      <a:tailEnd type="none" w="sm" len="sm"/>
                    </a:lnR>
                    <a:lnT w="9525" cap="flat" cmpd="sng">
                      <a:solidFill>
                        <a:srgbClr val="053285"/>
                      </a:solidFill>
                      <a:prstDash val="solid"/>
                      <a:round/>
                      <a:headEnd type="none" w="sm" len="sm"/>
                      <a:tailEnd type="none" w="sm" len="sm"/>
                    </a:lnT>
                    <a:lnB w="9525" cap="flat" cmpd="sng">
                      <a:solidFill>
                        <a:srgbClr val="053285"/>
                      </a:solidFill>
                      <a:prstDash val="solid"/>
                      <a:round/>
                      <a:headEnd type="none" w="sm" len="sm"/>
                      <a:tailEnd type="none" w="sm" len="sm"/>
                    </a:lnB>
                    <a:solidFill>
                      <a:srgbClr val="9FC5E8"/>
                    </a:solidFill>
                  </a:tcPr>
                </a:tc>
                <a:tc>
                  <a:txBody>
                    <a:bodyPr/>
                    <a:lstStyle/>
                    <a:p>
                      <a:pPr marL="0" lvl="0" indent="0" algn="ctr" rtl="0">
                        <a:lnSpc>
                          <a:spcPct val="115000"/>
                        </a:lnSpc>
                        <a:spcBef>
                          <a:spcPts val="0"/>
                        </a:spcBef>
                        <a:spcAft>
                          <a:spcPts val="0"/>
                        </a:spcAft>
                        <a:buNone/>
                      </a:pPr>
                      <a:r>
                        <a:rPr lang="en-US" sz="2100">
                          <a:latin typeface="Rockwell"/>
                          <a:ea typeface="Rockwell"/>
                          <a:cs typeface="Rockwell"/>
                          <a:sym typeface="Rockwell"/>
                        </a:rPr>
                        <a:t>NavObsPos ($M)</a:t>
                      </a:r>
                      <a:endParaRPr sz="2100">
                        <a:latin typeface="Rockwell"/>
                        <a:ea typeface="Rockwell"/>
                        <a:cs typeface="Rockwell"/>
                        <a:sym typeface="Rockwell"/>
                      </a:endParaRPr>
                    </a:p>
                  </a:txBody>
                  <a:tcPr marL="28575" marR="28575" marT="25400" marB="25400" anchor="b">
                    <a:lnL w="9525" cap="flat" cmpd="sng">
                      <a:solidFill>
                        <a:srgbClr val="053285"/>
                      </a:solidFill>
                      <a:prstDash val="solid"/>
                      <a:round/>
                      <a:headEnd type="none" w="sm" len="sm"/>
                      <a:tailEnd type="none" w="sm" len="sm"/>
                    </a:lnL>
                    <a:lnR w="9525" cap="flat" cmpd="sng">
                      <a:solidFill>
                        <a:srgbClr val="053285"/>
                      </a:solidFill>
                      <a:prstDash val="solid"/>
                      <a:round/>
                      <a:headEnd type="none" w="sm" len="sm"/>
                      <a:tailEnd type="none" w="sm" len="sm"/>
                    </a:lnR>
                    <a:lnT w="9525" cap="flat" cmpd="sng">
                      <a:solidFill>
                        <a:srgbClr val="053285"/>
                      </a:solidFill>
                      <a:prstDash val="solid"/>
                      <a:round/>
                      <a:headEnd type="none" w="sm" len="sm"/>
                      <a:tailEnd type="none" w="sm" len="sm"/>
                    </a:lnT>
                    <a:lnB w="9525" cap="flat" cmpd="sng">
                      <a:solidFill>
                        <a:srgbClr val="053285"/>
                      </a:solidFill>
                      <a:prstDash val="solid"/>
                      <a:round/>
                      <a:headEnd type="none" w="sm" len="sm"/>
                      <a:tailEnd type="none" w="sm" len="sm"/>
                    </a:lnB>
                    <a:solidFill>
                      <a:srgbClr val="9FC5E8"/>
                    </a:solidFill>
                  </a:tcPr>
                </a:tc>
                <a:extLst>
                  <a:ext uri="{0D108BD9-81ED-4DB2-BD59-A6C34878D82A}">
                    <a16:rowId xmlns:a16="http://schemas.microsoft.com/office/drawing/2014/main" val="10000"/>
                  </a:ext>
                </a:extLst>
              </a:tr>
              <a:tr h="775825">
                <a:tc>
                  <a:txBody>
                    <a:bodyPr/>
                    <a:lstStyle/>
                    <a:p>
                      <a:pPr marL="0" lvl="0" indent="0" algn="l" rtl="0">
                        <a:lnSpc>
                          <a:spcPct val="115000"/>
                        </a:lnSpc>
                        <a:spcBef>
                          <a:spcPts val="0"/>
                        </a:spcBef>
                        <a:spcAft>
                          <a:spcPts val="0"/>
                        </a:spcAft>
                        <a:buNone/>
                      </a:pPr>
                      <a:r>
                        <a:rPr lang="en-US" sz="1700">
                          <a:latin typeface="Rockwell"/>
                          <a:ea typeface="Rockwell"/>
                          <a:cs typeface="Rockwell"/>
                          <a:sym typeface="Rockwell"/>
                        </a:rPr>
                        <a:t>Monitoring Ecological Change Through Observation Systems</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53285"/>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latin typeface="Rockwell"/>
                          <a:ea typeface="Rockwell"/>
                          <a:cs typeface="Rockwell"/>
                          <a:sym typeface="Rockwell"/>
                        </a:rPr>
                        <a:t>NOS-53</a:t>
                      </a:r>
                      <a:endParaRPr>
                        <a:latin typeface="Rockwell"/>
                        <a:ea typeface="Rockwell"/>
                        <a:cs typeface="Rockwell"/>
                        <a:sym typeface="Rockwell"/>
                      </a:endParaRPr>
                    </a:p>
                    <a:p>
                      <a:pPr marL="0" lvl="0" indent="0" algn="ctr" rtl="0">
                        <a:lnSpc>
                          <a:spcPct val="115000"/>
                        </a:lnSpc>
                        <a:spcBef>
                          <a:spcPts val="0"/>
                        </a:spcBef>
                        <a:spcAft>
                          <a:spcPts val="0"/>
                        </a:spcAft>
                        <a:buNone/>
                      </a:pPr>
                      <a:endParaRPr>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53285"/>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ckwell"/>
                          <a:ea typeface="Rockwell"/>
                          <a:cs typeface="Rockwell"/>
                          <a:sym typeface="Rockwell"/>
                        </a:rPr>
                        <a:t>$ 15.0</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53285"/>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22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53285"/>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479025">
                <a:tc>
                  <a:txBody>
                    <a:bodyPr/>
                    <a:lstStyle/>
                    <a:p>
                      <a:pPr marL="0" lvl="0" indent="0" algn="l" rtl="0">
                        <a:lnSpc>
                          <a:spcPct val="115000"/>
                        </a:lnSpc>
                        <a:spcBef>
                          <a:spcPts val="0"/>
                        </a:spcBef>
                        <a:spcAft>
                          <a:spcPts val="0"/>
                        </a:spcAft>
                        <a:buNone/>
                      </a:pPr>
                      <a:r>
                        <a:rPr lang="en-US" sz="1700">
                          <a:latin typeface="Rockwell"/>
                          <a:ea typeface="Rockwell"/>
                          <a:cs typeface="Rockwell"/>
                          <a:sym typeface="Rockwell"/>
                        </a:rPr>
                        <a:t>Coastal Moorings with Ecological Monitoring</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latin typeface="Rockwell"/>
                          <a:ea typeface="Rockwell"/>
                          <a:cs typeface="Rockwell"/>
                          <a:sym typeface="Rockwell"/>
                        </a:rPr>
                        <a:t>NOS-61</a:t>
                      </a:r>
                      <a:endParaRPr>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ckwell"/>
                          <a:ea typeface="Rockwell"/>
                          <a:cs typeface="Rockwell"/>
                          <a:sym typeface="Rockwell"/>
                        </a:rPr>
                        <a:t>$ 4.0</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22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775825">
                <a:tc>
                  <a:txBody>
                    <a:bodyPr/>
                    <a:lstStyle/>
                    <a:p>
                      <a:pPr marL="0" lvl="0" indent="0" algn="l" rtl="0">
                        <a:lnSpc>
                          <a:spcPct val="115000"/>
                        </a:lnSpc>
                        <a:spcBef>
                          <a:spcPts val="0"/>
                        </a:spcBef>
                        <a:spcAft>
                          <a:spcPts val="0"/>
                        </a:spcAft>
                        <a:buNone/>
                      </a:pPr>
                      <a:r>
                        <a:rPr lang="en-US" sz="1700">
                          <a:latin typeface="Rockwell"/>
                          <a:ea typeface="Rockwell"/>
                          <a:cs typeface="Rockwell"/>
                          <a:sym typeface="Rockwell"/>
                        </a:rPr>
                        <a:t>Fostering Ecological Resilience through Conservation Action</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Rockwell"/>
                          <a:ea typeface="Rockwell"/>
                          <a:cs typeface="Rockwell"/>
                          <a:sym typeface="Rockwell"/>
                        </a:rPr>
                        <a:t>NOS-39</a:t>
                      </a:r>
                      <a:endParaRPr>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22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ckwell"/>
                          <a:ea typeface="Rockwell"/>
                          <a:cs typeface="Rockwell"/>
                          <a:sym typeface="Rockwell"/>
                        </a:rPr>
                        <a:t>$ 2.0</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775825">
                <a:tc>
                  <a:txBody>
                    <a:bodyPr/>
                    <a:lstStyle/>
                    <a:p>
                      <a:pPr marL="0" lvl="0" indent="0" algn="l" rtl="0">
                        <a:lnSpc>
                          <a:spcPct val="115000"/>
                        </a:lnSpc>
                        <a:spcBef>
                          <a:spcPts val="0"/>
                        </a:spcBef>
                        <a:spcAft>
                          <a:spcPts val="0"/>
                        </a:spcAft>
                        <a:buNone/>
                      </a:pPr>
                      <a:r>
                        <a:rPr lang="en-US" sz="1700">
                          <a:latin typeface="Rockwell"/>
                          <a:ea typeface="Rockwell"/>
                          <a:cs typeface="Rockwell"/>
                          <a:sym typeface="Rockwell"/>
                        </a:rPr>
                        <a:t>Advancing Coastal and Ocean Modeling and Prediction</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latin typeface="Rockwell"/>
                          <a:ea typeface="Rockwell"/>
                          <a:cs typeface="Rockwell"/>
                          <a:sym typeface="Rockwell"/>
                        </a:rPr>
                        <a:t>NOS-57</a:t>
                      </a:r>
                      <a:endParaRPr>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ckwell"/>
                          <a:ea typeface="Rockwell"/>
                          <a:cs typeface="Rockwell"/>
                          <a:sym typeface="Rockwell"/>
                        </a:rPr>
                        <a:t>$ 10.0</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22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479025">
                <a:tc>
                  <a:txBody>
                    <a:bodyPr/>
                    <a:lstStyle/>
                    <a:p>
                      <a:pPr marL="0" lvl="0" indent="0" algn="l" rtl="0">
                        <a:lnSpc>
                          <a:spcPct val="115000"/>
                        </a:lnSpc>
                        <a:spcBef>
                          <a:spcPts val="0"/>
                        </a:spcBef>
                        <a:spcAft>
                          <a:spcPts val="0"/>
                        </a:spcAft>
                        <a:buNone/>
                      </a:pPr>
                      <a:r>
                        <a:rPr lang="en-US" sz="1700">
                          <a:latin typeface="Rockwell"/>
                          <a:ea typeface="Rockwell"/>
                          <a:cs typeface="Rockwell"/>
                          <a:sym typeface="Rockwell"/>
                        </a:rPr>
                        <a:t>Data Management and Cyberinfrastructure</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Rockwell"/>
                          <a:ea typeface="Rockwell"/>
                          <a:cs typeface="Rockwell"/>
                          <a:sym typeface="Rockwell"/>
                        </a:rPr>
                        <a:t>NOS-44</a:t>
                      </a:r>
                      <a:endParaRPr>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22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ckwell"/>
                          <a:ea typeface="Rockwell"/>
                          <a:cs typeface="Rockwell"/>
                          <a:sym typeface="Rockwell"/>
                        </a:rPr>
                        <a:t>$ 2.0</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734925">
                <a:tc>
                  <a:txBody>
                    <a:bodyPr/>
                    <a:lstStyle/>
                    <a:p>
                      <a:pPr marL="0" lvl="0" indent="0" algn="l" rtl="0">
                        <a:lnSpc>
                          <a:spcPct val="115000"/>
                        </a:lnSpc>
                        <a:spcBef>
                          <a:spcPts val="0"/>
                        </a:spcBef>
                        <a:spcAft>
                          <a:spcPts val="0"/>
                        </a:spcAft>
                        <a:buClr>
                          <a:srgbClr val="000000"/>
                        </a:buClr>
                        <a:buSzPts val="1500"/>
                        <a:buFont typeface="Arial"/>
                        <a:buNone/>
                      </a:pPr>
                      <a:r>
                        <a:rPr lang="en-US" sz="1700">
                          <a:latin typeface="Rockwell"/>
                          <a:ea typeface="Rockwell"/>
                          <a:cs typeface="Rockwell"/>
                          <a:sym typeface="Rockwell"/>
                        </a:rPr>
                        <a:t>Complete National Coastal Modeling Coverage (CO-OPS lead; $5M total)</a:t>
                      </a:r>
                      <a:endParaRPr sz="1700">
                        <a:latin typeface="Rockwell"/>
                        <a:ea typeface="Rockwell"/>
                        <a:cs typeface="Rockwell"/>
                        <a:sym typeface="Rockwell"/>
                      </a:endParaRPr>
                    </a:p>
                    <a:p>
                      <a:pPr marL="0" lvl="0" indent="0" algn="l" rtl="0">
                        <a:lnSpc>
                          <a:spcPct val="115000"/>
                        </a:lnSpc>
                        <a:spcBef>
                          <a:spcPts val="0"/>
                        </a:spcBef>
                        <a:spcAft>
                          <a:spcPts val="0"/>
                        </a:spcAft>
                        <a:buNone/>
                      </a:pP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Rockwell"/>
                          <a:ea typeface="Rockwell"/>
                          <a:cs typeface="Rockwell"/>
                          <a:sym typeface="Rockwell"/>
                        </a:rPr>
                        <a:t>NOS-34</a:t>
                      </a:r>
                      <a:endParaRPr>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2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ckwell"/>
                          <a:ea typeface="Rockwell"/>
                          <a:cs typeface="Rockwell"/>
                          <a:sym typeface="Rockwell"/>
                        </a:rPr>
                        <a:t>0.25</a:t>
                      </a:r>
                      <a:endParaRPr sz="17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85600">
                <a:tc>
                  <a:txBody>
                    <a:bodyPr/>
                    <a:lstStyle/>
                    <a:p>
                      <a:pPr marL="0" lvl="0" indent="0" algn="l" rtl="0">
                        <a:lnSpc>
                          <a:spcPct val="115000"/>
                        </a:lnSpc>
                        <a:spcBef>
                          <a:spcPts val="0"/>
                        </a:spcBef>
                        <a:spcAft>
                          <a:spcPts val="0"/>
                        </a:spcAft>
                        <a:buNone/>
                      </a:pPr>
                      <a:r>
                        <a:rPr lang="en-US" sz="2200">
                          <a:latin typeface="Rockwell"/>
                          <a:ea typeface="Rockwell"/>
                          <a:cs typeface="Rockwell"/>
                          <a:sym typeface="Rockwell"/>
                        </a:rPr>
                        <a:t>TOTAL:</a:t>
                      </a:r>
                      <a:endParaRPr sz="22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FC5E8"/>
                    </a:solidFill>
                  </a:tcPr>
                </a:tc>
                <a:tc>
                  <a:txBody>
                    <a:bodyPr/>
                    <a:lstStyle/>
                    <a:p>
                      <a:pPr marL="0" lvl="0" indent="0" algn="ctr" rtl="0">
                        <a:lnSpc>
                          <a:spcPct val="115000"/>
                        </a:lnSpc>
                        <a:spcBef>
                          <a:spcPts val="0"/>
                        </a:spcBef>
                        <a:spcAft>
                          <a:spcPts val="0"/>
                        </a:spcAft>
                        <a:buNone/>
                      </a:pPr>
                      <a:endParaRPr sz="22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FC5E8"/>
                    </a:solidFill>
                  </a:tcPr>
                </a:tc>
                <a:tc>
                  <a:txBody>
                    <a:bodyPr/>
                    <a:lstStyle/>
                    <a:p>
                      <a:pPr marL="0" lvl="0" indent="0" algn="ctr" rtl="0">
                        <a:lnSpc>
                          <a:spcPct val="115000"/>
                        </a:lnSpc>
                        <a:spcBef>
                          <a:spcPts val="0"/>
                        </a:spcBef>
                        <a:spcAft>
                          <a:spcPts val="0"/>
                        </a:spcAft>
                        <a:buNone/>
                      </a:pPr>
                      <a:r>
                        <a:rPr lang="en-US" sz="2200">
                          <a:latin typeface="Rockwell"/>
                          <a:ea typeface="Rockwell"/>
                          <a:cs typeface="Rockwell"/>
                          <a:sym typeface="Rockwell"/>
                        </a:rPr>
                        <a:t>$ 29.0</a:t>
                      </a:r>
                      <a:endParaRPr sz="22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FC5E8"/>
                    </a:solidFill>
                  </a:tcPr>
                </a:tc>
                <a:tc>
                  <a:txBody>
                    <a:bodyPr/>
                    <a:lstStyle/>
                    <a:p>
                      <a:pPr marL="0" lvl="0" indent="0" algn="ctr" rtl="0">
                        <a:lnSpc>
                          <a:spcPct val="115000"/>
                        </a:lnSpc>
                        <a:spcBef>
                          <a:spcPts val="0"/>
                        </a:spcBef>
                        <a:spcAft>
                          <a:spcPts val="0"/>
                        </a:spcAft>
                        <a:buNone/>
                      </a:pPr>
                      <a:r>
                        <a:rPr lang="en-US" sz="2200">
                          <a:latin typeface="Rockwell"/>
                          <a:ea typeface="Rockwell"/>
                          <a:cs typeface="Rockwell"/>
                          <a:sym typeface="Rockwell"/>
                        </a:rPr>
                        <a:t>$4.25</a:t>
                      </a:r>
                      <a:endParaRPr sz="2200">
                        <a:latin typeface="Rockwell"/>
                        <a:ea typeface="Rockwell"/>
                        <a:cs typeface="Rockwell"/>
                        <a:sym typeface="Rockwell"/>
                      </a:endParaRPr>
                    </a:p>
                  </a:txBody>
                  <a:tcPr marL="28575" marR="28575"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9FC5E8"/>
                    </a:solidFill>
                  </a:tcPr>
                </a:tc>
                <a:extLst>
                  <a:ext uri="{0D108BD9-81ED-4DB2-BD59-A6C34878D82A}">
                    <a16:rowId xmlns:a16="http://schemas.microsoft.com/office/drawing/2014/main" val="10007"/>
                  </a:ext>
                </a:extLst>
              </a:tr>
            </a:tbl>
          </a:graphicData>
        </a:graphic>
      </p:graphicFrame>
      <p:sp>
        <p:nvSpPr>
          <p:cNvPr id="398" name="Google Shape;398;p76"/>
          <p:cNvSpPr txBox="1"/>
          <p:nvPr/>
        </p:nvSpPr>
        <p:spPr>
          <a:xfrm>
            <a:off x="582919" y="6320800"/>
            <a:ext cx="4294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b="1">
              <a:solidFill>
                <a:srgbClr val="FF0000"/>
              </a:solidFill>
              <a:latin typeface="Rockwell"/>
              <a:ea typeface="Rockwell"/>
              <a:cs typeface="Rockwell"/>
              <a:sym typeface="Rockwe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77"/>
          <p:cNvSpPr txBox="1">
            <a:spLocks noGrp="1"/>
          </p:cNvSpPr>
          <p:nvPr>
            <p:ph type="title"/>
          </p:nvPr>
        </p:nvSpPr>
        <p:spPr>
          <a:xfrm>
            <a:off x="5805" y="17417"/>
            <a:ext cx="12186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Looking forward</a:t>
            </a:r>
            <a:endParaRPr/>
          </a:p>
        </p:txBody>
      </p:sp>
      <p:sp>
        <p:nvSpPr>
          <p:cNvPr id="405" name="Google Shape;405;p77"/>
          <p:cNvSpPr txBox="1">
            <a:spLocks noGrp="1"/>
          </p:cNvSpPr>
          <p:nvPr>
            <p:ph type="body" idx="1"/>
          </p:nvPr>
        </p:nvSpPr>
        <p:spPr>
          <a:xfrm>
            <a:off x="5800" y="672350"/>
            <a:ext cx="8006400" cy="5684100"/>
          </a:xfrm>
          <a:prstGeom prst="rect">
            <a:avLst/>
          </a:prstGeom>
        </p:spPr>
        <p:txBody>
          <a:bodyPr spcFirstLastPara="1" wrap="square" lIns="91425" tIns="45700" rIns="91425" bIns="45700" anchor="t" anchorCtr="0">
            <a:noAutofit/>
          </a:bodyPr>
          <a:lstStyle/>
          <a:p>
            <a:pPr marL="457200" lvl="0" indent="-349250" algn="l" rtl="0">
              <a:lnSpc>
                <a:spcPct val="115000"/>
              </a:lnSpc>
              <a:spcBef>
                <a:spcPts val="360"/>
              </a:spcBef>
              <a:spcAft>
                <a:spcPts val="0"/>
              </a:spcAft>
              <a:buSzPts val="1900"/>
              <a:buFont typeface="Century Gothic"/>
              <a:buChar char="●"/>
            </a:pPr>
            <a:r>
              <a:rPr lang="en-US" sz="1900" b="1">
                <a:solidFill>
                  <a:schemeClr val="dk2"/>
                </a:solidFill>
                <a:latin typeface="Century Gothic"/>
                <a:ea typeface="Century Gothic"/>
                <a:cs typeface="Century Gothic"/>
                <a:sym typeface="Century Gothic"/>
              </a:rPr>
              <a:t>UN Decade of Ocean Science for Sustainable Development </a:t>
            </a:r>
            <a:endParaRPr sz="1900" b="1">
              <a:solidFill>
                <a:schemeClr val="dk2"/>
              </a:solidFill>
              <a:latin typeface="Century Gothic"/>
              <a:ea typeface="Century Gothic"/>
              <a:cs typeface="Century Gothic"/>
              <a:sym typeface="Century Gothic"/>
            </a:endParaRPr>
          </a:p>
          <a:p>
            <a:pPr marL="457200" lvl="0" indent="0" algn="l" rtl="0">
              <a:lnSpc>
                <a:spcPct val="115000"/>
              </a:lnSpc>
              <a:spcBef>
                <a:spcPts val="360"/>
              </a:spcBef>
              <a:spcAft>
                <a:spcPts val="0"/>
              </a:spcAft>
              <a:buNone/>
            </a:pPr>
            <a:endParaRPr sz="1000" b="1">
              <a:solidFill>
                <a:schemeClr val="dk2"/>
              </a:solidFill>
              <a:latin typeface="Century Gothic"/>
              <a:ea typeface="Century Gothic"/>
              <a:cs typeface="Century Gothic"/>
              <a:sym typeface="Century Gothic"/>
            </a:endParaRPr>
          </a:p>
          <a:p>
            <a:pPr marL="457200" lvl="0" indent="-349250" algn="l" rtl="0">
              <a:lnSpc>
                <a:spcPct val="115000"/>
              </a:lnSpc>
              <a:spcBef>
                <a:spcPts val="360"/>
              </a:spcBef>
              <a:spcAft>
                <a:spcPts val="0"/>
              </a:spcAft>
              <a:buClr>
                <a:schemeClr val="dk2"/>
              </a:buClr>
              <a:buSzPts val="1900"/>
              <a:buFont typeface="Century Gothic"/>
              <a:buChar char="●"/>
            </a:pPr>
            <a:r>
              <a:rPr lang="en-US" sz="1900" b="1">
                <a:solidFill>
                  <a:schemeClr val="dk2"/>
                </a:solidFill>
                <a:latin typeface="Century Gothic"/>
                <a:ea typeface="Century Gothic"/>
                <a:cs typeface="Century Gothic"/>
                <a:sym typeface="Century Gothic"/>
              </a:rPr>
              <a:t>Programs: Ocean Observing Co-design / CoastPredict / Observing Together / Marine Life 2030</a:t>
            </a:r>
            <a:endParaRPr sz="1900" b="1">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1 June kick off event to the Decade - </a:t>
            </a:r>
            <a:r>
              <a:rPr lang="en-US" u="sng">
                <a:solidFill>
                  <a:schemeClr val="hlink"/>
                </a:solidFill>
                <a:latin typeface="Century Gothic"/>
                <a:ea typeface="Century Gothic"/>
                <a:cs typeface="Century Gothic"/>
                <a:sym typeface="Century Gothic"/>
                <a:hlinkClick r:id="rId3"/>
              </a:rPr>
              <a:t>https://oceandecade.org/events/88/High-Level-Launch-of-the-Ocean-Decade---First-international-Ocean-Decade-Conference</a:t>
            </a:r>
            <a:endParaRPr>
              <a:solidFill>
                <a:schemeClr val="dk2"/>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US" sz="1600">
                <a:solidFill>
                  <a:schemeClr val="dk2"/>
                </a:solidFill>
                <a:highlight>
                  <a:srgbClr val="FFFFFF"/>
                </a:highlight>
                <a:latin typeface="Century Gothic"/>
                <a:ea typeface="Century Gothic"/>
                <a:cs typeface="Century Gothic"/>
                <a:sym typeface="Century Gothic"/>
              </a:rPr>
              <a:t>Series of “Ocean Decade Laboratories” - provide interactive sessions from mid-2021 - mid-2022 to catalyze partnerships and co-design Decade Actions.</a:t>
            </a:r>
            <a:endParaRPr sz="1600">
              <a:solidFill>
                <a:schemeClr val="dk2"/>
              </a:solidFill>
              <a:highlight>
                <a:srgbClr val="FFFFFF"/>
              </a:highlight>
              <a:latin typeface="Century Gothic"/>
              <a:ea typeface="Century Gothic"/>
              <a:cs typeface="Century Gothic"/>
              <a:sym typeface="Century Gothic"/>
            </a:endParaRPr>
          </a:p>
          <a:p>
            <a:pPr marL="1371600" lvl="2" indent="-330200" algn="l" rtl="0">
              <a:lnSpc>
                <a:spcPct val="115000"/>
              </a:lnSpc>
              <a:spcBef>
                <a:spcPts val="0"/>
              </a:spcBef>
              <a:spcAft>
                <a:spcPts val="0"/>
              </a:spcAft>
              <a:buClr>
                <a:schemeClr val="dk2"/>
              </a:buClr>
              <a:buSzPts val="1600"/>
              <a:buFont typeface="Century Gothic"/>
              <a:buChar char="■"/>
            </a:pPr>
            <a:r>
              <a:rPr lang="en-US" sz="1600">
                <a:solidFill>
                  <a:schemeClr val="dk2"/>
                </a:solidFill>
                <a:highlight>
                  <a:srgbClr val="FFFFFF"/>
                </a:highlight>
                <a:latin typeface="Century Gothic"/>
                <a:ea typeface="Century Gothic"/>
                <a:cs typeface="Century Gothic"/>
                <a:sym typeface="Century Gothic"/>
              </a:rPr>
              <a:t>Predicted Ocean Laboratory - Sept 15-16</a:t>
            </a:r>
            <a:endParaRPr sz="1600">
              <a:solidFill>
                <a:schemeClr val="dk2"/>
              </a:solidFill>
              <a:highlight>
                <a:srgbClr val="FFFFFF"/>
              </a:highlight>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US" sz="1600">
                <a:solidFill>
                  <a:schemeClr val="dk2"/>
                </a:solidFill>
                <a:highlight>
                  <a:srgbClr val="FFFFFF"/>
                </a:highlight>
                <a:latin typeface="Century Gothic"/>
                <a:ea typeface="Century Gothic"/>
                <a:cs typeface="Century Gothic"/>
                <a:sym typeface="Century Gothic"/>
              </a:rPr>
              <a:t>The 7 participatory Laboratories - foster dialogue on Ocean Decade themes: inclusivity, solutions-based ocean science, regional action, and resource mobilization, among others. </a:t>
            </a:r>
            <a:endParaRPr sz="1600">
              <a:solidFill>
                <a:schemeClr val="dk2"/>
              </a:solidFill>
              <a:highlight>
                <a:srgbClr val="FFFFFF"/>
              </a:highlight>
              <a:latin typeface="Century Gothic"/>
              <a:ea typeface="Century Gothic"/>
              <a:cs typeface="Century Gothic"/>
              <a:sym typeface="Century Gothic"/>
            </a:endParaRPr>
          </a:p>
          <a:p>
            <a:pPr marL="914400" lvl="0" indent="0" algn="l" rtl="0">
              <a:lnSpc>
                <a:spcPct val="115000"/>
              </a:lnSpc>
              <a:spcBef>
                <a:spcPts val="360"/>
              </a:spcBef>
              <a:spcAft>
                <a:spcPts val="0"/>
              </a:spcAft>
              <a:buNone/>
            </a:pPr>
            <a:endParaRPr sz="400">
              <a:solidFill>
                <a:schemeClr val="dk2"/>
              </a:solidFill>
              <a:highlight>
                <a:srgbClr val="FFFFFF"/>
              </a:highlight>
              <a:latin typeface="Century Gothic"/>
              <a:ea typeface="Century Gothic"/>
              <a:cs typeface="Century Gothic"/>
              <a:sym typeface="Century Gothic"/>
            </a:endParaRPr>
          </a:p>
          <a:p>
            <a:pPr marL="457200" lvl="0" indent="-349250" algn="l" rtl="0">
              <a:lnSpc>
                <a:spcPct val="115000"/>
              </a:lnSpc>
              <a:spcBef>
                <a:spcPts val="360"/>
              </a:spcBef>
              <a:spcAft>
                <a:spcPts val="0"/>
              </a:spcAft>
              <a:buSzPts val="1900"/>
              <a:buFont typeface="Century Gothic"/>
              <a:buChar char="●"/>
            </a:pPr>
            <a:r>
              <a:rPr lang="en-US" sz="1900">
                <a:solidFill>
                  <a:schemeClr val="dk2"/>
                </a:solidFill>
                <a:latin typeface="Century Gothic"/>
                <a:ea typeface="Century Gothic"/>
                <a:cs typeface="Century Gothic"/>
                <a:sym typeface="Century Gothic"/>
              </a:rPr>
              <a:t>GOOS Regional Alliance Activities</a:t>
            </a:r>
            <a:endParaRPr sz="1900">
              <a:solidFill>
                <a:schemeClr val="dk2"/>
              </a:solidFill>
              <a:latin typeface="Century Gothic"/>
              <a:ea typeface="Century Gothic"/>
              <a:cs typeface="Century Gothic"/>
              <a:sym typeface="Century Gothic"/>
            </a:endParaRPr>
          </a:p>
          <a:p>
            <a:pPr marL="457200" lvl="0" indent="0" algn="l" rtl="0">
              <a:lnSpc>
                <a:spcPct val="115000"/>
              </a:lnSpc>
              <a:spcBef>
                <a:spcPts val="360"/>
              </a:spcBef>
              <a:spcAft>
                <a:spcPts val="0"/>
              </a:spcAft>
              <a:buNone/>
            </a:pPr>
            <a:endParaRPr sz="400">
              <a:solidFill>
                <a:schemeClr val="dk2"/>
              </a:solidFill>
              <a:latin typeface="Century Gothic"/>
              <a:ea typeface="Century Gothic"/>
              <a:cs typeface="Century Gothic"/>
              <a:sym typeface="Century Gothic"/>
            </a:endParaRPr>
          </a:p>
          <a:p>
            <a:pPr marL="457200" lvl="0" indent="-349250" algn="l" rtl="0">
              <a:lnSpc>
                <a:spcPct val="115000"/>
              </a:lnSpc>
              <a:spcBef>
                <a:spcPts val="360"/>
              </a:spcBef>
              <a:spcAft>
                <a:spcPts val="0"/>
              </a:spcAft>
              <a:buSzPts val="1900"/>
              <a:buFont typeface="Century Gothic"/>
              <a:buChar char="●"/>
            </a:pPr>
            <a:r>
              <a:rPr lang="en-US" sz="1900">
                <a:solidFill>
                  <a:schemeClr val="dk2"/>
                </a:solidFill>
                <a:latin typeface="Century Gothic"/>
                <a:ea typeface="Century Gothic"/>
                <a:cs typeface="Century Gothic"/>
                <a:sym typeface="Century Gothic"/>
              </a:rPr>
              <a:t>Continuing to support and implement OceanObs’19 recommendations </a:t>
            </a:r>
            <a:endParaRPr sz="1900">
              <a:solidFill>
                <a:schemeClr val="dk2"/>
              </a:solidFill>
              <a:latin typeface="Century Gothic"/>
              <a:ea typeface="Century Gothic"/>
              <a:cs typeface="Century Gothic"/>
              <a:sym typeface="Century Gothic"/>
            </a:endParaRPr>
          </a:p>
          <a:p>
            <a:pPr marL="457200" lvl="0" indent="0" algn="l" rtl="0">
              <a:lnSpc>
                <a:spcPct val="115000"/>
              </a:lnSpc>
              <a:spcBef>
                <a:spcPts val="360"/>
              </a:spcBef>
              <a:spcAft>
                <a:spcPts val="0"/>
              </a:spcAft>
              <a:buNone/>
            </a:pPr>
            <a:endParaRPr sz="200">
              <a:solidFill>
                <a:schemeClr val="dk2"/>
              </a:solidFill>
              <a:latin typeface="Century Gothic"/>
              <a:ea typeface="Century Gothic"/>
              <a:cs typeface="Century Gothic"/>
              <a:sym typeface="Century Gothic"/>
            </a:endParaRPr>
          </a:p>
          <a:p>
            <a:pPr marL="457200" lvl="0" indent="-349250" algn="l" rtl="0">
              <a:lnSpc>
                <a:spcPct val="115000"/>
              </a:lnSpc>
              <a:spcBef>
                <a:spcPts val="360"/>
              </a:spcBef>
              <a:spcAft>
                <a:spcPts val="0"/>
              </a:spcAft>
              <a:buClr>
                <a:schemeClr val="dk2"/>
              </a:buClr>
              <a:buSzPts val="1900"/>
              <a:buFont typeface="Century Gothic"/>
              <a:buChar char="●"/>
            </a:pPr>
            <a:r>
              <a:rPr lang="en-US" sz="1900">
                <a:solidFill>
                  <a:schemeClr val="dk2"/>
                </a:solidFill>
                <a:latin typeface="Century Gothic"/>
                <a:ea typeface="Century Gothic"/>
                <a:cs typeface="Century Gothic"/>
                <a:sym typeface="Century Gothic"/>
              </a:rPr>
              <a:t>IOOS continues to connect Global and Coastal observations</a:t>
            </a:r>
            <a:endParaRPr sz="1900">
              <a:solidFill>
                <a:schemeClr val="dk2"/>
              </a:solidFill>
              <a:latin typeface="Century Gothic"/>
              <a:ea typeface="Century Gothic"/>
              <a:cs typeface="Century Gothic"/>
              <a:sym typeface="Century Gothic"/>
            </a:endParaRPr>
          </a:p>
          <a:p>
            <a:pPr marL="0" lvl="0" indent="0" algn="l" rtl="0">
              <a:lnSpc>
                <a:spcPct val="115000"/>
              </a:lnSpc>
              <a:spcBef>
                <a:spcPts val="360"/>
              </a:spcBef>
              <a:spcAft>
                <a:spcPts val="0"/>
              </a:spcAft>
              <a:buNone/>
            </a:pPr>
            <a:endParaRPr sz="1900">
              <a:solidFill>
                <a:schemeClr val="dk2"/>
              </a:solidFill>
              <a:latin typeface="Century Gothic"/>
              <a:ea typeface="Century Gothic"/>
              <a:cs typeface="Century Gothic"/>
              <a:sym typeface="Century Gothic"/>
            </a:endParaRPr>
          </a:p>
        </p:txBody>
      </p:sp>
      <p:pic>
        <p:nvPicPr>
          <p:cNvPr id="406" name="Google Shape;406;p77"/>
          <p:cNvPicPr preferRelativeResize="0"/>
          <p:nvPr/>
        </p:nvPicPr>
        <p:blipFill>
          <a:blip r:embed="rId4">
            <a:alphaModFix/>
          </a:blip>
          <a:stretch>
            <a:fillRect/>
          </a:stretch>
        </p:blipFill>
        <p:spPr>
          <a:xfrm>
            <a:off x="7501450" y="4747888"/>
            <a:ext cx="1371600" cy="1414300"/>
          </a:xfrm>
          <a:prstGeom prst="rect">
            <a:avLst/>
          </a:prstGeom>
          <a:noFill/>
          <a:ln>
            <a:noFill/>
          </a:ln>
        </p:spPr>
      </p:pic>
      <p:pic>
        <p:nvPicPr>
          <p:cNvPr id="407" name="Google Shape;407;p77"/>
          <p:cNvPicPr preferRelativeResize="0"/>
          <p:nvPr/>
        </p:nvPicPr>
        <p:blipFill>
          <a:blip r:embed="rId5">
            <a:alphaModFix/>
          </a:blip>
          <a:stretch>
            <a:fillRect/>
          </a:stretch>
        </p:blipFill>
        <p:spPr>
          <a:xfrm>
            <a:off x="7329424" y="1068023"/>
            <a:ext cx="1715650" cy="1257600"/>
          </a:xfrm>
          <a:prstGeom prst="rect">
            <a:avLst/>
          </a:prstGeom>
          <a:noFill/>
          <a:ln>
            <a:noFill/>
          </a:ln>
        </p:spPr>
      </p:pic>
    </p:spTree>
  </p:cSld>
  <p:clrMapOvr>
    <a:masterClrMapping/>
  </p:clrMapOvr>
</p:sld>
</file>

<file path=ppt/theme/theme1.xml><?xml version="1.0" encoding="utf-8"?>
<a:theme xmlns:a="http://schemas.openxmlformats.org/drawingml/2006/main" name="IOOS Cover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OS Title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IOOS">
      <a:dk1>
        <a:srgbClr val="000000"/>
      </a:dk1>
      <a:lt1>
        <a:srgbClr val="FFFFFF"/>
      </a:lt1>
      <a:dk2>
        <a:srgbClr val="053285"/>
      </a:dk2>
      <a:lt2>
        <a:srgbClr val="E7E6E6"/>
      </a:lt2>
      <a:accent1>
        <a:srgbClr val="5B9BD5"/>
      </a:accent1>
      <a:accent2>
        <a:srgbClr val="ED7D31"/>
      </a:accent2>
      <a:accent3>
        <a:srgbClr val="A5A5A5"/>
      </a:accent3>
      <a:accent4>
        <a:srgbClr val="F3A536"/>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4147</Words>
  <Application>Microsoft Macintosh PowerPoint</Application>
  <PresentationFormat>On-screen Show (4:3)</PresentationFormat>
  <Paragraphs>452</Paragraphs>
  <Slides>21</Slides>
  <Notes>21</Notes>
  <HiddenSlides>3</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21</vt:i4>
      </vt:variant>
    </vt:vector>
  </HeadingPairs>
  <TitlesOfParts>
    <vt:vector size="38" baseType="lpstr">
      <vt:lpstr>Century Gothic</vt:lpstr>
      <vt:lpstr>Oswald</vt:lpstr>
      <vt:lpstr>Comic Sans MS</vt:lpstr>
      <vt:lpstr>Times New Roman</vt:lpstr>
      <vt:lpstr>Roboto Slab</vt:lpstr>
      <vt:lpstr>Roboto</vt:lpstr>
      <vt:lpstr>Calibri</vt:lpstr>
      <vt:lpstr>Rockwell</vt:lpstr>
      <vt:lpstr>Arial</vt:lpstr>
      <vt:lpstr>Courier New</vt:lpstr>
      <vt:lpstr>Noto Sans Symbols</vt:lpstr>
      <vt:lpstr>IOOS Cover Slides</vt:lpstr>
      <vt:lpstr>IOOS Title Slides</vt:lpstr>
      <vt:lpstr>IOOS PowerPoint Masters_012716</vt:lpstr>
      <vt:lpstr>1_Custom Design</vt:lpstr>
      <vt:lpstr>2_Office Theme</vt:lpstr>
      <vt:lpstr>Marina</vt:lpstr>
      <vt:lpstr>IOOS Office Update - DMAC 2021   Krisa Arzayus Derrick Snowden June 15, 2021</vt:lpstr>
      <vt:lpstr>PowerPoint Presentation</vt:lpstr>
      <vt:lpstr>2021 U.S. IOOS Drivers</vt:lpstr>
      <vt:lpstr>New Administration Priorities - Executive Orders</vt:lpstr>
      <vt:lpstr>FY 2021 IOOS Office Priorities </vt:lpstr>
      <vt:lpstr>U.S. IOOS Enacted and President’s Budgets FY04–22</vt:lpstr>
      <vt:lpstr>U.S. IOOS Enacted and President’s Budgets FY17-22</vt:lpstr>
      <vt:lpstr>PowerPoint Presentation</vt:lpstr>
      <vt:lpstr>Looking forward</vt:lpstr>
      <vt:lpstr>IOOS Advisory Committee Recommendations</vt:lpstr>
      <vt:lpstr>New Hires in the RB&amp;P Division/IOOS Office</vt:lpstr>
      <vt:lpstr>PowerPoint Presentation</vt:lpstr>
      <vt:lpstr>NOS AI in Action- Rip current detection in coastal imagery </vt:lpstr>
      <vt:lpstr>PowerPoint Presentation</vt:lpstr>
      <vt:lpstr>HFR Data Flow and Augmentation of STPS</vt:lpstr>
      <vt:lpstr>NECOFS reanalysis into the NOAA Big Data Program (BDP)</vt:lpstr>
      <vt:lpstr>Hindcasts and the IOOS Sandbox</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IOOS Office Update - DMAC 2021   Krisa Arzayus Derrick Snowden June 15, 2021</dc:title>
  <cp:lastModifiedBy>Torie Ketcham</cp:lastModifiedBy>
  <cp:revision>1</cp:revision>
  <dcterms:modified xsi:type="dcterms:W3CDTF">2021-07-02T00:43:56Z</dcterms:modified>
</cp:coreProperties>
</file>