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60" r:id="rId2"/>
  </p:sldMasterIdLst>
  <p:notesMasterIdLst>
    <p:notesMasterId r:id="rId29"/>
  </p:notesMasterIdLst>
  <p:sldIdLst>
    <p:sldId id="289" r:id="rId3"/>
    <p:sldId id="272" r:id="rId4"/>
    <p:sldId id="299" r:id="rId5"/>
    <p:sldId id="298" r:id="rId6"/>
    <p:sldId id="290" r:id="rId7"/>
    <p:sldId id="292" r:id="rId8"/>
    <p:sldId id="291" r:id="rId9"/>
    <p:sldId id="279" r:id="rId10"/>
    <p:sldId id="280" r:id="rId11"/>
    <p:sldId id="281" r:id="rId12"/>
    <p:sldId id="283" r:id="rId13"/>
    <p:sldId id="282" r:id="rId14"/>
    <p:sldId id="284" r:id="rId15"/>
    <p:sldId id="288" r:id="rId16"/>
    <p:sldId id="285" r:id="rId17"/>
    <p:sldId id="286" r:id="rId18"/>
    <p:sldId id="287" r:id="rId19"/>
    <p:sldId id="277" r:id="rId20"/>
    <p:sldId id="293" r:id="rId21"/>
    <p:sldId id="294" r:id="rId22"/>
    <p:sldId id="297" r:id="rId23"/>
    <p:sldId id="276" r:id="rId24"/>
    <p:sldId id="271" r:id="rId25"/>
    <p:sldId id="295" r:id="rId26"/>
    <p:sldId id="296" r:id="rId27"/>
    <p:sldId id="300"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id Ivanov" initials="LI" lastIdx="1" clrIdx="0">
    <p:extLst>
      <p:ext uri="{19B8F6BF-5375-455C-9EA6-DF929625EA0E}">
        <p15:presenceInfo xmlns:p15="http://schemas.microsoft.com/office/powerpoint/2012/main" userId="S-1-5-21-171016179-2132940932-1539857752-10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576"/>
    <a:srgbClr val="028683"/>
    <a:srgbClr val="444444"/>
    <a:srgbClr val="515151"/>
    <a:srgbClr val="0032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9" autoAdjust="0"/>
    <p:restoredTop sz="94682"/>
  </p:normalViewPr>
  <p:slideViewPr>
    <p:cSldViewPr snapToGrid="0" snapToObjects="1">
      <p:cViewPr varScale="1">
        <p:scale>
          <a:sx n="116" d="100"/>
          <a:sy n="116" d="100"/>
        </p:scale>
        <p:origin x="302" y="67"/>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B49AD-40BB-7040-BB69-46C446A9F7DF}" type="datetimeFigureOut">
              <a:rPr lang="en-US" smtClean="0"/>
              <a:pPr/>
              <a:t>6/9/2021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26AB0-EFBB-C14C-B406-260064BE790F}" type="slidenum">
              <a:rPr lang="en-US" smtClean="0"/>
              <a:pPr/>
              <a:t>‹#›</a:t>
            </a:fld>
            <a:endParaRPr lang="en-US"/>
          </a:p>
        </p:txBody>
      </p:sp>
    </p:spTree>
    <p:extLst>
      <p:ext uri="{BB962C8B-B14F-4D97-AF65-F5344CB8AC3E}">
        <p14:creationId xmlns:p14="http://schemas.microsoft.com/office/powerpoint/2010/main" val="171340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CCDC9-C34C-D44A-BAA2-6D6841CB3C3A}"/>
              </a:ext>
            </a:extLst>
          </p:cNvPr>
          <p:cNvSpPr>
            <a:spLocks noGrp="1"/>
          </p:cNvSpPr>
          <p:nvPr>
            <p:ph type="ctrTitle"/>
          </p:nvPr>
        </p:nvSpPr>
        <p:spPr>
          <a:xfrm>
            <a:off x="419548" y="2005780"/>
            <a:ext cx="8304904" cy="952639"/>
          </a:xfrm>
          <a:prstGeom prst="rect">
            <a:avLst/>
          </a:prstGeom>
        </p:spPr>
        <p:txBody>
          <a:bodyPr lIns="0" tIns="0" rIns="0" bIns="0" anchor="b"/>
          <a:lstStyle>
            <a:lvl1pPr algn="ctr">
              <a:defRPr sz="3600" baseline="0">
                <a:solidFill>
                  <a:srgbClr val="444444"/>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A7CD669-CFEC-F943-954C-9CE9F270CA1F}"/>
              </a:ext>
            </a:extLst>
          </p:cNvPr>
          <p:cNvSpPr>
            <a:spLocks noGrp="1"/>
          </p:cNvSpPr>
          <p:nvPr>
            <p:ph type="subTitle" idx="1"/>
          </p:nvPr>
        </p:nvSpPr>
        <p:spPr>
          <a:xfrm>
            <a:off x="419548" y="2967645"/>
            <a:ext cx="8304904" cy="914130"/>
          </a:xfrm>
          <a:prstGeom prst="rect">
            <a:avLst/>
          </a:prstGeom>
        </p:spPr>
        <p:txBody>
          <a:bodyPr wrap="square" lIns="0" tIns="0" rIns="0" bIns="0">
            <a:noAutofit/>
          </a:bodyPr>
          <a:lstStyle>
            <a:lvl1pPr marL="0" indent="0" algn="ctr">
              <a:buNone/>
              <a:defRPr sz="2400" b="1" baseline="0">
                <a:solidFill>
                  <a:srgbClr val="44444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Text Placeholder 7">
            <a:extLst>
              <a:ext uri="{FF2B5EF4-FFF2-40B4-BE49-F238E27FC236}">
                <a16:creationId xmlns:a16="http://schemas.microsoft.com/office/drawing/2014/main" id="{791B0725-C78C-F24C-905B-2BCF9AC1863F}"/>
              </a:ext>
            </a:extLst>
          </p:cNvPr>
          <p:cNvSpPr>
            <a:spLocks noGrp="1"/>
          </p:cNvSpPr>
          <p:nvPr>
            <p:ph type="body" sz="quarter" idx="10" hasCustomPrompt="1"/>
          </p:nvPr>
        </p:nvSpPr>
        <p:spPr>
          <a:xfrm>
            <a:off x="419548" y="4318329"/>
            <a:ext cx="8304904" cy="542739"/>
          </a:xfrm>
          <a:prstGeom prst="rect">
            <a:avLst/>
          </a:prstGeom>
        </p:spPr>
        <p:txBody>
          <a:bodyPr lIns="0" tIns="0" rIns="0" bIns="0" numCol="4" spcCol="118872" anchor="t"/>
          <a:lstStyle>
            <a:lvl1pPr marL="0" indent="0">
              <a:lnSpc>
                <a:spcPts val="900"/>
              </a:lnSpc>
              <a:spcBef>
                <a:spcPts val="0"/>
              </a:spcBef>
              <a:buFontTx/>
              <a:buNone/>
              <a:defRPr sz="1000" baseline="0">
                <a:solidFill>
                  <a:schemeClr val="bg1"/>
                </a:solidFill>
              </a:defRPr>
            </a:lvl1pPr>
            <a:lvl2pPr marL="342900" indent="0">
              <a:lnSpc>
                <a:spcPts val="1050"/>
              </a:lnSpc>
              <a:buFontTx/>
              <a:buNone/>
              <a:defRPr sz="900"/>
            </a:lvl2pPr>
            <a:lvl3pPr marL="685800" indent="0">
              <a:lnSpc>
                <a:spcPts val="1050"/>
              </a:lnSpc>
              <a:buFontTx/>
              <a:buNone/>
              <a:defRPr sz="900"/>
            </a:lvl3pPr>
            <a:lvl4pPr marL="1028700" indent="0">
              <a:lnSpc>
                <a:spcPts val="1050"/>
              </a:lnSpc>
              <a:buFontTx/>
              <a:buNone/>
              <a:defRPr sz="900"/>
            </a:lvl4pPr>
            <a:lvl5pPr marL="1371600" indent="0">
              <a:lnSpc>
                <a:spcPts val="1050"/>
              </a:lnSpc>
              <a:buFontTx/>
              <a:buNone/>
              <a:defRPr sz="900"/>
            </a:lvl5pPr>
          </a:lstStyle>
          <a:p>
            <a:pPr lvl="0"/>
            <a:r>
              <a:rPr lang="en-US" dirty="0"/>
              <a:t>Name</a:t>
            </a:r>
          </a:p>
          <a:p>
            <a:pPr lvl="0"/>
            <a:r>
              <a:rPr lang="en-US" dirty="0"/>
              <a:t>Title 1</a:t>
            </a:r>
          </a:p>
          <a:p>
            <a:pPr lvl="0"/>
            <a:r>
              <a:rPr lang="en-US" dirty="0"/>
              <a:t>Title 2</a:t>
            </a:r>
          </a:p>
          <a:p>
            <a:pPr lvl="0"/>
            <a:r>
              <a:rPr lang="en-US" dirty="0"/>
              <a:t>Email</a:t>
            </a:r>
          </a:p>
          <a:p>
            <a:pPr lvl="0"/>
            <a:r>
              <a:rPr lang="en-US" dirty="0"/>
              <a:t>Name</a:t>
            </a:r>
          </a:p>
          <a:p>
            <a:pPr lvl="0"/>
            <a:r>
              <a:rPr lang="en-US" dirty="0"/>
              <a:t>Title 1</a:t>
            </a:r>
          </a:p>
          <a:p>
            <a:pPr lvl="0"/>
            <a:r>
              <a:rPr lang="en-US" dirty="0"/>
              <a:t>Title 2</a:t>
            </a:r>
          </a:p>
          <a:p>
            <a:pPr lvl="0"/>
            <a:r>
              <a:rPr lang="en-US" dirty="0"/>
              <a:t>Email</a:t>
            </a:r>
          </a:p>
          <a:p>
            <a:pPr lvl="0"/>
            <a:r>
              <a:rPr lang="en-US" dirty="0"/>
              <a:t>Name</a:t>
            </a:r>
          </a:p>
          <a:p>
            <a:pPr lvl="0"/>
            <a:r>
              <a:rPr lang="en-US" dirty="0"/>
              <a:t>Title 1</a:t>
            </a:r>
          </a:p>
          <a:p>
            <a:pPr lvl="0"/>
            <a:r>
              <a:rPr lang="en-US" dirty="0"/>
              <a:t>Title 2</a:t>
            </a:r>
          </a:p>
          <a:p>
            <a:pPr lvl="0"/>
            <a:r>
              <a:rPr lang="en-US" dirty="0"/>
              <a:t>Email</a:t>
            </a:r>
          </a:p>
          <a:p>
            <a:pPr lvl="0"/>
            <a:r>
              <a:rPr lang="en-US" dirty="0"/>
              <a:t>Name</a:t>
            </a:r>
          </a:p>
          <a:p>
            <a:pPr lvl="0"/>
            <a:r>
              <a:rPr lang="en-US" dirty="0"/>
              <a:t>Title 1</a:t>
            </a:r>
          </a:p>
          <a:p>
            <a:pPr lvl="0"/>
            <a:r>
              <a:rPr lang="en-US" dirty="0"/>
              <a:t>Title 2</a:t>
            </a:r>
          </a:p>
          <a:p>
            <a:pPr lvl="0"/>
            <a:r>
              <a:rPr lang="en-US" dirty="0"/>
              <a:t>Email</a:t>
            </a:r>
          </a:p>
        </p:txBody>
      </p:sp>
    </p:spTree>
    <p:extLst>
      <p:ext uri="{BB962C8B-B14F-4D97-AF65-F5344CB8AC3E}">
        <p14:creationId xmlns:p14="http://schemas.microsoft.com/office/powerpoint/2010/main" val="100100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19548" y="228600"/>
            <a:ext cx="8304904" cy="334877"/>
          </a:xfrm>
          <a:prstGeom prst="rect">
            <a:avLst/>
          </a:prstGeom>
        </p:spPr>
        <p:txBody>
          <a:bodyPr lIns="0" tIns="0" rIns="0" bIns="0">
            <a:noAutofit/>
          </a:bodyPr>
          <a:lstStyle>
            <a:lvl1pPr>
              <a:defRPr sz="2600" b="1" i="0" baseline="0"/>
            </a:lvl1pPr>
          </a:lstStyle>
          <a:p>
            <a:r>
              <a:rPr lang="en-US" dirty="0"/>
              <a:t>Click to edit Master title style</a:t>
            </a:r>
          </a:p>
        </p:txBody>
      </p:sp>
      <p:sp>
        <p:nvSpPr>
          <p:cNvPr id="3" name="Content Placeholder 2"/>
          <p:cNvSpPr>
            <a:spLocks noGrp="1"/>
          </p:cNvSpPr>
          <p:nvPr>
            <p:ph idx="1" hasCustomPrompt="1"/>
          </p:nvPr>
        </p:nvSpPr>
        <p:spPr>
          <a:xfrm>
            <a:off x="419548" y="1078992"/>
            <a:ext cx="8304904" cy="3431385"/>
          </a:xfrm>
          <a:prstGeom prst="rect">
            <a:avLst/>
          </a:prstGeom>
        </p:spPr>
        <p:txBody>
          <a:bodyPr lIns="0" tIns="0" rIns="0" bIns="0"/>
          <a:lstStyle>
            <a:lvl1pPr marL="171450" indent="-150876">
              <a:buFont typeface="Arial" panose="020B0604020202020204" pitchFamily="34" charset="0"/>
              <a:buChar char="•"/>
              <a:defRPr sz="1800" baseline="0">
                <a:solidFill>
                  <a:srgbClr val="444444"/>
                </a:solidFill>
              </a:defRPr>
            </a:lvl1pPr>
            <a:lvl2pPr marL="514350" indent="-150876">
              <a:buFont typeface=".AppleSystemUIFont"/>
              <a:buChar char="◦"/>
              <a:defRPr sz="1600" baseline="0">
                <a:solidFill>
                  <a:srgbClr val="444444"/>
                </a:solidFill>
              </a:defRPr>
            </a:lvl2pPr>
            <a:lvl3pPr marL="857250" indent="-150876">
              <a:buFont typeface=".HiraKakuInterface-W3"/>
              <a:buChar char="◉"/>
              <a:defRPr sz="1400" baseline="0">
                <a:solidFill>
                  <a:srgbClr val="444444"/>
                </a:solidFill>
              </a:defRPr>
            </a:lvl3pPr>
            <a:lvl4pPr marL="1200150" indent="-137160">
              <a:buFont typeface=".PingFangSC-Regular"/>
              <a:buChar char="◎"/>
              <a:defRPr sz="1200" baseline="0">
                <a:solidFill>
                  <a:srgbClr val="444444"/>
                </a:solidFill>
              </a:defRPr>
            </a:lvl4pPr>
            <a:lvl5pPr marL="1543050" indent="-137160">
              <a:buFont typeface=".AppleSystemUIFont"/>
              <a:buChar char="-"/>
              <a:defRPr sz="1000" baseline="0">
                <a:solidFill>
                  <a:srgbClr val="44444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80EA258-F8D7-BB41-A7C9-50D4FC1474B8}"/>
              </a:ext>
            </a:extLst>
          </p:cNvPr>
          <p:cNvSpPr>
            <a:spLocks noGrp="1"/>
          </p:cNvSpPr>
          <p:nvPr>
            <p:ph type="sldNum" sz="quarter" idx="10"/>
          </p:nvPr>
        </p:nvSpPr>
        <p:spPr/>
        <p:txBody>
          <a:bodyPr/>
          <a:lstStyle/>
          <a:p>
            <a:fld id="{6BED939B-6674-A349-B4CB-032A3F89A3D5}" type="slidenum">
              <a:rPr lang="en-US" smtClean="0"/>
              <a:pPr/>
              <a:t>‹#›</a:t>
            </a:fld>
            <a:endParaRPr lang="en-US" dirty="0"/>
          </a:p>
        </p:txBody>
      </p:sp>
      <p:sp>
        <p:nvSpPr>
          <p:cNvPr id="11" name="Text Placeholder 10">
            <a:extLst>
              <a:ext uri="{FF2B5EF4-FFF2-40B4-BE49-F238E27FC236}">
                <a16:creationId xmlns:a16="http://schemas.microsoft.com/office/drawing/2014/main" id="{1AAA6134-BEBB-ED45-9167-BE47746FFA65}"/>
              </a:ext>
            </a:extLst>
          </p:cNvPr>
          <p:cNvSpPr>
            <a:spLocks noGrp="1"/>
          </p:cNvSpPr>
          <p:nvPr>
            <p:ph type="body" sz="quarter" idx="11" hasCustomPrompt="1"/>
          </p:nvPr>
        </p:nvSpPr>
        <p:spPr>
          <a:xfrm>
            <a:off x="419100" y="640080"/>
            <a:ext cx="8305352" cy="283169"/>
          </a:xfrm>
          <a:prstGeom prst="rect">
            <a:avLst/>
          </a:prstGeom>
        </p:spPr>
        <p:txBody>
          <a:bodyPr lIns="0" tIns="0" rIns="0" bIns="0">
            <a:noAutofit/>
          </a:bodyPr>
          <a:lstStyle>
            <a:lvl1pPr marL="0" indent="0">
              <a:buNone/>
              <a:defRPr sz="1800" b="1" i="1" baseline="0">
                <a:solidFill>
                  <a:srgbClr val="444444"/>
                </a:solidFill>
              </a:defRPr>
            </a:lvl1pPr>
          </a:lstStyle>
          <a:p>
            <a:pPr lvl="0"/>
            <a:r>
              <a:rPr lang="en-US" dirty="0"/>
              <a:t>Click to edit Master subtitle style</a:t>
            </a:r>
          </a:p>
        </p:txBody>
      </p:sp>
    </p:spTree>
    <p:extLst>
      <p:ext uri="{BB962C8B-B14F-4D97-AF65-F5344CB8AC3E}">
        <p14:creationId xmlns:p14="http://schemas.microsoft.com/office/powerpoint/2010/main" val="94730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578FD4-ABBD-2241-BD35-175152A0EABD}"/>
              </a:ext>
            </a:extLst>
          </p:cNvPr>
          <p:cNvSpPr>
            <a:spLocks noGrp="1"/>
          </p:cNvSpPr>
          <p:nvPr>
            <p:ph type="sldNum" sz="quarter" idx="10"/>
          </p:nvPr>
        </p:nvSpPr>
        <p:spPr/>
        <p:txBody>
          <a:bodyPr/>
          <a:lstStyle/>
          <a:p>
            <a:fld id="{6BED939B-6674-A349-B4CB-032A3F89A3D5}" type="slidenum">
              <a:rPr lang="en-US" smtClean="0"/>
              <a:pPr/>
              <a:t>‹#›</a:t>
            </a:fld>
            <a:endParaRPr lang="en-US" dirty="0"/>
          </a:p>
        </p:txBody>
      </p:sp>
      <p:sp>
        <p:nvSpPr>
          <p:cNvPr id="8" name="Title 1">
            <a:extLst>
              <a:ext uri="{FF2B5EF4-FFF2-40B4-BE49-F238E27FC236}">
                <a16:creationId xmlns:a16="http://schemas.microsoft.com/office/drawing/2014/main" id="{D3624CF8-1504-B740-BB58-16755C704931}"/>
              </a:ext>
            </a:extLst>
          </p:cNvPr>
          <p:cNvSpPr>
            <a:spLocks noGrp="1"/>
          </p:cNvSpPr>
          <p:nvPr>
            <p:ph type="title"/>
          </p:nvPr>
        </p:nvSpPr>
        <p:spPr>
          <a:xfrm>
            <a:off x="419548" y="228600"/>
            <a:ext cx="8304904" cy="334877"/>
          </a:xfrm>
          <a:prstGeom prst="rect">
            <a:avLst/>
          </a:prstGeom>
        </p:spPr>
        <p:txBody>
          <a:bodyPr lIns="0" tIns="0" rIns="0" bIns="0">
            <a:noAutofit/>
          </a:bodyPr>
          <a:lstStyle>
            <a:lvl1pPr>
              <a:defRPr sz="2600" baseline="0">
                <a:solidFill>
                  <a:srgbClr val="444444"/>
                </a:solidFill>
              </a:defRPr>
            </a:lvl1pPr>
          </a:lstStyle>
          <a:p>
            <a:r>
              <a:rPr lang="en-US" dirty="0"/>
              <a:t>Click to edit Master title style</a:t>
            </a:r>
          </a:p>
        </p:txBody>
      </p:sp>
      <p:sp>
        <p:nvSpPr>
          <p:cNvPr id="9" name="Text Placeholder 10">
            <a:extLst>
              <a:ext uri="{FF2B5EF4-FFF2-40B4-BE49-F238E27FC236}">
                <a16:creationId xmlns:a16="http://schemas.microsoft.com/office/drawing/2014/main" id="{2CDE241C-F81A-1E4C-A825-0BB3E0CE2CE7}"/>
              </a:ext>
            </a:extLst>
          </p:cNvPr>
          <p:cNvSpPr>
            <a:spLocks noGrp="1"/>
          </p:cNvSpPr>
          <p:nvPr>
            <p:ph type="body" sz="quarter" idx="11" hasCustomPrompt="1"/>
          </p:nvPr>
        </p:nvSpPr>
        <p:spPr>
          <a:xfrm>
            <a:off x="419100" y="648929"/>
            <a:ext cx="8305352" cy="277270"/>
          </a:xfrm>
          <a:prstGeom prst="rect">
            <a:avLst/>
          </a:prstGeom>
        </p:spPr>
        <p:txBody>
          <a:bodyPr lIns="0" tIns="0" rIns="0" bIns="0">
            <a:noAutofit/>
          </a:bodyPr>
          <a:lstStyle>
            <a:lvl1pPr marL="0" indent="0">
              <a:buNone/>
              <a:defRPr sz="1800" b="1" i="1" baseline="0">
                <a:solidFill>
                  <a:srgbClr val="444444"/>
                </a:solidFill>
              </a:defRPr>
            </a:lvl1pPr>
          </a:lstStyle>
          <a:p>
            <a:pPr lvl="0"/>
            <a:r>
              <a:rPr lang="en-US" dirty="0"/>
              <a:t>Click to edit Master subtitle style</a:t>
            </a:r>
          </a:p>
        </p:txBody>
      </p:sp>
      <p:sp>
        <p:nvSpPr>
          <p:cNvPr id="10" name="Content Placeholder 3">
            <a:extLst>
              <a:ext uri="{FF2B5EF4-FFF2-40B4-BE49-F238E27FC236}">
                <a16:creationId xmlns:a16="http://schemas.microsoft.com/office/drawing/2014/main" id="{F1C5499B-BF7F-AF4F-B952-030E1EFDCDDB}"/>
              </a:ext>
            </a:extLst>
          </p:cNvPr>
          <p:cNvSpPr>
            <a:spLocks noGrp="1"/>
          </p:cNvSpPr>
          <p:nvPr>
            <p:ph sz="half" idx="2" hasCustomPrompt="1"/>
          </p:nvPr>
        </p:nvSpPr>
        <p:spPr>
          <a:xfrm>
            <a:off x="419549" y="1074420"/>
            <a:ext cx="8304903" cy="3419586"/>
          </a:xfrm>
          <a:prstGeom prst="rect">
            <a:avLst/>
          </a:prstGeom>
        </p:spPr>
        <p:txBody>
          <a:bodyPr lIns="0" tIns="0" rIns="0" bIns="0"/>
          <a:lstStyle>
            <a:lvl1pPr marL="0" indent="0">
              <a:buFontTx/>
              <a:buNone/>
              <a:defRPr sz="1800" baseline="0"/>
            </a:lvl1pPr>
          </a:lstStyle>
          <a:p>
            <a:pPr lvl="0"/>
            <a:r>
              <a:rPr lang="en-US" dirty="0"/>
              <a:t>Click to add image </a:t>
            </a:r>
          </a:p>
        </p:txBody>
      </p:sp>
    </p:spTree>
    <p:extLst>
      <p:ext uri="{BB962C8B-B14F-4D97-AF65-F5344CB8AC3E}">
        <p14:creationId xmlns:p14="http://schemas.microsoft.com/office/powerpoint/2010/main" val="190246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19548" y="228600"/>
            <a:ext cx="8304904" cy="290849"/>
          </a:xfrm>
          <a:prstGeom prst="rect">
            <a:avLst/>
          </a:prstGeom>
        </p:spPr>
        <p:txBody>
          <a:bodyPr lIns="0" tIns="0" rIns="0" bIns="0">
            <a:noAutofit/>
          </a:bodyPr>
          <a:lstStyle>
            <a:lvl1pPr>
              <a:defRPr sz="2600" baseline="0"/>
            </a:lvl1pPr>
          </a:lstStyle>
          <a:p>
            <a:r>
              <a:rPr lang="en-US" dirty="0"/>
              <a:t>Click to edit Master title style</a:t>
            </a:r>
          </a:p>
        </p:txBody>
      </p:sp>
      <p:sp>
        <p:nvSpPr>
          <p:cNvPr id="3" name="Content Placeholder 2"/>
          <p:cNvSpPr>
            <a:spLocks noGrp="1"/>
          </p:cNvSpPr>
          <p:nvPr>
            <p:ph sz="half" idx="1" hasCustomPrompt="1"/>
          </p:nvPr>
        </p:nvSpPr>
        <p:spPr>
          <a:xfrm>
            <a:off x="419101" y="1078992"/>
            <a:ext cx="4034913" cy="3616124"/>
          </a:xfrm>
          <a:prstGeom prst="rect">
            <a:avLst/>
          </a:prstGeom>
        </p:spPr>
        <p:txBody>
          <a:bodyPr lIns="0" tIns="0" rIns="0" bIns="0">
            <a:noAutofit/>
          </a:bodyPr>
          <a:lstStyle>
            <a:lvl1pPr indent="-150876">
              <a:defRPr sz="1500">
                <a:solidFill>
                  <a:srgbClr val="444444"/>
                </a:solidFill>
              </a:defRPr>
            </a:lvl1pPr>
            <a:lvl2pPr indent="-150876">
              <a:defRPr sz="1350">
                <a:solidFill>
                  <a:srgbClr val="444444"/>
                </a:solidFill>
              </a:defRPr>
            </a:lvl2pPr>
            <a:lvl3pPr indent="-150876">
              <a:defRPr sz="1200">
                <a:solidFill>
                  <a:srgbClr val="444444"/>
                </a:solidFill>
              </a:defRPr>
            </a:lvl3pPr>
            <a:lvl4pPr indent="-137160">
              <a:defRPr sz="1050">
                <a:solidFill>
                  <a:srgbClr val="444444"/>
                </a:solidFill>
              </a:defRPr>
            </a:lvl4pPr>
            <a:lvl5pPr indent="-123444">
              <a:defRPr sz="900">
                <a:solidFill>
                  <a:srgbClr val="44444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89987" y="1078992"/>
            <a:ext cx="4034465" cy="3616126"/>
          </a:xfrm>
          <a:prstGeom prst="rect">
            <a:avLst/>
          </a:prstGeom>
        </p:spPr>
        <p:txBody>
          <a:bodyPr lIns="0" tIns="0" rIns="0" bIns="0"/>
          <a:lstStyle>
            <a:lvl1pPr indent="-150876">
              <a:defRPr sz="1500">
                <a:solidFill>
                  <a:srgbClr val="444444"/>
                </a:solidFill>
              </a:defRPr>
            </a:lvl1pPr>
            <a:lvl2pPr indent="-150876">
              <a:defRPr sz="1350">
                <a:solidFill>
                  <a:srgbClr val="444444"/>
                </a:solidFill>
              </a:defRPr>
            </a:lvl2pPr>
            <a:lvl3pPr indent="-150876">
              <a:defRPr sz="1200">
                <a:solidFill>
                  <a:srgbClr val="444444"/>
                </a:solidFill>
              </a:defRPr>
            </a:lvl3pPr>
            <a:lvl4pPr indent="-137160">
              <a:defRPr sz="1050">
                <a:solidFill>
                  <a:srgbClr val="444444"/>
                </a:solidFill>
              </a:defRPr>
            </a:lvl4pPr>
            <a:lvl5pPr indent="-137160">
              <a:defRPr sz="900">
                <a:solidFill>
                  <a:srgbClr val="44444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BED939B-6674-A349-B4CB-032A3F89A3D5}" type="slidenum">
              <a:rPr lang="en-US" smtClean="0"/>
              <a:pPr/>
              <a:t>‹#›</a:t>
            </a:fld>
            <a:endParaRPr lang="en-US"/>
          </a:p>
        </p:txBody>
      </p:sp>
      <p:sp>
        <p:nvSpPr>
          <p:cNvPr id="8" name="Text Placeholder 10">
            <a:extLst>
              <a:ext uri="{FF2B5EF4-FFF2-40B4-BE49-F238E27FC236}">
                <a16:creationId xmlns:a16="http://schemas.microsoft.com/office/drawing/2014/main" id="{E73B2A98-A6BF-5E46-A786-8577D0EAE6F1}"/>
              </a:ext>
            </a:extLst>
          </p:cNvPr>
          <p:cNvSpPr>
            <a:spLocks noGrp="1"/>
          </p:cNvSpPr>
          <p:nvPr>
            <p:ph type="body" sz="quarter" idx="13" hasCustomPrompt="1"/>
          </p:nvPr>
        </p:nvSpPr>
        <p:spPr>
          <a:xfrm>
            <a:off x="419100" y="640080"/>
            <a:ext cx="8305352" cy="314311"/>
          </a:xfrm>
          <a:prstGeom prst="rect">
            <a:avLst/>
          </a:prstGeom>
        </p:spPr>
        <p:txBody>
          <a:bodyPr lIns="0" tIns="0" rIns="0" bIns="0">
            <a:noAutofit/>
          </a:bodyPr>
          <a:lstStyle>
            <a:lvl1pPr marL="0" indent="0">
              <a:buNone/>
              <a:defRPr sz="1800" b="1" i="1" baseline="0">
                <a:solidFill>
                  <a:srgbClr val="444444"/>
                </a:solidFill>
              </a:defRPr>
            </a:lvl1pPr>
          </a:lstStyle>
          <a:p>
            <a:pPr lvl="0"/>
            <a:r>
              <a:rPr lang="en-US" dirty="0"/>
              <a:t>Click to edit Master subtitle style</a:t>
            </a:r>
          </a:p>
        </p:txBody>
      </p:sp>
    </p:spTree>
    <p:extLst>
      <p:ext uri="{BB962C8B-B14F-4D97-AF65-F5344CB8AC3E}">
        <p14:creationId xmlns:p14="http://schemas.microsoft.com/office/powerpoint/2010/main" val="24332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C8EE740-B28B-B645-AAE1-CA2B1C4AFDEF}"/>
              </a:ext>
            </a:extLst>
          </p:cNvPr>
          <p:cNvSpPr>
            <a:spLocks noGrp="1"/>
          </p:cNvSpPr>
          <p:nvPr>
            <p:ph type="sldNum" sz="quarter" idx="10"/>
          </p:nvPr>
        </p:nvSpPr>
        <p:spPr/>
        <p:txBody>
          <a:bodyPr/>
          <a:lstStyle/>
          <a:p>
            <a:fld id="{6BED939B-6674-A349-B4CB-032A3F89A3D5}" type="slidenum">
              <a:rPr lang="en-US" smtClean="0"/>
              <a:pPr/>
              <a:t>‹#›</a:t>
            </a:fld>
            <a:endParaRPr lang="en-US" dirty="0"/>
          </a:p>
        </p:txBody>
      </p:sp>
      <p:sp>
        <p:nvSpPr>
          <p:cNvPr id="6" name="Content Placeholder 3">
            <a:extLst>
              <a:ext uri="{FF2B5EF4-FFF2-40B4-BE49-F238E27FC236}">
                <a16:creationId xmlns:a16="http://schemas.microsoft.com/office/drawing/2014/main" id="{B708364B-B78F-234B-9D11-05D37DDE4632}"/>
              </a:ext>
            </a:extLst>
          </p:cNvPr>
          <p:cNvSpPr>
            <a:spLocks noGrp="1"/>
          </p:cNvSpPr>
          <p:nvPr>
            <p:ph sz="half" idx="2" hasCustomPrompt="1"/>
          </p:nvPr>
        </p:nvSpPr>
        <p:spPr>
          <a:xfrm>
            <a:off x="419549" y="228600"/>
            <a:ext cx="8218842" cy="4139005"/>
          </a:xfrm>
          <a:prstGeom prst="rect">
            <a:avLst/>
          </a:prstGeom>
        </p:spPr>
        <p:txBody>
          <a:bodyPr lIns="0" tIns="0" rIns="0" bIns="0"/>
          <a:lstStyle>
            <a:lvl1pPr marL="0" indent="0">
              <a:buFontTx/>
              <a:buNone/>
              <a:defRPr sz="1500"/>
            </a:lvl1pPr>
          </a:lstStyle>
          <a:p>
            <a:pPr lvl="0"/>
            <a:r>
              <a:rPr lang="en-US" dirty="0"/>
              <a:t>Click to add image</a:t>
            </a:r>
          </a:p>
        </p:txBody>
      </p:sp>
    </p:spTree>
    <p:extLst>
      <p:ext uri="{BB962C8B-B14F-4D97-AF65-F5344CB8AC3E}">
        <p14:creationId xmlns:p14="http://schemas.microsoft.com/office/powerpoint/2010/main" val="366734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820C69-C6C5-1D4D-9C56-746422C557AD}"/>
              </a:ext>
            </a:extLst>
          </p:cNvPr>
          <p:cNvSpPr>
            <a:spLocks noGrp="1"/>
          </p:cNvSpPr>
          <p:nvPr>
            <p:ph type="sldNum" sz="quarter" idx="10"/>
          </p:nvPr>
        </p:nvSpPr>
        <p:spPr/>
        <p:txBody>
          <a:bodyPr/>
          <a:lstStyle/>
          <a:p>
            <a:fld id="{6BED939B-6674-A349-B4CB-032A3F89A3D5}" type="slidenum">
              <a:rPr lang="en-US" smtClean="0"/>
              <a:pPr/>
              <a:t>‹#›</a:t>
            </a:fld>
            <a:endParaRPr lang="en-US" dirty="0"/>
          </a:p>
        </p:txBody>
      </p:sp>
    </p:spTree>
    <p:extLst>
      <p:ext uri="{BB962C8B-B14F-4D97-AF65-F5344CB8AC3E}">
        <p14:creationId xmlns:p14="http://schemas.microsoft.com/office/powerpoint/2010/main" val="2696639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B9F48E-4B76-9243-BF36-DE3038D4A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34266714"/>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defTabSz="685800" rtl="0" eaLnBrk="1" latinLnBrk="0" hangingPunct="1">
        <a:lnSpc>
          <a:spcPct val="90000"/>
        </a:lnSpc>
        <a:spcBef>
          <a:spcPct val="0"/>
        </a:spcBef>
        <a:buNone/>
        <a:defRPr sz="2700" b="1" kern="1200">
          <a:solidFill>
            <a:srgbClr val="444444"/>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852C3A-2B5D-5F42-94D6-381E613798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695886"/>
            <a:ext cx="9144000" cy="458890"/>
          </a:xfrm>
          <a:prstGeom prst="rect">
            <a:avLst/>
          </a:prstGeom>
        </p:spPr>
      </p:pic>
      <p:sp>
        <p:nvSpPr>
          <p:cNvPr id="6" name="Slide Number Placeholder 5"/>
          <p:cNvSpPr>
            <a:spLocks noGrp="1"/>
          </p:cNvSpPr>
          <p:nvPr>
            <p:ph type="sldNum" sz="quarter" idx="4"/>
          </p:nvPr>
        </p:nvSpPr>
        <p:spPr>
          <a:xfrm>
            <a:off x="8662220" y="4695886"/>
            <a:ext cx="481781" cy="447615"/>
          </a:xfrm>
          <a:prstGeom prst="rect">
            <a:avLst/>
          </a:prstGeom>
        </p:spPr>
        <p:txBody>
          <a:bodyPr vert="horz" lIns="91440" tIns="45720" rIns="91440" bIns="45720" rtlCol="0" anchor="ctr"/>
          <a:lstStyle>
            <a:lvl1pPr algn="ctr">
              <a:defRPr sz="900">
                <a:solidFill>
                  <a:schemeClr val="bg1"/>
                </a:solidFill>
              </a:defRPr>
            </a:lvl1pPr>
          </a:lstStyle>
          <a:p>
            <a:fld id="{6BED939B-6674-A349-B4CB-032A3F89A3D5}" type="slidenum">
              <a:rPr lang="en-US" smtClean="0"/>
              <a:pPr/>
              <a:t>‹#›</a:t>
            </a:fld>
            <a:endParaRPr lang="en-US" dirty="0"/>
          </a:p>
        </p:txBody>
      </p:sp>
    </p:spTree>
    <p:extLst>
      <p:ext uri="{BB962C8B-B14F-4D97-AF65-F5344CB8AC3E}">
        <p14:creationId xmlns:p14="http://schemas.microsoft.com/office/powerpoint/2010/main" val="314046509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4" r:id="rId3"/>
    <p:sldLayoutId id="2147483667" r:id="rId4"/>
    <p:sldLayoutId id="2147483670" r:id="rId5"/>
  </p:sldLayoutIdLst>
  <p:hf hdr="0" ftr="0" dt="0"/>
  <p:txStyles>
    <p:titleStyle>
      <a:lvl1pPr algn="l" defTabSz="685800" rtl="0" eaLnBrk="1" latinLnBrk="0" hangingPunct="1">
        <a:lnSpc>
          <a:spcPct val="90000"/>
        </a:lnSpc>
        <a:spcBef>
          <a:spcPct val="0"/>
        </a:spcBef>
        <a:buNone/>
        <a:defRPr sz="2100" b="1" kern="1200">
          <a:solidFill>
            <a:srgbClr val="444444"/>
          </a:solidFill>
          <a:latin typeface="+mn-lt"/>
          <a:ea typeface="+mj-ea"/>
          <a:cs typeface="+mj-cs"/>
        </a:defRPr>
      </a:lvl1pPr>
    </p:titleStyle>
    <p:bodyStyle>
      <a:lvl1pPr marL="171450" indent="-171450" algn="l" defTabSz="685800" rtl="0" eaLnBrk="1" latinLnBrk="0" hangingPunct="1">
        <a:lnSpc>
          <a:spcPct val="90000"/>
        </a:lnSpc>
        <a:spcBef>
          <a:spcPts val="750"/>
        </a:spcBef>
        <a:buClr>
          <a:srgbClr val="FF0000"/>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FF0000"/>
        </a:buClr>
        <a:buFont typeface=".AppleSystemUIFont"/>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FF0000"/>
        </a:buClr>
        <a:buFont typeface=".HiraKakuInterface-W3"/>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FF0000"/>
        </a:buClr>
        <a:buFont typeface=".PingFangSC-Regular"/>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FF0000"/>
        </a:buClr>
        <a:buFont typeface=".AppleSystemUIFont"/>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image" Target="../media/image20.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image" Target="../media/image22.t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A22D04-36F1-4DD3-A4FC-CFD7B0FDE4FF}"/>
              </a:ext>
            </a:extLst>
          </p:cNvPr>
          <p:cNvSpPr>
            <a:spLocks noGrp="1"/>
          </p:cNvSpPr>
          <p:nvPr>
            <p:ph type="sldNum" sz="quarter" idx="10"/>
          </p:nvPr>
        </p:nvSpPr>
        <p:spPr/>
        <p:txBody>
          <a:bodyPr/>
          <a:lstStyle/>
          <a:p>
            <a:fld id="{6BED939B-6674-A349-B4CB-032A3F89A3D5}" type="slidenum">
              <a:rPr lang="en-US" smtClean="0"/>
              <a:pPr/>
              <a:t>1</a:t>
            </a:fld>
            <a:endParaRPr lang="en-US" dirty="0"/>
          </a:p>
        </p:txBody>
      </p:sp>
      <p:sp>
        <p:nvSpPr>
          <p:cNvPr id="3" name="Title 2">
            <a:extLst>
              <a:ext uri="{FF2B5EF4-FFF2-40B4-BE49-F238E27FC236}">
                <a16:creationId xmlns:a16="http://schemas.microsoft.com/office/drawing/2014/main" id="{8A1DBEB3-521C-4B31-89DA-A853C1CD34FF}"/>
              </a:ext>
            </a:extLst>
          </p:cNvPr>
          <p:cNvSpPr>
            <a:spLocks noGrp="1"/>
          </p:cNvSpPr>
          <p:nvPr>
            <p:ph type="title"/>
          </p:nvPr>
        </p:nvSpPr>
        <p:spPr>
          <a:xfrm>
            <a:off x="419548" y="228598"/>
            <a:ext cx="8304904" cy="3988137"/>
          </a:xfrm>
        </p:spPr>
        <p:txBody>
          <a:bodyPr/>
          <a:lstStyle/>
          <a:p>
            <a:pPr algn="ctr"/>
            <a:r>
              <a:rPr lang="en-US" dirty="0"/>
              <a:t>GCOOS/Woods Hole Group, Inc.</a:t>
            </a:r>
            <a:br>
              <a:rPr lang="en-US" dirty="0"/>
            </a:br>
            <a:r>
              <a:rPr lang="en-US" sz="2000" dirty="0"/>
              <a:t>UGOS-1 </a:t>
            </a:r>
            <a:r>
              <a:rPr lang="en-US" sz="2000" i="1" dirty="0"/>
              <a:t>Informing the LC Campaign: Data Compilation to Improve Understanding, Simulation and Prediction of the LCS</a:t>
            </a:r>
            <a:r>
              <a:rPr lang="en-US" sz="2000" dirty="0"/>
              <a:t> </a:t>
            </a:r>
            <a:br>
              <a:rPr lang="en-US" sz="2000" dirty="0"/>
            </a:br>
            <a:br>
              <a:rPr lang="en-US" dirty="0"/>
            </a:br>
            <a:r>
              <a:rPr lang="en-US" sz="2400" dirty="0"/>
              <a:t>Quality Assurance Screening of NTL Ocean Current Profile Data</a:t>
            </a:r>
            <a:br>
              <a:rPr lang="en-US" sz="2400" dirty="0"/>
            </a:br>
            <a:r>
              <a:rPr lang="en-US" sz="2400" dirty="0"/>
              <a:t>to improve data accessibility and </a:t>
            </a:r>
            <a:r>
              <a:rPr lang="en-US" sz="2400" dirty="0" err="1"/>
              <a:t>useability</a:t>
            </a:r>
            <a:br>
              <a:rPr lang="en-US" dirty="0"/>
            </a:br>
            <a:br>
              <a:rPr lang="en-US" dirty="0"/>
            </a:br>
            <a:br>
              <a:rPr lang="en-US" dirty="0"/>
            </a:br>
            <a:r>
              <a:rPr lang="en-US" dirty="0"/>
              <a:t>Bruce Magnell</a:t>
            </a:r>
            <a:br>
              <a:rPr lang="en-US" dirty="0"/>
            </a:br>
            <a:r>
              <a:rPr lang="en-US" dirty="0"/>
              <a:t>Scientific Director</a:t>
            </a:r>
            <a:br>
              <a:rPr lang="en-US" dirty="0"/>
            </a:br>
            <a:r>
              <a:rPr lang="en-US" dirty="0"/>
              <a:t>Oceanography and Measurement Systems</a:t>
            </a:r>
          </a:p>
        </p:txBody>
      </p:sp>
      <p:sp>
        <p:nvSpPr>
          <p:cNvPr id="4" name="Text Placeholder 3">
            <a:extLst>
              <a:ext uri="{FF2B5EF4-FFF2-40B4-BE49-F238E27FC236}">
                <a16:creationId xmlns:a16="http://schemas.microsoft.com/office/drawing/2014/main" id="{66EBBCBE-8C6D-40C7-8FE7-985A8B67BC6C}"/>
              </a:ext>
            </a:extLst>
          </p:cNvPr>
          <p:cNvSpPr>
            <a:spLocks noGrp="1"/>
          </p:cNvSpPr>
          <p:nvPr>
            <p:ph type="body" sz="quarter" idx="11"/>
          </p:nvPr>
        </p:nvSpPr>
        <p:spPr>
          <a:xfrm>
            <a:off x="419099" y="4317676"/>
            <a:ext cx="8305352" cy="277270"/>
          </a:xfrm>
        </p:spPr>
        <p:txBody>
          <a:bodyPr/>
          <a:lstStyle/>
          <a:p>
            <a:endParaRPr lang="en-US" dirty="0"/>
          </a:p>
        </p:txBody>
      </p:sp>
      <p:sp>
        <p:nvSpPr>
          <p:cNvPr id="5" name="Content Placeholder 4">
            <a:extLst>
              <a:ext uri="{FF2B5EF4-FFF2-40B4-BE49-F238E27FC236}">
                <a16:creationId xmlns:a16="http://schemas.microsoft.com/office/drawing/2014/main" id="{BC6A0E46-C021-4EF7-B413-AD09A17717A8}"/>
              </a:ext>
            </a:extLst>
          </p:cNvPr>
          <p:cNvSpPr>
            <a:spLocks noGrp="1"/>
          </p:cNvSpPr>
          <p:nvPr>
            <p:ph sz="half" idx="2"/>
          </p:nvPr>
        </p:nvSpPr>
        <p:spPr>
          <a:xfrm>
            <a:off x="419099" y="3933894"/>
            <a:ext cx="8304903" cy="1625815"/>
          </a:xfrm>
        </p:spPr>
        <p:txBody>
          <a:bodyPr/>
          <a:lstStyle/>
          <a:p>
            <a:endParaRPr lang="en-US" dirty="0"/>
          </a:p>
        </p:txBody>
      </p:sp>
    </p:spTree>
    <p:extLst>
      <p:ext uri="{BB962C8B-B14F-4D97-AF65-F5344CB8AC3E}">
        <p14:creationId xmlns:p14="http://schemas.microsoft.com/office/powerpoint/2010/main" val="293418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10</a:t>
            </a:fld>
            <a:endParaRPr lang="en-US" dirty="0"/>
          </a:p>
        </p:txBody>
      </p:sp>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a:xfrm>
            <a:off x="419100" y="128557"/>
            <a:ext cx="8304904" cy="334877"/>
          </a:xfrm>
        </p:spPr>
        <p:txBody>
          <a:bodyPr/>
          <a:lstStyle/>
          <a:p>
            <a:pPr algn="ctr"/>
            <a:r>
              <a:rPr lang="en-US" dirty="0"/>
              <a:t>WHG Post-Processing NTL Data Quality Control </a:t>
            </a:r>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a:xfrm>
            <a:off x="418652" y="533298"/>
            <a:ext cx="8305352" cy="277270"/>
          </a:xfrm>
        </p:spPr>
        <p:txBody>
          <a:bodyPr/>
          <a:lstStyle/>
          <a:p>
            <a:pPr algn="ctr"/>
            <a:r>
              <a:rPr lang="en-US" dirty="0"/>
              <a:t>Data review and ‘mask’ application GUI: </a:t>
            </a:r>
          </a:p>
          <a:p>
            <a:endParaRPr lang="en-US" dirty="0"/>
          </a:p>
          <a:p>
            <a:endParaRPr lang="en-US" dirty="0"/>
          </a:p>
          <a:p>
            <a:endParaRPr lang="en-US" dirty="0"/>
          </a:p>
          <a:p>
            <a:endParaRPr lang="en-US" dirty="0"/>
          </a:p>
          <a:p>
            <a:endParaRPr lang="en-US" dirty="0"/>
          </a:p>
          <a:p>
            <a:endParaRPr lang="en-US" dirty="0"/>
          </a:p>
        </p:txBody>
      </p:sp>
      <p:pic>
        <p:nvPicPr>
          <p:cNvPr id="12" name="Content Placeholder 11">
            <a:extLst>
              <a:ext uri="{FF2B5EF4-FFF2-40B4-BE49-F238E27FC236}">
                <a16:creationId xmlns:a16="http://schemas.microsoft.com/office/drawing/2014/main" id="{0131AEED-CB7F-4337-B673-E3817EED3D84}"/>
              </a:ext>
            </a:extLst>
          </p:cNvPr>
          <p:cNvPicPr>
            <a:picLocks noGrp="1" noChangeAspect="1"/>
          </p:cNvPicPr>
          <p:nvPr>
            <p:ph sz="half" idx="2"/>
          </p:nvPr>
        </p:nvPicPr>
        <p:blipFill>
          <a:blip r:embed="rId2"/>
          <a:stretch>
            <a:fillRect/>
          </a:stretch>
        </p:blipFill>
        <p:spPr>
          <a:xfrm>
            <a:off x="1591158" y="880512"/>
            <a:ext cx="5521295" cy="3729690"/>
          </a:xfrm>
        </p:spPr>
      </p:pic>
    </p:spTree>
    <p:extLst>
      <p:ext uri="{BB962C8B-B14F-4D97-AF65-F5344CB8AC3E}">
        <p14:creationId xmlns:p14="http://schemas.microsoft.com/office/powerpoint/2010/main" val="259786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11</a:t>
            </a:fld>
            <a:endParaRPr lang="en-US" dirty="0"/>
          </a:p>
        </p:txBody>
      </p:sp>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p:txBody>
          <a:bodyPr/>
          <a:lstStyle/>
          <a:p>
            <a:pPr algn="ctr"/>
            <a:r>
              <a:rPr lang="en-US" dirty="0"/>
              <a:t>WHG Post-Processing NTL Data Quality Control </a:t>
            </a:r>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p:txBody>
          <a:bodyPr/>
          <a:lstStyle/>
          <a:p>
            <a:r>
              <a:rPr lang="en-US" dirty="0"/>
              <a:t>Example Echo, Signal-to-Noise, and Correlation data review plots</a:t>
            </a:r>
          </a:p>
          <a:p>
            <a:endParaRPr lang="en-US" dirty="0"/>
          </a:p>
          <a:p>
            <a:endParaRPr lang="en-US" dirty="0"/>
          </a:p>
          <a:p>
            <a:endParaRPr lang="en-US" dirty="0"/>
          </a:p>
          <a:p>
            <a:endParaRPr lang="en-US" dirty="0"/>
          </a:p>
          <a:p>
            <a:endParaRPr lang="en-US" dirty="0"/>
          </a:p>
          <a:p>
            <a:endParaRPr lang="en-US" dirty="0"/>
          </a:p>
        </p:txBody>
      </p:sp>
      <p:pic>
        <p:nvPicPr>
          <p:cNvPr id="9" name="Content Placeholder 8">
            <a:extLst>
              <a:ext uri="{FF2B5EF4-FFF2-40B4-BE49-F238E27FC236}">
                <a16:creationId xmlns:a16="http://schemas.microsoft.com/office/drawing/2014/main" id="{02EBCC9A-A991-4498-8091-2752E0A4F58B}"/>
              </a:ext>
            </a:extLst>
          </p:cNvPr>
          <p:cNvPicPr>
            <a:picLocks noGrp="1" noChangeAspect="1"/>
          </p:cNvPicPr>
          <p:nvPr>
            <p:ph sz="half" idx="2"/>
          </p:nvPr>
        </p:nvPicPr>
        <p:blipFill>
          <a:blip r:embed="rId2"/>
          <a:stretch>
            <a:fillRect/>
          </a:stretch>
        </p:blipFill>
        <p:spPr>
          <a:xfrm>
            <a:off x="988077" y="956810"/>
            <a:ext cx="6482571" cy="3718771"/>
          </a:xfrm>
        </p:spPr>
      </p:pic>
    </p:spTree>
    <p:extLst>
      <p:ext uri="{BB962C8B-B14F-4D97-AF65-F5344CB8AC3E}">
        <p14:creationId xmlns:p14="http://schemas.microsoft.com/office/powerpoint/2010/main" val="130489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12</a:t>
            </a:fld>
            <a:endParaRPr lang="en-US" dirty="0"/>
          </a:p>
        </p:txBody>
      </p:sp>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p:txBody>
          <a:bodyPr/>
          <a:lstStyle/>
          <a:p>
            <a:pPr algn="ctr"/>
            <a:r>
              <a:rPr lang="en-US" dirty="0"/>
              <a:t>WHG Post-Processing NTL Data Quality Control </a:t>
            </a:r>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p:txBody>
          <a:bodyPr/>
          <a:lstStyle/>
          <a:p>
            <a:r>
              <a:rPr lang="en-US" dirty="0"/>
              <a:t>Wrongful rig position example (correct positions yet to be established): </a:t>
            </a:r>
          </a:p>
          <a:p>
            <a:endParaRPr lang="en-US" dirty="0"/>
          </a:p>
          <a:p>
            <a:endParaRPr lang="en-US" dirty="0"/>
          </a:p>
          <a:p>
            <a:endParaRPr lang="en-US" dirty="0"/>
          </a:p>
          <a:p>
            <a:endParaRPr lang="en-US" dirty="0"/>
          </a:p>
          <a:p>
            <a:endParaRPr lang="en-US" dirty="0"/>
          </a:p>
          <a:p>
            <a:endParaRPr lang="en-US" dirty="0"/>
          </a:p>
        </p:txBody>
      </p:sp>
      <p:pic>
        <p:nvPicPr>
          <p:cNvPr id="8" name="Content Placeholder 7">
            <a:extLst>
              <a:ext uri="{FF2B5EF4-FFF2-40B4-BE49-F238E27FC236}">
                <a16:creationId xmlns:a16="http://schemas.microsoft.com/office/drawing/2014/main" id="{191300A1-D972-4A43-B55E-A6A6EC136616}"/>
              </a:ext>
            </a:extLst>
          </p:cNvPr>
          <p:cNvPicPr>
            <a:picLocks noGrp="1" noChangeAspect="1"/>
          </p:cNvPicPr>
          <p:nvPr>
            <p:ph sz="half" idx="2"/>
          </p:nvPr>
        </p:nvPicPr>
        <p:blipFill>
          <a:blip r:embed="rId2"/>
          <a:stretch>
            <a:fillRect/>
          </a:stretch>
        </p:blipFill>
        <p:spPr>
          <a:xfrm>
            <a:off x="281940" y="1011651"/>
            <a:ext cx="3851914" cy="3419475"/>
          </a:xfrm>
        </p:spPr>
      </p:pic>
      <p:pic>
        <p:nvPicPr>
          <p:cNvPr id="10" name="Picture 9">
            <a:extLst>
              <a:ext uri="{FF2B5EF4-FFF2-40B4-BE49-F238E27FC236}">
                <a16:creationId xmlns:a16="http://schemas.microsoft.com/office/drawing/2014/main" id="{E6171BCD-8F11-40C4-B8F7-6A26D5171398}"/>
              </a:ext>
            </a:extLst>
          </p:cNvPr>
          <p:cNvPicPr>
            <a:picLocks noChangeAspect="1"/>
          </p:cNvPicPr>
          <p:nvPr/>
        </p:nvPicPr>
        <p:blipFill>
          <a:blip r:embed="rId3"/>
          <a:stretch>
            <a:fillRect/>
          </a:stretch>
        </p:blipFill>
        <p:spPr>
          <a:xfrm>
            <a:off x="4343019" y="1011651"/>
            <a:ext cx="4727002" cy="2956845"/>
          </a:xfrm>
          <a:prstGeom prst="rect">
            <a:avLst/>
          </a:prstGeom>
        </p:spPr>
      </p:pic>
      <p:sp>
        <p:nvSpPr>
          <p:cNvPr id="11" name="TextBox 10">
            <a:extLst>
              <a:ext uri="{FF2B5EF4-FFF2-40B4-BE49-F238E27FC236}">
                <a16:creationId xmlns:a16="http://schemas.microsoft.com/office/drawing/2014/main" id="{2C57C1B3-3092-4BA5-8AFD-032CB8B9CB1F}"/>
              </a:ext>
            </a:extLst>
          </p:cNvPr>
          <p:cNvSpPr txBox="1"/>
          <p:nvPr/>
        </p:nvSpPr>
        <p:spPr>
          <a:xfrm>
            <a:off x="4343019" y="4044819"/>
            <a:ext cx="4599813" cy="646331"/>
          </a:xfrm>
          <a:prstGeom prst="rect">
            <a:avLst/>
          </a:prstGeom>
          <a:noFill/>
        </p:spPr>
        <p:txBody>
          <a:bodyPr wrap="square" rtlCol="0">
            <a:spAutoFit/>
          </a:bodyPr>
          <a:lstStyle/>
          <a:p>
            <a:r>
              <a:rPr lang="en-US" dirty="0"/>
              <a:t>Reflections from the seabed (left) suggest changes in position, but Lat/Lon is the same </a:t>
            </a:r>
          </a:p>
        </p:txBody>
      </p:sp>
    </p:spTree>
    <p:extLst>
      <p:ext uri="{BB962C8B-B14F-4D97-AF65-F5344CB8AC3E}">
        <p14:creationId xmlns:p14="http://schemas.microsoft.com/office/powerpoint/2010/main" val="871643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13</a:t>
            </a:fld>
            <a:endParaRPr lang="en-US" dirty="0"/>
          </a:p>
        </p:txBody>
      </p:sp>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a:xfrm>
            <a:off x="419548" y="170993"/>
            <a:ext cx="8304904" cy="334877"/>
          </a:xfrm>
        </p:spPr>
        <p:txBody>
          <a:bodyPr/>
          <a:lstStyle/>
          <a:p>
            <a:pPr algn="ctr"/>
            <a:r>
              <a:rPr lang="en-US" dirty="0"/>
              <a:t>WHG Post-Processing NTL Data Quality Control </a:t>
            </a:r>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a:xfrm>
            <a:off x="597758" y="569361"/>
            <a:ext cx="8305352" cy="277270"/>
          </a:xfrm>
        </p:spPr>
        <p:txBody>
          <a:bodyPr/>
          <a:lstStyle/>
          <a:p>
            <a:r>
              <a:rPr lang="en-US" dirty="0"/>
              <a:t>Example mean Echo, Correlation, and Error Velocity profile plots</a:t>
            </a:r>
          </a:p>
          <a:p>
            <a:endParaRPr lang="en-US" dirty="0"/>
          </a:p>
          <a:p>
            <a:endParaRPr lang="en-US" dirty="0"/>
          </a:p>
          <a:p>
            <a:endParaRPr lang="en-US" dirty="0"/>
          </a:p>
          <a:p>
            <a:endParaRPr lang="en-US" dirty="0"/>
          </a:p>
          <a:p>
            <a:endParaRPr lang="en-US" dirty="0"/>
          </a:p>
          <a:p>
            <a:endParaRPr lang="en-US" dirty="0"/>
          </a:p>
        </p:txBody>
      </p:sp>
      <p:pic>
        <p:nvPicPr>
          <p:cNvPr id="8" name="Content Placeholder 7">
            <a:extLst>
              <a:ext uri="{FF2B5EF4-FFF2-40B4-BE49-F238E27FC236}">
                <a16:creationId xmlns:a16="http://schemas.microsoft.com/office/drawing/2014/main" id="{31460C14-782F-4A13-BDB5-7626B2BB3843}"/>
              </a:ext>
            </a:extLst>
          </p:cNvPr>
          <p:cNvPicPr>
            <a:picLocks noGrp="1" noChangeAspect="1"/>
          </p:cNvPicPr>
          <p:nvPr>
            <p:ph sz="half" idx="2"/>
          </p:nvPr>
        </p:nvPicPr>
        <p:blipFill>
          <a:blip r:embed="rId2"/>
          <a:stretch>
            <a:fillRect/>
          </a:stretch>
        </p:blipFill>
        <p:spPr>
          <a:xfrm>
            <a:off x="6081357" y="926197"/>
            <a:ext cx="2195272" cy="3764950"/>
          </a:xfrm>
        </p:spPr>
      </p:pic>
      <p:pic>
        <p:nvPicPr>
          <p:cNvPr id="11" name="Picture 10">
            <a:extLst>
              <a:ext uri="{FF2B5EF4-FFF2-40B4-BE49-F238E27FC236}">
                <a16:creationId xmlns:a16="http://schemas.microsoft.com/office/drawing/2014/main" id="{82EFB19F-C4EC-4FFC-9079-AD10FEBE6E11}"/>
              </a:ext>
            </a:extLst>
          </p:cNvPr>
          <p:cNvPicPr>
            <a:picLocks noChangeAspect="1"/>
          </p:cNvPicPr>
          <p:nvPr/>
        </p:nvPicPr>
        <p:blipFill>
          <a:blip r:embed="rId3"/>
          <a:stretch>
            <a:fillRect/>
          </a:stretch>
        </p:blipFill>
        <p:spPr>
          <a:xfrm>
            <a:off x="3499051" y="930938"/>
            <a:ext cx="2195272" cy="3764948"/>
          </a:xfrm>
          <a:prstGeom prst="rect">
            <a:avLst/>
          </a:prstGeom>
        </p:spPr>
      </p:pic>
      <p:pic>
        <p:nvPicPr>
          <p:cNvPr id="13" name="Picture 12">
            <a:extLst>
              <a:ext uri="{FF2B5EF4-FFF2-40B4-BE49-F238E27FC236}">
                <a16:creationId xmlns:a16="http://schemas.microsoft.com/office/drawing/2014/main" id="{F76011AA-697C-4541-89A2-A32117CF2A11}"/>
              </a:ext>
            </a:extLst>
          </p:cNvPr>
          <p:cNvPicPr>
            <a:picLocks noChangeAspect="1"/>
          </p:cNvPicPr>
          <p:nvPr/>
        </p:nvPicPr>
        <p:blipFill>
          <a:blip r:embed="rId4"/>
          <a:stretch>
            <a:fillRect/>
          </a:stretch>
        </p:blipFill>
        <p:spPr>
          <a:xfrm>
            <a:off x="947293" y="926199"/>
            <a:ext cx="2195272" cy="3764948"/>
          </a:xfrm>
          <a:prstGeom prst="rect">
            <a:avLst/>
          </a:prstGeom>
        </p:spPr>
      </p:pic>
    </p:spTree>
    <p:extLst>
      <p:ext uri="{BB962C8B-B14F-4D97-AF65-F5344CB8AC3E}">
        <p14:creationId xmlns:p14="http://schemas.microsoft.com/office/powerpoint/2010/main" val="2631024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14</a:t>
            </a:fld>
            <a:endParaRPr lang="en-US" dirty="0"/>
          </a:p>
        </p:txBody>
      </p:sp>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a:xfrm>
            <a:off x="419548" y="136503"/>
            <a:ext cx="8304904" cy="334877"/>
          </a:xfrm>
        </p:spPr>
        <p:txBody>
          <a:bodyPr/>
          <a:lstStyle/>
          <a:p>
            <a:pPr algn="ctr"/>
            <a:r>
              <a:rPr lang="en-US" dirty="0"/>
              <a:t>WHG Post-Processing NTL Data Quality Control </a:t>
            </a:r>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a:xfrm>
            <a:off x="419548" y="583145"/>
            <a:ext cx="8523732" cy="507640"/>
          </a:xfrm>
        </p:spPr>
        <p:txBody>
          <a:bodyPr/>
          <a:lstStyle/>
          <a:p>
            <a:r>
              <a:rPr lang="en-US" dirty="0"/>
              <a:t>ID 42888: Using GUI to clean and trim speed and direction profiles.  Also shown as an example of wild changes in current direction, most probably due to poor system design</a:t>
            </a:r>
          </a:p>
          <a:p>
            <a:endParaRPr lang="en-US" dirty="0"/>
          </a:p>
          <a:p>
            <a:endParaRPr lang="en-US"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4D3860BD-1D8E-4433-BFFD-AB0EC4244BAD}"/>
              </a:ext>
            </a:extLst>
          </p:cNvPr>
          <p:cNvPicPr>
            <a:picLocks noChangeAspect="1"/>
          </p:cNvPicPr>
          <p:nvPr/>
        </p:nvPicPr>
        <p:blipFill>
          <a:blip r:embed="rId2"/>
          <a:stretch>
            <a:fillRect/>
          </a:stretch>
        </p:blipFill>
        <p:spPr>
          <a:xfrm>
            <a:off x="231301" y="1415329"/>
            <a:ext cx="4391191" cy="3021797"/>
          </a:xfrm>
          <a:prstGeom prst="rect">
            <a:avLst/>
          </a:prstGeom>
        </p:spPr>
      </p:pic>
      <p:pic>
        <p:nvPicPr>
          <p:cNvPr id="11" name="Picture 10">
            <a:extLst>
              <a:ext uri="{FF2B5EF4-FFF2-40B4-BE49-F238E27FC236}">
                <a16:creationId xmlns:a16="http://schemas.microsoft.com/office/drawing/2014/main" id="{6FEE48B5-55F1-4C8F-9908-365B8537E4C6}"/>
              </a:ext>
            </a:extLst>
          </p:cNvPr>
          <p:cNvPicPr>
            <a:picLocks noChangeAspect="1"/>
          </p:cNvPicPr>
          <p:nvPr/>
        </p:nvPicPr>
        <p:blipFill>
          <a:blip r:embed="rId3"/>
          <a:stretch>
            <a:fillRect/>
          </a:stretch>
        </p:blipFill>
        <p:spPr>
          <a:xfrm>
            <a:off x="4498698" y="1415329"/>
            <a:ext cx="4391192" cy="3021797"/>
          </a:xfrm>
          <a:prstGeom prst="rect">
            <a:avLst/>
          </a:prstGeom>
        </p:spPr>
      </p:pic>
    </p:spTree>
    <p:extLst>
      <p:ext uri="{BB962C8B-B14F-4D97-AF65-F5344CB8AC3E}">
        <p14:creationId xmlns:p14="http://schemas.microsoft.com/office/powerpoint/2010/main" val="1181078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15</a:t>
            </a:fld>
            <a:endParaRPr lang="en-US" dirty="0"/>
          </a:p>
        </p:txBody>
      </p:sp>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a:xfrm>
            <a:off x="419548" y="169394"/>
            <a:ext cx="8304904" cy="334877"/>
          </a:xfrm>
        </p:spPr>
        <p:txBody>
          <a:bodyPr/>
          <a:lstStyle/>
          <a:p>
            <a:pPr algn="ctr"/>
            <a:r>
              <a:rPr lang="en-US" dirty="0"/>
              <a:t>ADCP Acoustic Beam Interference</a:t>
            </a:r>
            <a:br>
              <a:rPr lang="en-US" dirty="0"/>
            </a:br>
            <a:br>
              <a:rPr lang="en-US" dirty="0"/>
            </a:br>
            <a:endParaRPr lang="en-US" dirty="0"/>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a:xfrm>
            <a:off x="419548" y="576658"/>
            <a:ext cx="8523732" cy="271431"/>
          </a:xfrm>
        </p:spPr>
        <p:txBody>
          <a:bodyPr/>
          <a:lstStyle/>
          <a:p>
            <a:r>
              <a:rPr lang="en-US" dirty="0"/>
              <a:t>ID 42370: Beam 4 data contaminated (left) but 4-beam solutions (right) - data discarded</a:t>
            </a:r>
          </a:p>
          <a:p>
            <a:endParaRPr lang="en-US" dirty="0"/>
          </a:p>
          <a:p>
            <a:endParaRPr lang="en-US" dirty="0"/>
          </a:p>
          <a:p>
            <a:endParaRPr lang="en-US" dirty="0"/>
          </a:p>
          <a:p>
            <a:endParaRPr lang="en-US" dirty="0"/>
          </a:p>
          <a:p>
            <a:endParaRPr lang="en-US" dirty="0"/>
          </a:p>
          <a:p>
            <a:endParaRPr lang="en-US" dirty="0"/>
          </a:p>
        </p:txBody>
      </p:sp>
      <p:pic>
        <p:nvPicPr>
          <p:cNvPr id="9" name="Content Placeholder 8">
            <a:extLst>
              <a:ext uri="{FF2B5EF4-FFF2-40B4-BE49-F238E27FC236}">
                <a16:creationId xmlns:a16="http://schemas.microsoft.com/office/drawing/2014/main" id="{E698BDEF-4153-4A03-A662-9041FC8FBC0F}"/>
              </a:ext>
            </a:extLst>
          </p:cNvPr>
          <p:cNvPicPr>
            <a:picLocks noGrp="1" noChangeAspect="1"/>
          </p:cNvPicPr>
          <p:nvPr>
            <p:ph sz="half" idx="2"/>
          </p:nvPr>
        </p:nvPicPr>
        <p:blipFill>
          <a:blip r:embed="rId2"/>
          <a:stretch>
            <a:fillRect/>
          </a:stretch>
        </p:blipFill>
        <p:spPr>
          <a:xfrm>
            <a:off x="419100" y="1011651"/>
            <a:ext cx="1993832" cy="3419475"/>
          </a:xfrm>
        </p:spPr>
      </p:pic>
      <p:pic>
        <p:nvPicPr>
          <p:cNvPr id="12" name="Picture 11">
            <a:extLst>
              <a:ext uri="{FF2B5EF4-FFF2-40B4-BE49-F238E27FC236}">
                <a16:creationId xmlns:a16="http://schemas.microsoft.com/office/drawing/2014/main" id="{D5F15AC9-7C4E-4FCA-923A-E31AB32D042F}"/>
              </a:ext>
            </a:extLst>
          </p:cNvPr>
          <p:cNvPicPr>
            <a:picLocks noChangeAspect="1"/>
          </p:cNvPicPr>
          <p:nvPr/>
        </p:nvPicPr>
        <p:blipFill>
          <a:blip r:embed="rId3"/>
          <a:stretch>
            <a:fillRect/>
          </a:stretch>
        </p:blipFill>
        <p:spPr>
          <a:xfrm>
            <a:off x="2801094" y="985204"/>
            <a:ext cx="5392260" cy="3710682"/>
          </a:xfrm>
          <a:prstGeom prst="rect">
            <a:avLst/>
          </a:prstGeom>
        </p:spPr>
      </p:pic>
    </p:spTree>
    <p:extLst>
      <p:ext uri="{BB962C8B-B14F-4D97-AF65-F5344CB8AC3E}">
        <p14:creationId xmlns:p14="http://schemas.microsoft.com/office/powerpoint/2010/main" val="3156033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16</a:t>
            </a:fld>
            <a:endParaRPr lang="en-US" dirty="0"/>
          </a:p>
        </p:txBody>
      </p:sp>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a:xfrm>
            <a:off x="419100" y="144880"/>
            <a:ext cx="8304904" cy="334877"/>
          </a:xfrm>
        </p:spPr>
        <p:txBody>
          <a:bodyPr/>
          <a:lstStyle/>
          <a:p>
            <a:pPr algn="ctr"/>
            <a:r>
              <a:rPr lang="en-US" dirty="0"/>
              <a:t>Un-noticed Instrument Failure</a:t>
            </a:r>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a:xfrm>
            <a:off x="479215" y="550302"/>
            <a:ext cx="8523732" cy="277270"/>
          </a:xfrm>
        </p:spPr>
        <p:txBody>
          <a:bodyPr/>
          <a:lstStyle/>
          <a:p>
            <a:r>
              <a:rPr lang="en-US" dirty="0"/>
              <a:t>ID 42936: An example of ADCP failure (same ADCP redeployed at 3 locations)</a:t>
            </a:r>
          </a:p>
          <a:p>
            <a:endParaRPr lang="en-US" dirty="0"/>
          </a:p>
          <a:p>
            <a:endParaRPr lang="en-US" dirty="0"/>
          </a:p>
          <a:p>
            <a:endParaRPr lang="en-US" dirty="0"/>
          </a:p>
          <a:p>
            <a:endParaRPr lang="en-US" dirty="0"/>
          </a:p>
          <a:p>
            <a:endParaRPr lang="en-US" dirty="0"/>
          </a:p>
          <a:p>
            <a:endParaRPr lang="en-US" dirty="0"/>
          </a:p>
        </p:txBody>
      </p:sp>
      <p:pic>
        <p:nvPicPr>
          <p:cNvPr id="8" name="Content Placeholder 7">
            <a:extLst>
              <a:ext uri="{FF2B5EF4-FFF2-40B4-BE49-F238E27FC236}">
                <a16:creationId xmlns:a16="http://schemas.microsoft.com/office/drawing/2014/main" id="{CE7784CD-31A3-4EA7-8253-91388E00ADF6}"/>
              </a:ext>
            </a:extLst>
          </p:cNvPr>
          <p:cNvPicPr>
            <a:picLocks noGrp="1" noChangeAspect="1"/>
          </p:cNvPicPr>
          <p:nvPr>
            <p:ph sz="half" idx="2"/>
          </p:nvPr>
        </p:nvPicPr>
        <p:blipFill>
          <a:blip r:embed="rId2"/>
          <a:stretch>
            <a:fillRect/>
          </a:stretch>
        </p:blipFill>
        <p:spPr>
          <a:xfrm>
            <a:off x="4741081" y="926199"/>
            <a:ext cx="4201751" cy="3730037"/>
          </a:xfrm>
        </p:spPr>
      </p:pic>
      <p:pic>
        <p:nvPicPr>
          <p:cNvPr id="11" name="Picture 10">
            <a:extLst>
              <a:ext uri="{FF2B5EF4-FFF2-40B4-BE49-F238E27FC236}">
                <a16:creationId xmlns:a16="http://schemas.microsoft.com/office/drawing/2014/main" id="{00BD4BDC-A3F3-4766-991D-BD7FBA61E64D}"/>
              </a:ext>
            </a:extLst>
          </p:cNvPr>
          <p:cNvPicPr>
            <a:picLocks noChangeAspect="1"/>
          </p:cNvPicPr>
          <p:nvPr/>
        </p:nvPicPr>
        <p:blipFill>
          <a:blip r:embed="rId3"/>
          <a:stretch>
            <a:fillRect/>
          </a:stretch>
        </p:blipFill>
        <p:spPr>
          <a:xfrm>
            <a:off x="261283" y="926199"/>
            <a:ext cx="2057324" cy="3528364"/>
          </a:xfrm>
          <a:prstGeom prst="rect">
            <a:avLst/>
          </a:prstGeom>
        </p:spPr>
      </p:pic>
      <p:pic>
        <p:nvPicPr>
          <p:cNvPr id="14" name="Picture 13">
            <a:extLst>
              <a:ext uri="{FF2B5EF4-FFF2-40B4-BE49-F238E27FC236}">
                <a16:creationId xmlns:a16="http://schemas.microsoft.com/office/drawing/2014/main" id="{291C2D38-BE3F-4E7F-988B-0ADC269AFDA9}"/>
              </a:ext>
            </a:extLst>
          </p:cNvPr>
          <p:cNvPicPr>
            <a:picLocks noChangeAspect="1"/>
          </p:cNvPicPr>
          <p:nvPr/>
        </p:nvPicPr>
        <p:blipFill>
          <a:blip r:embed="rId4"/>
          <a:stretch>
            <a:fillRect/>
          </a:stretch>
        </p:blipFill>
        <p:spPr>
          <a:xfrm>
            <a:off x="2462980" y="928915"/>
            <a:ext cx="2055740" cy="3525648"/>
          </a:xfrm>
          <a:prstGeom prst="rect">
            <a:avLst/>
          </a:prstGeom>
        </p:spPr>
      </p:pic>
    </p:spTree>
    <p:extLst>
      <p:ext uri="{BB962C8B-B14F-4D97-AF65-F5344CB8AC3E}">
        <p14:creationId xmlns:p14="http://schemas.microsoft.com/office/powerpoint/2010/main" val="3323818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17</a:t>
            </a:fld>
            <a:endParaRPr lang="en-US" dirty="0"/>
          </a:p>
        </p:txBody>
      </p:sp>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a:xfrm>
            <a:off x="419548" y="138946"/>
            <a:ext cx="8304904" cy="334877"/>
          </a:xfrm>
        </p:spPr>
        <p:txBody>
          <a:bodyPr/>
          <a:lstStyle/>
          <a:p>
            <a:pPr algn="ctr"/>
            <a:r>
              <a:rPr lang="en-US" dirty="0"/>
              <a:t>ADCP Set-up Check </a:t>
            </a:r>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a:xfrm>
            <a:off x="419548" y="597847"/>
            <a:ext cx="8523732" cy="277270"/>
          </a:xfrm>
        </p:spPr>
        <p:txBody>
          <a:bodyPr/>
          <a:lstStyle/>
          <a:p>
            <a:r>
              <a:rPr lang="en-US" dirty="0"/>
              <a:t>ID 42362: Echo profiles show significant ADCP Pitch (left), but entered value = 0.  Such errors are difficult to catch because the quality indicators are all good</a:t>
            </a:r>
          </a:p>
          <a:p>
            <a:endParaRPr lang="en-US" dirty="0"/>
          </a:p>
          <a:p>
            <a:endParaRPr lang="en-US" dirty="0"/>
          </a:p>
          <a:p>
            <a:endParaRPr lang="en-US" dirty="0"/>
          </a:p>
          <a:p>
            <a:endParaRPr lang="en-US" dirty="0"/>
          </a:p>
          <a:p>
            <a:endParaRPr lang="en-US" dirty="0"/>
          </a:p>
          <a:p>
            <a:endParaRPr lang="en-US" dirty="0"/>
          </a:p>
        </p:txBody>
      </p:sp>
      <p:pic>
        <p:nvPicPr>
          <p:cNvPr id="9" name="Content Placeholder 8">
            <a:extLst>
              <a:ext uri="{FF2B5EF4-FFF2-40B4-BE49-F238E27FC236}">
                <a16:creationId xmlns:a16="http://schemas.microsoft.com/office/drawing/2014/main" id="{E3F42FE8-4936-4E51-8A3E-81424EEE3244}"/>
              </a:ext>
            </a:extLst>
          </p:cNvPr>
          <p:cNvPicPr>
            <a:picLocks noGrp="1" noChangeAspect="1"/>
          </p:cNvPicPr>
          <p:nvPr>
            <p:ph sz="half" idx="2"/>
          </p:nvPr>
        </p:nvPicPr>
        <p:blipFill>
          <a:blip r:embed="rId2"/>
          <a:stretch>
            <a:fillRect/>
          </a:stretch>
        </p:blipFill>
        <p:spPr>
          <a:xfrm>
            <a:off x="794791" y="1204048"/>
            <a:ext cx="1993832" cy="3419475"/>
          </a:xfrm>
        </p:spPr>
      </p:pic>
      <p:pic>
        <p:nvPicPr>
          <p:cNvPr id="12" name="Picture 11">
            <a:extLst>
              <a:ext uri="{FF2B5EF4-FFF2-40B4-BE49-F238E27FC236}">
                <a16:creationId xmlns:a16="http://schemas.microsoft.com/office/drawing/2014/main" id="{CA3C328C-832F-4FA3-BACF-6C95DE81CF38}"/>
              </a:ext>
            </a:extLst>
          </p:cNvPr>
          <p:cNvPicPr>
            <a:picLocks noChangeAspect="1"/>
          </p:cNvPicPr>
          <p:nvPr/>
        </p:nvPicPr>
        <p:blipFill>
          <a:blip r:embed="rId3"/>
          <a:stretch>
            <a:fillRect/>
          </a:stretch>
        </p:blipFill>
        <p:spPr>
          <a:xfrm>
            <a:off x="3246610" y="1204048"/>
            <a:ext cx="4499636" cy="3419476"/>
          </a:xfrm>
          <a:prstGeom prst="rect">
            <a:avLst/>
          </a:prstGeom>
        </p:spPr>
      </p:pic>
    </p:spTree>
    <p:extLst>
      <p:ext uri="{BB962C8B-B14F-4D97-AF65-F5344CB8AC3E}">
        <p14:creationId xmlns:p14="http://schemas.microsoft.com/office/powerpoint/2010/main" val="2562081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6CFF54-4DC0-4A4C-95C6-582751DB54C5}"/>
              </a:ext>
            </a:extLst>
          </p:cNvPr>
          <p:cNvSpPr>
            <a:spLocks noGrp="1"/>
          </p:cNvSpPr>
          <p:nvPr>
            <p:ph type="sldNum" sz="quarter" idx="10"/>
          </p:nvPr>
        </p:nvSpPr>
        <p:spPr/>
        <p:txBody>
          <a:bodyPr/>
          <a:lstStyle/>
          <a:p>
            <a:fld id="{6BED939B-6674-A349-B4CB-032A3F89A3D5}" type="slidenum">
              <a:rPr lang="en-US" smtClean="0"/>
              <a:pPr/>
              <a:t>18</a:t>
            </a:fld>
            <a:endParaRPr lang="en-US" dirty="0"/>
          </a:p>
        </p:txBody>
      </p:sp>
      <p:sp>
        <p:nvSpPr>
          <p:cNvPr id="3" name="Title 2">
            <a:extLst>
              <a:ext uri="{FF2B5EF4-FFF2-40B4-BE49-F238E27FC236}">
                <a16:creationId xmlns:a16="http://schemas.microsoft.com/office/drawing/2014/main" id="{425A9ACC-4659-4D44-9943-9D873478AB44}"/>
              </a:ext>
            </a:extLst>
          </p:cNvPr>
          <p:cNvSpPr>
            <a:spLocks noGrp="1"/>
          </p:cNvSpPr>
          <p:nvPr>
            <p:ph type="title"/>
          </p:nvPr>
        </p:nvSpPr>
        <p:spPr/>
        <p:txBody>
          <a:bodyPr/>
          <a:lstStyle/>
          <a:p>
            <a:r>
              <a:rPr lang="en-US" dirty="0"/>
              <a:t>Location Check (Sample Table)</a:t>
            </a:r>
          </a:p>
        </p:txBody>
      </p:sp>
      <p:sp>
        <p:nvSpPr>
          <p:cNvPr id="4" name="Text Placeholder 3">
            <a:extLst>
              <a:ext uri="{FF2B5EF4-FFF2-40B4-BE49-F238E27FC236}">
                <a16:creationId xmlns:a16="http://schemas.microsoft.com/office/drawing/2014/main" id="{52C24157-D726-4050-8EAF-FD95CB745B41}"/>
              </a:ext>
            </a:extLst>
          </p:cNvPr>
          <p:cNvSpPr>
            <a:spLocks noGrp="1"/>
          </p:cNvSpPr>
          <p:nvPr>
            <p:ph type="body" sz="quarter" idx="11"/>
          </p:nvPr>
        </p:nvSpPr>
        <p:spPr/>
        <p:txBody>
          <a:bodyPr/>
          <a:lstStyle/>
          <a:p>
            <a:r>
              <a:rPr lang="en-US" dirty="0"/>
              <a:t>All Processed Files with Accepted Data Quality</a:t>
            </a:r>
          </a:p>
        </p:txBody>
      </p:sp>
      <p:graphicFrame>
        <p:nvGraphicFramePr>
          <p:cNvPr id="6" name="Table 6">
            <a:extLst>
              <a:ext uri="{FF2B5EF4-FFF2-40B4-BE49-F238E27FC236}">
                <a16:creationId xmlns:a16="http://schemas.microsoft.com/office/drawing/2014/main" id="{287F68B9-DC4C-4380-89F5-54885C1A729D}"/>
              </a:ext>
            </a:extLst>
          </p:cNvPr>
          <p:cNvGraphicFramePr>
            <a:graphicFrameLocks noGrp="1"/>
          </p:cNvGraphicFramePr>
          <p:nvPr>
            <p:ph sz="half" idx="2"/>
            <p:extLst>
              <p:ext uri="{D42A27DB-BD31-4B8C-83A1-F6EECF244321}">
                <p14:modId xmlns:p14="http://schemas.microsoft.com/office/powerpoint/2010/main" val="1887990695"/>
              </p:ext>
            </p:extLst>
          </p:nvPr>
        </p:nvGraphicFramePr>
        <p:xfrm>
          <a:off x="731520" y="1296988"/>
          <a:ext cx="7680960" cy="3017520"/>
        </p:xfrm>
        <a:graphic>
          <a:graphicData uri="http://schemas.openxmlformats.org/drawingml/2006/table">
            <a:tbl>
              <a:tblPr firstRow="1" bandRow="1">
                <a:tableStyleId>{2D5ABB26-0587-4C30-8999-92F81FD0307C}</a:tableStyleId>
              </a:tblPr>
              <a:tblGrid>
                <a:gridCol w="1097280">
                  <a:extLst>
                    <a:ext uri="{9D8B030D-6E8A-4147-A177-3AD203B41FA5}">
                      <a16:colId xmlns:a16="http://schemas.microsoft.com/office/drawing/2014/main" val="448106908"/>
                    </a:ext>
                  </a:extLst>
                </a:gridCol>
                <a:gridCol w="731520">
                  <a:extLst>
                    <a:ext uri="{9D8B030D-6E8A-4147-A177-3AD203B41FA5}">
                      <a16:colId xmlns:a16="http://schemas.microsoft.com/office/drawing/2014/main" val="4158037654"/>
                    </a:ext>
                  </a:extLst>
                </a:gridCol>
                <a:gridCol w="731520">
                  <a:extLst>
                    <a:ext uri="{9D8B030D-6E8A-4147-A177-3AD203B41FA5}">
                      <a16:colId xmlns:a16="http://schemas.microsoft.com/office/drawing/2014/main" val="1614783578"/>
                    </a:ext>
                  </a:extLst>
                </a:gridCol>
                <a:gridCol w="640080">
                  <a:extLst>
                    <a:ext uri="{9D8B030D-6E8A-4147-A177-3AD203B41FA5}">
                      <a16:colId xmlns:a16="http://schemas.microsoft.com/office/drawing/2014/main" val="2837259316"/>
                    </a:ext>
                  </a:extLst>
                </a:gridCol>
                <a:gridCol w="640080">
                  <a:extLst>
                    <a:ext uri="{9D8B030D-6E8A-4147-A177-3AD203B41FA5}">
                      <a16:colId xmlns:a16="http://schemas.microsoft.com/office/drawing/2014/main" val="174935642"/>
                    </a:ext>
                  </a:extLst>
                </a:gridCol>
                <a:gridCol w="640080">
                  <a:extLst>
                    <a:ext uri="{9D8B030D-6E8A-4147-A177-3AD203B41FA5}">
                      <a16:colId xmlns:a16="http://schemas.microsoft.com/office/drawing/2014/main" val="864716290"/>
                    </a:ext>
                  </a:extLst>
                </a:gridCol>
                <a:gridCol w="640080">
                  <a:extLst>
                    <a:ext uri="{9D8B030D-6E8A-4147-A177-3AD203B41FA5}">
                      <a16:colId xmlns:a16="http://schemas.microsoft.com/office/drawing/2014/main" val="3219752043"/>
                    </a:ext>
                  </a:extLst>
                </a:gridCol>
                <a:gridCol w="640080">
                  <a:extLst>
                    <a:ext uri="{9D8B030D-6E8A-4147-A177-3AD203B41FA5}">
                      <a16:colId xmlns:a16="http://schemas.microsoft.com/office/drawing/2014/main" val="2079067519"/>
                    </a:ext>
                  </a:extLst>
                </a:gridCol>
                <a:gridCol w="640080">
                  <a:extLst>
                    <a:ext uri="{9D8B030D-6E8A-4147-A177-3AD203B41FA5}">
                      <a16:colId xmlns:a16="http://schemas.microsoft.com/office/drawing/2014/main" val="3426880847"/>
                    </a:ext>
                  </a:extLst>
                </a:gridCol>
                <a:gridCol w="640080">
                  <a:extLst>
                    <a:ext uri="{9D8B030D-6E8A-4147-A177-3AD203B41FA5}">
                      <a16:colId xmlns:a16="http://schemas.microsoft.com/office/drawing/2014/main" val="3815508142"/>
                    </a:ext>
                  </a:extLst>
                </a:gridCol>
                <a:gridCol w="640080">
                  <a:extLst>
                    <a:ext uri="{9D8B030D-6E8A-4147-A177-3AD203B41FA5}">
                      <a16:colId xmlns:a16="http://schemas.microsoft.com/office/drawing/2014/main" val="2291236025"/>
                    </a:ext>
                  </a:extLst>
                </a:gridCol>
              </a:tblGrid>
              <a:tr h="274320">
                <a:tc rowSpan="2">
                  <a:txBody>
                    <a:bodyPr/>
                    <a:lstStyle/>
                    <a:p>
                      <a:pPr algn="ctr"/>
                      <a:r>
                        <a:rPr lang="en-US" sz="800" b="1" dirty="0">
                          <a:latin typeface="+mn-lt"/>
                        </a:rPr>
                        <a:t>RIG NAME</a:t>
                      </a:r>
                    </a:p>
                  </a:txBody>
                  <a:tcPr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2">
                  <a:txBody>
                    <a:bodyPr/>
                    <a:lstStyle/>
                    <a:p>
                      <a:pPr algn="ctr"/>
                      <a:r>
                        <a:rPr lang="en-US" sz="800" b="1" dirty="0">
                          <a:latin typeface="+mn-lt"/>
                        </a:rPr>
                        <a:t>DATE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a:endParaRPr lang="en-US" sz="8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a:txBody>
                    <a:bodyPr/>
                    <a:lstStyle/>
                    <a:p>
                      <a:pPr algn="ctr"/>
                      <a:r>
                        <a:rPr lang="en-US" sz="800" b="1" dirty="0">
                          <a:latin typeface="+mn-lt"/>
                        </a:rPr>
                        <a:t>NTL METADATA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a:endParaRPr lang="en-US" sz="8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algn="ctr"/>
                      <a:r>
                        <a:rPr lang="en-US" sz="800" b="1" dirty="0">
                          <a:latin typeface="+mn-lt"/>
                        </a:rPr>
                        <a:t>RIG LOGIX POSITION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a:endParaRPr lang="en-US" sz="8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a:endParaRPr lang="en-US" sz="8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algn="ctr"/>
                      <a:r>
                        <a:rPr lang="en-US" sz="800" b="1" dirty="0">
                          <a:latin typeface="+mn-lt"/>
                        </a:rPr>
                        <a:t>BSEE BORE HOLE</a:t>
                      </a:r>
                    </a:p>
                  </a:txBody>
                  <a:tcPr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a:endParaRPr lang="en-US" sz="8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a:endParaRPr lang="en-US" sz="8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347605"/>
                  </a:ext>
                </a:extLst>
              </a:tr>
              <a:tr h="274320">
                <a:tc vMerge="1">
                  <a:txBody>
                    <a:bodyPr/>
                    <a:lstStyle/>
                    <a:p>
                      <a:pPr algn="ctr"/>
                      <a:endParaRPr lang="en-US" sz="8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800" b="1" dirty="0">
                          <a:latin typeface="+mn-lt"/>
                        </a:rPr>
                        <a:t>START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b="1" dirty="0">
                          <a:latin typeface="+mn-lt"/>
                        </a:rPr>
                        <a:t>END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b="1" dirty="0">
                          <a:latin typeface="+mn-lt"/>
                        </a:rPr>
                        <a:t>LAT (deg)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b="1" dirty="0">
                          <a:latin typeface="+mn-lt"/>
                        </a:rPr>
                        <a:t>LON (deg)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b="1" dirty="0">
                          <a:latin typeface="+mn-lt"/>
                        </a:rPr>
                        <a:t>LAT (deg)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b="1" dirty="0">
                          <a:latin typeface="+mn-lt"/>
                        </a:rPr>
                        <a:t>LON (deg)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b="1" dirty="0">
                          <a:latin typeface="+mn-lt"/>
                        </a:rPr>
                        <a:t>DIST (km)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b="1" dirty="0">
                          <a:latin typeface="+mn-lt"/>
                        </a:rPr>
                        <a:t>LAT (deg)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b="1" dirty="0">
                          <a:latin typeface="+mn-lt"/>
                        </a:rPr>
                        <a:t>LON (deg)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b="1" dirty="0">
                          <a:latin typeface="+mn-lt"/>
                        </a:rPr>
                        <a:t>DIST (km)</a:t>
                      </a:r>
                    </a:p>
                  </a:txBody>
                  <a:tcPr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0008699"/>
                  </a:ext>
                </a:extLst>
              </a:tr>
              <a:tr h="274320">
                <a:tc>
                  <a:txBody>
                    <a:bodyPr/>
                    <a:lstStyle/>
                    <a:p>
                      <a:pPr algn="ctr" fontAlgn="ctr"/>
                      <a:r>
                        <a:rPr lang="en-US" sz="800" b="0" i="0" u="none" strike="noStrike" dirty="0">
                          <a:solidFill>
                            <a:srgbClr val="000000"/>
                          </a:solidFill>
                          <a:effectLst/>
                          <a:latin typeface="+mn-lt"/>
                        </a:rPr>
                        <a:t>Noble </a:t>
                      </a:r>
                      <a:r>
                        <a:rPr lang="en-US" sz="800" b="0" i="0" u="none" strike="noStrike" dirty="0" err="1">
                          <a:solidFill>
                            <a:srgbClr val="000000"/>
                          </a:solidFill>
                          <a:effectLst/>
                          <a:latin typeface="+mn-lt"/>
                        </a:rPr>
                        <a:t>Globet</a:t>
                      </a:r>
                      <a:endParaRPr lang="en-US" sz="800" b="0" i="0" u="none" strike="noStrike" dirty="0">
                        <a:solidFill>
                          <a:srgbClr val="000000"/>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20-Oct-19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6-Nov-19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26.44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-90.77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26.0934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-94.9032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mn-lt"/>
                        </a:rPr>
                        <a:t>414.6299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26.4525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-90.7755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1.4902</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566853"/>
                  </a:ext>
                </a:extLst>
              </a:tr>
              <a:tr h="274320">
                <a:tc>
                  <a:txBody>
                    <a:bodyPr/>
                    <a:lstStyle/>
                    <a:p>
                      <a:pPr algn="ctr" fontAlgn="ctr"/>
                      <a:r>
                        <a:rPr lang="en-US" sz="800" b="0" i="0" u="none" strike="noStrike" dirty="0">
                          <a:solidFill>
                            <a:srgbClr val="000000"/>
                          </a:solidFill>
                          <a:effectLst/>
                          <a:latin typeface="+mn-lt"/>
                        </a:rPr>
                        <a:t>Noble </a:t>
                      </a:r>
                      <a:r>
                        <a:rPr lang="en-US" sz="800" b="0" i="0" u="none" strike="noStrike" dirty="0" err="1">
                          <a:solidFill>
                            <a:srgbClr val="000000"/>
                          </a:solidFill>
                          <a:effectLst/>
                          <a:latin typeface="+mn-lt"/>
                        </a:rPr>
                        <a:t>Globet</a:t>
                      </a:r>
                      <a:endParaRPr lang="en-US" sz="800" b="0" i="0" u="none" strike="noStrike" dirty="0">
                        <a:solidFill>
                          <a:srgbClr val="000000"/>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15-Jul-19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16-Oct-19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28.03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-89.44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28.0373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-89.4443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0.9164</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4860916"/>
                  </a:ext>
                </a:extLst>
              </a:tr>
              <a:tr h="274320">
                <a:tc>
                  <a:txBody>
                    <a:bodyPr/>
                    <a:lstStyle/>
                    <a:p>
                      <a:pPr algn="ctr" fontAlgn="ctr"/>
                      <a:r>
                        <a:rPr lang="en-US" sz="800" b="0" i="0" u="none" strike="noStrike" dirty="0">
                          <a:solidFill>
                            <a:srgbClr val="000000"/>
                          </a:solidFill>
                          <a:effectLst/>
                          <a:latin typeface="+mn-lt"/>
                        </a:rPr>
                        <a:t>Noble </a:t>
                      </a:r>
                      <a:r>
                        <a:rPr lang="en-US" sz="800" b="0" i="0" u="none" strike="noStrike" dirty="0" err="1">
                          <a:solidFill>
                            <a:srgbClr val="000000"/>
                          </a:solidFill>
                          <a:effectLst/>
                          <a:latin typeface="+mn-lt"/>
                        </a:rPr>
                        <a:t>Globet</a:t>
                      </a:r>
                      <a:endParaRPr lang="en-US" sz="800" b="0" i="0" u="none" strike="noStrike" dirty="0">
                        <a:solidFill>
                          <a:srgbClr val="000000"/>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16-Sep-13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9-Mar-14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28.15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-87.59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28.1517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-87.5989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0.8911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28.0555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-87.7761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mn-lt"/>
                        </a:rPr>
                        <a:t>21.0687</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0075036"/>
                  </a:ext>
                </a:extLst>
              </a:tr>
              <a:tr h="274320">
                <a:tc>
                  <a:txBody>
                    <a:bodyPr/>
                    <a:lstStyle/>
                    <a:p>
                      <a:pPr algn="ctr" fontAlgn="ctr"/>
                      <a:r>
                        <a:rPr lang="en-US" sz="800" b="0" i="0" u="none" strike="noStrike" dirty="0">
                          <a:solidFill>
                            <a:srgbClr val="000000"/>
                          </a:solidFill>
                          <a:effectLst/>
                          <a:latin typeface="+mn-lt"/>
                        </a:rPr>
                        <a:t>Noble </a:t>
                      </a:r>
                      <a:r>
                        <a:rPr lang="en-US" sz="800" b="0" i="0" u="none" strike="noStrike" dirty="0" err="1">
                          <a:solidFill>
                            <a:srgbClr val="000000"/>
                          </a:solidFill>
                          <a:effectLst/>
                          <a:latin typeface="+mn-lt"/>
                        </a:rPr>
                        <a:t>Globet</a:t>
                      </a:r>
                      <a:endParaRPr lang="en-US" sz="800" b="0" i="0" u="none" strike="noStrike" dirty="0">
                        <a:solidFill>
                          <a:srgbClr val="000000"/>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8-Nov-19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14-Nov-19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28.15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-89.09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26.0934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-94.9032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mn-lt"/>
                        </a:rPr>
                        <a:t>619.6799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28.1513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-89.0886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0.2017</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2836292"/>
                  </a:ext>
                </a:extLst>
              </a:tr>
              <a:tr h="274320">
                <a:tc>
                  <a:txBody>
                    <a:bodyPr/>
                    <a:lstStyle/>
                    <a:p>
                      <a:pPr algn="ctr" fontAlgn="ctr"/>
                      <a:r>
                        <a:rPr lang="en-US" sz="800" b="0" i="0" u="none" strike="noStrike" dirty="0">
                          <a:solidFill>
                            <a:srgbClr val="000000"/>
                          </a:solidFill>
                          <a:effectLst/>
                          <a:latin typeface="+mn-lt"/>
                        </a:rPr>
                        <a:t>Noble </a:t>
                      </a:r>
                      <a:r>
                        <a:rPr lang="en-US" sz="800" b="0" i="0" u="none" strike="noStrike" dirty="0" err="1">
                          <a:solidFill>
                            <a:srgbClr val="000000"/>
                          </a:solidFill>
                          <a:effectLst/>
                          <a:latin typeface="+mn-lt"/>
                        </a:rPr>
                        <a:t>Globet</a:t>
                      </a:r>
                      <a:endParaRPr lang="en-US" sz="800" b="0" i="0" u="none" strike="noStrike" dirty="0">
                        <a:solidFill>
                          <a:srgbClr val="000000"/>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16-Nov-15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28-Feb-16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28.42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-88.08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28.4222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-88.0886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0.8807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28.4604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-88.1047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5.0931</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154457"/>
                  </a:ext>
                </a:extLst>
              </a:tr>
              <a:tr h="274320">
                <a:tc>
                  <a:txBody>
                    <a:bodyPr/>
                    <a:lstStyle/>
                    <a:p>
                      <a:pPr algn="ctr" fontAlgn="ctr"/>
                      <a:r>
                        <a:rPr lang="en-US" sz="800" b="0" i="0" u="none" strike="noStrike" dirty="0">
                          <a:solidFill>
                            <a:srgbClr val="000000"/>
                          </a:solidFill>
                          <a:effectLst/>
                          <a:latin typeface="+mn-lt"/>
                        </a:rPr>
                        <a:t>Noble </a:t>
                      </a:r>
                      <a:r>
                        <a:rPr lang="en-US" sz="800" b="0" i="0" u="none" strike="noStrike" dirty="0" err="1">
                          <a:solidFill>
                            <a:srgbClr val="000000"/>
                          </a:solidFill>
                          <a:effectLst/>
                          <a:latin typeface="+mn-lt"/>
                        </a:rPr>
                        <a:t>Globet</a:t>
                      </a:r>
                      <a:endParaRPr lang="en-US" sz="800" b="0" i="0" u="none" strike="noStrike" dirty="0">
                        <a:solidFill>
                          <a:srgbClr val="000000"/>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30-Sep-16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29-Jan-17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28.43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-88.1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28.4375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-88.1016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0.8451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28.4222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-88.0886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1.4111</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093343"/>
                  </a:ext>
                </a:extLst>
              </a:tr>
              <a:tr h="274320">
                <a:tc>
                  <a:txBody>
                    <a:bodyPr/>
                    <a:lstStyle/>
                    <a:p>
                      <a:pPr algn="ctr" fontAlgn="ctr"/>
                      <a:r>
                        <a:rPr lang="en-US" sz="800" b="0" i="0" u="none" strike="noStrike" dirty="0">
                          <a:solidFill>
                            <a:srgbClr val="000000"/>
                          </a:solidFill>
                          <a:effectLst/>
                          <a:latin typeface="+mn-lt"/>
                        </a:rPr>
                        <a:t>Noble </a:t>
                      </a:r>
                      <a:r>
                        <a:rPr lang="en-US" sz="800" b="0" i="0" u="none" strike="noStrike" dirty="0" err="1">
                          <a:solidFill>
                            <a:srgbClr val="000000"/>
                          </a:solidFill>
                          <a:effectLst/>
                          <a:latin typeface="+mn-lt"/>
                        </a:rPr>
                        <a:t>Globet</a:t>
                      </a:r>
                      <a:endParaRPr lang="en-US" sz="800" b="0" i="0" u="none" strike="noStrike" dirty="0">
                        <a:solidFill>
                          <a:srgbClr val="000000"/>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9-Mar-14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22-Jul-14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28.46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-87.96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28.4603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-87.9620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0.1977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28.4608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-87.9609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0.1287</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4407620"/>
                  </a:ext>
                </a:extLst>
              </a:tr>
              <a:tr h="274320">
                <a:tc>
                  <a:txBody>
                    <a:bodyPr/>
                    <a:lstStyle/>
                    <a:p>
                      <a:pPr algn="ctr" fontAlgn="ctr"/>
                      <a:r>
                        <a:rPr lang="en-US" sz="800" b="0" i="0" u="none" strike="noStrike">
                          <a:solidFill>
                            <a:srgbClr val="000000"/>
                          </a:solidFill>
                          <a:effectLst/>
                          <a:latin typeface="+mn-lt"/>
                        </a:rPr>
                        <a:t>Noble Globet</a:t>
                      </a:r>
                    </a:p>
                  </a:txBody>
                  <a:tcPr marL="9525"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3-Mar-16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24-May-16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28.53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-88.21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28.1258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n-lt"/>
                        </a:rPr>
                        <a:t>-88.2162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mn-lt"/>
                        </a:rPr>
                        <a:t>44.7961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28.5158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-88.2049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1.6510</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006705"/>
                  </a:ext>
                </a:extLst>
              </a:tr>
              <a:tr h="274320">
                <a:tc>
                  <a:txBody>
                    <a:bodyPr/>
                    <a:lstStyle/>
                    <a:p>
                      <a:pPr algn="ctr" fontAlgn="ctr"/>
                      <a:r>
                        <a:rPr lang="en-US" sz="800" b="0" i="0" u="none" strike="noStrike">
                          <a:solidFill>
                            <a:srgbClr val="000000"/>
                          </a:solidFill>
                          <a:effectLst/>
                          <a:latin typeface="+mn-lt"/>
                        </a:rPr>
                        <a:t>Noble Globet</a:t>
                      </a:r>
                    </a:p>
                  </a:txBody>
                  <a:tcPr marL="9525"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21-Aug-14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21-Aug-15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28.58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-87.84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28.5852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-87.8435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0.6678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28.6069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rPr>
                        <a:t>-87.9009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mn-lt"/>
                        </a:rPr>
                        <a:t>6.6628</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249311"/>
                  </a:ext>
                </a:extLst>
              </a:tr>
            </a:tbl>
          </a:graphicData>
        </a:graphic>
      </p:graphicFrame>
    </p:spTree>
    <p:extLst>
      <p:ext uri="{BB962C8B-B14F-4D97-AF65-F5344CB8AC3E}">
        <p14:creationId xmlns:p14="http://schemas.microsoft.com/office/powerpoint/2010/main" val="2272735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a:xfrm>
            <a:off x="418010" y="141010"/>
            <a:ext cx="8304904" cy="334877"/>
          </a:xfrm>
        </p:spPr>
        <p:txBody>
          <a:bodyPr/>
          <a:lstStyle/>
          <a:p>
            <a:pPr algn="ctr"/>
            <a:r>
              <a:rPr lang="en-US" dirty="0"/>
              <a:t>Comparison of NTL Time Series against External Information</a:t>
            </a:r>
          </a:p>
        </p:txBody>
      </p:sp>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19</a:t>
            </a:fld>
            <a:endParaRPr lang="en-US" dirty="0"/>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a:xfrm>
            <a:off x="417562" y="625196"/>
            <a:ext cx="8305352" cy="283169"/>
          </a:xfrm>
        </p:spPr>
        <p:txBody>
          <a:bodyPr/>
          <a:lstStyle/>
          <a:p>
            <a:r>
              <a:rPr lang="en-US" dirty="0"/>
              <a:t>01_Amirante-2803-9002-110220-110324-42866-0</a:t>
            </a:r>
          </a:p>
          <a:p>
            <a:endParaRPr lang="en-US" dirty="0"/>
          </a:p>
        </p:txBody>
      </p:sp>
      <p:pic>
        <p:nvPicPr>
          <p:cNvPr id="13" name="Picture 12">
            <a:extLst>
              <a:ext uri="{FF2B5EF4-FFF2-40B4-BE49-F238E27FC236}">
                <a16:creationId xmlns:a16="http://schemas.microsoft.com/office/drawing/2014/main" id="{FA05EBB7-F682-47CA-9143-9DB4241CF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908366"/>
            <a:ext cx="4498912" cy="3374184"/>
          </a:xfrm>
          <a:prstGeom prst="rect">
            <a:avLst/>
          </a:prstGeom>
        </p:spPr>
      </p:pic>
      <p:pic>
        <p:nvPicPr>
          <p:cNvPr id="6" name="Picture 5">
            <a:extLst>
              <a:ext uri="{FF2B5EF4-FFF2-40B4-BE49-F238E27FC236}">
                <a16:creationId xmlns:a16="http://schemas.microsoft.com/office/drawing/2014/main" id="{935DB39B-E6B1-4650-8189-F0A17FA13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021" y="908364"/>
            <a:ext cx="4977798" cy="3733349"/>
          </a:xfrm>
          <a:prstGeom prst="rect">
            <a:avLst/>
          </a:prstGeom>
        </p:spPr>
      </p:pic>
    </p:spTree>
    <p:extLst>
      <p:ext uri="{BB962C8B-B14F-4D97-AF65-F5344CB8AC3E}">
        <p14:creationId xmlns:p14="http://schemas.microsoft.com/office/powerpoint/2010/main" val="191673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a:xfrm>
            <a:off x="357316" y="126428"/>
            <a:ext cx="8304904" cy="694649"/>
          </a:xfrm>
        </p:spPr>
        <p:txBody>
          <a:bodyPr/>
          <a:lstStyle/>
          <a:p>
            <a:pPr algn="ctr"/>
            <a:r>
              <a:rPr lang="en-US" dirty="0"/>
              <a:t>The NTL Program</a:t>
            </a:r>
          </a:p>
        </p:txBody>
      </p:sp>
      <p:sp>
        <p:nvSpPr>
          <p:cNvPr id="3" name="Content Placeholder 2">
            <a:extLst>
              <a:ext uri="{FF2B5EF4-FFF2-40B4-BE49-F238E27FC236}">
                <a16:creationId xmlns:a16="http://schemas.microsoft.com/office/drawing/2014/main" id="{DDCB4488-1485-45C3-9502-1CA3AF8044F0}"/>
              </a:ext>
            </a:extLst>
          </p:cNvPr>
          <p:cNvSpPr>
            <a:spLocks noGrp="1"/>
          </p:cNvSpPr>
          <p:nvPr>
            <p:ph idx="1"/>
          </p:nvPr>
        </p:nvSpPr>
        <p:spPr>
          <a:xfrm>
            <a:off x="598206" y="597461"/>
            <a:ext cx="8304904" cy="3874809"/>
          </a:xfrm>
        </p:spPr>
        <p:txBody>
          <a:bodyPr/>
          <a:lstStyle/>
          <a:p>
            <a:r>
              <a:rPr lang="en-US" sz="2000" dirty="0"/>
              <a:t>An extensive B.S.E.E.-mandated data collection program known as the NTL (Notice to Lessees) has produced massive quantities of current profile data in the northern Gulf of Mexico</a:t>
            </a:r>
          </a:p>
          <a:p>
            <a:r>
              <a:rPr lang="en-US" sz="2000" dirty="0"/>
              <a:t>NTL data are collected using Acoustic Doppler Current Profiler (ADCP) instruments deployed from deep-water offshore oil industry Mobile Drilling Units (MODUs) and Fixed Production Platforms (FPFs)</a:t>
            </a:r>
          </a:p>
          <a:p>
            <a:r>
              <a:rPr lang="en-US" sz="2000" dirty="0"/>
              <a:t>The NTL program has operated since 2005 and continues to provide near-real-time 20-minute ADCP profiles from near-surface to depths up to 1000m.  20 – 50 stations are active at any one time</a:t>
            </a:r>
          </a:p>
          <a:p>
            <a:r>
              <a:rPr lang="en-US" sz="2000" dirty="0"/>
              <a:t>NTL data are transmitted in near-real-time to NDBC (through about mid-2020) or now to GCOOS, where the data are processed and subjected to real-time record-by-record automated QA screening</a:t>
            </a:r>
            <a:br>
              <a:rPr lang="en-US" sz="2000" dirty="0"/>
            </a:br>
            <a:endParaRPr lang="en-US" sz="2000" dirty="0"/>
          </a:p>
          <a:p>
            <a:endParaRPr lang="en-US" sz="2000" dirty="0"/>
          </a:p>
          <a:p>
            <a:pPr marL="20574" indent="0">
              <a:buNone/>
            </a:pPr>
            <a:endParaRPr lang="en-US" dirty="0"/>
          </a:p>
        </p:txBody>
      </p:sp>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2</a:t>
            </a:fld>
            <a:endParaRPr lang="en-US" dirty="0"/>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a:xfrm>
            <a:off x="297662" y="4325333"/>
            <a:ext cx="8305352" cy="283169"/>
          </a:xfrm>
        </p:spPr>
        <p:txBody>
          <a:bodyPr/>
          <a:lstStyle/>
          <a:p>
            <a:endParaRPr lang="en-US" dirty="0"/>
          </a:p>
        </p:txBody>
      </p:sp>
    </p:spTree>
    <p:extLst>
      <p:ext uri="{BB962C8B-B14F-4D97-AF65-F5344CB8AC3E}">
        <p14:creationId xmlns:p14="http://schemas.microsoft.com/office/powerpoint/2010/main" val="2235109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a:xfrm>
            <a:off x="417789" y="228600"/>
            <a:ext cx="8306663" cy="791055"/>
          </a:xfrm>
        </p:spPr>
        <p:txBody>
          <a:bodyPr/>
          <a:lstStyle/>
          <a:p>
            <a:pPr algn="ctr"/>
            <a:r>
              <a:rPr lang="en-US" dirty="0"/>
              <a:t>Comparison of NTL time series with external information</a:t>
            </a:r>
          </a:p>
        </p:txBody>
      </p:sp>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20</a:t>
            </a:fld>
            <a:endParaRPr lang="en-US" dirty="0"/>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p:txBody>
          <a:bodyPr/>
          <a:lstStyle/>
          <a:p>
            <a:r>
              <a:rPr lang="en-US" dirty="0"/>
              <a:t>01_Deepwater As-2831-8817-150417-150507-42874-0</a:t>
            </a:r>
          </a:p>
          <a:p>
            <a:endParaRPr lang="en-US" dirty="0"/>
          </a:p>
        </p:txBody>
      </p:sp>
      <p:pic>
        <p:nvPicPr>
          <p:cNvPr id="6" name="Picture 5">
            <a:extLst>
              <a:ext uri="{FF2B5EF4-FFF2-40B4-BE49-F238E27FC236}">
                <a16:creationId xmlns:a16="http://schemas.microsoft.com/office/drawing/2014/main" id="{901DA43F-4CD2-40F3-B25D-EF1EB538E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8" y="1136122"/>
            <a:ext cx="4489731" cy="3367298"/>
          </a:xfrm>
          <a:prstGeom prst="rect">
            <a:avLst/>
          </a:prstGeom>
        </p:spPr>
      </p:pic>
      <p:pic>
        <p:nvPicPr>
          <p:cNvPr id="7" name="Picture 6">
            <a:extLst>
              <a:ext uri="{FF2B5EF4-FFF2-40B4-BE49-F238E27FC236}">
                <a16:creationId xmlns:a16="http://schemas.microsoft.com/office/drawing/2014/main" id="{A4B05481-0FA3-477B-903A-C8B8B3BE3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177" y="1109656"/>
            <a:ext cx="4691873" cy="3518905"/>
          </a:xfrm>
          <a:prstGeom prst="rect">
            <a:avLst/>
          </a:prstGeom>
        </p:spPr>
      </p:pic>
    </p:spTree>
    <p:extLst>
      <p:ext uri="{BB962C8B-B14F-4D97-AF65-F5344CB8AC3E}">
        <p14:creationId xmlns:p14="http://schemas.microsoft.com/office/powerpoint/2010/main" val="4106326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48CDB0-4BDB-4034-87D5-79894D2EA20E}"/>
              </a:ext>
            </a:extLst>
          </p:cNvPr>
          <p:cNvSpPr>
            <a:spLocks noGrp="1"/>
          </p:cNvSpPr>
          <p:nvPr>
            <p:ph type="sldNum" sz="quarter" idx="10"/>
          </p:nvPr>
        </p:nvSpPr>
        <p:spPr/>
        <p:txBody>
          <a:bodyPr/>
          <a:lstStyle/>
          <a:p>
            <a:fld id="{6BED939B-6674-A349-B4CB-032A3F89A3D5}" type="slidenum">
              <a:rPr lang="en-US" smtClean="0"/>
              <a:pPr/>
              <a:t>21</a:t>
            </a:fld>
            <a:endParaRPr lang="en-US" dirty="0"/>
          </a:p>
        </p:txBody>
      </p:sp>
      <p:sp>
        <p:nvSpPr>
          <p:cNvPr id="3" name="Title 2">
            <a:extLst>
              <a:ext uri="{FF2B5EF4-FFF2-40B4-BE49-F238E27FC236}">
                <a16:creationId xmlns:a16="http://schemas.microsoft.com/office/drawing/2014/main" id="{8A57D487-25A0-4DC1-9AE5-35C6BBA1326A}"/>
              </a:ext>
            </a:extLst>
          </p:cNvPr>
          <p:cNvSpPr>
            <a:spLocks noGrp="1"/>
          </p:cNvSpPr>
          <p:nvPr>
            <p:ph type="title"/>
          </p:nvPr>
        </p:nvSpPr>
        <p:spPr/>
        <p:txBody>
          <a:bodyPr/>
          <a:lstStyle/>
          <a:p>
            <a:pPr algn="ctr"/>
            <a:r>
              <a:rPr lang="en-US" dirty="0"/>
              <a:t>Direction Check (Sample Table)</a:t>
            </a:r>
          </a:p>
        </p:txBody>
      </p:sp>
      <p:sp>
        <p:nvSpPr>
          <p:cNvPr id="4" name="Text Placeholder 3">
            <a:extLst>
              <a:ext uri="{FF2B5EF4-FFF2-40B4-BE49-F238E27FC236}">
                <a16:creationId xmlns:a16="http://schemas.microsoft.com/office/drawing/2014/main" id="{D9DBAFD2-FB82-42D8-88E9-7A0A9CC164BF}"/>
              </a:ext>
            </a:extLst>
          </p:cNvPr>
          <p:cNvSpPr>
            <a:spLocks noGrp="1"/>
          </p:cNvSpPr>
          <p:nvPr>
            <p:ph type="body" sz="quarter" idx="11"/>
          </p:nvPr>
        </p:nvSpPr>
        <p:spPr/>
        <p:txBody>
          <a:bodyPr/>
          <a:lstStyle/>
          <a:p>
            <a:r>
              <a:rPr lang="en-US" dirty="0"/>
              <a:t>ADCP vs Frontal Analysis</a:t>
            </a:r>
          </a:p>
        </p:txBody>
      </p:sp>
      <p:graphicFrame>
        <p:nvGraphicFramePr>
          <p:cNvPr id="6" name="Table 6">
            <a:extLst>
              <a:ext uri="{FF2B5EF4-FFF2-40B4-BE49-F238E27FC236}">
                <a16:creationId xmlns:a16="http://schemas.microsoft.com/office/drawing/2014/main" id="{7D4EC6BB-7420-4D21-9E64-5C88C1A65D45}"/>
              </a:ext>
            </a:extLst>
          </p:cNvPr>
          <p:cNvGraphicFramePr>
            <a:graphicFrameLocks noGrp="1"/>
          </p:cNvGraphicFramePr>
          <p:nvPr>
            <p:ph sz="half" idx="2"/>
            <p:extLst>
              <p:ext uri="{D42A27DB-BD31-4B8C-83A1-F6EECF244321}">
                <p14:modId xmlns:p14="http://schemas.microsoft.com/office/powerpoint/2010/main" val="2031274490"/>
              </p:ext>
            </p:extLst>
          </p:nvPr>
        </p:nvGraphicFramePr>
        <p:xfrm>
          <a:off x="651263" y="926198"/>
          <a:ext cx="7815159" cy="3711586"/>
        </p:xfrm>
        <a:graphic>
          <a:graphicData uri="http://schemas.openxmlformats.org/drawingml/2006/table">
            <a:tbl>
              <a:tblPr firstRow="1" bandRow="1">
                <a:tableStyleId>{5940675A-B579-460E-94D1-54222C63F5DA}</a:tableStyleId>
              </a:tblPr>
              <a:tblGrid>
                <a:gridCol w="2798021">
                  <a:extLst>
                    <a:ext uri="{9D8B030D-6E8A-4147-A177-3AD203B41FA5}">
                      <a16:colId xmlns:a16="http://schemas.microsoft.com/office/drawing/2014/main" val="1229082726"/>
                    </a:ext>
                  </a:extLst>
                </a:gridCol>
                <a:gridCol w="771868">
                  <a:extLst>
                    <a:ext uri="{9D8B030D-6E8A-4147-A177-3AD203B41FA5}">
                      <a16:colId xmlns:a16="http://schemas.microsoft.com/office/drawing/2014/main" val="518390050"/>
                    </a:ext>
                  </a:extLst>
                </a:gridCol>
                <a:gridCol w="482417">
                  <a:extLst>
                    <a:ext uri="{9D8B030D-6E8A-4147-A177-3AD203B41FA5}">
                      <a16:colId xmlns:a16="http://schemas.microsoft.com/office/drawing/2014/main" val="1025236976"/>
                    </a:ext>
                  </a:extLst>
                </a:gridCol>
                <a:gridCol w="482417">
                  <a:extLst>
                    <a:ext uri="{9D8B030D-6E8A-4147-A177-3AD203B41FA5}">
                      <a16:colId xmlns:a16="http://schemas.microsoft.com/office/drawing/2014/main" val="1644440156"/>
                    </a:ext>
                  </a:extLst>
                </a:gridCol>
                <a:gridCol w="482417">
                  <a:extLst>
                    <a:ext uri="{9D8B030D-6E8A-4147-A177-3AD203B41FA5}">
                      <a16:colId xmlns:a16="http://schemas.microsoft.com/office/drawing/2014/main" val="2457017801"/>
                    </a:ext>
                  </a:extLst>
                </a:gridCol>
                <a:gridCol w="675384">
                  <a:extLst>
                    <a:ext uri="{9D8B030D-6E8A-4147-A177-3AD203B41FA5}">
                      <a16:colId xmlns:a16="http://schemas.microsoft.com/office/drawing/2014/main" val="3076279417"/>
                    </a:ext>
                  </a:extLst>
                </a:gridCol>
                <a:gridCol w="482417">
                  <a:extLst>
                    <a:ext uri="{9D8B030D-6E8A-4147-A177-3AD203B41FA5}">
                      <a16:colId xmlns:a16="http://schemas.microsoft.com/office/drawing/2014/main" val="3389956293"/>
                    </a:ext>
                  </a:extLst>
                </a:gridCol>
                <a:gridCol w="482417">
                  <a:extLst>
                    <a:ext uri="{9D8B030D-6E8A-4147-A177-3AD203B41FA5}">
                      <a16:colId xmlns:a16="http://schemas.microsoft.com/office/drawing/2014/main" val="2896745608"/>
                    </a:ext>
                  </a:extLst>
                </a:gridCol>
                <a:gridCol w="482417">
                  <a:extLst>
                    <a:ext uri="{9D8B030D-6E8A-4147-A177-3AD203B41FA5}">
                      <a16:colId xmlns:a16="http://schemas.microsoft.com/office/drawing/2014/main" val="3327940136"/>
                    </a:ext>
                  </a:extLst>
                </a:gridCol>
                <a:gridCol w="675384">
                  <a:extLst>
                    <a:ext uri="{9D8B030D-6E8A-4147-A177-3AD203B41FA5}">
                      <a16:colId xmlns:a16="http://schemas.microsoft.com/office/drawing/2014/main" val="712430755"/>
                    </a:ext>
                  </a:extLst>
                </a:gridCol>
              </a:tblGrid>
              <a:tr h="424181">
                <a:tc rowSpan="2">
                  <a:txBody>
                    <a:bodyPr/>
                    <a:lstStyle/>
                    <a:p>
                      <a:pPr algn="ctr"/>
                      <a:r>
                        <a:rPr lang="en-US" sz="800" b="1" dirty="0"/>
                        <a:t>FILE NAME</a:t>
                      </a:r>
                    </a:p>
                  </a:txBody>
                  <a:tcPr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ctr"/>
                      <a:r>
                        <a:rPr lang="en-US" sz="800" b="1" dirty="0"/>
                        <a:t>DATE OF CLOSEST APPROACH (DCA)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4">
                  <a:txBody>
                    <a:bodyPr/>
                    <a:lstStyle/>
                    <a:p>
                      <a:pPr algn="ctr"/>
                      <a:r>
                        <a:rPr lang="en-US" sz="800" b="1" dirty="0"/>
                        <a:t>NTL DATA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a:endParaRPr lang="en-US" sz="8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a:endParaRPr lang="en-US" sz="8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a:endParaRPr lang="en-US" sz="8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algn="ctr"/>
                      <a:r>
                        <a:rPr lang="en-US" sz="800" b="1" dirty="0"/>
                        <a:t>FRONTAL DATA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a:endParaRPr lang="en-US" sz="8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a:endParaRPr lang="en-US" sz="8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a:r>
                        <a:rPr lang="en-US" sz="800" b="1" dirty="0"/>
                        <a:t>DISTANCE AT DCA (km)</a:t>
                      </a:r>
                    </a:p>
                  </a:txBody>
                  <a:tcPr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929477"/>
                  </a:ext>
                </a:extLst>
              </a:tr>
              <a:tr h="424181">
                <a:tc vMerge="1">
                  <a:txBody>
                    <a:bodyPr/>
                    <a:lstStyle/>
                    <a:p>
                      <a:pPr algn="ctr"/>
                      <a:endParaRPr lang="en-US" sz="8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algn="ctr"/>
                      <a:r>
                        <a:rPr lang="en-US" sz="800" b="1" dirty="0"/>
                        <a:t>DATE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800" b="1" dirty="0"/>
                        <a:t>LAT (deg)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b="1" dirty="0"/>
                        <a:t>LON (deg)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b="1" dirty="0"/>
                        <a:t>DIR (deg)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b="1" dirty="0"/>
                        <a:t>BIN DEPTH (m)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b="1" dirty="0"/>
                        <a:t>LAT (deg)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b="1" dirty="0"/>
                        <a:t>LON (deg)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b="1" dirty="0"/>
                        <a:t>DIR (deg)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vMerge="1">
                  <a:txBody>
                    <a:bodyPr/>
                    <a:lstStyle/>
                    <a:p>
                      <a:pPr algn="ctr"/>
                      <a:r>
                        <a:rPr lang="en-US" sz="800" b="1" dirty="0"/>
                        <a:t>MIN DIST (km)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3095488"/>
                  </a:ext>
                </a:extLst>
              </a:tr>
              <a:tr h="318136">
                <a:tc>
                  <a:txBody>
                    <a:bodyPr/>
                    <a:lstStyle/>
                    <a:p>
                      <a:pPr algn="l" fontAlgn="b"/>
                      <a:r>
                        <a:rPr lang="en-US" sz="800" b="0" i="0" u="none" strike="noStrike" dirty="0">
                          <a:solidFill>
                            <a:schemeClr val="accent1"/>
                          </a:solidFill>
                          <a:effectLst/>
                          <a:latin typeface="Calibri" panose="020F0502020204030204" pitchFamily="34" charset="0"/>
                        </a:rPr>
                        <a:t>01_Amirante-2803-9002-110220-110324-42866-0</a:t>
                      </a:r>
                    </a:p>
                  </a:txBody>
                  <a:tcPr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accent1"/>
                          </a:solidFill>
                          <a:effectLst/>
                          <a:latin typeface="Calibri" panose="020F0502020204030204" pitchFamily="34" charset="0"/>
                        </a:rPr>
                        <a:t> 08-Mar-2011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accent1"/>
                          </a:solidFill>
                          <a:effectLst/>
                          <a:latin typeface="Calibri" panose="020F0502020204030204" pitchFamily="34" charset="0"/>
                        </a:rPr>
                        <a:t>28.03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accent1"/>
                          </a:solidFill>
                          <a:effectLst/>
                          <a:latin typeface="Calibri" panose="020F0502020204030204" pitchFamily="34" charset="0"/>
                        </a:rPr>
                        <a:t>-90.02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accent1"/>
                          </a:solidFill>
                          <a:effectLst/>
                          <a:latin typeface="Calibri" panose="020F0502020204030204" pitchFamily="34" charset="0"/>
                        </a:rPr>
                        <a:t>276.48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accent1"/>
                          </a:solidFill>
                          <a:effectLst/>
                          <a:latin typeface="Calibri" panose="020F0502020204030204" pitchFamily="34" charset="0"/>
                        </a:rPr>
                        <a:t>51.69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accent1"/>
                          </a:solidFill>
                          <a:effectLst/>
                          <a:latin typeface="Calibri" panose="020F0502020204030204" pitchFamily="34" charset="0"/>
                        </a:rPr>
                        <a:t>27.12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accent1"/>
                          </a:solidFill>
                          <a:effectLst/>
                          <a:latin typeface="Calibri" panose="020F0502020204030204" pitchFamily="34" charset="0"/>
                        </a:rPr>
                        <a:t>-89.00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chemeClr val="accent1"/>
                          </a:solidFill>
                          <a:effectLst/>
                          <a:latin typeface="Calibri" panose="020F0502020204030204" pitchFamily="34" charset="0"/>
                        </a:rPr>
                        <a:t>48.83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accent1"/>
                          </a:solidFill>
                          <a:effectLst/>
                          <a:latin typeface="Calibri" panose="020F0502020204030204" pitchFamily="34" charset="0"/>
                        </a:rPr>
                        <a:t>142.67</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1512566"/>
                  </a:ext>
                </a:extLst>
              </a:tr>
              <a:tr h="318136">
                <a:tc>
                  <a:txBody>
                    <a:bodyPr/>
                    <a:lstStyle/>
                    <a:p>
                      <a:pPr algn="l" fontAlgn="b"/>
                      <a:r>
                        <a:rPr lang="en-US" sz="800" b="0" i="0" u="none" strike="noStrike" dirty="0">
                          <a:solidFill>
                            <a:schemeClr val="tx1"/>
                          </a:solidFill>
                          <a:effectLst/>
                          <a:latin typeface="Calibri" panose="020F0502020204030204" pitchFamily="34" charset="0"/>
                        </a:rPr>
                        <a:t>01_Amos Runner-2749-9284-111005-111024-42875-1</a:t>
                      </a:r>
                    </a:p>
                  </a:txBody>
                  <a:tcPr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 12-Oct-2011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27.50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-92.85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336.97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84.47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26.90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-92.57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69.45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72.40</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1725597"/>
                  </a:ext>
                </a:extLst>
              </a:tr>
              <a:tr h="318136">
                <a:tc>
                  <a:txBody>
                    <a:bodyPr/>
                    <a:lstStyle/>
                    <a:p>
                      <a:pPr algn="l" fontAlgn="b"/>
                      <a:r>
                        <a:rPr lang="en-US" sz="800" b="0" i="0" u="none" strike="noStrike" dirty="0">
                          <a:solidFill>
                            <a:srgbClr val="000000"/>
                          </a:solidFill>
                          <a:effectLst/>
                          <a:latin typeface="Calibri" panose="020F0502020204030204" pitchFamily="34" charset="0"/>
                        </a:rPr>
                        <a:t>01_Atwood Advan-2870-8859-140423-140518-42860-1</a:t>
                      </a:r>
                    </a:p>
                  </a:txBody>
                  <a:tcPr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02-May-2014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-88.60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50.69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79.37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27.28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-87.63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183.88</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1582457"/>
                  </a:ext>
                </a:extLst>
              </a:tr>
              <a:tr h="318136">
                <a:tc>
                  <a:txBody>
                    <a:bodyPr/>
                    <a:lstStyle/>
                    <a:p>
                      <a:pPr algn="l" fontAlgn="b"/>
                      <a:r>
                        <a:rPr lang="en-US" sz="800" b="0" i="0" u="none" strike="noStrike" dirty="0">
                          <a:solidFill>
                            <a:srgbClr val="000000"/>
                          </a:solidFill>
                          <a:effectLst/>
                          <a:latin typeface="Calibri" panose="020F0502020204030204" pitchFamily="34" charset="0"/>
                        </a:rPr>
                        <a:t>01_Blackhawk-2889-8794-171120-171123-42884-0</a:t>
                      </a:r>
                    </a:p>
                  </a:txBody>
                  <a:tcPr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20-Nov-2017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-87.94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334.15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43.13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-87.75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72.29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56.14</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5092187"/>
                  </a:ext>
                </a:extLst>
              </a:tr>
              <a:tr h="318136">
                <a:tc>
                  <a:txBody>
                    <a:bodyPr/>
                    <a:lstStyle/>
                    <a:p>
                      <a:pPr algn="l" fontAlgn="b"/>
                      <a:r>
                        <a:rPr lang="en-US" sz="800" b="0" i="0" u="none" strike="noStrike" dirty="0">
                          <a:solidFill>
                            <a:schemeClr val="tx1"/>
                          </a:solidFill>
                          <a:effectLst/>
                          <a:latin typeface="Calibri" panose="020F0502020204030204" pitchFamily="34" charset="0"/>
                        </a:rPr>
                        <a:t>01_DISCOVERER E-2907-8801-111210-120623-42868-2</a:t>
                      </a:r>
                    </a:p>
                  </a:txBody>
                  <a:tcPr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 27-Mar-2012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29.08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-88.01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90.52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77.89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29.08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-88.01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86.54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tx1"/>
                          </a:solidFill>
                          <a:effectLst/>
                          <a:latin typeface="Calibri" panose="020F0502020204030204" pitchFamily="34" charset="0"/>
                        </a:rPr>
                        <a:t>0.13</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7766161"/>
                  </a:ext>
                </a:extLst>
              </a:tr>
              <a:tr h="318136">
                <a:tc>
                  <a:txBody>
                    <a:bodyPr/>
                    <a:lstStyle/>
                    <a:p>
                      <a:pPr algn="l" fontAlgn="b"/>
                      <a:r>
                        <a:rPr lang="en-US" sz="800" b="0" i="0" u="none" strike="noStrike" dirty="0">
                          <a:solidFill>
                            <a:schemeClr val="accent1"/>
                          </a:solidFill>
                          <a:effectLst/>
                          <a:latin typeface="Calibri" panose="020F0502020204030204" pitchFamily="34" charset="0"/>
                        </a:rPr>
                        <a:t>01_Deepwater As-2831-8817-150417-150507-42874-0</a:t>
                      </a:r>
                    </a:p>
                  </a:txBody>
                  <a:tcPr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accent1"/>
                          </a:solidFill>
                          <a:effectLst/>
                          <a:latin typeface="Calibri" panose="020F0502020204030204" pitchFamily="34" charset="0"/>
                        </a:rPr>
                        <a:t> 29-Apr-2015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accent1"/>
                          </a:solidFill>
                          <a:effectLst/>
                          <a:latin typeface="Calibri" panose="020F0502020204030204" pitchFamily="34" charset="0"/>
                        </a:rPr>
                        <a:t>28.31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accent1"/>
                          </a:solidFill>
                          <a:effectLst/>
                          <a:latin typeface="Calibri" panose="020F0502020204030204" pitchFamily="34" charset="0"/>
                        </a:rPr>
                        <a:t>-88.17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accent1"/>
                          </a:solidFill>
                          <a:effectLst/>
                          <a:latin typeface="Calibri" panose="020F0502020204030204" pitchFamily="34" charset="0"/>
                        </a:rPr>
                        <a:t>103.56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accent1"/>
                          </a:solidFill>
                          <a:effectLst/>
                          <a:latin typeface="Calibri" panose="020F0502020204030204" pitchFamily="34" charset="0"/>
                        </a:rPr>
                        <a:t>36.66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accent1"/>
                          </a:solidFill>
                          <a:effectLst/>
                          <a:latin typeface="Calibri" panose="020F0502020204030204" pitchFamily="34" charset="0"/>
                        </a:rPr>
                        <a:t>28.30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accent1"/>
                          </a:solidFill>
                          <a:effectLst/>
                          <a:latin typeface="Calibri" panose="020F0502020204030204" pitchFamily="34" charset="0"/>
                        </a:rPr>
                        <a:t>-88.17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accent1"/>
                          </a:solidFill>
                          <a:effectLst/>
                          <a:latin typeface="Calibri" panose="020F0502020204030204" pitchFamily="34" charset="0"/>
                        </a:rPr>
                        <a:t>90.99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chemeClr val="accent1"/>
                          </a:solidFill>
                          <a:effectLst/>
                          <a:latin typeface="Calibri" panose="020F0502020204030204" pitchFamily="34" charset="0"/>
                        </a:rPr>
                        <a:t>0.87</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857221"/>
                  </a:ext>
                </a:extLst>
              </a:tr>
              <a:tr h="318136">
                <a:tc>
                  <a:txBody>
                    <a:bodyPr/>
                    <a:lstStyle/>
                    <a:p>
                      <a:pPr algn="l" fontAlgn="b"/>
                      <a:r>
                        <a:rPr lang="en-US" sz="800" b="0" i="0" u="none" strike="noStrike" dirty="0">
                          <a:solidFill>
                            <a:srgbClr val="000000"/>
                          </a:solidFill>
                          <a:effectLst/>
                          <a:latin typeface="Calibri" panose="020F0502020204030204" pitchFamily="34" charset="0"/>
                        </a:rPr>
                        <a:t>01_Deepwater As-2886-8855-170610-170906-42874-1</a:t>
                      </a:r>
                    </a:p>
                  </a:txBody>
                  <a:tcPr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19-Aug-2017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-88.56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79.44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27.31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-87.55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62.85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198.71</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563870"/>
                  </a:ext>
                </a:extLst>
              </a:tr>
              <a:tr h="318136">
                <a:tc>
                  <a:txBody>
                    <a:bodyPr/>
                    <a:lstStyle/>
                    <a:p>
                      <a:pPr algn="l" fontAlgn="b"/>
                      <a:r>
                        <a:rPr lang="en-US" sz="800" b="0" i="0" u="none" strike="noStrike" dirty="0">
                          <a:solidFill>
                            <a:srgbClr val="000000"/>
                          </a:solidFill>
                          <a:effectLst/>
                          <a:latin typeface="Calibri" panose="020F0502020204030204" pitchFamily="34" charset="0"/>
                        </a:rPr>
                        <a:t>01_Deepwater Pa-2819-8879-110323-120309-42921-1</a:t>
                      </a:r>
                    </a:p>
                  </a:txBody>
                  <a:tcPr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29-Jul-2011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-88.79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70.07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69.43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28.21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-88.80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65.84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1.26</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2160598"/>
                  </a:ext>
                </a:extLst>
              </a:tr>
              <a:tr h="318136">
                <a:tc>
                  <a:txBody>
                    <a:bodyPr/>
                    <a:lstStyle/>
                    <a:p>
                      <a:pPr algn="l" fontAlgn="b"/>
                      <a:r>
                        <a:rPr lang="en-US" sz="800" b="0" i="0" u="none" strike="noStrike" dirty="0">
                          <a:solidFill>
                            <a:srgbClr val="000000"/>
                          </a:solidFill>
                          <a:effectLst/>
                          <a:latin typeface="Calibri" panose="020F0502020204030204" pitchFamily="34" charset="0"/>
                        </a:rPr>
                        <a:t>01_Amirante-2803-9002-110220-110324-42866-0</a:t>
                      </a:r>
                    </a:p>
                  </a:txBody>
                  <a:tcPr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08-Mar-2011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-90.02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276.48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51.69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48.83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142.67</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0101355"/>
                  </a:ext>
                </a:extLst>
              </a:tr>
            </a:tbl>
          </a:graphicData>
        </a:graphic>
      </p:graphicFrame>
    </p:spTree>
    <p:extLst>
      <p:ext uri="{BB962C8B-B14F-4D97-AF65-F5344CB8AC3E}">
        <p14:creationId xmlns:p14="http://schemas.microsoft.com/office/powerpoint/2010/main" val="711843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ECC58B-AB0A-44DA-B1DE-8E04C45F812F}"/>
              </a:ext>
            </a:extLst>
          </p:cNvPr>
          <p:cNvSpPr>
            <a:spLocks noGrp="1"/>
          </p:cNvSpPr>
          <p:nvPr>
            <p:ph type="sldNum" sz="quarter" idx="10"/>
          </p:nvPr>
        </p:nvSpPr>
        <p:spPr/>
        <p:txBody>
          <a:bodyPr/>
          <a:lstStyle/>
          <a:p>
            <a:fld id="{6BED939B-6674-A349-B4CB-032A3F89A3D5}" type="slidenum">
              <a:rPr lang="en-US" smtClean="0"/>
              <a:pPr/>
              <a:t>22</a:t>
            </a:fld>
            <a:endParaRPr lang="en-US" dirty="0"/>
          </a:p>
        </p:txBody>
      </p:sp>
      <p:sp>
        <p:nvSpPr>
          <p:cNvPr id="3" name="Title 2">
            <a:extLst>
              <a:ext uri="{FF2B5EF4-FFF2-40B4-BE49-F238E27FC236}">
                <a16:creationId xmlns:a16="http://schemas.microsoft.com/office/drawing/2014/main" id="{78241156-274F-42CB-AC94-FC7C1A5FB1C1}"/>
              </a:ext>
            </a:extLst>
          </p:cNvPr>
          <p:cNvSpPr>
            <a:spLocks noGrp="1"/>
          </p:cNvSpPr>
          <p:nvPr>
            <p:ph type="title"/>
          </p:nvPr>
        </p:nvSpPr>
        <p:spPr>
          <a:xfrm>
            <a:off x="419548" y="228600"/>
            <a:ext cx="8304904" cy="334877"/>
          </a:xfrm>
        </p:spPr>
        <p:txBody>
          <a:bodyPr/>
          <a:lstStyle/>
          <a:p>
            <a:r>
              <a:rPr lang="en-US" dirty="0"/>
              <a:t>Temporal Distribution</a:t>
            </a:r>
          </a:p>
        </p:txBody>
      </p:sp>
      <p:sp>
        <p:nvSpPr>
          <p:cNvPr id="4" name="Text Placeholder 3">
            <a:extLst>
              <a:ext uri="{FF2B5EF4-FFF2-40B4-BE49-F238E27FC236}">
                <a16:creationId xmlns:a16="http://schemas.microsoft.com/office/drawing/2014/main" id="{64E0BBA4-2E81-4BDC-AB9F-9BF6EDEBE847}"/>
              </a:ext>
            </a:extLst>
          </p:cNvPr>
          <p:cNvSpPr>
            <a:spLocks noGrp="1"/>
          </p:cNvSpPr>
          <p:nvPr>
            <p:ph type="body" sz="quarter" idx="11"/>
          </p:nvPr>
        </p:nvSpPr>
        <p:spPr/>
        <p:txBody>
          <a:bodyPr/>
          <a:lstStyle/>
          <a:p>
            <a:pPr algn="ctr"/>
            <a:r>
              <a:rPr lang="en-US" dirty="0"/>
              <a:t>All Processed Data (738 Files) 2011-2018 (+ some from before and after)</a:t>
            </a:r>
          </a:p>
        </p:txBody>
      </p:sp>
      <p:pic>
        <p:nvPicPr>
          <p:cNvPr id="11" name="Content Placeholder 10">
            <a:extLst>
              <a:ext uri="{FF2B5EF4-FFF2-40B4-BE49-F238E27FC236}">
                <a16:creationId xmlns:a16="http://schemas.microsoft.com/office/drawing/2014/main" id="{29890F36-9839-40F9-BD5E-58D3BDE0B947}"/>
              </a:ext>
            </a:extLst>
          </p:cNvPr>
          <p:cNvPicPr>
            <a:picLocks noGrp="1" noChangeAspect="1"/>
          </p:cNvPicPr>
          <p:nvPr>
            <p:ph sz="half" idx="2"/>
          </p:nvPr>
        </p:nvPicPr>
        <p:blipFill>
          <a:blip r:embed="rId2"/>
          <a:stretch>
            <a:fillRect/>
          </a:stretch>
        </p:blipFill>
        <p:spPr>
          <a:xfrm>
            <a:off x="26500" y="1276213"/>
            <a:ext cx="4376658" cy="3284443"/>
          </a:xfrm>
        </p:spPr>
      </p:pic>
      <p:pic>
        <p:nvPicPr>
          <p:cNvPr id="8" name="Picture 7">
            <a:extLst>
              <a:ext uri="{FF2B5EF4-FFF2-40B4-BE49-F238E27FC236}">
                <a16:creationId xmlns:a16="http://schemas.microsoft.com/office/drawing/2014/main" id="{36F5B31C-CBB0-4A6C-BF98-A3B5EB4973F5}"/>
              </a:ext>
            </a:extLst>
          </p:cNvPr>
          <p:cNvPicPr>
            <a:picLocks noChangeAspect="1"/>
          </p:cNvPicPr>
          <p:nvPr/>
        </p:nvPicPr>
        <p:blipFill>
          <a:blip r:embed="rId3"/>
          <a:stretch>
            <a:fillRect/>
          </a:stretch>
        </p:blipFill>
        <p:spPr>
          <a:xfrm>
            <a:off x="4368992" y="1257444"/>
            <a:ext cx="4465445" cy="3351074"/>
          </a:xfrm>
          <a:prstGeom prst="rect">
            <a:avLst/>
          </a:prstGeom>
        </p:spPr>
      </p:pic>
    </p:spTree>
    <p:extLst>
      <p:ext uri="{BB962C8B-B14F-4D97-AF65-F5344CB8AC3E}">
        <p14:creationId xmlns:p14="http://schemas.microsoft.com/office/powerpoint/2010/main" val="2024151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48CDB0-4BDB-4034-87D5-79894D2EA20E}"/>
              </a:ext>
            </a:extLst>
          </p:cNvPr>
          <p:cNvSpPr>
            <a:spLocks noGrp="1"/>
          </p:cNvSpPr>
          <p:nvPr>
            <p:ph type="sldNum" sz="quarter" idx="10"/>
          </p:nvPr>
        </p:nvSpPr>
        <p:spPr/>
        <p:txBody>
          <a:bodyPr/>
          <a:lstStyle/>
          <a:p>
            <a:fld id="{6BED939B-6674-A349-B4CB-032A3F89A3D5}" type="slidenum">
              <a:rPr lang="en-US" smtClean="0"/>
              <a:pPr/>
              <a:t>23</a:t>
            </a:fld>
            <a:endParaRPr lang="en-US" dirty="0"/>
          </a:p>
        </p:txBody>
      </p:sp>
      <p:sp>
        <p:nvSpPr>
          <p:cNvPr id="3" name="Title 2">
            <a:extLst>
              <a:ext uri="{FF2B5EF4-FFF2-40B4-BE49-F238E27FC236}">
                <a16:creationId xmlns:a16="http://schemas.microsoft.com/office/drawing/2014/main" id="{8A57D487-25A0-4DC1-9AE5-35C6BBA1326A}"/>
              </a:ext>
            </a:extLst>
          </p:cNvPr>
          <p:cNvSpPr>
            <a:spLocks noGrp="1"/>
          </p:cNvSpPr>
          <p:nvPr>
            <p:ph type="title"/>
          </p:nvPr>
        </p:nvSpPr>
        <p:spPr>
          <a:xfrm>
            <a:off x="419548" y="228600"/>
            <a:ext cx="8304904" cy="420329"/>
          </a:xfrm>
        </p:spPr>
        <p:txBody>
          <a:bodyPr/>
          <a:lstStyle/>
          <a:p>
            <a:pPr algn="ctr"/>
            <a:r>
              <a:rPr lang="en-US" dirty="0"/>
              <a:t>Spatial Coverage NTL data 2011-2018</a:t>
            </a:r>
          </a:p>
        </p:txBody>
      </p:sp>
      <p:sp>
        <p:nvSpPr>
          <p:cNvPr id="4" name="Text Placeholder 3">
            <a:extLst>
              <a:ext uri="{FF2B5EF4-FFF2-40B4-BE49-F238E27FC236}">
                <a16:creationId xmlns:a16="http://schemas.microsoft.com/office/drawing/2014/main" id="{D9DBAFD2-FB82-42D8-88E9-7A0A9CC164BF}"/>
              </a:ext>
            </a:extLst>
          </p:cNvPr>
          <p:cNvSpPr>
            <a:spLocks noGrp="1"/>
          </p:cNvSpPr>
          <p:nvPr>
            <p:ph type="body" sz="quarter" idx="11"/>
          </p:nvPr>
        </p:nvSpPr>
        <p:spPr/>
        <p:txBody>
          <a:bodyPr/>
          <a:lstStyle/>
          <a:p>
            <a:endParaRPr lang="en-US" dirty="0"/>
          </a:p>
        </p:txBody>
      </p:sp>
      <p:pic>
        <p:nvPicPr>
          <p:cNvPr id="7" name="Picture 6">
            <a:extLst>
              <a:ext uri="{FF2B5EF4-FFF2-40B4-BE49-F238E27FC236}">
                <a16:creationId xmlns:a16="http://schemas.microsoft.com/office/drawing/2014/main" id="{9502C101-33DB-450B-9874-B76F194D5A98}"/>
              </a:ext>
            </a:extLst>
          </p:cNvPr>
          <p:cNvPicPr>
            <a:picLocks noChangeAspect="1"/>
          </p:cNvPicPr>
          <p:nvPr/>
        </p:nvPicPr>
        <p:blipFill>
          <a:blip r:embed="rId2"/>
          <a:stretch>
            <a:fillRect/>
          </a:stretch>
        </p:blipFill>
        <p:spPr>
          <a:xfrm>
            <a:off x="1571170" y="855272"/>
            <a:ext cx="5486400" cy="4059628"/>
          </a:xfrm>
          <a:prstGeom prst="rect">
            <a:avLst/>
          </a:prstGeom>
        </p:spPr>
      </p:pic>
      <p:sp>
        <p:nvSpPr>
          <p:cNvPr id="8" name="Content Placeholder 7">
            <a:extLst>
              <a:ext uri="{FF2B5EF4-FFF2-40B4-BE49-F238E27FC236}">
                <a16:creationId xmlns:a16="http://schemas.microsoft.com/office/drawing/2014/main" id="{0485FF28-DA57-4218-A38F-A3D62939904A}"/>
              </a:ext>
            </a:extLst>
          </p:cNvPr>
          <p:cNvSpPr>
            <a:spLocks noGrp="1"/>
          </p:cNvSpPr>
          <p:nvPr>
            <p:ph sz="half" idx="2"/>
          </p:nvPr>
        </p:nvSpPr>
        <p:spPr>
          <a:xfrm>
            <a:off x="446399" y="523939"/>
            <a:ext cx="8533141" cy="4107267"/>
          </a:xfrm>
        </p:spPr>
        <p:txBody>
          <a:bodyPr/>
          <a:lstStyle/>
          <a:p>
            <a:endParaRPr lang="en-US" dirty="0"/>
          </a:p>
        </p:txBody>
      </p:sp>
    </p:spTree>
    <p:extLst>
      <p:ext uri="{BB962C8B-B14F-4D97-AF65-F5344CB8AC3E}">
        <p14:creationId xmlns:p14="http://schemas.microsoft.com/office/powerpoint/2010/main" val="2023141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977A6-877C-4131-87F5-03C357CEB08E}"/>
              </a:ext>
            </a:extLst>
          </p:cNvPr>
          <p:cNvSpPr>
            <a:spLocks noGrp="1"/>
          </p:cNvSpPr>
          <p:nvPr>
            <p:ph type="title"/>
          </p:nvPr>
        </p:nvSpPr>
        <p:spPr>
          <a:xfrm>
            <a:off x="419548" y="268894"/>
            <a:ext cx="8304904" cy="290849"/>
          </a:xfrm>
        </p:spPr>
        <p:txBody>
          <a:bodyPr/>
          <a:lstStyle/>
          <a:p>
            <a:pPr algn="ctr"/>
            <a:r>
              <a:rPr lang="en-US" dirty="0"/>
              <a:t>What does good QA’d data look like?</a:t>
            </a:r>
          </a:p>
        </p:txBody>
      </p:sp>
      <p:pic>
        <p:nvPicPr>
          <p:cNvPr id="7" name="Content Placeholder 6" descr="Chart, histogram&#10;&#10;Description automatically generated">
            <a:extLst>
              <a:ext uri="{FF2B5EF4-FFF2-40B4-BE49-F238E27FC236}">
                <a16:creationId xmlns:a16="http://schemas.microsoft.com/office/drawing/2014/main" id="{AA1E1D84-8C79-4656-A7D3-6B1ED482115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07773" y="750577"/>
            <a:ext cx="6092481" cy="3989455"/>
          </a:xfrm>
        </p:spPr>
      </p:pic>
      <p:sp>
        <p:nvSpPr>
          <p:cNvPr id="8" name="Content Placeholder 7">
            <a:extLst>
              <a:ext uri="{FF2B5EF4-FFF2-40B4-BE49-F238E27FC236}">
                <a16:creationId xmlns:a16="http://schemas.microsoft.com/office/drawing/2014/main" id="{30487B15-2924-415B-8E16-57575817C50B}"/>
              </a:ext>
            </a:extLst>
          </p:cNvPr>
          <p:cNvSpPr>
            <a:spLocks noGrp="1"/>
          </p:cNvSpPr>
          <p:nvPr>
            <p:ph sz="half" idx="2"/>
          </p:nvPr>
        </p:nvSpPr>
        <p:spPr/>
        <p:txBody>
          <a:bodyPr/>
          <a:lstStyle/>
          <a:p>
            <a:pPr marL="20574" indent="0">
              <a:buNone/>
            </a:pPr>
            <a:endParaRPr lang="en-US" dirty="0"/>
          </a:p>
        </p:txBody>
      </p:sp>
      <p:sp>
        <p:nvSpPr>
          <p:cNvPr id="4" name="Slide Number Placeholder 3">
            <a:extLst>
              <a:ext uri="{FF2B5EF4-FFF2-40B4-BE49-F238E27FC236}">
                <a16:creationId xmlns:a16="http://schemas.microsoft.com/office/drawing/2014/main" id="{329799B4-7974-42C3-9997-3AFD2423D1F0}"/>
              </a:ext>
            </a:extLst>
          </p:cNvPr>
          <p:cNvSpPr>
            <a:spLocks noGrp="1"/>
          </p:cNvSpPr>
          <p:nvPr>
            <p:ph type="sldNum" sz="quarter" idx="12"/>
          </p:nvPr>
        </p:nvSpPr>
        <p:spPr/>
        <p:txBody>
          <a:bodyPr/>
          <a:lstStyle/>
          <a:p>
            <a:fld id="{6BED939B-6674-A349-B4CB-032A3F89A3D5}" type="slidenum">
              <a:rPr lang="en-US" smtClean="0"/>
              <a:pPr/>
              <a:t>24</a:t>
            </a:fld>
            <a:endParaRPr lang="en-US" dirty="0"/>
          </a:p>
        </p:txBody>
      </p:sp>
      <p:sp>
        <p:nvSpPr>
          <p:cNvPr id="9" name="Text Placeholder 8">
            <a:extLst>
              <a:ext uri="{FF2B5EF4-FFF2-40B4-BE49-F238E27FC236}">
                <a16:creationId xmlns:a16="http://schemas.microsoft.com/office/drawing/2014/main" id="{34E6F2AF-72D1-4844-ABAA-DD3D41B588CE}"/>
              </a:ext>
            </a:extLst>
          </p:cNvPr>
          <p:cNvSpPr>
            <a:spLocks noGrp="1"/>
          </p:cNvSpPr>
          <p:nvPr>
            <p:ph type="body" sz="quarter" idx="13"/>
          </p:nvPr>
        </p:nvSpPr>
        <p:spPr>
          <a:xfrm>
            <a:off x="530550" y="5259928"/>
            <a:ext cx="8305352" cy="314311"/>
          </a:xfrm>
        </p:spPr>
        <p:txBody>
          <a:bodyPr/>
          <a:lstStyle/>
          <a:p>
            <a:endParaRPr lang="en-US" dirty="0"/>
          </a:p>
        </p:txBody>
      </p:sp>
    </p:spTree>
    <p:extLst>
      <p:ext uri="{BB962C8B-B14F-4D97-AF65-F5344CB8AC3E}">
        <p14:creationId xmlns:p14="http://schemas.microsoft.com/office/powerpoint/2010/main" val="2733482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9817-3A25-4E0A-9323-3CE9ED5C1081}"/>
              </a:ext>
            </a:extLst>
          </p:cNvPr>
          <p:cNvSpPr>
            <a:spLocks noGrp="1"/>
          </p:cNvSpPr>
          <p:nvPr>
            <p:ph type="title"/>
          </p:nvPr>
        </p:nvSpPr>
        <p:spPr/>
        <p:txBody>
          <a:bodyPr/>
          <a:lstStyle/>
          <a:p>
            <a:pPr algn="ctr"/>
            <a:r>
              <a:rPr lang="en-US" dirty="0"/>
              <a:t>UGOS-1 NTL Data Summary</a:t>
            </a:r>
            <a:br>
              <a:rPr lang="en-US" dirty="0"/>
            </a:br>
            <a:endParaRPr lang="en-US" dirty="0"/>
          </a:p>
        </p:txBody>
      </p:sp>
      <p:sp>
        <p:nvSpPr>
          <p:cNvPr id="3" name="Content Placeholder 2">
            <a:extLst>
              <a:ext uri="{FF2B5EF4-FFF2-40B4-BE49-F238E27FC236}">
                <a16:creationId xmlns:a16="http://schemas.microsoft.com/office/drawing/2014/main" id="{0EB8C17A-8EFB-4649-ADFF-5749372C3A2C}"/>
              </a:ext>
            </a:extLst>
          </p:cNvPr>
          <p:cNvSpPr>
            <a:spLocks noGrp="1"/>
          </p:cNvSpPr>
          <p:nvPr>
            <p:ph sz="half" idx="1"/>
          </p:nvPr>
        </p:nvSpPr>
        <p:spPr>
          <a:xfrm>
            <a:off x="1175619" y="688936"/>
            <a:ext cx="5843552" cy="3535620"/>
          </a:xfrm>
        </p:spPr>
        <p:txBody>
          <a:bodyPr/>
          <a:lstStyle/>
          <a:p>
            <a:r>
              <a:rPr lang="en-US" dirty="0"/>
              <a:t>2005-2010 NTL Data (</a:t>
            </a:r>
            <a:r>
              <a:rPr lang="en-US" dirty="0" err="1"/>
              <a:t>Deepstar</a:t>
            </a:r>
            <a:r>
              <a:rPr lang="en-US" dirty="0"/>
              <a:t>)</a:t>
            </a:r>
          </a:p>
          <a:p>
            <a:pPr lvl="1"/>
            <a:r>
              <a:rPr lang="en-US" dirty="0"/>
              <a:t>Total data processed:  ~230 ADCP-years (estimated)</a:t>
            </a:r>
          </a:p>
          <a:p>
            <a:pPr lvl="1"/>
            <a:r>
              <a:rPr lang="en-US" dirty="0"/>
              <a:t>Percentage Good QA’d data:  ~ 65%</a:t>
            </a:r>
          </a:p>
          <a:p>
            <a:pPr lvl="1"/>
            <a:r>
              <a:rPr lang="en-US" dirty="0"/>
              <a:t>Good QA’d data:  ~ 151 ADCP-years</a:t>
            </a:r>
          </a:p>
          <a:p>
            <a:r>
              <a:rPr lang="en-US" dirty="0"/>
              <a:t>2011-2018 NTL Data </a:t>
            </a:r>
          </a:p>
          <a:p>
            <a:pPr lvl="1"/>
            <a:r>
              <a:rPr lang="en-US" dirty="0"/>
              <a:t>Total data processed:  186 ADCP-years (67,946 instrument-days)</a:t>
            </a:r>
          </a:p>
          <a:p>
            <a:pPr lvl="1"/>
            <a:r>
              <a:rPr lang="en-US" dirty="0"/>
              <a:t>Percentage Good QA’d data:  ~ 60%</a:t>
            </a:r>
          </a:p>
          <a:p>
            <a:pPr lvl="1"/>
            <a:r>
              <a:rPr lang="en-US" dirty="0"/>
              <a:t>Good QA’d data:  ~116 ADCP-years (42,317 instrument-days)</a:t>
            </a:r>
          </a:p>
          <a:p>
            <a:r>
              <a:rPr lang="en-US" dirty="0"/>
              <a:t>2019-2020 NTL Data  (QA still in process)</a:t>
            </a:r>
          </a:p>
          <a:p>
            <a:pPr lvl="1"/>
            <a:r>
              <a:rPr lang="en-US" dirty="0"/>
              <a:t>Total data collected:  31 ADCP-years (11,266 instrument-days)</a:t>
            </a:r>
          </a:p>
          <a:p>
            <a:pPr lvl="1"/>
            <a:r>
              <a:rPr lang="en-US" dirty="0"/>
              <a:t>Percentage Good QA’d data:  ~ 60%</a:t>
            </a:r>
          </a:p>
          <a:p>
            <a:pPr lvl="1"/>
            <a:r>
              <a:rPr lang="en-US" dirty="0"/>
              <a:t>Good QA’d data:  ~18.6 ADCP-years (~ 6,790 instrument-days)</a:t>
            </a:r>
          </a:p>
          <a:p>
            <a:r>
              <a:rPr lang="en-US" b="1" i="1" dirty="0"/>
              <a:t>2050-2020 total good data:  ~ 286 ADCP years</a:t>
            </a:r>
          </a:p>
          <a:p>
            <a:endParaRPr lang="en-US" dirty="0"/>
          </a:p>
        </p:txBody>
      </p:sp>
      <p:sp>
        <p:nvSpPr>
          <p:cNvPr id="4" name="Content Placeholder 3">
            <a:extLst>
              <a:ext uri="{FF2B5EF4-FFF2-40B4-BE49-F238E27FC236}">
                <a16:creationId xmlns:a16="http://schemas.microsoft.com/office/drawing/2014/main" id="{8D6909EC-1F84-47DD-A19D-89DB0DF5E458}"/>
              </a:ext>
            </a:extLst>
          </p:cNvPr>
          <p:cNvSpPr>
            <a:spLocks noGrp="1"/>
          </p:cNvSpPr>
          <p:nvPr>
            <p:ph sz="half" idx="2"/>
          </p:nvPr>
        </p:nvSpPr>
        <p:spPr>
          <a:xfrm>
            <a:off x="7367827" y="1078992"/>
            <a:ext cx="1356625" cy="3616126"/>
          </a:xfrm>
        </p:spPr>
        <p:txBody>
          <a:bodyPr/>
          <a:lstStyle/>
          <a:p>
            <a:endParaRPr lang="en-US" dirty="0"/>
          </a:p>
        </p:txBody>
      </p:sp>
      <p:sp>
        <p:nvSpPr>
          <p:cNvPr id="5" name="Slide Number Placeholder 4">
            <a:extLst>
              <a:ext uri="{FF2B5EF4-FFF2-40B4-BE49-F238E27FC236}">
                <a16:creationId xmlns:a16="http://schemas.microsoft.com/office/drawing/2014/main" id="{AE849D2E-4FBD-4A2F-9B5A-869F9787F166}"/>
              </a:ext>
            </a:extLst>
          </p:cNvPr>
          <p:cNvSpPr>
            <a:spLocks noGrp="1"/>
          </p:cNvSpPr>
          <p:nvPr>
            <p:ph type="sldNum" sz="quarter" idx="12"/>
          </p:nvPr>
        </p:nvSpPr>
        <p:spPr/>
        <p:txBody>
          <a:bodyPr/>
          <a:lstStyle/>
          <a:p>
            <a:fld id="{6BED939B-6674-A349-B4CB-032A3F89A3D5}" type="slidenum">
              <a:rPr lang="en-US" smtClean="0"/>
              <a:pPr/>
              <a:t>25</a:t>
            </a:fld>
            <a:endParaRPr lang="en-US"/>
          </a:p>
        </p:txBody>
      </p:sp>
      <p:sp>
        <p:nvSpPr>
          <p:cNvPr id="6" name="Text Placeholder 5">
            <a:extLst>
              <a:ext uri="{FF2B5EF4-FFF2-40B4-BE49-F238E27FC236}">
                <a16:creationId xmlns:a16="http://schemas.microsoft.com/office/drawing/2014/main" id="{5D10648D-0A18-45F0-8B8A-80D660801BC0}"/>
              </a:ext>
            </a:extLst>
          </p:cNvPr>
          <p:cNvSpPr>
            <a:spLocks noGrp="1"/>
          </p:cNvSpPr>
          <p:nvPr>
            <p:ph type="body" sz="quarter" idx="13"/>
          </p:nvPr>
        </p:nvSpPr>
        <p:spPr>
          <a:xfrm>
            <a:off x="195434" y="4224556"/>
            <a:ext cx="8305352" cy="314311"/>
          </a:xfrm>
        </p:spPr>
        <p:txBody>
          <a:bodyPr/>
          <a:lstStyle/>
          <a:p>
            <a:endParaRPr lang="en-US" dirty="0"/>
          </a:p>
        </p:txBody>
      </p:sp>
    </p:spTree>
    <p:extLst>
      <p:ext uri="{BB962C8B-B14F-4D97-AF65-F5344CB8AC3E}">
        <p14:creationId xmlns:p14="http://schemas.microsoft.com/office/powerpoint/2010/main" val="613134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a:xfrm>
            <a:off x="357316" y="126428"/>
            <a:ext cx="8304904" cy="694649"/>
          </a:xfrm>
        </p:spPr>
        <p:txBody>
          <a:bodyPr/>
          <a:lstStyle/>
          <a:p>
            <a:pPr algn="ctr"/>
            <a:r>
              <a:rPr lang="en-US" dirty="0"/>
              <a:t>Conclusions</a:t>
            </a:r>
          </a:p>
        </p:txBody>
      </p:sp>
      <p:sp>
        <p:nvSpPr>
          <p:cNvPr id="3" name="Content Placeholder 2">
            <a:extLst>
              <a:ext uri="{FF2B5EF4-FFF2-40B4-BE49-F238E27FC236}">
                <a16:creationId xmlns:a16="http://schemas.microsoft.com/office/drawing/2014/main" id="{DDCB4488-1485-45C3-9502-1CA3AF8044F0}"/>
              </a:ext>
            </a:extLst>
          </p:cNvPr>
          <p:cNvSpPr>
            <a:spLocks noGrp="1"/>
          </p:cNvSpPr>
          <p:nvPr>
            <p:ph idx="1"/>
          </p:nvPr>
        </p:nvSpPr>
        <p:spPr>
          <a:xfrm>
            <a:off x="598206" y="540401"/>
            <a:ext cx="8304904" cy="3874809"/>
          </a:xfrm>
        </p:spPr>
        <p:txBody>
          <a:bodyPr/>
          <a:lstStyle/>
          <a:p>
            <a:r>
              <a:rPr lang="en-US" sz="2000" dirty="0"/>
              <a:t>The NTL data comprise a massive archive of high-quality deep-water current profiles, which is valuable for numerical model validation and calibration, analytical studies, and structural design and installation engineering</a:t>
            </a:r>
          </a:p>
          <a:p>
            <a:r>
              <a:rPr lang="en-US" sz="2000" dirty="0"/>
              <a:t>The NTL program is decentralized and suffers from a lack of attention to quality control.  There is no equivalent to a Principal Investigator, nor any Standard Operating Procedures (SOP), and documentation is deficient</a:t>
            </a:r>
          </a:p>
          <a:p>
            <a:r>
              <a:rPr lang="en-US" sz="2000" dirty="0"/>
              <a:t>Post-processing QA screening by qualified oceanographers has been found to be necessary to detect and correct metadata errors and weed out invalid data</a:t>
            </a:r>
          </a:p>
          <a:p>
            <a:r>
              <a:rPr lang="en-US" sz="2000" dirty="0"/>
              <a:t>To date, it has not been possible to weed out invalid data on a real-time basis using automated QA screening</a:t>
            </a:r>
          </a:p>
          <a:p>
            <a:r>
              <a:rPr lang="en-US" sz="2000" dirty="0"/>
              <a:t>Contrast this to other operational data agencies, such as NDBC</a:t>
            </a:r>
          </a:p>
        </p:txBody>
      </p:sp>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26</a:t>
            </a:fld>
            <a:endParaRPr lang="en-US" dirty="0"/>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a:xfrm>
            <a:off x="297662" y="4325333"/>
            <a:ext cx="8305352" cy="283169"/>
          </a:xfrm>
        </p:spPr>
        <p:txBody>
          <a:bodyPr/>
          <a:lstStyle/>
          <a:p>
            <a:endParaRPr lang="en-US" dirty="0"/>
          </a:p>
        </p:txBody>
      </p:sp>
    </p:spTree>
    <p:extLst>
      <p:ext uri="{BB962C8B-B14F-4D97-AF65-F5344CB8AC3E}">
        <p14:creationId xmlns:p14="http://schemas.microsoft.com/office/powerpoint/2010/main" val="295266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a:xfrm>
            <a:off x="357316" y="126428"/>
            <a:ext cx="8304904" cy="694649"/>
          </a:xfrm>
        </p:spPr>
        <p:txBody>
          <a:bodyPr/>
          <a:lstStyle/>
          <a:p>
            <a:pPr algn="ctr"/>
            <a:r>
              <a:rPr lang="en-US" dirty="0"/>
              <a:t>Key Take-Aways from this Presentation</a:t>
            </a:r>
          </a:p>
        </p:txBody>
      </p:sp>
      <p:sp>
        <p:nvSpPr>
          <p:cNvPr id="3" name="Content Placeholder 2">
            <a:extLst>
              <a:ext uri="{FF2B5EF4-FFF2-40B4-BE49-F238E27FC236}">
                <a16:creationId xmlns:a16="http://schemas.microsoft.com/office/drawing/2014/main" id="{DDCB4488-1485-45C3-9502-1CA3AF8044F0}"/>
              </a:ext>
            </a:extLst>
          </p:cNvPr>
          <p:cNvSpPr>
            <a:spLocks noGrp="1"/>
          </p:cNvSpPr>
          <p:nvPr>
            <p:ph idx="1"/>
          </p:nvPr>
        </p:nvSpPr>
        <p:spPr>
          <a:xfrm>
            <a:off x="598206" y="597461"/>
            <a:ext cx="8304904" cy="3874809"/>
          </a:xfrm>
        </p:spPr>
        <p:txBody>
          <a:bodyPr/>
          <a:lstStyle/>
          <a:p>
            <a:r>
              <a:rPr lang="en-US" sz="2000" dirty="0"/>
              <a:t>The NTL data comprise a massive archive of high-quality deep-water current profiles, which is valuable for numerical model validation and calibration, analytical studies, and structural design and installation engineering</a:t>
            </a:r>
          </a:p>
          <a:p>
            <a:r>
              <a:rPr lang="en-US" sz="2000" dirty="0"/>
              <a:t>The NTL program is decentralized and suffers from a lack of attention to quality control.  There is no equivalent to a Principal Investigator, nor any Standard Operating Procedures (SOP), and documentation is deficient</a:t>
            </a:r>
          </a:p>
          <a:p>
            <a:r>
              <a:rPr lang="en-US" sz="2000" dirty="0"/>
              <a:t>Post-processing QA screening by qualified oceanographers has been found to be necessary to detect and correct metadata errors and weed out invalid data</a:t>
            </a:r>
          </a:p>
          <a:p>
            <a:r>
              <a:rPr lang="en-US" sz="2000" dirty="0"/>
              <a:t>To date, it has not been possible to weed out invalid data on a real-time basis using automated QA screening</a:t>
            </a:r>
          </a:p>
          <a:p>
            <a:r>
              <a:rPr lang="en-US" sz="2000" dirty="0"/>
              <a:t>Contrast this to other operational data agencies, such as NDBC</a:t>
            </a:r>
          </a:p>
        </p:txBody>
      </p:sp>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3</a:t>
            </a:fld>
            <a:endParaRPr lang="en-US" dirty="0"/>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a:xfrm>
            <a:off x="297662" y="4325333"/>
            <a:ext cx="8305352" cy="283169"/>
          </a:xfrm>
        </p:spPr>
        <p:txBody>
          <a:bodyPr/>
          <a:lstStyle/>
          <a:p>
            <a:endParaRPr lang="en-US" dirty="0"/>
          </a:p>
        </p:txBody>
      </p:sp>
    </p:spTree>
    <p:extLst>
      <p:ext uri="{BB962C8B-B14F-4D97-AF65-F5344CB8AC3E}">
        <p14:creationId xmlns:p14="http://schemas.microsoft.com/office/powerpoint/2010/main" val="276658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a:xfrm>
            <a:off x="419548" y="228600"/>
            <a:ext cx="8304904" cy="694649"/>
          </a:xfrm>
        </p:spPr>
        <p:txBody>
          <a:bodyPr/>
          <a:lstStyle/>
          <a:p>
            <a:pPr algn="ctr"/>
            <a:r>
              <a:rPr lang="en-US" dirty="0"/>
              <a:t>Quality Assurance Screening of NTL Current Profile Data</a:t>
            </a:r>
          </a:p>
        </p:txBody>
      </p:sp>
      <p:sp>
        <p:nvSpPr>
          <p:cNvPr id="3" name="Content Placeholder 2">
            <a:extLst>
              <a:ext uri="{FF2B5EF4-FFF2-40B4-BE49-F238E27FC236}">
                <a16:creationId xmlns:a16="http://schemas.microsoft.com/office/drawing/2014/main" id="{DDCB4488-1485-45C3-9502-1CA3AF8044F0}"/>
              </a:ext>
            </a:extLst>
          </p:cNvPr>
          <p:cNvSpPr>
            <a:spLocks noGrp="1"/>
          </p:cNvSpPr>
          <p:nvPr>
            <p:ph idx="1"/>
          </p:nvPr>
        </p:nvSpPr>
        <p:spPr>
          <a:xfrm>
            <a:off x="598206" y="821077"/>
            <a:ext cx="8304904" cy="3395687"/>
          </a:xfrm>
        </p:spPr>
        <p:txBody>
          <a:bodyPr/>
          <a:lstStyle/>
          <a:p>
            <a:r>
              <a:rPr lang="en-US" sz="2000" dirty="0"/>
              <a:t>The BSEE NTL real-time ocean current observation program</a:t>
            </a:r>
          </a:p>
          <a:p>
            <a:pPr lvl="1"/>
            <a:r>
              <a:rPr lang="en-US" sz="1800" dirty="0"/>
              <a:t>Program structure and organization</a:t>
            </a:r>
          </a:p>
          <a:p>
            <a:pPr lvl="1"/>
            <a:r>
              <a:rPr lang="en-US" sz="1800" dirty="0"/>
              <a:t>Data flow and processing</a:t>
            </a:r>
          </a:p>
          <a:p>
            <a:pPr lvl="1"/>
            <a:r>
              <a:rPr lang="en-US" sz="1800" dirty="0"/>
              <a:t>Who is responsible for data quality?</a:t>
            </a:r>
          </a:p>
          <a:p>
            <a:r>
              <a:rPr lang="en-US" sz="2000" dirty="0"/>
              <a:t>NTL data quality issues</a:t>
            </a:r>
          </a:p>
          <a:p>
            <a:r>
              <a:rPr lang="en-US" sz="2000" dirty="0"/>
              <a:t>Post-processing QA screening methodology</a:t>
            </a:r>
          </a:p>
          <a:p>
            <a:r>
              <a:rPr lang="en-US" sz="2000" dirty="0"/>
              <a:t>Results</a:t>
            </a:r>
          </a:p>
          <a:p>
            <a:pPr lvl="1"/>
            <a:r>
              <a:rPr lang="en-US" sz="1800" dirty="0"/>
              <a:t>2005-2010 NTL data (</a:t>
            </a:r>
            <a:r>
              <a:rPr lang="en-US" sz="1800" dirty="0" err="1"/>
              <a:t>Deepstar</a:t>
            </a:r>
            <a:r>
              <a:rPr lang="en-US" sz="1800" dirty="0"/>
              <a:t>)</a:t>
            </a:r>
          </a:p>
          <a:p>
            <a:pPr lvl="1"/>
            <a:r>
              <a:rPr lang="en-US" sz="1800" dirty="0"/>
              <a:t>2001-2018 NTL data (UGOS-1)</a:t>
            </a:r>
          </a:p>
          <a:p>
            <a:pPr lvl="1"/>
            <a:r>
              <a:rPr lang="en-US" sz="1800" dirty="0"/>
              <a:t>2019 – 2020 NTL data (UGOS-1 Extension)</a:t>
            </a:r>
          </a:p>
          <a:p>
            <a:pPr marL="20574" indent="0">
              <a:buNone/>
            </a:pPr>
            <a:endParaRPr lang="en-US" dirty="0"/>
          </a:p>
        </p:txBody>
      </p:sp>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4</a:t>
            </a:fld>
            <a:endParaRPr lang="en-US" dirty="0"/>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a:xfrm>
            <a:off x="297662" y="4325333"/>
            <a:ext cx="8305352" cy="283169"/>
          </a:xfrm>
        </p:spPr>
        <p:txBody>
          <a:bodyPr/>
          <a:lstStyle/>
          <a:p>
            <a:endParaRPr lang="en-US" dirty="0"/>
          </a:p>
        </p:txBody>
      </p:sp>
    </p:spTree>
    <p:extLst>
      <p:ext uri="{BB962C8B-B14F-4D97-AF65-F5344CB8AC3E}">
        <p14:creationId xmlns:p14="http://schemas.microsoft.com/office/powerpoint/2010/main" val="267002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3C59DB-EC29-4690-9896-0D159C03881A}"/>
              </a:ext>
            </a:extLst>
          </p:cNvPr>
          <p:cNvSpPr>
            <a:spLocks noGrp="1"/>
          </p:cNvSpPr>
          <p:nvPr>
            <p:ph type="sldNum" sz="quarter" idx="10"/>
          </p:nvPr>
        </p:nvSpPr>
        <p:spPr/>
        <p:txBody>
          <a:bodyPr/>
          <a:lstStyle/>
          <a:p>
            <a:fld id="{6BED939B-6674-A349-B4CB-032A3F89A3D5}" type="slidenum">
              <a:rPr lang="en-US" smtClean="0"/>
              <a:pPr/>
              <a:t>5</a:t>
            </a:fld>
            <a:endParaRPr lang="en-US" dirty="0"/>
          </a:p>
        </p:txBody>
      </p:sp>
      <p:sp>
        <p:nvSpPr>
          <p:cNvPr id="3" name="Title 2">
            <a:extLst>
              <a:ext uri="{FF2B5EF4-FFF2-40B4-BE49-F238E27FC236}">
                <a16:creationId xmlns:a16="http://schemas.microsoft.com/office/drawing/2014/main" id="{5C8B470D-13F2-4178-AADB-D09A10449E02}"/>
              </a:ext>
            </a:extLst>
          </p:cNvPr>
          <p:cNvSpPr>
            <a:spLocks noGrp="1"/>
          </p:cNvSpPr>
          <p:nvPr>
            <p:ph type="title"/>
          </p:nvPr>
        </p:nvSpPr>
        <p:spPr>
          <a:xfrm>
            <a:off x="440754" y="140765"/>
            <a:ext cx="7940150" cy="313146"/>
          </a:xfrm>
        </p:spPr>
        <p:txBody>
          <a:bodyPr/>
          <a:lstStyle/>
          <a:p>
            <a:pPr algn="ctr"/>
            <a:r>
              <a:rPr lang="en-US" sz="1800" dirty="0"/>
              <a:t>The B.S.E.E. Notice to Lessees (NTL) Real-Time Ocean Current Profile Program</a:t>
            </a:r>
          </a:p>
        </p:txBody>
      </p:sp>
      <p:sp>
        <p:nvSpPr>
          <p:cNvPr id="4" name="Text Placeholder 3">
            <a:extLst>
              <a:ext uri="{FF2B5EF4-FFF2-40B4-BE49-F238E27FC236}">
                <a16:creationId xmlns:a16="http://schemas.microsoft.com/office/drawing/2014/main" id="{03D81493-F219-4835-ABE8-68F8ACD50B21}"/>
              </a:ext>
            </a:extLst>
          </p:cNvPr>
          <p:cNvSpPr>
            <a:spLocks noGrp="1"/>
          </p:cNvSpPr>
          <p:nvPr>
            <p:ph type="body" sz="quarter" idx="11"/>
          </p:nvPr>
        </p:nvSpPr>
        <p:spPr>
          <a:xfrm>
            <a:off x="179699" y="4785031"/>
            <a:ext cx="8305352" cy="2133599"/>
          </a:xfrm>
        </p:spPr>
        <p:txBody>
          <a:bodyPr/>
          <a:lstStyle/>
          <a:p>
            <a:endParaRPr lang="en-US" dirty="0"/>
          </a:p>
        </p:txBody>
      </p:sp>
      <p:pic>
        <p:nvPicPr>
          <p:cNvPr id="15" name="Content Placeholder 14">
            <a:extLst>
              <a:ext uri="{FF2B5EF4-FFF2-40B4-BE49-F238E27FC236}">
                <a16:creationId xmlns:a16="http://schemas.microsoft.com/office/drawing/2014/main" id="{BBCA1CD3-5DCB-4FE2-BB9D-327EE974C44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35021" y="390986"/>
            <a:ext cx="6551616" cy="4239115"/>
          </a:xfrm>
        </p:spPr>
      </p:pic>
    </p:spTree>
    <p:extLst>
      <p:ext uri="{BB962C8B-B14F-4D97-AF65-F5344CB8AC3E}">
        <p14:creationId xmlns:p14="http://schemas.microsoft.com/office/powerpoint/2010/main" val="522668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a:xfrm>
            <a:off x="1063413" y="153441"/>
            <a:ext cx="6773333" cy="694649"/>
          </a:xfrm>
        </p:spPr>
        <p:txBody>
          <a:bodyPr/>
          <a:lstStyle/>
          <a:p>
            <a:pPr algn="ctr"/>
            <a:r>
              <a:rPr lang="en-US" dirty="0"/>
              <a:t>Historical NTL Data Quality Control </a:t>
            </a:r>
          </a:p>
        </p:txBody>
      </p:sp>
      <p:sp>
        <p:nvSpPr>
          <p:cNvPr id="3" name="Content Placeholder 2">
            <a:extLst>
              <a:ext uri="{FF2B5EF4-FFF2-40B4-BE49-F238E27FC236}">
                <a16:creationId xmlns:a16="http://schemas.microsoft.com/office/drawing/2014/main" id="{DDCB4488-1485-45C3-9502-1CA3AF8044F0}"/>
              </a:ext>
            </a:extLst>
          </p:cNvPr>
          <p:cNvSpPr>
            <a:spLocks noGrp="1"/>
          </p:cNvSpPr>
          <p:nvPr>
            <p:ph idx="1"/>
          </p:nvPr>
        </p:nvSpPr>
        <p:spPr>
          <a:xfrm>
            <a:off x="465597" y="986894"/>
            <a:ext cx="8304904" cy="3431385"/>
          </a:xfrm>
        </p:spPr>
        <p:txBody>
          <a:bodyPr/>
          <a:lstStyle/>
          <a:p>
            <a:r>
              <a:rPr lang="en-US" dirty="0"/>
              <a:t>Most common issues related to ancillary parameters (metadata):</a:t>
            </a:r>
          </a:p>
          <a:p>
            <a:pPr lvl="1"/>
            <a:r>
              <a:rPr lang="en-US" dirty="0"/>
              <a:t>Incorrect station position data when entered manually – Operator’s error</a:t>
            </a:r>
          </a:p>
          <a:p>
            <a:pPr lvl="1"/>
            <a:r>
              <a:rPr lang="en-US" dirty="0"/>
              <a:t>Incorrect ADCP attitude (pitch and roll) values entered manually – Operator’s error</a:t>
            </a:r>
          </a:p>
          <a:p>
            <a:pPr lvl="1"/>
            <a:r>
              <a:rPr lang="en-US" dirty="0"/>
              <a:t>Incorrect external ADCP heading information – System integrity failure or Operator’s error</a:t>
            </a:r>
          </a:p>
          <a:p>
            <a:r>
              <a:rPr lang="en-US" dirty="0"/>
              <a:t>Most common issues related to the ADCP data itself</a:t>
            </a:r>
          </a:p>
          <a:p>
            <a:pPr lvl="1"/>
            <a:r>
              <a:rPr lang="en-US" dirty="0"/>
              <a:t>One acoustic beam turned off, but the setup allows 4-beam solutions – Operator’s error</a:t>
            </a:r>
          </a:p>
          <a:p>
            <a:pPr lvl="1"/>
            <a:r>
              <a:rPr lang="en-US" dirty="0"/>
              <a:t>Acoustic signal interference with underwater false targets – Poor system design</a:t>
            </a:r>
          </a:p>
          <a:p>
            <a:pPr lvl="1"/>
            <a:r>
              <a:rPr lang="en-US" dirty="0"/>
              <a:t>Low quality compass heading data for single-wire systems – Poor system design</a:t>
            </a:r>
          </a:p>
          <a:p>
            <a:r>
              <a:rPr lang="en-US" dirty="0"/>
              <a:t>Deficiencies of Data Telemetry</a:t>
            </a:r>
          </a:p>
          <a:p>
            <a:pPr lvl="1"/>
            <a:r>
              <a:rPr lang="en-US" dirty="0"/>
              <a:t>Near-real-time 20-minute current profiles are sent to NDBC over Internet using FTP transmission protocol, but in broadcast mode, not file synchronization.  There is no way to fill data gaps at NDBC due to telemetry delays or outages.</a:t>
            </a:r>
          </a:p>
          <a:p>
            <a:endParaRPr lang="en-US" dirty="0"/>
          </a:p>
        </p:txBody>
      </p:sp>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6</a:t>
            </a:fld>
            <a:endParaRPr lang="en-US" dirty="0"/>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a:xfrm>
            <a:off x="419100" y="562140"/>
            <a:ext cx="8305352" cy="283169"/>
          </a:xfrm>
        </p:spPr>
        <p:txBody>
          <a:bodyPr/>
          <a:lstStyle/>
          <a:p>
            <a:pPr algn="ctr"/>
            <a:r>
              <a:rPr lang="en-US" dirty="0"/>
              <a:t>Known and newly uncovered issues with NTL data quality</a:t>
            </a:r>
          </a:p>
        </p:txBody>
      </p:sp>
    </p:spTree>
    <p:extLst>
      <p:ext uri="{BB962C8B-B14F-4D97-AF65-F5344CB8AC3E}">
        <p14:creationId xmlns:p14="http://schemas.microsoft.com/office/powerpoint/2010/main" val="189067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a:xfrm>
            <a:off x="419548" y="228600"/>
            <a:ext cx="8304904" cy="698957"/>
          </a:xfrm>
        </p:spPr>
        <p:txBody>
          <a:bodyPr/>
          <a:lstStyle/>
          <a:p>
            <a:pPr algn="ctr"/>
            <a:r>
              <a:rPr lang="en-US" dirty="0"/>
              <a:t>Historical NTL Data Quality Control </a:t>
            </a:r>
          </a:p>
        </p:txBody>
      </p:sp>
      <p:sp>
        <p:nvSpPr>
          <p:cNvPr id="3" name="Content Placeholder 2">
            <a:extLst>
              <a:ext uri="{FF2B5EF4-FFF2-40B4-BE49-F238E27FC236}">
                <a16:creationId xmlns:a16="http://schemas.microsoft.com/office/drawing/2014/main" id="{DDCB4488-1485-45C3-9502-1CA3AF8044F0}"/>
              </a:ext>
            </a:extLst>
          </p:cNvPr>
          <p:cNvSpPr>
            <a:spLocks noGrp="1"/>
          </p:cNvSpPr>
          <p:nvPr>
            <p:ph idx="1"/>
          </p:nvPr>
        </p:nvSpPr>
        <p:spPr>
          <a:xfrm>
            <a:off x="419548" y="955169"/>
            <a:ext cx="8304904" cy="3591684"/>
          </a:xfrm>
        </p:spPr>
        <p:txBody>
          <a:bodyPr/>
          <a:lstStyle/>
          <a:p>
            <a:r>
              <a:rPr lang="en-US" dirty="0"/>
              <a:t>Deficiencies of existing real-time QA/QC methodology</a:t>
            </a:r>
          </a:p>
          <a:p>
            <a:pPr lvl="1"/>
            <a:r>
              <a:rPr lang="en-US" dirty="0"/>
              <a:t>QA/QC screening is based primarily on automated examination of ADCP internal quality parameters</a:t>
            </a:r>
          </a:p>
          <a:p>
            <a:pPr marL="1220724" lvl="3" indent="-171450">
              <a:buFont typeface="Wingdings" panose="05000000000000000000" pitchFamily="2" charset="2"/>
              <a:buChar char="q"/>
            </a:pPr>
            <a:r>
              <a:rPr lang="en-US" dirty="0"/>
              <a:t> Meta-data (location, water depth, operator, rig/platform name, etc.) is not examined or screened</a:t>
            </a:r>
          </a:p>
          <a:p>
            <a:pPr lvl="1"/>
            <a:r>
              <a:rPr lang="en-US" dirty="0"/>
              <a:t>Screening is performed in near-real-time on a record-by-record basis</a:t>
            </a:r>
          </a:p>
          <a:p>
            <a:pPr lvl="3">
              <a:buFont typeface="Wingdings" panose="05000000000000000000" pitchFamily="2" charset="2"/>
              <a:buChar char="q"/>
            </a:pPr>
            <a:r>
              <a:rPr lang="en-US" dirty="0"/>
              <a:t>  No trend or feature assessment</a:t>
            </a:r>
          </a:p>
          <a:p>
            <a:pPr lvl="3">
              <a:buFont typeface="Wingdings" panose="05000000000000000000" pitchFamily="2" charset="2"/>
              <a:buChar char="q"/>
            </a:pPr>
            <a:r>
              <a:rPr lang="en-US" dirty="0"/>
              <a:t>  Some key properties of the ADCP data are not examined (i.e., echo intensity profiles)</a:t>
            </a:r>
          </a:p>
          <a:p>
            <a:pPr lvl="1"/>
            <a:r>
              <a:rPr lang="en-US" dirty="0"/>
              <a:t>The real-time data QC process can be substantially improved if more information is available, such as station water depth, distance to false targets (platform hull, for example) and/or sea surface, etc.</a:t>
            </a:r>
          </a:p>
          <a:p>
            <a:r>
              <a:rPr lang="en-US" dirty="0"/>
              <a:t>Data accessibility issues</a:t>
            </a:r>
          </a:p>
          <a:p>
            <a:pPr lvl="1"/>
            <a:r>
              <a:rPr lang="en-US" dirty="0"/>
              <a:t>NDBC ID# is assigned to each measurement platform and processed data are organized by ID</a:t>
            </a:r>
          </a:p>
          <a:p>
            <a:pPr lvl="1"/>
            <a:r>
              <a:rPr lang="en-US" dirty="0"/>
              <a:t>But MODU’s move!  So processed time-series records may contain data from multiple measurement sites </a:t>
            </a:r>
          </a:p>
        </p:txBody>
      </p:sp>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7</a:t>
            </a:fld>
            <a:endParaRPr lang="en-US" dirty="0"/>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p:txBody>
          <a:bodyPr/>
          <a:lstStyle/>
          <a:p>
            <a:r>
              <a:rPr lang="en-US" dirty="0"/>
              <a:t>Known and newly uncovered issues with NTL data quality</a:t>
            </a:r>
          </a:p>
          <a:p>
            <a:endParaRPr lang="en-US" dirty="0"/>
          </a:p>
        </p:txBody>
      </p:sp>
    </p:spTree>
    <p:extLst>
      <p:ext uri="{BB962C8B-B14F-4D97-AF65-F5344CB8AC3E}">
        <p14:creationId xmlns:p14="http://schemas.microsoft.com/office/powerpoint/2010/main" val="299545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p:txBody>
          <a:bodyPr/>
          <a:lstStyle/>
          <a:p>
            <a:pPr algn="ctr"/>
            <a:r>
              <a:rPr lang="en-US" dirty="0"/>
              <a:t>GCOOS/WHG Approach to Data QA/QC in Post-Processing </a:t>
            </a:r>
          </a:p>
        </p:txBody>
      </p:sp>
      <p:sp>
        <p:nvSpPr>
          <p:cNvPr id="3" name="Content Placeholder 2">
            <a:extLst>
              <a:ext uri="{FF2B5EF4-FFF2-40B4-BE49-F238E27FC236}">
                <a16:creationId xmlns:a16="http://schemas.microsoft.com/office/drawing/2014/main" id="{DDCB4488-1485-45C3-9502-1CA3AF8044F0}"/>
              </a:ext>
            </a:extLst>
          </p:cNvPr>
          <p:cNvSpPr>
            <a:spLocks noGrp="1"/>
          </p:cNvSpPr>
          <p:nvPr>
            <p:ph idx="1"/>
          </p:nvPr>
        </p:nvSpPr>
        <p:spPr>
          <a:xfrm>
            <a:off x="210312" y="706634"/>
            <a:ext cx="8778240" cy="3510526"/>
          </a:xfrm>
        </p:spPr>
        <p:txBody>
          <a:bodyPr/>
          <a:lstStyle/>
          <a:p>
            <a:r>
              <a:rPr lang="en-US" dirty="0"/>
              <a:t>Start with raw, single-ensemble ADCP binary files to split data into station-deployments:</a:t>
            </a:r>
          </a:p>
          <a:p>
            <a:pPr lvl="1"/>
            <a:r>
              <a:rPr lang="en-US" dirty="0"/>
              <a:t>The software checks Lat/Lon information of each consecutive ensemble until platform position changes beyond a certain threshold (typically 3 km)</a:t>
            </a:r>
          </a:p>
          <a:p>
            <a:pPr lvl="1"/>
            <a:r>
              <a:rPr lang="en-US" dirty="0"/>
              <a:t>The station position data are verified using </a:t>
            </a:r>
            <a:r>
              <a:rPr lang="en-US" dirty="0" err="1"/>
              <a:t>RigLogix</a:t>
            </a:r>
            <a:r>
              <a:rPr lang="en-US" dirty="0"/>
              <a:t> and BSEE Bore Hole rig position data</a:t>
            </a:r>
          </a:p>
          <a:p>
            <a:pPr lvl="1"/>
            <a:r>
              <a:rPr lang="en-US" dirty="0"/>
              <a:t>A quality flag is generated for each parameter based on prescribed thresholds</a:t>
            </a:r>
          </a:p>
          <a:p>
            <a:pPr lvl="1"/>
            <a:r>
              <a:rPr lang="en-US" dirty="0"/>
              <a:t>All station-deployment ancillary data, ADCP quality indicators, velocity data, and applied quality flags are written into a *.csv file.  </a:t>
            </a:r>
          </a:p>
          <a:p>
            <a:r>
              <a:rPr lang="en-US" dirty="0"/>
              <a:t>The data are then converted into Matlab format and forwarded to GCOOS for conversion to </a:t>
            </a:r>
            <a:r>
              <a:rPr lang="en-US" dirty="0" err="1"/>
              <a:t>NetCDF</a:t>
            </a:r>
            <a:r>
              <a:rPr lang="en-US" dirty="0"/>
              <a:t> file format and insertion into </a:t>
            </a:r>
            <a:r>
              <a:rPr lang="en-US" dirty="0" err="1"/>
              <a:t>Gulfhub</a:t>
            </a:r>
            <a:r>
              <a:rPr lang="en-US" dirty="0"/>
              <a:t> database</a:t>
            </a:r>
          </a:p>
          <a:p>
            <a:r>
              <a:rPr lang="en-US" dirty="0"/>
              <a:t>Time-series of ancillary parameters and data are generated for each station-deployment and reviewed by a qualified oceanographer, who trims the profiles and generates a FINAL ‘mask’</a:t>
            </a:r>
          </a:p>
          <a:p>
            <a:r>
              <a:rPr lang="en-US" dirty="0"/>
              <a:t>The data are then checked against LC/LCE frontal positions to identify possible gross speed and direction errors</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8</a:t>
            </a:fld>
            <a:endParaRPr lang="en-US" dirty="0"/>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a:xfrm>
            <a:off x="419548" y="642054"/>
            <a:ext cx="8305352" cy="283169"/>
          </a:xfrm>
        </p:spPr>
        <p:txBody>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9820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29BA-849E-4ED1-BFEB-8EE408AE55E7}"/>
              </a:ext>
            </a:extLst>
          </p:cNvPr>
          <p:cNvSpPr>
            <a:spLocks noGrp="1"/>
          </p:cNvSpPr>
          <p:nvPr>
            <p:ph type="title"/>
          </p:nvPr>
        </p:nvSpPr>
        <p:spPr/>
        <p:txBody>
          <a:bodyPr/>
          <a:lstStyle/>
          <a:p>
            <a:pPr algn="ctr"/>
            <a:r>
              <a:rPr lang="en-US" dirty="0"/>
              <a:t>WHG Post-Processing NTL Data Quality Control </a:t>
            </a:r>
          </a:p>
        </p:txBody>
      </p:sp>
      <p:sp>
        <p:nvSpPr>
          <p:cNvPr id="3" name="Content Placeholder 2">
            <a:extLst>
              <a:ext uri="{FF2B5EF4-FFF2-40B4-BE49-F238E27FC236}">
                <a16:creationId xmlns:a16="http://schemas.microsoft.com/office/drawing/2014/main" id="{DDCB4488-1485-45C3-9502-1CA3AF8044F0}"/>
              </a:ext>
            </a:extLst>
          </p:cNvPr>
          <p:cNvSpPr>
            <a:spLocks noGrp="1"/>
          </p:cNvSpPr>
          <p:nvPr>
            <p:ph idx="1"/>
          </p:nvPr>
        </p:nvSpPr>
        <p:spPr>
          <a:xfrm>
            <a:off x="594360" y="999852"/>
            <a:ext cx="8067860" cy="3510526"/>
          </a:xfrm>
        </p:spPr>
        <p:txBody>
          <a:bodyPr/>
          <a:lstStyle/>
          <a:p>
            <a:r>
              <a:rPr lang="en-US" dirty="0"/>
              <a:t>Position change equivalent to: 25cm/s rig move velocity (bad), 10cm/s rig move velocity (suspect) </a:t>
            </a:r>
          </a:p>
          <a:p>
            <a:r>
              <a:rPr lang="en-US" dirty="0"/>
              <a:t>Echo signal-to-noise ratio: 1.1 and must decrease with range</a:t>
            </a:r>
          </a:p>
          <a:p>
            <a:r>
              <a:rPr lang="en-US" dirty="0"/>
              <a:t>Error velocity: &gt;20cm/s (bad), &gt; 10cm/s (suspect)</a:t>
            </a:r>
          </a:p>
          <a:p>
            <a:r>
              <a:rPr lang="en-US" dirty="0"/>
              <a:t>Echo intensity: &lt; 20 (bad), &lt; 50 (suspect)</a:t>
            </a:r>
          </a:p>
          <a:p>
            <a:r>
              <a:rPr lang="en-US" dirty="0"/>
              <a:t>Correlation magnitude: &lt; 30 (bad), &lt; 80 (suspect)</a:t>
            </a:r>
          </a:p>
          <a:p>
            <a:r>
              <a:rPr lang="en-US" dirty="0"/>
              <a:t>Percent of good pings: &lt; 25 (bad), &lt; 75 (suspect)</a:t>
            </a:r>
          </a:p>
          <a:p>
            <a:r>
              <a:rPr lang="en-US" dirty="0"/>
              <a:t>Current speed: bad if &gt; 250cm/s </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5D6C4E99-A193-4E85-AC94-51B5C185E9B9}"/>
              </a:ext>
            </a:extLst>
          </p:cNvPr>
          <p:cNvSpPr>
            <a:spLocks noGrp="1"/>
          </p:cNvSpPr>
          <p:nvPr>
            <p:ph type="sldNum" sz="quarter" idx="10"/>
          </p:nvPr>
        </p:nvSpPr>
        <p:spPr/>
        <p:txBody>
          <a:bodyPr/>
          <a:lstStyle/>
          <a:p>
            <a:fld id="{6BED939B-6674-A349-B4CB-032A3F89A3D5}" type="slidenum">
              <a:rPr lang="en-US" smtClean="0"/>
              <a:pPr/>
              <a:t>9</a:t>
            </a:fld>
            <a:endParaRPr lang="en-US" dirty="0"/>
          </a:p>
        </p:txBody>
      </p:sp>
      <p:sp>
        <p:nvSpPr>
          <p:cNvPr id="5" name="Text Placeholder 4">
            <a:extLst>
              <a:ext uri="{FF2B5EF4-FFF2-40B4-BE49-F238E27FC236}">
                <a16:creationId xmlns:a16="http://schemas.microsoft.com/office/drawing/2014/main" id="{E6F7853D-D391-4992-8992-AA9363597EA2}"/>
              </a:ext>
            </a:extLst>
          </p:cNvPr>
          <p:cNvSpPr>
            <a:spLocks noGrp="1"/>
          </p:cNvSpPr>
          <p:nvPr>
            <p:ph type="body" sz="quarter" idx="11"/>
          </p:nvPr>
        </p:nvSpPr>
        <p:spPr/>
        <p:txBody>
          <a:bodyPr/>
          <a:lstStyle/>
          <a:p>
            <a:r>
              <a:rPr lang="en-US" dirty="0"/>
              <a:t>Quality flags: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0984"/>
      </p:ext>
    </p:extLst>
  </p:cSld>
  <p:clrMapOvr>
    <a:masterClrMapping/>
  </p:clrMapOvr>
</p:sld>
</file>

<file path=ppt/theme/theme1.xml><?xml version="1.0" encoding="utf-8"?>
<a:theme xmlns:a="http://schemas.openxmlformats.org/drawingml/2006/main" name="WHG-16-9-Stafford_PPT_TEMPLAT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G-PPT_TEMPLATE" id="{53540955-8A08-C243-91CD-EB270F95F28E}" vid="{22DB733E-F04A-854B-9A10-09EC64B84DB9}"/>
    </a:ext>
  </a:extLst>
</a:theme>
</file>

<file path=ppt/theme/theme2.xml><?xml version="1.0" encoding="utf-8"?>
<a:theme xmlns:a="http://schemas.openxmlformats.org/drawingml/2006/main" name="Custom Interio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G-PPT_TEMPLATE" id="{53540955-8A08-C243-91CD-EB270F95F28E}" vid="{69E012EA-43DA-5C4C-902F-84BF7D802F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WHG-16-9-Stafford_PPT_TEMPLATE (1)</Template>
  <TotalTime>26837</TotalTime>
  <Words>1917</Words>
  <Application>Microsoft Office PowerPoint</Application>
  <PresentationFormat>On-screen Show (16:9)</PresentationFormat>
  <Paragraphs>399</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.AppleSystemUIFont</vt:lpstr>
      <vt:lpstr>.HiraKakuInterface-W3</vt:lpstr>
      <vt:lpstr>.PingFangSC-Regular</vt:lpstr>
      <vt:lpstr>Arial</vt:lpstr>
      <vt:lpstr>Calibri</vt:lpstr>
      <vt:lpstr>Wingdings</vt:lpstr>
      <vt:lpstr>WHG-16-9-Stafford_PPT_TEMPLATE (1)</vt:lpstr>
      <vt:lpstr>Custom Interior</vt:lpstr>
      <vt:lpstr>GCOOS/Woods Hole Group, Inc. UGOS-1 Informing the LC Campaign: Data Compilation to Improve Understanding, Simulation and Prediction of the LCS   Quality Assurance Screening of NTL Ocean Current Profile Data to improve data accessibility and useability   Bruce Magnell Scientific Director Oceanography and Measurement Systems</vt:lpstr>
      <vt:lpstr>The NTL Program</vt:lpstr>
      <vt:lpstr>Key Take-Aways from this Presentation</vt:lpstr>
      <vt:lpstr>Quality Assurance Screening of NTL Current Profile Data</vt:lpstr>
      <vt:lpstr>The B.S.E.E. Notice to Lessees (NTL) Real-Time Ocean Current Profile Program</vt:lpstr>
      <vt:lpstr>Historical NTL Data Quality Control </vt:lpstr>
      <vt:lpstr>Historical NTL Data Quality Control </vt:lpstr>
      <vt:lpstr>GCOOS/WHG Approach to Data QA/QC in Post-Processing </vt:lpstr>
      <vt:lpstr>WHG Post-Processing NTL Data Quality Control </vt:lpstr>
      <vt:lpstr>WHG Post-Processing NTL Data Quality Control </vt:lpstr>
      <vt:lpstr>WHG Post-Processing NTL Data Quality Control </vt:lpstr>
      <vt:lpstr>WHG Post-Processing NTL Data Quality Control </vt:lpstr>
      <vt:lpstr>WHG Post-Processing NTL Data Quality Control </vt:lpstr>
      <vt:lpstr>WHG Post-Processing NTL Data Quality Control </vt:lpstr>
      <vt:lpstr>ADCP Acoustic Beam Interference  </vt:lpstr>
      <vt:lpstr>Un-noticed Instrument Failure</vt:lpstr>
      <vt:lpstr>ADCP Set-up Check </vt:lpstr>
      <vt:lpstr>Location Check (Sample Table)</vt:lpstr>
      <vt:lpstr>Comparison of NTL Time Series against External Information</vt:lpstr>
      <vt:lpstr>Comparison of NTL time series with external information</vt:lpstr>
      <vt:lpstr>Direction Check (Sample Table)</vt:lpstr>
      <vt:lpstr>Temporal Distribution</vt:lpstr>
      <vt:lpstr>Spatial Coverage NTL data 2011-2018</vt:lpstr>
      <vt:lpstr>What does good QA’d data look like?</vt:lpstr>
      <vt:lpstr>UGOS-1 NTL Data Summary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cmorey</dc:creator>
  <cp:lastModifiedBy>Bruce Magnell</cp:lastModifiedBy>
  <cp:revision>529</cp:revision>
  <cp:lastPrinted>2018-01-31T19:52:06Z</cp:lastPrinted>
  <dcterms:created xsi:type="dcterms:W3CDTF">2018-04-09T14:18:33Z</dcterms:created>
  <dcterms:modified xsi:type="dcterms:W3CDTF">2021-06-10T18:02:19Z</dcterms:modified>
</cp:coreProperties>
</file>