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934200" cy="9220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04">
          <p15:clr>
            <a:srgbClr val="000000"/>
          </p15:clr>
        </p15:guide>
        <p15:guide id="2" pos="2184">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XTYhNNse9lJf25gzSL7npJ6c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3929062" y="8945562"/>
            <a:ext cx="3005137" cy="274637"/>
          </a:xfrm>
          <a:prstGeom prst="rect">
            <a:avLst/>
          </a:prstGeom>
          <a:noFill/>
          <a:ln>
            <a:noFill/>
          </a:ln>
        </p:spPr>
        <p:txBody>
          <a:bodyPr spcFirstLastPara="1" wrap="square" lIns="92300" tIns="46150" rIns="92300" bIns="46150" anchor="b" anchorCtr="0">
            <a:spAutoFit/>
          </a:bodyPr>
          <a:lstStyle/>
          <a:p>
            <a:pPr marL="0" marR="0" lvl="0" indent="0" algn="l" rtl="0">
              <a:lnSpc>
                <a:spcPct val="100000"/>
              </a:lnSpc>
              <a:spcBef>
                <a:spcPts val="0"/>
              </a:spcBef>
              <a:spcAft>
                <a:spcPts val="0"/>
              </a:spcAft>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a:t>
            </a:fld>
            <a:endParaRPr/>
          </a:p>
        </p:txBody>
      </p:sp>
      <p:sp>
        <p:nvSpPr>
          <p:cNvPr id="4" name="Google Shape;4;n"/>
          <p:cNvSpPr txBox="1">
            <a:spLocks noGrp="1"/>
          </p:cNvSpPr>
          <p:nvPr>
            <p:ph type="hdr" idx="2"/>
          </p:nvPr>
        </p:nvSpPr>
        <p:spPr>
          <a:xfrm>
            <a:off x="0" y="0"/>
            <a:ext cx="3005137" cy="274637"/>
          </a:xfrm>
          <a:prstGeom prst="rect">
            <a:avLst/>
          </a:prstGeom>
          <a:noFill/>
          <a:ln>
            <a:noFill/>
          </a:ln>
        </p:spPr>
        <p:txBody>
          <a:bodyPr spcFirstLastPara="1" wrap="square" lIns="92300" tIns="46150" rIns="92300" bIns="46150" anchor="t" anchorCtr="0">
            <a:spAutoFit/>
          </a:bodyPr>
          <a:lstStyle>
            <a:lvl1pPr marR="0" lvl="0" algn="l" rtl="0">
              <a:lnSpc>
                <a:spcPct val="100000"/>
              </a:lnSpc>
              <a:spcBef>
                <a:spcPts val="0"/>
              </a:spcBef>
              <a:spcAft>
                <a:spcPts val="0"/>
              </a:spcAft>
              <a:buSzPts val="1400"/>
              <a:buNone/>
              <a:defRPr sz="12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3929062" y="0"/>
            <a:ext cx="3005137" cy="274637"/>
          </a:xfrm>
          <a:prstGeom prst="rect">
            <a:avLst/>
          </a:prstGeom>
          <a:noFill/>
          <a:ln>
            <a:noFill/>
          </a:ln>
        </p:spPr>
        <p:txBody>
          <a:bodyPr spcFirstLastPara="1" wrap="square" lIns="92300" tIns="46150" rIns="92300" bIns="46150" anchor="t" anchorCtr="0">
            <a:spAutoFit/>
          </a:bodyPr>
          <a:lstStyle>
            <a:lvl1pPr marR="0" lvl="0" algn="r" rtl="0">
              <a:lnSpc>
                <a:spcPct val="100000"/>
              </a:lnSpc>
              <a:spcBef>
                <a:spcPts val="0"/>
              </a:spcBef>
              <a:spcAft>
                <a:spcPts val="0"/>
              </a:spcAft>
              <a:buSzPts val="1400"/>
              <a:buNone/>
              <a:defRPr sz="12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379912"/>
            <a:ext cx="5086350" cy="1225550"/>
          </a:xfrm>
          <a:prstGeom prst="rect">
            <a:avLst/>
          </a:prstGeom>
          <a:noFill/>
          <a:ln>
            <a:noFill/>
          </a:ln>
        </p:spPr>
        <p:txBody>
          <a:bodyPr spcFirstLastPara="1" wrap="square" lIns="92300" tIns="46150" rIns="92300" bIns="46150" anchor="t" anchorCtr="0">
            <a:sp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ftr" idx="11"/>
          </p:nvPr>
        </p:nvSpPr>
        <p:spPr>
          <a:xfrm>
            <a:off x="0" y="8945562"/>
            <a:ext cx="3005137" cy="274637"/>
          </a:xfrm>
          <a:prstGeom prst="rect">
            <a:avLst/>
          </a:prstGeom>
          <a:noFill/>
          <a:ln>
            <a:noFill/>
          </a:ln>
        </p:spPr>
        <p:txBody>
          <a:bodyPr spcFirstLastPara="1" wrap="square" lIns="92300" tIns="46150" rIns="92300" bIns="46150" anchor="b" anchorCtr="0">
            <a:spAutoFit/>
          </a:bodyPr>
          <a:lstStyle>
            <a:lvl1pPr marR="0" lvl="0" algn="l" rtl="0">
              <a:lnSpc>
                <a:spcPct val="100000"/>
              </a:lnSpc>
              <a:spcBef>
                <a:spcPts val="0"/>
              </a:spcBef>
              <a:spcAft>
                <a:spcPts val="0"/>
              </a:spcAft>
              <a:buSzPts val="1400"/>
              <a:buNone/>
              <a:defRPr sz="12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4"/>
          </p:nvPr>
        </p:nvSpPr>
        <p:spPr>
          <a:xfrm>
            <a:off x="3929062" y="8945562"/>
            <a:ext cx="3005137" cy="274637"/>
          </a:xfrm>
          <a:prstGeom prst="rect">
            <a:avLst/>
          </a:prstGeom>
          <a:noFill/>
          <a:ln>
            <a:noFill/>
          </a:ln>
        </p:spPr>
        <p:txBody>
          <a:bodyPr spcFirstLastPara="1" wrap="square" lIns="92300" tIns="46150" rIns="92300" bIns="46150" anchor="b" anchorCtr="0">
            <a:sp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sldNum" idx="12"/>
          </p:nvPr>
        </p:nvSpPr>
        <p:spPr>
          <a:xfrm>
            <a:off x="3929062" y="8945562"/>
            <a:ext cx="3005137" cy="274637"/>
          </a:xfrm>
          <a:prstGeom prst="rect">
            <a:avLst/>
          </a:prstGeom>
          <a:noFill/>
          <a:ln>
            <a:noFill/>
          </a:ln>
        </p:spPr>
        <p:txBody>
          <a:bodyPr spcFirstLastPara="1" wrap="square" lIns="92300" tIns="46150" rIns="92300" bIns="46150" anchor="b" anchorCtr="0">
            <a:spAutoFit/>
          </a:bodyPr>
          <a:lstStyle/>
          <a:p>
            <a:pPr marL="0" lvl="0" indent="0" algn="l" rtl="0">
              <a:lnSpc>
                <a:spcPct val="100000"/>
              </a:lnSpc>
              <a:spcBef>
                <a:spcPts val="0"/>
              </a:spcBef>
              <a:spcAft>
                <a:spcPts val="0"/>
              </a:spcAft>
              <a:buNone/>
            </a:pPr>
            <a:fld id="{00000000-1234-1234-1234-123412341234}" type="slidenum">
              <a:rPr lang="en-US"/>
              <a:t>1</a:t>
            </a:fld>
            <a:endParaRPr/>
          </a:p>
        </p:txBody>
      </p:sp>
      <p:sp>
        <p:nvSpPr>
          <p:cNvPr id="33" name="Google Shape;33;p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4" name="Google Shape;34;p1:notes"/>
          <p:cNvSpPr txBox="1">
            <a:spLocks noGrp="1"/>
          </p:cNvSpPr>
          <p:nvPr>
            <p:ph type="body" idx="1"/>
          </p:nvPr>
        </p:nvSpPr>
        <p:spPr>
          <a:xfrm>
            <a:off x="923925" y="4379912"/>
            <a:ext cx="5086350" cy="122555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txBox="1">
            <a:spLocks noGrp="1"/>
          </p:cNvSpPr>
          <p:nvPr>
            <p:ph type="sldNum" idx="12"/>
          </p:nvPr>
        </p:nvSpPr>
        <p:spPr>
          <a:xfrm>
            <a:off x="3929062" y="8945562"/>
            <a:ext cx="3005137" cy="274637"/>
          </a:xfrm>
          <a:prstGeom prst="rect">
            <a:avLst/>
          </a:prstGeom>
          <a:noFill/>
          <a:ln>
            <a:noFill/>
          </a:ln>
        </p:spPr>
        <p:txBody>
          <a:bodyPr spcFirstLastPara="1" wrap="square" lIns="92300" tIns="46150" rIns="92300" bIns="46150" anchor="b" anchorCtr="0">
            <a:spAutoFit/>
          </a:bodyPr>
          <a:lstStyle/>
          <a:p>
            <a:pPr marL="0" lvl="0" indent="0" algn="l" rtl="0">
              <a:lnSpc>
                <a:spcPct val="100000"/>
              </a:lnSpc>
              <a:spcBef>
                <a:spcPts val="0"/>
              </a:spcBef>
              <a:spcAft>
                <a:spcPts val="0"/>
              </a:spcAft>
              <a:buNone/>
            </a:pPr>
            <a:fld id="{00000000-1234-1234-1234-123412341234}" type="slidenum">
              <a:rPr lang="en-US"/>
              <a:t>2</a:t>
            </a:fld>
            <a:endParaRPr/>
          </a:p>
        </p:txBody>
      </p:sp>
      <p:sp>
        <p:nvSpPr>
          <p:cNvPr id="40" name="Google Shape;40;p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1" name="Google Shape;41;p3:notes"/>
          <p:cNvSpPr txBox="1">
            <a:spLocks noGrp="1"/>
          </p:cNvSpPr>
          <p:nvPr>
            <p:ph type="body" idx="1"/>
          </p:nvPr>
        </p:nvSpPr>
        <p:spPr>
          <a:xfrm>
            <a:off x="923925" y="4379912"/>
            <a:ext cx="5086350" cy="122555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dbbb990e77_1_61: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
        <p:nvSpPr>
          <p:cNvPr id="48" name="Google Shape;48;gdbbb990e77_1_61: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9" name="Google Shape;49;gdbbb990e77_1_61: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bbb990e77_1_4: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
        <p:nvSpPr>
          <p:cNvPr id="57" name="Google Shape;57;gdbbb990e77_1_4: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8" name="Google Shape;58;gdbbb990e77_1_4: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faaf9a50f_0_0: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
        <p:nvSpPr>
          <p:cNvPr id="65" name="Google Shape;65;gdfaaf9a50f_0_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6" name="Google Shape;66;gdfaaf9a50f_0_0: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bbb990e77_1_13: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
        <p:nvSpPr>
          <p:cNvPr id="102" name="Google Shape;102;gdbbb990e77_1_1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3" name="Google Shape;103;gdbbb990e77_1_13: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bbb990e77_1_23: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
        <p:nvSpPr>
          <p:cNvPr id="111" name="Google Shape;111;gdbbb990e77_1_23: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2" name="Google Shape;112;gdbbb990e77_1_23: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bbb990e77_1_40: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
        <p:nvSpPr>
          <p:cNvPr id="120" name="Google Shape;120;gdbbb990e77_1_4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1" name="Google Shape;121;gdbbb990e77_1_40: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bbb990e77_1_50:notes"/>
          <p:cNvSpPr txBox="1">
            <a:spLocks noGrp="1"/>
          </p:cNvSpPr>
          <p:nvPr>
            <p:ph type="sldNum" idx="12"/>
          </p:nvPr>
        </p:nvSpPr>
        <p:spPr>
          <a:xfrm>
            <a:off x="3929062" y="8945562"/>
            <a:ext cx="3005100" cy="274500"/>
          </a:xfrm>
          <a:prstGeom prst="rect">
            <a:avLst/>
          </a:prstGeom>
          <a:noFill/>
          <a:ln>
            <a:noFill/>
          </a:ln>
        </p:spPr>
        <p:txBody>
          <a:bodyPr spcFirstLastPara="1" wrap="square" lIns="92300" tIns="46150" rIns="92300" bIns="4615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
        <p:nvSpPr>
          <p:cNvPr id="128" name="Google Shape;128;gdbbb990e77_1_50:notes"/>
          <p:cNvSpPr>
            <a:spLocks noGrp="1" noRot="1" noChangeAspect="1"/>
          </p:cNvSpPr>
          <p:nvPr>
            <p:ph type="sldImg" idx="2"/>
          </p:nvPr>
        </p:nvSpPr>
        <p:spPr>
          <a:xfrm>
            <a:off x="116205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9" name="Google Shape;129;gdbbb990e77_1_50:notes"/>
          <p:cNvSpPr txBox="1">
            <a:spLocks noGrp="1"/>
          </p:cNvSpPr>
          <p:nvPr>
            <p:ph type="body" idx="1"/>
          </p:nvPr>
        </p:nvSpPr>
        <p:spPr>
          <a:xfrm>
            <a:off x="923925" y="4379912"/>
            <a:ext cx="5086200" cy="1225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19"/>
        <p:cNvGrpSpPr/>
        <p:nvPr/>
      </p:nvGrpSpPr>
      <p:grpSpPr>
        <a:xfrm>
          <a:off x="0" y="0"/>
          <a:ext cx="0" cy="0"/>
          <a:chOff x="0" y="0"/>
          <a:chExt cx="0" cy="0"/>
        </a:xfrm>
      </p:grpSpPr>
      <p:sp>
        <p:nvSpPr>
          <p:cNvPr id="20" name="Google Shape;20;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22" name="Google Shape;22;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0"/>
          <p:cNvSpPr txBox="1">
            <a:spLocks noGrp="1"/>
          </p:cNvSpPr>
          <p:nvPr>
            <p:ph type="sldNum" idx="12"/>
          </p:nvPr>
        </p:nvSpPr>
        <p:spPr>
          <a:xfrm>
            <a:off x="8610600" y="6465887"/>
            <a:ext cx="457200" cy="315912"/>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00"/>
            </a:lvl1pPr>
            <a:lvl2pPr marL="0" lvl="1" indent="0" algn="r">
              <a:lnSpc>
                <a:spcPct val="100000"/>
              </a:lnSpc>
              <a:spcBef>
                <a:spcPts val="0"/>
              </a:spcBef>
              <a:spcAft>
                <a:spcPts val="0"/>
              </a:spcAft>
              <a:buNone/>
              <a:defRPr sz="1000"/>
            </a:lvl2pPr>
            <a:lvl3pPr marL="0" lvl="2" indent="0" algn="r">
              <a:lnSpc>
                <a:spcPct val="100000"/>
              </a:lnSpc>
              <a:spcBef>
                <a:spcPts val="0"/>
              </a:spcBef>
              <a:spcAft>
                <a:spcPts val="0"/>
              </a:spcAft>
              <a:buNone/>
              <a:defRPr sz="1000"/>
            </a:lvl3pPr>
            <a:lvl4pPr marL="0" lvl="3" indent="0" algn="r">
              <a:lnSpc>
                <a:spcPct val="100000"/>
              </a:lnSpc>
              <a:spcBef>
                <a:spcPts val="0"/>
              </a:spcBef>
              <a:spcAft>
                <a:spcPts val="0"/>
              </a:spcAft>
              <a:buNone/>
              <a:defRPr sz="1000"/>
            </a:lvl4pPr>
            <a:lvl5pPr marL="0" lvl="4" indent="0" algn="r">
              <a:lnSpc>
                <a:spcPct val="100000"/>
              </a:lnSpc>
              <a:spcBef>
                <a:spcPts val="0"/>
              </a:spcBef>
              <a:spcAft>
                <a:spcPts val="0"/>
              </a:spcAft>
              <a:buNone/>
              <a:defRPr sz="1000"/>
            </a:lvl5pPr>
            <a:lvl6pPr marL="0" lvl="5" indent="0" algn="r">
              <a:lnSpc>
                <a:spcPct val="100000"/>
              </a:lnSpc>
              <a:spcBef>
                <a:spcPts val="0"/>
              </a:spcBef>
              <a:spcAft>
                <a:spcPts val="0"/>
              </a:spcAft>
              <a:buNone/>
              <a:defRPr sz="1000"/>
            </a:lvl6pPr>
            <a:lvl7pPr marL="0" lvl="6" indent="0" algn="r">
              <a:lnSpc>
                <a:spcPct val="100000"/>
              </a:lnSpc>
              <a:spcBef>
                <a:spcPts val="0"/>
              </a:spcBef>
              <a:spcAft>
                <a:spcPts val="0"/>
              </a:spcAft>
              <a:buNone/>
              <a:defRPr sz="1000"/>
            </a:lvl7pPr>
            <a:lvl8pPr marL="0" lvl="7" indent="0" algn="r">
              <a:lnSpc>
                <a:spcPct val="100000"/>
              </a:lnSpc>
              <a:spcBef>
                <a:spcPts val="0"/>
              </a:spcBef>
              <a:spcAft>
                <a:spcPts val="0"/>
              </a:spcAft>
              <a:buNone/>
              <a:defRPr sz="1000"/>
            </a:lvl8pPr>
            <a:lvl9pPr marL="0" lvl="8" indent="0" algn="r">
              <a:lnSpc>
                <a:spcPct val="100000"/>
              </a:lnSpc>
              <a:spcBef>
                <a:spcPts val="0"/>
              </a:spcBef>
              <a:spcAft>
                <a:spcPts val="0"/>
              </a:spcAft>
              <a:buNone/>
              <a:defRPr sz="10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sldNum" idx="12"/>
          </p:nvPr>
        </p:nvSpPr>
        <p:spPr>
          <a:xfrm>
            <a:off x="8610600" y="6465887"/>
            <a:ext cx="457200" cy="315912"/>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00"/>
            </a:lvl1pPr>
            <a:lvl2pPr marL="0" lvl="1" indent="0" algn="r">
              <a:lnSpc>
                <a:spcPct val="100000"/>
              </a:lnSpc>
              <a:spcBef>
                <a:spcPts val="0"/>
              </a:spcBef>
              <a:spcAft>
                <a:spcPts val="0"/>
              </a:spcAft>
              <a:buNone/>
              <a:defRPr sz="1000"/>
            </a:lvl2pPr>
            <a:lvl3pPr marL="0" lvl="2" indent="0" algn="r">
              <a:lnSpc>
                <a:spcPct val="100000"/>
              </a:lnSpc>
              <a:spcBef>
                <a:spcPts val="0"/>
              </a:spcBef>
              <a:spcAft>
                <a:spcPts val="0"/>
              </a:spcAft>
              <a:buNone/>
              <a:defRPr sz="1000"/>
            </a:lvl3pPr>
            <a:lvl4pPr marL="0" lvl="3" indent="0" algn="r">
              <a:lnSpc>
                <a:spcPct val="100000"/>
              </a:lnSpc>
              <a:spcBef>
                <a:spcPts val="0"/>
              </a:spcBef>
              <a:spcAft>
                <a:spcPts val="0"/>
              </a:spcAft>
              <a:buNone/>
              <a:defRPr sz="1000"/>
            </a:lvl4pPr>
            <a:lvl5pPr marL="0" lvl="4" indent="0" algn="r">
              <a:lnSpc>
                <a:spcPct val="100000"/>
              </a:lnSpc>
              <a:spcBef>
                <a:spcPts val="0"/>
              </a:spcBef>
              <a:spcAft>
                <a:spcPts val="0"/>
              </a:spcAft>
              <a:buNone/>
              <a:defRPr sz="1000"/>
            </a:lvl5pPr>
            <a:lvl6pPr marL="0" lvl="5" indent="0" algn="r">
              <a:lnSpc>
                <a:spcPct val="100000"/>
              </a:lnSpc>
              <a:spcBef>
                <a:spcPts val="0"/>
              </a:spcBef>
              <a:spcAft>
                <a:spcPts val="0"/>
              </a:spcAft>
              <a:buNone/>
              <a:defRPr sz="1000"/>
            </a:lvl6pPr>
            <a:lvl7pPr marL="0" lvl="6" indent="0" algn="r">
              <a:lnSpc>
                <a:spcPct val="100000"/>
              </a:lnSpc>
              <a:spcBef>
                <a:spcPts val="0"/>
              </a:spcBef>
              <a:spcAft>
                <a:spcPts val="0"/>
              </a:spcAft>
              <a:buNone/>
              <a:defRPr sz="1000"/>
            </a:lvl7pPr>
            <a:lvl8pPr marL="0" lvl="7" indent="0" algn="r">
              <a:lnSpc>
                <a:spcPct val="100000"/>
              </a:lnSpc>
              <a:spcBef>
                <a:spcPts val="0"/>
              </a:spcBef>
              <a:spcAft>
                <a:spcPts val="0"/>
              </a:spcAft>
              <a:buNone/>
              <a:defRPr sz="1000"/>
            </a:lvl8pPr>
            <a:lvl9pPr marL="0" lvl="8" indent="0" algn="r">
              <a:lnSpc>
                <a:spcPct val="100000"/>
              </a:lnSpc>
              <a:spcBef>
                <a:spcPts val="0"/>
              </a:spcBef>
              <a:spcAft>
                <a:spcPts val="0"/>
              </a:spcAft>
              <a:buNone/>
              <a:defRPr sz="10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pic>
        <p:nvPicPr>
          <p:cNvPr id="11" name="Google Shape;11;p9"/>
          <p:cNvPicPr preferRelativeResize="0"/>
          <p:nvPr/>
        </p:nvPicPr>
        <p:blipFill rotWithShape="1">
          <a:blip r:embed="rId4">
            <a:alphaModFix/>
          </a:blip>
          <a:srcRect/>
          <a:stretch/>
        </p:blipFill>
        <p:spPr>
          <a:xfrm>
            <a:off x="0" y="0"/>
            <a:ext cx="1262062" cy="1216025"/>
          </a:xfrm>
          <a:prstGeom prst="rect">
            <a:avLst/>
          </a:prstGeom>
          <a:noFill/>
          <a:ln>
            <a:noFill/>
          </a:ln>
        </p:spPr>
      </p:pic>
      <p:pic>
        <p:nvPicPr>
          <p:cNvPr id="12" name="Google Shape;12;p9"/>
          <p:cNvPicPr preferRelativeResize="0"/>
          <p:nvPr/>
        </p:nvPicPr>
        <p:blipFill rotWithShape="1">
          <a:blip r:embed="rId5">
            <a:alphaModFix/>
          </a:blip>
          <a:srcRect/>
          <a:stretch/>
        </p:blipFill>
        <p:spPr>
          <a:xfrm>
            <a:off x="7927975" y="0"/>
            <a:ext cx="1216025" cy="1216025"/>
          </a:xfrm>
          <a:prstGeom prst="rect">
            <a:avLst/>
          </a:prstGeom>
          <a:noFill/>
          <a:ln>
            <a:noFill/>
          </a:ln>
        </p:spPr>
      </p:pic>
      <p:sp>
        <p:nvSpPr>
          <p:cNvPr id="13" name="Google Shape;13;p9"/>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14" name="Google Shape;14;p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9"/>
          <p:cNvSpPr txBox="1">
            <a:spLocks noGrp="1"/>
          </p:cNvSpPr>
          <p:nvPr>
            <p:ph type="sldNum" idx="12"/>
          </p:nvPr>
        </p:nvSpPr>
        <p:spPr>
          <a:xfrm>
            <a:off x="8610600" y="6465887"/>
            <a:ext cx="457200" cy="31591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000"/>
              <a:buFont typeface="Times New Roman"/>
              <a:buNone/>
              <a:defRPr sz="10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8" name="Google Shape;18;p9"/>
          <p:cNvSpPr/>
          <p:nvPr/>
        </p:nvSpPr>
        <p:spPr>
          <a:xfrm>
            <a:off x="0" y="0"/>
            <a:ext cx="9144000" cy="1219200"/>
          </a:xfrm>
          <a:prstGeom prst="rect">
            <a:avLst/>
          </a:prstGeom>
          <a:noFill/>
          <a:ln w="38100" cap="flat" cmpd="sng">
            <a:solidFill>
              <a:srgbClr val="36748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cADjI5bFmiiUqCQRtWmxyk2tp1hV9mSac6hZo_h5M7KMscig/viewform?usp=sf_li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0" y="205740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95000"/>
              </a:lnSpc>
              <a:spcBef>
                <a:spcPts val="0"/>
              </a:spcBef>
              <a:spcAft>
                <a:spcPts val="0"/>
              </a:spcAft>
              <a:buClr>
                <a:schemeClr val="dk2"/>
              </a:buClr>
              <a:buSzPts val="4000"/>
              <a:buFont typeface="Arial"/>
              <a:buNone/>
            </a:pPr>
            <a:r>
              <a:rPr lang="en-US" b="1"/>
              <a:t>Leadership in Coastal Resilience</a:t>
            </a:r>
            <a:r>
              <a:rPr lang="en-US" sz="4000" b="1" i="0" u="none">
                <a:solidFill>
                  <a:schemeClr val="dk2"/>
                </a:solidFill>
                <a:latin typeface="Arial"/>
                <a:ea typeface="Arial"/>
                <a:cs typeface="Arial"/>
                <a:sym typeface="Arial"/>
              </a:rPr>
              <a:t> </a:t>
            </a:r>
            <a:br>
              <a:rPr lang="en-US" sz="4000" b="1" i="0" u="none">
                <a:solidFill>
                  <a:schemeClr val="dk2"/>
                </a:solidFill>
                <a:latin typeface="Arial"/>
                <a:ea typeface="Arial"/>
                <a:cs typeface="Arial"/>
                <a:sym typeface="Arial"/>
              </a:rPr>
            </a:br>
            <a:br>
              <a:rPr lang="en-US" sz="4000" b="1" i="0" u="none">
                <a:solidFill>
                  <a:schemeClr val="dk2"/>
                </a:solidFill>
                <a:latin typeface="Arial"/>
                <a:ea typeface="Arial"/>
                <a:cs typeface="Arial"/>
                <a:sym typeface="Arial"/>
              </a:rPr>
            </a:br>
            <a:r>
              <a:rPr lang="en-US" sz="3200"/>
              <a:t>A Study by the</a:t>
            </a:r>
            <a:r>
              <a:rPr lang="en-US" sz="3200" b="0" i="0" u="none">
                <a:solidFill>
                  <a:schemeClr val="dk2"/>
                </a:solidFill>
                <a:latin typeface="Arial"/>
                <a:ea typeface="Arial"/>
                <a:cs typeface="Arial"/>
                <a:sym typeface="Arial"/>
              </a:rPr>
              <a:t> </a:t>
            </a:r>
            <a:br>
              <a:rPr lang="en-US" sz="3200" b="0" i="0" u="none">
                <a:solidFill>
                  <a:schemeClr val="dk2"/>
                </a:solidFill>
                <a:latin typeface="Arial"/>
                <a:ea typeface="Arial"/>
                <a:cs typeface="Arial"/>
                <a:sym typeface="Arial"/>
              </a:rPr>
            </a:br>
            <a:r>
              <a:rPr lang="en-US" sz="3200" b="0" i="0" u="none">
                <a:solidFill>
                  <a:schemeClr val="dk2"/>
                </a:solidFill>
                <a:latin typeface="Arial"/>
                <a:ea typeface="Arial"/>
                <a:cs typeface="Arial"/>
                <a:sym typeface="Arial"/>
              </a:rPr>
              <a:t>NOAA Science Advisory Board </a:t>
            </a:r>
            <a:endParaRPr sz="3200" b="0" i="0" u="none">
              <a:solidFill>
                <a:schemeClr val="dk2"/>
              </a:solidFill>
              <a:latin typeface="Arial"/>
              <a:ea typeface="Arial"/>
              <a:cs typeface="Arial"/>
              <a:sym typeface="Arial"/>
            </a:endParaRPr>
          </a:p>
          <a:p>
            <a:pPr marL="0" lvl="0" indent="0" algn="ctr" rtl="0">
              <a:lnSpc>
                <a:spcPct val="95000"/>
              </a:lnSpc>
              <a:spcBef>
                <a:spcPts val="0"/>
              </a:spcBef>
              <a:spcAft>
                <a:spcPts val="0"/>
              </a:spcAft>
              <a:buClr>
                <a:schemeClr val="dk2"/>
              </a:buClr>
              <a:buSzPts val="4000"/>
              <a:buFont typeface="Arial"/>
              <a:buNone/>
            </a:pPr>
            <a:r>
              <a:rPr lang="en-US" sz="2400"/>
              <a:t>in collaboration with the Ecosystem Sciences </a:t>
            </a:r>
            <a:endParaRPr sz="2400"/>
          </a:p>
          <a:p>
            <a:pPr marL="0" lvl="0" indent="0" algn="ctr" rtl="0">
              <a:lnSpc>
                <a:spcPct val="95000"/>
              </a:lnSpc>
              <a:spcBef>
                <a:spcPts val="0"/>
              </a:spcBef>
              <a:spcAft>
                <a:spcPts val="0"/>
              </a:spcAft>
              <a:buClr>
                <a:schemeClr val="dk2"/>
              </a:buClr>
              <a:buSzPts val="4000"/>
              <a:buFont typeface="Arial"/>
              <a:buNone/>
            </a:pPr>
            <a:r>
              <a:rPr lang="en-US" sz="2400"/>
              <a:t>and Management Working Group (ESMWG)</a:t>
            </a:r>
            <a:endParaRPr sz="2400"/>
          </a:p>
        </p:txBody>
      </p:sp>
      <p:sp>
        <p:nvSpPr>
          <p:cNvPr id="37" name="Google Shape;37;p1"/>
          <p:cNvSpPr txBox="1">
            <a:spLocks noGrp="1"/>
          </p:cNvSpPr>
          <p:nvPr>
            <p:ph type="subTitle" idx="1"/>
          </p:nvPr>
        </p:nvSpPr>
        <p:spPr>
          <a:xfrm>
            <a:off x="1371600" y="4587225"/>
            <a:ext cx="6400800" cy="1295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2800" dirty="0"/>
              <a:t>Molly McCammon</a:t>
            </a:r>
            <a:endParaRPr sz="2800" dirty="0"/>
          </a:p>
          <a:p>
            <a:pPr marL="0" marR="0" lvl="0" indent="0" algn="ctr" rtl="0">
              <a:lnSpc>
                <a:spcPct val="90000"/>
              </a:lnSpc>
              <a:spcBef>
                <a:spcPts val="0"/>
              </a:spcBef>
              <a:spcAft>
                <a:spcPts val="0"/>
              </a:spcAft>
              <a:buClr>
                <a:schemeClr val="dk1"/>
              </a:buClr>
              <a:buSzPts val="2400"/>
              <a:buFont typeface="Arial"/>
              <a:buNone/>
            </a:pPr>
            <a:r>
              <a:rPr lang="en-US" sz="2400" dirty="0"/>
              <a:t>Co-Chair, ESMWG</a:t>
            </a:r>
            <a:endParaRPr sz="2400" dirty="0"/>
          </a:p>
          <a:p>
            <a:pPr marL="0" marR="0" lvl="0" indent="0" algn="ctr" rtl="0">
              <a:lnSpc>
                <a:spcPct val="90000"/>
              </a:lnSpc>
              <a:spcBef>
                <a:spcPts val="0"/>
              </a:spcBef>
              <a:spcAft>
                <a:spcPts val="0"/>
              </a:spcAft>
              <a:buClr>
                <a:schemeClr val="dk1"/>
              </a:buClr>
              <a:buSzPts val="2400"/>
              <a:buFont typeface="Arial"/>
              <a:buNone/>
            </a:pPr>
            <a:r>
              <a:rPr lang="en-US" sz="2400" dirty="0"/>
              <a:t>Director, Alaska Ocean Observing System</a:t>
            </a:r>
            <a:endParaRPr dirty="0"/>
          </a:p>
          <a:p>
            <a:pPr marL="0" marR="0" lvl="0" indent="0" algn="ctr"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r>
              <a:rPr lang="en-US" sz="1800" dirty="0"/>
              <a:t>June 14, 2021</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Context</a:t>
            </a:r>
            <a:endParaRPr/>
          </a:p>
        </p:txBody>
      </p:sp>
      <p:sp>
        <p:nvSpPr>
          <p:cNvPr id="44" name="Google Shape;44;p3"/>
          <p:cNvSpPr txBox="1">
            <a:spLocks noGrp="1"/>
          </p:cNvSpPr>
          <p:nvPr>
            <p:ph type="body" idx="1"/>
          </p:nvPr>
        </p:nvSpPr>
        <p:spPr>
          <a:xfrm>
            <a:off x="487525" y="1431925"/>
            <a:ext cx="8271600" cy="49245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Coastal Resilience: identified by NOAA Science Advisory Board (SAB) as potential Long-Term Priority; named as Goal 5 within  Decadal Vision for America’s Oceans; and pillar of NOAA’s Blue Economy.  </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US ocean, coasts and Great Lakes: comprise a trillion-dollar property market; provide intermodal transportation hubs for global trade; and support ecosystems, harbors, and facilities essential to fisheries production, including growing interest in aquaculture.  </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Coastal areas are essential to the Blue Economy.</a:t>
            </a:r>
          </a:p>
          <a:p>
            <a:pPr marL="0" lvl="0" indent="0" algn="l" rtl="0">
              <a:spcBef>
                <a:spcPts val="0"/>
              </a:spcBef>
              <a:spcAft>
                <a:spcPts val="0"/>
              </a:spcAft>
              <a:buSzPts val="2000"/>
              <a:buNone/>
            </a:pPr>
            <a:endParaRPr lang="en-US" sz="2000" dirty="0"/>
          </a:p>
          <a:p>
            <a:pPr marL="342900" lvl="0" indent="-355600" algn="l" rtl="0">
              <a:spcBef>
                <a:spcPts val="0"/>
              </a:spcBef>
              <a:spcAft>
                <a:spcPts val="0"/>
              </a:spcAft>
              <a:buSzPts val="2000"/>
              <a:buChar char="•"/>
            </a:pPr>
            <a:r>
              <a:rPr lang="en-US" sz="2000" dirty="0"/>
              <a:t>Changes at the coast can have cascading impacts to broader national economy and national security readiness.</a:t>
            </a:r>
            <a:endParaRPr sz="2000" dirty="0"/>
          </a:p>
          <a:p>
            <a:pPr marL="342900" lvl="0" indent="0" algn="l" rtl="0">
              <a:spcBef>
                <a:spcPts val="0"/>
              </a:spcBef>
              <a:spcAft>
                <a:spcPts val="0"/>
              </a:spcAft>
              <a:buNone/>
            </a:pPr>
            <a:endParaRPr sz="2000" dirty="0"/>
          </a:p>
          <a:p>
            <a:pPr marL="342900" marR="0" lvl="0" indent="0" algn="l" rtl="0">
              <a:lnSpc>
                <a:spcPct val="100000"/>
              </a:lnSpc>
              <a:spcBef>
                <a:spcPts val="640"/>
              </a:spcBef>
              <a:spcAft>
                <a:spcPts val="0"/>
              </a:spcAft>
              <a:buNone/>
            </a:pPr>
            <a:endParaRPr dirty="0"/>
          </a:p>
        </p:txBody>
      </p:sp>
      <p:sp>
        <p:nvSpPr>
          <p:cNvPr id="45" name="Google Shape;45;p3"/>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gdbbb990e77_1_61"/>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Study Goals</a:t>
            </a:r>
            <a:endParaRPr/>
          </a:p>
        </p:txBody>
      </p:sp>
      <p:sp>
        <p:nvSpPr>
          <p:cNvPr id="52" name="Google Shape;52;gdbbb990e77_1_61"/>
          <p:cNvSpPr txBox="1">
            <a:spLocks noGrp="1"/>
          </p:cNvSpPr>
          <p:nvPr>
            <p:ph type="body" idx="1"/>
          </p:nvPr>
        </p:nvSpPr>
        <p:spPr>
          <a:xfrm>
            <a:off x="487525" y="1431925"/>
            <a:ext cx="4469400" cy="49245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To support NOAA’s national leadership role in coastal resilience, NOAA SAB is:</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Developing White Paper that recommends long-term (3-10 years out) research and development (R&amp;D) agenda for NOAA to </a:t>
            </a:r>
          </a:p>
          <a:p>
            <a:pPr marL="342900" lvl="0" indent="-355600" algn="l" rtl="0">
              <a:spcBef>
                <a:spcPts val="0"/>
              </a:spcBef>
              <a:spcAft>
                <a:spcPts val="0"/>
              </a:spcAft>
              <a:buSzPts val="2000"/>
              <a:buChar char="•"/>
            </a:pPr>
            <a:endParaRPr lang="en-US" sz="2000" dirty="0"/>
          </a:p>
          <a:p>
            <a:pPr marL="342900" lvl="0" indent="-355600" algn="l" rtl="0">
              <a:spcBef>
                <a:spcPts val="0"/>
              </a:spcBef>
              <a:spcAft>
                <a:spcPts val="0"/>
              </a:spcAft>
              <a:buSzPts val="2000"/>
              <a:buChar char="•"/>
            </a:pPr>
            <a:r>
              <a:rPr lang="en-US" sz="2000" dirty="0"/>
              <a:t>Ensure that our nation’s coasts and coastal infrastructure, and those who rely on them, are resilient to both acute and chronic threats.</a:t>
            </a:r>
            <a:endParaRPr sz="2000" dirty="0"/>
          </a:p>
          <a:p>
            <a:pPr marL="342900" lvl="0" indent="0" algn="l" rtl="0">
              <a:spcBef>
                <a:spcPts val="0"/>
              </a:spcBef>
              <a:spcAft>
                <a:spcPts val="0"/>
              </a:spcAft>
              <a:buNone/>
            </a:pPr>
            <a:endParaRPr sz="2000" dirty="0"/>
          </a:p>
          <a:p>
            <a:pPr marL="342900" marR="0" lvl="0" indent="0" algn="l" rtl="0">
              <a:lnSpc>
                <a:spcPct val="100000"/>
              </a:lnSpc>
              <a:spcBef>
                <a:spcPts val="640"/>
              </a:spcBef>
              <a:spcAft>
                <a:spcPts val="0"/>
              </a:spcAft>
              <a:buNone/>
            </a:pPr>
            <a:endParaRPr dirty="0"/>
          </a:p>
        </p:txBody>
      </p:sp>
      <p:pic>
        <p:nvPicPr>
          <p:cNvPr id="53" name="Google Shape;53;gdbbb990e77_1_61"/>
          <p:cNvPicPr preferRelativeResize="0"/>
          <p:nvPr/>
        </p:nvPicPr>
        <p:blipFill>
          <a:blip r:embed="rId3">
            <a:alphaModFix/>
          </a:blip>
          <a:stretch>
            <a:fillRect/>
          </a:stretch>
        </p:blipFill>
        <p:spPr>
          <a:xfrm>
            <a:off x="5420925" y="1504175"/>
            <a:ext cx="3039974" cy="4677751"/>
          </a:xfrm>
          <a:prstGeom prst="rect">
            <a:avLst/>
          </a:prstGeom>
          <a:noFill/>
          <a:ln>
            <a:noFill/>
          </a:ln>
        </p:spPr>
      </p:pic>
      <p:sp>
        <p:nvSpPr>
          <p:cNvPr id="54" name="Google Shape;54;gdbbb990e77_1_61"/>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gdbbb990e77_1_4"/>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Study Goals</a:t>
            </a:r>
            <a:endParaRPr/>
          </a:p>
        </p:txBody>
      </p:sp>
      <p:sp>
        <p:nvSpPr>
          <p:cNvPr id="61" name="Google Shape;61;gdbbb990e77_1_4"/>
          <p:cNvSpPr txBox="1">
            <a:spLocks noGrp="1"/>
          </p:cNvSpPr>
          <p:nvPr>
            <p:ph type="body" idx="1"/>
          </p:nvPr>
        </p:nvSpPr>
        <p:spPr>
          <a:xfrm>
            <a:off x="685800" y="1431925"/>
            <a:ext cx="7875000" cy="49245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sz="2000" dirty="0"/>
          </a:p>
          <a:p>
            <a:pPr marL="0" lvl="0" indent="0" algn="l" rtl="0">
              <a:spcBef>
                <a:spcPts val="0"/>
              </a:spcBef>
              <a:spcAft>
                <a:spcPts val="0"/>
              </a:spcAft>
              <a:buNone/>
            </a:pPr>
            <a:r>
              <a:rPr lang="en-US" sz="2000" dirty="0"/>
              <a:t>The R&amp;D needs recommended will be:</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b="1" dirty="0"/>
              <a:t>Practical</a:t>
            </a:r>
            <a:r>
              <a:rPr lang="en-US" sz="2000" dirty="0"/>
              <a:t> - that support the </a:t>
            </a:r>
            <a:r>
              <a:rPr lang="en-US" sz="2000" b="1" i="1" dirty="0"/>
              <a:t>future</a:t>
            </a:r>
            <a:r>
              <a:rPr lang="en-US" sz="2000" dirty="0"/>
              <a:t> needs of coastal decision makers and managers across multiple facets of coastal resilience.</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b="1" dirty="0"/>
              <a:t>Ambitious</a:t>
            </a:r>
            <a:r>
              <a:rPr lang="en-US" sz="2000" dirty="0"/>
              <a:t> - that seek to advance holistic understanding of interacting </a:t>
            </a:r>
            <a:r>
              <a:rPr lang="en-US" sz="2000" b="1" dirty="0"/>
              <a:t>social, ecological, and physical dynamics </a:t>
            </a:r>
            <a:r>
              <a:rPr lang="en-US" sz="2000" dirty="0"/>
              <a:t>and their response to </a:t>
            </a:r>
            <a:r>
              <a:rPr lang="en-US" sz="2000" b="1" dirty="0"/>
              <a:t>both acute and chronic threats</a:t>
            </a:r>
            <a:r>
              <a:rPr lang="en-US" sz="2000" dirty="0"/>
              <a:t>.</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b="1" dirty="0"/>
              <a:t>Aspirational</a:t>
            </a:r>
            <a:r>
              <a:rPr lang="en-US" sz="2000" dirty="0"/>
              <a:t> - activities that we cannot presently undertake due to limited data, knowledge, or integrative tools.</a:t>
            </a:r>
            <a:endParaRPr sz="2000" dirty="0"/>
          </a:p>
          <a:p>
            <a:pPr marL="0" lvl="0" indent="0" algn="l" rtl="0">
              <a:spcBef>
                <a:spcPts val="0"/>
              </a:spcBef>
              <a:spcAft>
                <a:spcPts val="0"/>
              </a:spcAft>
              <a:buNone/>
            </a:pPr>
            <a:endParaRPr sz="2000" dirty="0"/>
          </a:p>
          <a:p>
            <a:pPr marL="342900" lvl="0" indent="0" algn="l" rtl="0">
              <a:spcBef>
                <a:spcPts val="0"/>
              </a:spcBef>
              <a:spcAft>
                <a:spcPts val="0"/>
              </a:spcAft>
              <a:buNone/>
            </a:pPr>
            <a:endParaRPr sz="2000" dirty="0"/>
          </a:p>
          <a:p>
            <a:pPr marL="342900" marR="0" lvl="0" indent="0" algn="l" rtl="0">
              <a:lnSpc>
                <a:spcPct val="100000"/>
              </a:lnSpc>
              <a:spcBef>
                <a:spcPts val="640"/>
              </a:spcBef>
              <a:spcAft>
                <a:spcPts val="0"/>
              </a:spcAft>
              <a:buNone/>
            </a:pPr>
            <a:endParaRPr dirty="0"/>
          </a:p>
        </p:txBody>
      </p:sp>
      <p:sp>
        <p:nvSpPr>
          <p:cNvPr id="62" name="Google Shape;62;gdbbb990e77_1_4"/>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gdfaaf9a50f_0_0"/>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Timeline</a:t>
            </a:r>
            <a:endParaRPr/>
          </a:p>
        </p:txBody>
      </p:sp>
      <p:sp>
        <p:nvSpPr>
          <p:cNvPr id="69" name="Google Shape;69;gdfaaf9a50f_0_0"/>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pSp>
        <p:nvGrpSpPr>
          <p:cNvPr id="70" name="Google Shape;70;gdfaaf9a50f_0_0"/>
          <p:cNvGrpSpPr/>
          <p:nvPr/>
        </p:nvGrpSpPr>
        <p:grpSpPr>
          <a:xfrm>
            <a:off x="503795" y="1679825"/>
            <a:ext cx="8486303" cy="4401625"/>
            <a:chOff x="179070" y="931514"/>
            <a:chExt cx="8486303" cy="4401625"/>
          </a:xfrm>
        </p:grpSpPr>
        <p:sp>
          <p:nvSpPr>
            <p:cNvPr id="71" name="Google Shape;71;gdfaaf9a50f_0_0"/>
            <p:cNvSpPr txBox="1"/>
            <p:nvPr/>
          </p:nvSpPr>
          <p:spPr>
            <a:xfrm>
              <a:off x="179070" y="1509418"/>
              <a:ext cx="2405400" cy="1199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1">
                  <a:solidFill>
                    <a:srgbClr val="595959"/>
                  </a:solidFill>
                </a:rPr>
                <a:t>MAR - APR</a:t>
              </a:r>
              <a:r>
                <a:rPr lang="en-US" sz="1200" b="1" i="0" u="none" strike="noStrike" cap="none">
                  <a:solidFill>
                    <a:srgbClr val="595959"/>
                  </a:solidFill>
                  <a:latin typeface="Arial"/>
                  <a:ea typeface="Arial"/>
                  <a:cs typeface="Arial"/>
                  <a:sym typeface="Arial"/>
                </a:rPr>
                <a:t> //</a:t>
              </a:r>
              <a:br>
                <a:rPr lang="en-US" sz="1200" b="1" i="0" u="none" strike="noStrike" cap="none">
                  <a:solidFill>
                    <a:srgbClr val="595959"/>
                  </a:solidFill>
                  <a:latin typeface="Arial"/>
                  <a:ea typeface="Arial"/>
                  <a:cs typeface="Arial"/>
                  <a:sym typeface="Arial"/>
                </a:rPr>
              </a:br>
              <a:r>
                <a:rPr lang="en-US" sz="1200" b="1">
                  <a:solidFill>
                    <a:srgbClr val="595959"/>
                  </a:solidFill>
                </a:rPr>
                <a:t>PLANNING</a:t>
              </a:r>
              <a:endParaRPr sz="1200" b="1">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Map NOAA programs</a:t>
              </a:r>
              <a:endParaRPr sz="1200">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Identify stakeholders</a:t>
              </a:r>
              <a:endParaRPr sz="1200">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Develop questions</a:t>
              </a:r>
              <a:endParaRPr sz="1200">
                <a:solidFill>
                  <a:srgbClr val="595959"/>
                </a:solidFill>
              </a:endParaRPr>
            </a:p>
            <a:p>
              <a:pPr marL="0" marR="0" lvl="0" indent="0" algn="l" rtl="0">
                <a:lnSpc>
                  <a:spcPct val="100000"/>
                </a:lnSpc>
                <a:spcBef>
                  <a:spcPts val="0"/>
                </a:spcBef>
                <a:spcAft>
                  <a:spcPts val="0"/>
                </a:spcAft>
                <a:buNone/>
              </a:pPr>
              <a:endParaRPr sz="1200" b="0" i="0" u="none" strike="noStrike" cap="none">
                <a:solidFill>
                  <a:srgbClr val="595959"/>
                </a:solidFill>
                <a:latin typeface="Arial"/>
                <a:ea typeface="Arial"/>
                <a:cs typeface="Arial"/>
                <a:sym typeface="Arial"/>
              </a:endParaRPr>
            </a:p>
          </p:txBody>
        </p:sp>
        <p:sp>
          <p:nvSpPr>
            <p:cNvPr id="72" name="Google Shape;72;gdfaaf9a50f_0_0"/>
            <p:cNvSpPr/>
            <p:nvPr/>
          </p:nvSpPr>
          <p:spPr>
            <a:xfrm>
              <a:off x="588224" y="2934946"/>
              <a:ext cx="1325700" cy="1329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3" name="Google Shape;73;gdfaaf9a50f_0_0"/>
            <p:cNvGrpSpPr/>
            <p:nvPr/>
          </p:nvGrpSpPr>
          <p:grpSpPr>
            <a:xfrm>
              <a:off x="544051" y="2656078"/>
              <a:ext cx="92400" cy="411825"/>
              <a:chOff x="845575" y="2563700"/>
              <a:chExt cx="92400" cy="411825"/>
            </a:xfrm>
          </p:grpSpPr>
          <p:cxnSp>
            <p:nvCxnSpPr>
              <p:cNvPr id="74" name="Google Shape;74;gdfaaf9a50f_0_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75" name="Google Shape;75;gdfaaf9a50f_0_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gdfaaf9a50f_0_0"/>
            <p:cNvSpPr txBox="1"/>
            <p:nvPr/>
          </p:nvSpPr>
          <p:spPr>
            <a:xfrm>
              <a:off x="1681826" y="3346239"/>
              <a:ext cx="2020500" cy="198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595959"/>
                  </a:solidFill>
                  <a:highlight>
                    <a:srgbClr val="FFFFFF"/>
                  </a:highlight>
                </a:rPr>
                <a:t>MAY - JUNE</a:t>
              </a:r>
              <a:r>
                <a:rPr lang="en-US" sz="1200" b="1" i="0" u="none" strike="noStrike" cap="none">
                  <a:solidFill>
                    <a:srgbClr val="595959"/>
                  </a:solidFill>
                  <a:highlight>
                    <a:srgbClr val="FFFFFF"/>
                  </a:highlight>
                  <a:latin typeface="Arial"/>
                  <a:ea typeface="Arial"/>
                  <a:cs typeface="Arial"/>
                  <a:sym typeface="Arial"/>
                </a:rPr>
                <a:t> //</a:t>
              </a:r>
              <a:br>
                <a:rPr lang="en-US" sz="1200" b="1" i="0" u="none" strike="noStrike" cap="none">
                  <a:solidFill>
                    <a:srgbClr val="595959"/>
                  </a:solidFill>
                  <a:highlight>
                    <a:srgbClr val="FFFFFF"/>
                  </a:highlight>
                  <a:latin typeface="Arial"/>
                  <a:ea typeface="Arial"/>
                  <a:cs typeface="Arial"/>
                  <a:sym typeface="Arial"/>
                </a:rPr>
              </a:br>
              <a:r>
                <a:rPr lang="en-US" sz="1200" b="1">
                  <a:solidFill>
                    <a:srgbClr val="595959"/>
                  </a:solidFill>
                  <a:highlight>
                    <a:srgbClr val="FFFFFF"/>
                  </a:highlight>
                </a:rPr>
                <a:t>CONTACT / PREP</a:t>
              </a:r>
              <a:endParaRPr sz="1400" b="0" i="0" u="none" strike="noStrike" cap="none">
                <a:solidFill>
                  <a:srgbClr val="000000"/>
                </a:solidFill>
                <a:highlight>
                  <a:srgbClr val="FFFFFF"/>
                </a:highlight>
                <a:latin typeface="Arial"/>
                <a:ea typeface="Arial"/>
                <a:cs typeface="Arial"/>
                <a:sym typeface="Arial"/>
              </a:endParaRPr>
            </a:p>
            <a:p>
              <a:pPr marL="171450" marR="0" lvl="0" indent="-171450" algn="l" rtl="0">
                <a:lnSpc>
                  <a:spcPct val="100000"/>
                </a:lnSpc>
                <a:spcBef>
                  <a:spcPts val="0"/>
                </a:spcBef>
                <a:spcAft>
                  <a:spcPts val="0"/>
                </a:spcAft>
                <a:buClr>
                  <a:srgbClr val="595959"/>
                </a:buClr>
                <a:buSzPts val="1000"/>
                <a:buFont typeface="Arial"/>
                <a:buChar char="●"/>
              </a:pPr>
              <a:r>
                <a:rPr lang="en-US" sz="1200">
                  <a:solidFill>
                    <a:srgbClr val="595959"/>
                  </a:solidFill>
                </a:rPr>
                <a:t>Contact stakeholders</a:t>
              </a:r>
              <a:endParaRPr sz="1200">
                <a:solidFill>
                  <a:srgbClr val="595959"/>
                </a:solidFill>
              </a:endParaRPr>
            </a:p>
            <a:p>
              <a:pPr marL="171450" marR="0" lvl="0" indent="-184150" algn="l" rtl="0">
                <a:lnSpc>
                  <a:spcPct val="100000"/>
                </a:lnSpc>
                <a:spcBef>
                  <a:spcPts val="0"/>
                </a:spcBef>
                <a:spcAft>
                  <a:spcPts val="0"/>
                </a:spcAft>
                <a:buClr>
                  <a:srgbClr val="595959"/>
                </a:buClr>
                <a:buSzPts val="1200"/>
                <a:buChar char="●"/>
              </a:pPr>
              <a:r>
                <a:rPr lang="en-US" sz="1200">
                  <a:solidFill>
                    <a:srgbClr val="595959"/>
                  </a:solidFill>
                </a:rPr>
                <a:t>Share background</a:t>
              </a:r>
              <a:endParaRPr sz="1200">
                <a:solidFill>
                  <a:srgbClr val="595959"/>
                </a:solidFill>
              </a:endParaRPr>
            </a:p>
            <a:p>
              <a:pPr marL="171450" marR="0" lvl="0" indent="-184150" algn="l" rtl="0">
                <a:lnSpc>
                  <a:spcPct val="100000"/>
                </a:lnSpc>
                <a:spcBef>
                  <a:spcPts val="0"/>
                </a:spcBef>
                <a:spcAft>
                  <a:spcPts val="0"/>
                </a:spcAft>
                <a:buClr>
                  <a:srgbClr val="595959"/>
                </a:buClr>
                <a:buSzPts val="1200"/>
                <a:buChar char="●"/>
              </a:pPr>
              <a:r>
                <a:rPr lang="en-US" sz="1200">
                  <a:solidFill>
                    <a:srgbClr val="595959"/>
                  </a:solidFill>
                </a:rPr>
                <a:t>Schedule meetings</a:t>
              </a:r>
              <a:endParaRPr sz="1200">
                <a:solidFill>
                  <a:srgbClr val="595959"/>
                </a:solidFill>
              </a:endParaRPr>
            </a:p>
            <a:p>
              <a:pPr marL="171450" marR="0" lvl="0" indent="-10795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Arial"/>
                <a:ea typeface="Arial"/>
                <a:cs typeface="Arial"/>
                <a:sym typeface="Arial"/>
              </a:endParaRPr>
            </a:p>
          </p:txBody>
        </p:sp>
        <p:sp>
          <p:nvSpPr>
            <p:cNvPr id="77" name="Google Shape;77;gdfaaf9a50f_0_0"/>
            <p:cNvSpPr/>
            <p:nvPr/>
          </p:nvSpPr>
          <p:spPr>
            <a:xfrm>
              <a:off x="1907656" y="2934945"/>
              <a:ext cx="1335900" cy="132900"/>
            </a:xfrm>
            <a:prstGeom prst="rect">
              <a:avLst/>
            </a:prstGeom>
            <a:solidFill>
              <a:srgbClr val="367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dfaaf9a50f_0_0"/>
            <p:cNvSpPr txBox="1"/>
            <p:nvPr/>
          </p:nvSpPr>
          <p:spPr>
            <a:xfrm>
              <a:off x="4248088" y="3378486"/>
              <a:ext cx="1844700" cy="12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1">
                  <a:solidFill>
                    <a:srgbClr val="595959"/>
                  </a:solidFill>
                </a:rPr>
                <a:t>AUG - SEPT</a:t>
              </a:r>
              <a:r>
                <a:rPr lang="en-US" sz="1200" b="1" i="0" u="none" strike="noStrike" cap="none">
                  <a:solidFill>
                    <a:srgbClr val="595959"/>
                  </a:solidFill>
                  <a:latin typeface="Arial"/>
                  <a:ea typeface="Arial"/>
                  <a:cs typeface="Arial"/>
                  <a:sym typeface="Arial"/>
                </a:rPr>
                <a:t> //</a:t>
              </a:r>
              <a:br>
                <a:rPr lang="en-US" sz="1200" b="0" i="0" u="none" strike="noStrike" cap="none">
                  <a:solidFill>
                    <a:srgbClr val="595959"/>
                  </a:solidFill>
                  <a:latin typeface="Arial"/>
                  <a:ea typeface="Arial"/>
                  <a:cs typeface="Arial"/>
                  <a:sym typeface="Arial"/>
                </a:rPr>
              </a:br>
              <a:r>
                <a:rPr lang="en-US" sz="1200" b="1">
                  <a:solidFill>
                    <a:srgbClr val="595959"/>
                  </a:solidFill>
                </a:rPr>
                <a:t>SYNTHESIZE</a:t>
              </a:r>
              <a:endParaRPr sz="1200" b="1" i="0" u="none" strike="noStrike" cap="none">
                <a:solidFill>
                  <a:srgbClr val="595959"/>
                </a:solidFill>
                <a:latin typeface="Arial"/>
                <a:ea typeface="Arial"/>
                <a:cs typeface="Arial"/>
                <a:sym typeface="Aria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Findings from NOAA Mapping</a:t>
              </a:r>
              <a:endParaRPr sz="1200">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Findings from stakeholder engagements</a:t>
              </a:r>
              <a:endParaRPr sz="1200">
                <a:solidFill>
                  <a:srgbClr val="595959"/>
                </a:solidFill>
              </a:endParaRPr>
            </a:p>
            <a:p>
              <a:pPr marL="457200" marR="0" lvl="0" indent="0" algn="l" rtl="0">
                <a:lnSpc>
                  <a:spcPct val="100000"/>
                </a:lnSpc>
                <a:spcBef>
                  <a:spcPts val="0"/>
                </a:spcBef>
                <a:spcAft>
                  <a:spcPts val="0"/>
                </a:spcAft>
                <a:buNone/>
              </a:pPr>
              <a:endParaRPr sz="1200" b="1" i="0" u="none" strike="noStrike" cap="none">
                <a:solidFill>
                  <a:srgbClr val="595959"/>
                </a:solidFill>
                <a:latin typeface="Arial"/>
                <a:ea typeface="Arial"/>
                <a:cs typeface="Arial"/>
                <a:sym typeface="Arial"/>
              </a:endParaRPr>
            </a:p>
            <a:p>
              <a:pPr marL="171450" marR="0" lvl="0" indent="-171450" algn="l" rtl="0">
                <a:lnSpc>
                  <a:spcPct val="100000"/>
                </a:lnSpc>
                <a:spcBef>
                  <a:spcPts val="0"/>
                </a:spcBef>
                <a:spcAft>
                  <a:spcPts val="1600"/>
                </a:spcAft>
                <a:buClr>
                  <a:srgbClr val="000000"/>
                </a:buClr>
                <a:buSzPts val="1000"/>
                <a:buFont typeface="Arial"/>
                <a:buNone/>
              </a:pPr>
              <a:endParaRPr sz="1000" b="0" i="0" u="none" strike="noStrike" cap="none">
                <a:solidFill>
                  <a:srgbClr val="595959"/>
                </a:solidFill>
                <a:latin typeface="Arial"/>
                <a:ea typeface="Arial"/>
                <a:cs typeface="Arial"/>
                <a:sym typeface="Arial"/>
              </a:endParaRPr>
            </a:p>
          </p:txBody>
        </p:sp>
        <p:grpSp>
          <p:nvGrpSpPr>
            <p:cNvPr id="79" name="Google Shape;79;gdfaaf9a50f_0_0"/>
            <p:cNvGrpSpPr/>
            <p:nvPr/>
          </p:nvGrpSpPr>
          <p:grpSpPr>
            <a:xfrm rot="10800000">
              <a:off x="1864741" y="2936043"/>
              <a:ext cx="92400" cy="411825"/>
              <a:chOff x="2070100" y="2563700"/>
              <a:chExt cx="92400" cy="411825"/>
            </a:xfrm>
          </p:grpSpPr>
          <p:cxnSp>
            <p:nvCxnSpPr>
              <p:cNvPr id="80" name="Google Shape;80;gdfaaf9a50f_0_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1" name="Google Shape;81;gdfaaf9a50f_0_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 name="Google Shape;82;gdfaaf9a50f_0_0"/>
            <p:cNvSpPr txBox="1"/>
            <p:nvPr/>
          </p:nvSpPr>
          <p:spPr>
            <a:xfrm>
              <a:off x="2985475" y="931514"/>
              <a:ext cx="2319900" cy="1639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a:solidFill>
                    <a:srgbClr val="595959"/>
                  </a:solidFill>
                </a:rPr>
                <a:t>JULY - AUG</a:t>
              </a:r>
              <a:r>
                <a:rPr lang="en-US" sz="1200" b="1" i="0" u="none" strike="noStrike" cap="none">
                  <a:solidFill>
                    <a:srgbClr val="595959"/>
                  </a:solidFill>
                  <a:latin typeface="Arial"/>
                  <a:ea typeface="Arial"/>
                  <a:cs typeface="Arial"/>
                  <a:sym typeface="Arial"/>
                </a:rPr>
                <a:t> //</a:t>
              </a:r>
              <a:endParaRPr sz="1200" b="1">
                <a:solidFill>
                  <a:srgbClr val="595959"/>
                </a:solidFill>
              </a:endParaRPr>
            </a:p>
            <a:p>
              <a:pPr marL="0" marR="0" lvl="0" indent="0" algn="l" rtl="0">
                <a:lnSpc>
                  <a:spcPct val="100000"/>
                </a:lnSpc>
                <a:spcBef>
                  <a:spcPts val="0"/>
                </a:spcBef>
                <a:spcAft>
                  <a:spcPts val="0"/>
                </a:spcAft>
                <a:buClr>
                  <a:srgbClr val="000000"/>
                </a:buClr>
                <a:buSzPts val="1200"/>
                <a:buFont typeface="Arial"/>
                <a:buNone/>
              </a:pPr>
              <a:r>
                <a:rPr lang="en-US" sz="1200" b="1">
                  <a:solidFill>
                    <a:srgbClr val="595959"/>
                  </a:solidFill>
                </a:rPr>
                <a:t>GATHER INPUT</a:t>
              </a:r>
              <a:endParaRPr sz="1200" b="1">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Focus Groups</a:t>
              </a:r>
              <a:endParaRPr sz="1200">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Stakeholder meetings</a:t>
              </a:r>
              <a:endParaRPr sz="1200">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a:solidFill>
                    <a:srgbClr val="595959"/>
                  </a:solidFill>
                </a:rPr>
                <a:t>Interviews</a:t>
              </a:r>
              <a:endParaRPr sz="1200">
                <a:solidFill>
                  <a:srgbClr val="595959"/>
                </a:solidFill>
              </a:endParaRPr>
            </a:p>
          </p:txBody>
        </p:sp>
        <p:sp>
          <p:nvSpPr>
            <p:cNvPr id="83" name="Google Shape;83;gdfaaf9a50f_0_0"/>
            <p:cNvSpPr/>
            <p:nvPr/>
          </p:nvSpPr>
          <p:spPr>
            <a:xfrm>
              <a:off x="3238935" y="2934402"/>
              <a:ext cx="1316700" cy="13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84" name="Google Shape;84;gdfaaf9a50f_0_0"/>
            <p:cNvGrpSpPr/>
            <p:nvPr/>
          </p:nvGrpSpPr>
          <p:grpSpPr>
            <a:xfrm>
              <a:off x="3188896" y="2656628"/>
              <a:ext cx="92400" cy="411825"/>
              <a:chOff x="845575" y="2563700"/>
              <a:chExt cx="92400" cy="411825"/>
            </a:xfrm>
          </p:grpSpPr>
          <p:cxnSp>
            <p:nvCxnSpPr>
              <p:cNvPr id="85" name="Google Shape;85;gdfaaf9a50f_0_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6" name="Google Shape;86;gdfaaf9a50f_0_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gdfaaf9a50f_0_0"/>
            <p:cNvSpPr/>
            <p:nvPr/>
          </p:nvSpPr>
          <p:spPr>
            <a:xfrm>
              <a:off x="4555563" y="2934945"/>
              <a:ext cx="1335900" cy="132900"/>
            </a:xfrm>
            <a:prstGeom prst="rect">
              <a:avLst/>
            </a:prstGeom>
            <a:solidFill>
              <a:srgbClr val="367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 name="Google Shape;88;gdfaaf9a50f_0_0"/>
            <p:cNvGrpSpPr/>
            <p:nvPr/>
          </p:nvGrpSpPr>
          <p:grpSpPr>
            <a:xfrm rot="10800000">
              <a:off x="4511518" y="2936043"/>
              <a:ext cx="92400" cy="411825"/>
              <a:chOff x="2070100" y="2563700"/>
              <a:chExt cx="92400" cy="411825"/>
            </a:xfrm>
          </p:grpSpPr>
          <p:cxnSp>
            <p:nvCxnSpPr>
              <p:cNvPr id="89" name="Google Shape;89;gdfaaf9a50f_0_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0" name="Google Shape;90;gdfaaf9a50f_0_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gdfaaf9a50f_0_0"/>
            <p:cNvSpPr/>
            <p:nvPr/>
          </p:nvSpPr>
          <p:spPr>
            <a:xfrm>
              <a:off x="5882793" y="2934402"/>
              <a:ext cx="1316700" cy="133500"/>
            </a:xfrm>
            <a:prstGeom prst="rect">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92" name="Google Shape;92;gdfaaf9a50f_0_0"/>
            <p:cNvGrpSpPr/>
            <p:nvPr/>
          </p:nvGrpSpPr>
          <p:grpSpPr>
            <a:xfrm rot="10800000">
              <a:off x="7147200" y="2934402"/>
              <a:ext cx="92400" cy="411825"/>
              <a:chOff x="2070100" y="2563700"/>
              <a:chExt cx="92400" cy="411825"/>
            </a:xfrm>
          </p:grpSpPr>
          <p:cxnSp>
            <p:nvCxnSpPr>
              <p:cNvPr id="93" name="Google Shape;93;gdfaaf9a50f_0_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4" name="Google Shape;94;gdfaaf9a50f_0_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gdfaaf9a50f_0_0"/>
            <p:cNvGrpSpPr/>
            <p:nvPr/>
          </p:nvGrpSpPr>
          <p:grpSpPr>
            <a:xfrm>
              <a:off x="5834889" y="2656078"/>
              <a:ext cx="92400" cy="411825"/>
              <a:chOff x="845575" y="2563700"/>
              <a:chExt cx="92400" cy="411825"/>
            </a:xfrm>
          </p:grpSpPr>
          <p:cxnSp>
            <p:nvCxnSpPr>
              <p:cNvPr id="96" name="Google Shape;96;gdfaaf9a50f_0_0"/>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7" name="Google Shape;97;gdfaaf9a50f_0_0"/>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 name="Google Shape;98;gdfaaf9a50f_0_0"/>
            <p:cNvSpPr txBox="1"/>
            <p:nvPr/>
          </p:nvSpPr>
          <p:spPr>
            <a:xfrm>
              <a:off x="5590175" y="1719830"/>
              <a:ext cx="2226210" cy="44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1" dirty="0">
                  <a:solidFill>
                    <a:srgbClr val="595959"/>
                  </a:solidFill>
                </a:rPr>
                <a:t>SEPT - NOV //</a:t>
              </a:r>
              <a:endParaRPr sz="1200" b="1" dirty="0">
                <a:solidFill>
                  <a:srgbClr val="595959"/>
                </a:solidFill>
              </a:endParaRPr>
            </a:p>
            <a:p>
              <a:pPr marL="0" marR="0" lvl="0" indent="0" algn="l" rtl="0">
                <a:lnSpc>
                  <a:spcPct val="100000"/>
                </a:lnSpc>
                <a:spcBef>
                  <a:spcPts val="0"/>
                </a:spcBef>
                <a:spcAft>
                  <a:spcPts val="0"/>
                </a:spcAft>
                <a:buClr>
                  <a:srgbClr val="000000"/>
                </a:buClr>
                <a:buSzPts val="1100"/>
                <a:buFont typeface="Arial"/>
                <a:buNone/>
              </a:pPr>
              <a:r>
                <a:rPr lang="en-US" sz="1200" b="1" dirty="0">
                  <a:solidFill>
                    <a:srgbClr val="595959"/>
                  </a:solidFill>
                </a:rPr>
                <a:t>DEVELOP REPORT</a:t>
              </a:r>
              <a:endParaRPr sz="1200" b="1" dirty="0">
                <a:solidFill>
                  <a:srgbClr val="595959"/>
                </a:solidFill>
              </a:endParaRPr>
            </a:p>
            <a:p>
              <a:pPr marL="228600" marR="0" lvl="0" indent="-190500" algn="l" rtl="0">
                <a:lnSpc>
                  <a:spcPct val="100000"/>
                </a:lnSpc>
                <a:spcBef>
                  <a:spcPts val="0"/>
                </a:spcBef>
                <a:spcAft>
                  <a:spcPts val="0"/>
                </a:spcAft>
                <a:buClr>
                  <a:srgbClr val="595959"/>
                </a:buClr>
                <a:buSzPts val="1200"/>
                <a:buChar char="●"/>
              </a:pPr>
              <a:r>
                <a:rPr lang="en-US" sz="1200" dirty="0">
                  <a:solidFill>
                    <a:srgbClr val="595959"/>
                  </a:solidFill>
                </a:rPr>
                <a:t>Identify recommendations for future R&amp;D activities</a:t>
              </a:r>
              <a:endParaRPr sz="1200" dirty="0">
                <a:solidFill>
                  <a:srgbClr val="595959"/>
                </a:solidFill>
              </a:endParaRPr>
            </a:p>
            <a:p>
              <a:pPr marL="171450" marR="0" lvl="0" indent="-171450" algn="l" rtl="0">
                <a:lnSpc>
                  <a:spcPct val="100000"/>
                </a:lnSpc>
                <a:spcBef>
                  <a:spcPts val="0"/>
                </a:spcBef>
                <a:spcAft>
                  <a:spcPts val="1600"/>
                </a:spcAft>
                <a:buClr>
                  <a:srgbClr val="000000"/>
                </a:buClr>
                <a:buSzPts val="1000"/>
                <a:buFont typeface="Arial"/>
                <a:buNone/>
              </a:pPr>
              <a:endParaRPr sz="1000" b="0" i="0" u="none" strike="noStrike" cap="none" dirty="0">
                <a:solidFill>
                  <a:srgbClr val="595959"/>
                </a:solidFill>
                <a:latin typeface="Arial"/>
                <a:ea typeface="Arial"/>
                <a:cs typeface="Arial"/>
                <a:sym typeface="Arial"/>
              </a:endParaRPr>
            </a:p>
          </p:txBody>
        </p:sp>
        <p:sp>
          <p:nvSpPr>
            <p:cNvPr id="99" name="Google Shape;99;gdfaaf9a50f_0_0"/>
            <p:cNvSpPr txBox="1"/>
            <p:nvPr/>
          </p:nvSpPr>
          <p:spPr>
            <a:xfrm>
              <a:off x="6820673" y="3368824"/>
              <a:ext cx="1844700" cy="12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1">
                  <a:solidFill>
                    <a:srgbClr val="595959"/>
                  </a:solidFill>
                </a:rPr>
                <a:t>NOV</a:t>
              </a:r>
              <a:r>
                <a:rPr lang="en-US" sz="1200" b="1" i="0" u="none" strike="noStrike" cap="none">
                  <a:solidFill>
                    <a:srgbClr val="595959"/>
                  </a:solidFill>
                  <a:latin typeface="Arial"/>
                  <a:ea typeface="Arial"/>
                  <a:cs typeface="Arial"/>
                  <a:sym typeface="Arial"/>
                </a:rPr>
                <a:t> //</a:t>
              </a:r>
              <a:br>
                <a:rPr lang="en-US" sz="1200" b="1" i="0" u="none" strike="noStrike" cap="none">
                  <a:solidFill>
                    <a:srgbClr val="595959"/>
                  </a:solidFill>
                  <a:latin typeface="Arial"/>
                  <a:ea typeface="Arial"/>
                  <a:cs typeface="Arial"/>
                  <a:sym typeface="Arial"/>
                </a:rPr>
              </a:br>
              <a:r>
                <a:rPr lang="en-US" sz="1200" b="1" i="0" u="none" strike="noStrike" cap="none">
                  <a:solidFill>
                    <a:srgbClr val="595959"/>
                  </a:solidFill>
                  <a:latin typeface="Arial"/>
                  <a:ea typeface="Arial"/>
                  <a:cs typeface="Arial"/>
                  <a:sym typeface="Arial"/>
                </a:rPr>
                <a:t>TRANSMIT TO SAB </a:t>
              </a:r>
              <a:endParaRPr sz="1200" b="1" i="0" u="none" strike="noStrike" cap="none">
                <a:solidFill>
                  <a:srgbClr val="595959"/>
                </a:solidFill>
                <a:latin typeface="Arial"/>
                <a:ea typeface="Arial"/>
                <a:cs typeface="Arial"/>
                <a:sym typeface="Arial"/>
              </a:endParaRPr>
            </a:p>
            <a:p>
              <a:pPr marL="171450" marR="0" lvl="0" indent="-171450" algn="l" rtl="0">
                <a:lnSpc>
                  <a:spcPct val="100000"/>
                </a:lnSpc>
                <a:spcBef>
                  <a:spcPts val="0"/>
                </a:spcBef>
                <a:spcAft>
                  <a:spcPts val="0"/>
                </a:spcAft>
                <a:buClr>
                  <a:srgbClr val="595959"/>
                </a:buClr>
                <a:buSzPts val="1000"/>
                <a:buFont typeface="Arial"/>
                <a:buChar char="●"/>
              </a:pPr>
              <a:r>
                <a:rPr lang="en-US" sz="1200" b="0" i="0" u="none" strike="noStrike" cap="none">
                  <a:solidFill>
                    <a:srgbClr val="595959"/>
                  </a:solidFill>
                  <a:latin typeface="Arial"/>
                  <a:ea typeface="Arial"/>
                  <a:cs typeface="Arial"/>
                  <a:sym typeface="Arial"/>
                </a:rPr>
                <a:t>Present</a:t>
              </a:r>
              <a:r>
                <a:rPr lang="en-US" sz="1200">
                  <a:solidFill>
                    <a:srgbClr val="595959"/>
                  </a:solidFill>
                </a:rPr>
                <a:t> recommendations </a:t>
              </a:r>
              <a:r>
                <a:rPr lang="en-US" sz="1200" b="0" i="0" u="none" strike="noStrike" cap="none">
                  <a:solidFill>
                    <a:srgbClr val="595959"/>
                  </a:solidFill>
                  <a:latin typeface="Arial"/>
                  <a:ea typeface="Arial"/>
                  <a:cs typeface="Arial"/>
                  <a:sym typeface="Arial"/>
                </a:rPr>
                <a:t>at SAB meeting</a:t>
              </a:r>
              <a:endParaRPr sz="1200" b="0" i="0" u="none" strike="noStrike" cap="none">
                <a:solidFill>
                  <a:srgbClr val="595959"/>
                </a:solidFill>
                <a:latin typeface="Arial"/>
                <a:ea typeface="Arial"/>
                <a:cs typeface="Arial"/>
                <a:sym typeface="Arial"/>
              </a:endParaRPr>
            </a:p>
            <a:p>
              <a:pPr marL="171450" marR="0" lvl="0" indent="-171450" algn="l" rtl="0">
                <a:lnSpc>
                  <a:spcPct val="100000"/>
                </a:lnSpc>
                <a:spcBef>
                  <a:spcPts val="0"/>
                </a:spcBef>
                <a:spcAft>
                  <a:spcPts val="1600"/>
                </a:spcAft>
                <a:buClr>
                  <a:srgbClr val="000000"/>
                </a:buClr>
                <a:buSzPts val="1000"/>
                <a:buFont typeface="Arial"/>
                <a:buNone/>
              </a:pPr>
              <a:endParaRPr sz="1000" b="0" i="0" u="none" strike="noStrike" cap="none">
                <a:solidFill>
                  <a:srgbClr val="595959"/>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dbbb990e77_1_13"/>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Today’s Purpose</a:t>
            </a:r>
            <a:endParaRPr/>
          </a:p>
        </p:txBody>
      </p:sp>
      <p:sp>
        <p:nvSpPr>
          <p:cNvPr id="106" name="Google Shape;106;gdbbb990e77_1_13"/>
          <p:cNvSpPr txBox="1">
            <a:spLocks noGrp="1"/>
          </p:cNvSpPr>
          <p:nvPr>
            <p:ph type="body" idx="1"/>
          </p:nvPr>
        </p:nvSpPr>
        <p:spPr>
          <a:xfrm>
            <a:off x="382575" y="1418400"/>
            <a:ext cx="4411200" cy="49245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US" sz="2000" dirty="0"/>
              <a:t>Developing a Coastal Resilience R&amp;D agenda will be driven by future challenges confronted by coastal resilience practitioners; emerging science and technology; and skills and expertise of NOAA and partners. </a:t>
            </a:r>
            <a:endParaRPr sz="2000" dirty="0"/>
          </a:p>
          <a:p>
            <a:pPr marL="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US" sz="2000" dirty="0"/>
              <a:t>We are seeking your input as </a:t>
            </a:r>
            <a:r>
              <a:rPr lang="en-US" sz="2000" b="1" dirty="0"/>
              <a:t>knowledgeable individuals and technical experts </a:t>
            </a:r>
            <a:r>
              <a:rPr lang="en-US" sz="2000" dirty="0"/>
              <a:t>to help the SAB recommend the R&amp;D agenda that meets a variety of future needs.</a:t>
            </a:r>
            <a:endParaRPr sz="2000" dirty="0"/>
          </a:p>
          <a:p>
            <a:pPr marL="342900" marR="0" lvl="0" indent="0" algn="l" rtl="0">
              <a:lnSpc>
                <a:spcPct val="100000"/>
              </a:lnSpc>
              <a:spcBef>
                <a:spcPts val="640"/>
              </a:spcBef>
              <a:spcAft>
                <a:spcPts val="0"/>
              </a:spcAft>
              <a:buNone/>
            </a:pPr>
            <a:endParaRPr dirty="0"/>
          </a:p>
        </p:txBody>
      </p:sp>
      <p:pic>
        <p:nvPicPr>
          <p:cNvPr id="107" name="Google Shape;107;gdbbb990e77_1_13"/>
          <p:cNvPicPr preferRelativeResize="0"/>
          <p:nvPr/>
        </p:nvPicPr>
        <p:blipFill>
          <a:blip r:embed="rId3">
            <a:alphaModFix/>
          </a:blip>
          <a:stretch>
            <a:fillRect/>
          </a:stretch>
        </p:blipFill>
        <p:spPr>
          <a:xfrm flipH="1">
            <a:off x="5039801" y="2579499"/>
            <a:ext cx="3905924" cy="2602301"/>
          </a:xfrm>
          <a:prstGeom prst="rect">
            <a:avLst/>
          </a:prstGeom>
          <a:noFill/>
          <a:ln>
            <a:noFill/>
          </a:ln>
        </p:spPr>
      </p:pic>
      <p:sp>
        <p:nvSpPr>
          <p:cNvPr id="108" name="Google Shape;108;gdbbb990e77_1_13"/>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gdbbb990e77_1_23"/>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Coastal Resilience Definition</a:t>
            </a:r>
            <a:endParaRPr/>
          </a:p>
        </p:txBody>
      </p:sp>
      <p:sp>
        <p:nvSpPr>
          <p:cNvPr id="115" name="Google Shape;115;gdbbb990e77_1_23"/>
          <p:cNvSpPr txBox="1">
            <a:spLocks noGrp="1"/>
          </p:cNvSpPr>
          <p:nvPr>
            <p:ph type="body" idx="1"/>
          </p:nvPr>
        </p:nvSpPr>
        <p:spPr>
          <a:xfrm>
            <a:off x="685800" y="1431925"/>
            <a:ext cx="7875000" cy="49245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640"/>
              </a:spcBef>
              <a:spcAft>
                <a:spcPts val="0"/>
              </a:spcAft>
              <a:buNone/>
            </a:pPr>
            <a:r>
              <a:rPr lang="en-US" sz="2000"/>
              <a:t>“The ability to prepare for, absorb, recover from, and successfully adapt to change. Change can be at multiple timescales and change can be physical, biological, or ecological. This can be specific events (storms and hurricanes, pollutant spills, Harmful Algal Blooms) or ongoing change (ocean warming, shifting Great Lakes water levels, sea level rise).”</a:t>
            </a:r>
            <a:endParaRPr sz="2000"/>
          </a:p>
          <a:p>
            <a:pPr marL="342900" marR="0" lvl="0" indent="0" algn="l" rtl="0">
              <a:lnSpc>
                <a:spcPct val="100000"/>
              </a:lnSpc>
              <a:spcBef>
                <a:spcPts val="640"/>
              </a:spcBef>
              <a:spcAft>
                <a:spcPts val="0"/>
              </a:spcAft>
              <a:buNone/>
            </a:pPr>
            <a:r>
              <a:rPr lang="en-US" sz="2000"/>
              <a:t>-   </a:t>
            </a:r>
            <a:r>
              <a:rPr lang="en-US" sz="1700" i="1"/>
              <a:t>Mark Osler, Senior Advisor for Coastal Inundation and Resilience, NOAA</a:t>
            </a:r>
            <a:endParaRPr sz="1700" i="1"/>
          </a:p>
          <a:p>
            <a:pPr marL="342900" marR="0" lvl="0" indent="0" algn="l" rtl="0">
              <a:lnSpc>
                <a:spcPct val="100000"/>
              </a:lnSpc>
              <a:spcBef>
                <a:spcPts val="640"/>
              </a:spcBef>
              <a:spcAft>
                <a:spcPts val="0"/>
              </a:spcAft>
              <a:buClr>
                <a:schemeClr val="dk1"/>
              </a:buClr>
              <a:buSzPts val="1100"/>
              <a:buFont typeface="Arial"/>
              <a:buNone/>
            </a:pPr>
            <a:endParaRPr sz="2000"/>
          </a:p>
          <a:p>
            <a:pPr marL="342900" marR="0" lvl="0" indent="0" algn="l" rtl="0">
              <a:lnSpc>
                <a:spcPct val="100000"/>
              </a:lnSpc>
              <a:spcBef>
                <a:spcPts val="640"/>
              </a:spcBef>
              <a:spcAft>
                <a:spcPts val="0"/>
              </a:spcAft>
              <a:buNone/>
            </a:pPr>
            <a:endParaRPr sz="2000"/>
          </a:p>
        </p:txBody>
      </p:sp>
      <p:pic>
        <p:nvPicPr>
          <p:cNvPr id="116" name="Google Shape;116;gdbbb990e77_1_23"/>
          <p:cNvPicPr preferRelativeResize="0"/>
          <p:nvPr/>
        </p:nvPicPr>
        <p:blipFill>
          <a:blip r:embed="rId3">
            <a:alphaModFix/>
          </a:blip>
          <a:stretch>
            <a:fillRect/>
          </a:stretch>
        </p:blipFill>
        <p:spPr>
          <a:xfrm>
            <a:off x="2054100" y="3989975"/>
            <a:ext cx="5138399" cy="2740475"/>
          </a:xfrm>
          <a:prstGeom prst="rect">
            <a:avLst/>
          </a:prstGeom>
          <a:noFill/>
          <a:ln>
            <a:noFill/>
          </a:ln>
        </p:spPr>
      </p:pic>
      <p:sp>
        <p:nvSpPr>
          <p:cNvPr id="117" name="Google Shape;117;gdbbb990e77_1_23"/>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gdbbb990e77_1_40"/>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Questions for Consideration</a:t>
            </a:r>
            <a:endParaRPr/>
          </a:p>
        </p:txBody>
      </p:sp>
      <p:sp>
        <p:nvSpPr>
          <p:cNvPr id="124" name="Google Shape;124;gdbbb990e77_1_40"/>
          <p:cNvSpPr txBox="1">
            <a:spLocks noGrp="1"/>
          </p:cNvSpPr>
          <p:nvPr>
            <p:ph type="body" idx="1"/>
          </p:nvPr>
        </p:nvSpPr>
        <p:spPr>
          <a:xfrm>
            <a:off x="685800" y="853855"/>
            <a:ext cx="7924800" cy="5426075"/>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What is the most important long-term challenge to coastal resilience that NOAA should assist with? How should NOAA assist?</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What are the decisions that need to be made for which the necessary information or tools are not available that NOAA should provide?</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What are vital R&amp;D contributions for NOAA to make in this space, as compared to contributions from other federal agencies, local governments, academia, or the private sector?</a:t>
            </a:r>
            <a:endParaRPr sz="2000" dirty="0"/>
          </a:p>
          <a:p>
            <a:pPr marL="342900" lvl="0" indent="0" algn="l" rtl="0">
              <a:spcBef>
                <a:spcPts val="0"/>
              </a:spcBef>
              <a:spcAft>
                <a:spcPts val="0"/>
              </a:spcAft>
              <a:buNone/>
            </a:pPr>
            <a:endParaRPr sz="2000" dirty="0"/>
          </a:p>
          <a:p>
            <a:pPr marL="342900" lvl="0" indent="-355600" algn="l" rtl="0">
              <a:spcBef>
                <a:spcPts val="0"/>
              </a:spcBef>
              <a:spcAft>
                <a:spcPts val="0"/>
              </a:spcAft>
              <a:buSzPts val="2000"/>
              <a:buChar char="•"/>
            </a:pPr>
            <a:r>
              <a:rPr lang="en-US" sz="2000" dirty="0"/>
              <a:t>How might emerging and future technologies (i.e., AI/machine learning, innovation in satellite observations, autonomous platforms) be used to further coastal resilience?</a:t>
            </a:r>
          </a:p>
          <a:p>
            <a:pPr marL="342900" lvl="0" indent="-355600" algn="l" rtl="0">
              <a:spcBef>
                <a:spcPts val="0"/>
              </a:spcBef>
              <a:spcAft>
                <a:spcPts val="0"/>
              </a:spcAft>
              <a:buSzPts val="2000"/>
              <a:buChar char="•"/>
            </a:pPr>
            <a:endParaRPr lang="en-US" sz="2000" dirty="0"/>
          </a:p>
          <a:p>
            <a:pPr marL="342900" lvl="0" indent="-355600" algn="l" rtl="0">
              <a:spcBef>
                <a:spcPts val="0"/>
              </a:spcBef>
              <a:spcAft>
                <a:spcPts val="0"/>
              </a:spcAft>
              <a:buSzPts val="2000"/>
              <a:buChar char="•"/>
            </a:pPr>
            <a:r>
              <a:rPr lang="en-US" sz="2000" dirty="0"/>
              <a:t>Where do we want the nation to be in terms of coastal resilience in 10 years, and what do we need to get there?</a:t>
            </a:r>
            <a:endParaRPr sz="2000" dirty="0"/>
          </a:p>
          <a:p>
            <a:pPr marL="342900" lvl="0" indent="0" algn="l" rtl="0">
              <a:spcBef>
                <a:spcPts val="0"/>
              </a:spcBef>
              <a:spcAft>
                <a:spcPts val="0"/>
              </a:spcAft>
              <a:buNone/>
            </a:pPr>
            <a:endParaRPr sz="2000" dirty="0"/>
          </a:p>
          <a:p>
            <a:pPr marL="342900" lvl="0" indent="0" algn="l" rtl="0">
              <a:spcBef>
                <a:spcPts val="0"/>
              </a:spcBef>
              <a:spcAft>
                <a:spcPts val="0"/>
              </a:spcAft>
              <a:buNone/>
            </a:pPr>
            <a:endParaRPr sz="2000" dirty="0"/>
          </a:p>
          <a:p>
            <a:pPr marL="342900" marR="0" lvl="0" indent="0" algn="l" rtl="0">
              <a:lnSpc>
                <a:spcPct val="100000"/>
              </a:lnSpc>
              <a:spcBef>
                <a:spcPts val="640"/>
              </a:spcBef>
              <a:spcAft>
                <a:spcPts val="0"/>
              </a:spcAft>
              <a:buNone/>
            </a:pPr>
            <a:endParaRPr dirty="0"/>
          </a:p>
        </p:txBody>
      </p:sp>
      <p:sp>
        <p:nvSpPr>
          <p:cNvPr id="125" name="Google Shape;125;gdbbb990e77_1_40"/>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gdbbb990e77_1_50"/>
          <p:cNvSpPr txBox="1">
            <a:spLocks noGrp="1"/>
          </p:cNvSpPr>
          <p:nvPr>
            <p:ph type="title"/>
          </p:nvPr>
        </p:nvSpPr>
        <p:spPr>
          <a:xfrm>
            <a:off x="1181100" y="0"/>
            <a:ext cx="6781800" cy="1295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1"/>
              <a:t>Additional Focus Groups</a:t>
            </a:r>
            <a:endParaRPr/>
          </a:p>
        </p:txBody>
      </p:sp>
      <p:sp>
        <p:nvSpPr>
          <p:cNvPr id="132" name="Google Shape;132;gdbbb990e77_1_50"/>
          <p:cNvSpPr txBox="1">
            <a:spLocks noGrp="1"/>
          </p:cNvSpPr>
          <p:nvPr>
            <p:ph type="body" idx="1"/>
          </p:nvPr>
        </p:nvSpPr>
        <p:spPr>
          <a:xfrm>
            <a:off x="685800" y="1431925"/>
            <a:ext cx="7875000" cy="492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t>If you, or someone you know, would like to provide additional feedback for this project, we have four upcoming focus groups scheduled: </a:t>
            </a:r>
            <a:endParaRPr sz="2000"/>
          </a:p>
          <a:p>
            <a:pPr marL="0" lvl="0" indent="0" algn="l" rtl="0">
              <a:spcBef>
                <a:spcPts val="0"/>
              </a:spcBef>
              <a:spcAft>
                <a:spcPts val="0"/>
              </a:spcAft>
              <a:buNone/>
            </a:pPr>
            <a:endParaRPr sz="2000"/>
          </a:p>
          <a:p>
            <a:pPr marL="342900" lvl="0" indent="-355600" algn="l" rtl="0">
              <a:spcBef>
                <a:spcPts val="0"/>
              </a:spcBef>
              <a:spcAft>
                <a:spcPts val="0"/>
              </a:spcAft>
              <a:buSzPts val="2000"/>
              <a:buChar char="•"/>
            </a:pPr>
            <a:r>
              <a:rPr lang="en-US" sz="2000"/>
              <a:t>Tuesday, July 13, 5:30 - 7:30pm ET </a:t>
            </a:r>
            <a:endParaRPr sz="2000"/>
          </a:p>
          <a:p>
            <a:pPr marL="342900" lvl="0" indent="-355600" algn="l" rtl="0">
              <a:spcBef>
                <a:spcPts val="0"/>
              </a:spcBef>
              <a:spcAft>
                <a:spcPts val="0"/>
              </a:spcAft>
              <a:buSzPts val="2000"/>
              <a:buChar char="•"/>
            </a:pPr>
            <a:r>
              <a:rPr lang="en-US" sz="2000"/>
              <a:t>Wednesday July 14, 1:00-3:00pm ET </a:t>
            </a:r>
            <a:endParaRPr sz="2000"/>
          </a:p>
          <a:p>
            <a:pPr marL="342900" lvl="0" indent="-355600" algn="l" rtl="0">
              <a:spcBef>
                <a:spcPts val="0"/>
              </a:spcBef>
              <a:spcAft>
                <a:spcPts val="0"/>
              </a:spcAft>
              <a:buSzPts val="2000"/>
              <a:buChar char="•"/>
            </a:pPr>
            <a:r>
              <a:rPr lang="en-US" sz="2000"/>
              <a:t>Monday, July 26, 5:30 - 7:30pm ET </a:t>
            </a:r>
            <a:endParaRPr sz="2000"/>
          </a:p>
          <a:p>
            <a:pPr marL="342900" lvl="0" indent="-355600" algn="l" rtl="0">
              <a:spcBef>
                <a:spcPts val="0"/>
              </a:spcBef>
              <a:spcAft>
                <a:spcPts val="0"/>
              </a:spcAft>
              <a:buSzPts val="2000"/>
              <a:buChar char="•"/>
            </a:pPr>
            <a:r>
              <a:rPr lang="en-US" sz="2000"/>
              <a:t>Thursday, July 29, 2:00 - 4:00pm ET</a:t>
            </a:r>
            <a:endParaRPr sz="2000"/>
          </a:p>
          <a:p>
            <a:pPr marL="0" lvl="0" indent="0" algn="l" rtl="0">
              <a:spcBef>
                <a:spcPts val="0"/>
              </a:spcBef>
              <a:spcAft>
                <a:spcPts val="0"/>
              </a:spcAft>
              <a:buNone/>
            </a:pPr>
            <a:endParaRPr sz="2000"/>
          </a:p>
          <a:p>
            <a:pPr marL="0" lvl="0" indent="0" algn="l" rtl="0">
              <a:spcBef>
                <a:spcPts val="0"/>
              </a:spcBef>
              <a:spcAft>
                <a:spcPts val="0"/>
              </a:spcAft>
              <a:buClr>
                <a:schemeClr val="dk1"/>
              </a:buClr>
              <a:buSzPts val="1100"/>
              <a:buFont typeface="Arial"/>
              <a:buNone/>
            </a:pPr>
            <a:r>
              <a:rPr lang="en-US" sz="2000"/>
              <a:t>You can register for one of the above focus group discussions at </a:t>
            </a:r>
            <a:r>
              <a:rPr lang="en-US" sz="2000" u="sng">
                <a:solidFill>
                  <a:schemeClr val="accent2"/>
                </a:solidFill>
                <a:hlinkClick r:id="rId3">
                  <a:extLst>
                    <a:ext uri="{A12FA001-AC4F-418D-AE19-62706E023703}">
                      <ahyp:hlinkClr xmlns:ahyp="http://schemas.microsoft.com/office/drawing/2018/hyperlinkcolor" val="tx"/>
                    </a:ext>
                  </a:extLst>
                </a:hlinkClick>
              </a:rPr>
              <a:t>this link.</a:t>
            </a:r>
            <a:endParaRPr sz="2000">
              <a:solidFill>
                <a:schemeClr val="accent2"/>
              </a:solidFill>
            </a:endParaRPr>
          </a:p>
          <a:p>
            <a:pPr marL="0" lvl="0" indent="0" algn="l" rtl="0">
              <a:spcBef>
                <a:spcPts val="0"/>
              </a:spcBef>
              <a:spcAft>
                <a:spcPts val="0"/>
              </a:spcAft>
              <a:buNone/>
            </a:pPr>
            <a:endParaRPr sz="2000"/>
          </a:p>
          <a:p>
            <a:pPr marL="0" lvl="0" indent="0" algn="l" rtl="0">
              <a:spcBef>
                <a:spcPts val="0"/>
              </a:spcBef>
              <a:spcAft>
                <a:spcPts val="0"/>
              </a:spcAft>
              <a:buClr>
                <a:schemeClr val="dk1"/>
              </a:buClr>
              <a:buSzPts val="1100"/>
              <a:buFont typeface="Arial"/>
              <a:buNone/>
            </a:pPr>
            <a:endParaRPr sz="2000"/>
          </a:p>
          <a:p>
            <a:pPr marL="342900" lvl="0" indent="0" algn="ctr" rtl="0">
              <a:spcBef>
                <a:spcPts val="0"/>
              </a:spcBef>
              <a:spcAft>
                <a:spcPts val="0"/>
              </a:spcAft>
              <a:buNone/>
            </a:pPr>
            <a:r>
              <a:rPr lang="en-US" sz="3800" b="1"/>
              <a:t>Thank you!</a:t>
            </a:r>
            <a:endParaRPr sz="3800" b="1"/>
          </a:p>
          <a:p>
            <a:pPr marL="342900" marR="0" lvl="0" indent="0" algn="l" rtl="0">
              <a:lnSpc>
                <a:spcPct val="100000"/>
              </a:lnSpc>
              <a:spcBef>
                <a:spcPts val="640"/>
              </a:spcBef>
              <a:spcAft>
                <a:spcPts val="0"/>
              </a:spcAft>
              <a:buNone/>
            </a:pPr>
            <a:endParaRPr/>
          </a:p>
        </p:txBody>
      </p:sp>
      <p:sp>
        <p:nvSpPr>
          <p:cNvPr id="133" name="Google Shape;133;gdbbb990e77_1_50"/>
          <p:cNvSpPr txBox="1">
            <a:spLocks noGrp="1"/>
          </p:cNvSpPr>
          <p:nvPr>
            <p:ph type="sldNum" idx="12"/>
          </p:nvPr>
        </p:nvSpPr>
        <p:spPr>
          <a:xfrm>
            <a:off x="8610600" y="6465887"/>
            <a:ext cx="457200" cy="3159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753</Words>
  <Application>Microsoft Macintosh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Leadership in Coastal Resilience   A Study by the  NOAA Science Advisory Board  in collaboration with the Ecosystem Sciences  and Management Working Group (ESMWG)</vt:lpstr>
      <vt:lpstr>Context</vt:lpstr>
      <vt:lpstr>Study Goals</vt:lpstr>
      <vt:lpstr>Study Goals</vt:lpstr>
      <vt:lpstr>Timeline</vt:lpstr>
      <vt:lpstr>Today’s Purpose</vt:lpstr>
      <vt:lpstr>Coastal Resilience Definition</vt:lpstr>
      <vt:lpstr>Questions for Consideration</vt:lpstr>
      <vt:lpstr>Additional Focus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Coastal Resilience   A Study by the  NOAA Science Advisory Board  in collaboration with the Ecosystem Sciences  and Management Working Group (ESMWG)</dc:title>
  <dc:creator>Tiffany Atkinson</dc:creator>
  <cp:lastModifiedBy>Molly McCammon</cp:lastModifiedBy>
  <cp:revision>3</cp:revision>
  <dcterms:modified xsi:type="dcterms:W3CDTF">2021-06-11T20:04:45Z</dcterms:modified>
</cp:coreProperties>
</file>