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46" Type="http://schemas.openxmlformats.org/officeDocument/2006/relationships/slide" Target="slides/slide41.xml"/><Relationship Id="rId23" Type="http://schemas.openxmlformats.org/officeDocument/2006/relationships/slide" Target="slides/slide18.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dfaca2804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dfaca2804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df83fb923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df83fb923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bff2c239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bff2c239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dbff2c239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dbff2c239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dbff2c239d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dbff2c239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dfaca2804e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dfaca2804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df83fb923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df83fb923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df83fb9232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df83fb9232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f83fb923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df83fb923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dbff2c239d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dbff2c239d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dbff2c239d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dbff2c239d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dbff2c239d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dbff2c239d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Rasterization is the answer to the question: How do I convert model gridded data in netCDF to a Cloud Optimized GeoTIFF?</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dbff2c239d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dbff2c239d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dbff2c239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dbff2c239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Shape functions for rectangular grids are usually bilinear interpolation, and bivariate splines. The shape function for curvilinear and unstructured </a:t>
            </a:r>
            <a:r>
              <a:rPr lang="en"/>
              <a:t>grids is a barycentric interpolation. Each grid we process is specifically configured and the configurer can elect specific strategies for sampling.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dbff2c239d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dbff2c239d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found that scipy, qhull, and CGAL were just too slow for sampling.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dbff2c239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dbff2c239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dbff2c239d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dbff2c239d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dbff2c239d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dbff2c239d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dbff2c239d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dbff2c239d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dbff2c239d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dbff2c239d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df83fb9232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df83fb9232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df83fb9232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df83fb9232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df83fb923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df83fb923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dbff2c239d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dbff2c239d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df83fb9232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df83fb9232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df83fb9232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df83fb9232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HRRR CONUS, 2m Air Temp, 2m Dew Point Clamped, 10m Winds, 1000-500 mbar Thickness clamped, composite reflectivity, 10m wind gust.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df83fb9232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df83fb9232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HYCOM Surface Salinity</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df83fb923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df83fb9232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USF FVCOM Surface Currents; Enhance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df83fb9232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df83fb9232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Enhance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df83fb9232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df83fb9232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Enhance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df83fb9232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df83fb9232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df83fb9232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df83fb9232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FVCOM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dbff2c239d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dbff2c239d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dfaca2804e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dfaca2804e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df83fb9232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df83fb9232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f83fb9232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df83fb923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df83fb923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df83fb923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df83fb9232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df83fb9232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df83fb9232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df83fb9232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df83fb923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df83fb923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2" name="Google Shape;12;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5" name="Shape 45"/>
        <p:cNvGrpSpPr/>
        <p:nvPr/>
      </p:nvGrpSpPr>
      <p:grpSpPr>
        <a:xfrm>
          <a:off x="0" y="0"/>
          <a:ext cx="0" cy="0"/>
          <a:chOff x="0" y="0"/>
          <a:chExt cx="0" cy="0"/>
        </a:xfrm>
      </p:grpSpPr>
      <p:sp>
        <p:nvSpPr>
          <p:cNvPr id="46" name="Google Shape;46;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9" name="Google Shape;19;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3" name="Shape 33"/>
        <p:cNvGrpSpPr/>
        <p:nvPr/>
      </p:nvGrpSpPr>
      <p:grpSpPr>
        <a:xfrm>
          <a:off x="0" y="0"/>
          <a:ext cx="0" cy="0"/>
          <a:chOff x="0" y="0"/>
          <a:chExt cx="0" cy="0"/>
        </a:xfrm>
      </p:grpSpPr>
      <p:sp>
        <p:nvSpPr>
          <p:cNvPr id="34" name="Google Shape;34;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9" name="Google Shape;39;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 name="Google Shape;4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1" name="Google Shape;4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2" name="Shape 42"/>
        <p:cNvGrpSpPr/>
        <p:nvPr/>
      </p:nvGrpSpPr>
      <p:grpSpPr>
        <a:xfrm>
          <a:off x="0" y="0"/>
          <a:ext cx="0" cy="0"/>
          <a:chOff x="0" y="0"/>
          <a:chExt cx="0" cy="0"/>
        </a:xfrm>
      </p:grpSpPr>
      <p:sp>
        <p:nvSpPr>
          <p:cNvPr id="43" name="Google Shape;43;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4" name="Google Shape;44;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
            <a:alphaModFix/>
          </a:blip>
          <a:stretch>
            <a:fillRect/>
          </a:stretch>
        </p:blipFill>
        <p:spPr>
          <a:xfrm>
            <a:off x="152400" y="4721275"/>
            <a:ext cx="944387" cy="2698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5.png"/><Relationship Id="rId7"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0.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2.png"/><Relationship Id="rId4" Type="http://schemas.openxmlformats.org/officeDocument/2006/relationships/image" Target="../media/image26.png"/><Relationship Id="rId5"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7.png"/><Relationship Id="rId5" Type="http://schemas.openxmlformats.org/officeDocument/2006/relationships/image" Target="../media/image29.png"/><Relationship Id="rId6" Type="http://schemas.openxmlformats.org/officeDocument/2006/relationships/image" Target="../media/image28.png"/><Relationship Id="rId7" Type="http://schemas.openxmlformats.org/officeDocument/2006/relationships/image" Target="../media/image34.png"/><Relationship Id="rId8"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9.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8.jpg"/><Relationship Id="rId4" Type="http://schemas.openxmlformats.org/officeDocument/2006/relationships/image" Target="../media/image43.jpg"/><Relationship Id="rId5" Type="http://schemas.openxmlformats.org/officeDocument/2006/relationships/image" Target="../media/image42.png"/><Relationship Id="rId6"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 name="Shape 54"/>
        <p:cNvGrpSpPr/>
        <p:nvPr/>
      </p:nvGrpSpPr>
      <p:grpSpPr>
        <a:xfrm>
          <a:off x="0" y="0"/>
          <a:ext cx="0" cy="0"/>
          <a:chOff x="0" y="0"/>
          <a:chExt cx="0" cy="0"/>
        </a:xfrm>
      </p:grpSpPr>
      <p:sp>
        <p:nvSpPr>
          <p:cNvPr id="55" name="Google Shape;55;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Faster Visualization of Gridded Data</a:t>
            </a:r>
            <a:endParaRPr/>
          </a:p>
        </p:txBody>
      </p:sp>
      <p:sp>
        <p:nvSpPr>
          <p:cNvPr id="56" name="Google Shape;56;p13"/>
          <p:cNvSpPr txBox="1"/>
          <p:nvPr>
            <p:ph idx="1" type="subTitle"/>
          </p:nvPr>
        </p:nvSpPr>
        <p:spPr>
          <a:xfrm>
            <a:off x="374500" y="39401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Luke Campbell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Want: Fast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6" name="Google Shape;126;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entire map of the viewport should be loaded in under 1s. Ideally under 500 ms.</a:t>
            </a:r>
            <a:endParaRPr/>
          </a:p>
          <a:p>
            <a:pPr indent="-342900" lvl="0" marL="457200" rtl="0" algn="l">
              <a:spcBef>
                <a:spcPts val="0"/>
              </a:spcBef>
              <a:spcAft>
                <a:spcPts val="0"/>
              </a:spcAft>
              <a:buSzPts val="1800"/>
              <a:buChar char="●"/>
            </a:pPr>
            <a:r>
              <a:rPr lang="en"/>
              <a:t>Goal: Tiles should load in under 350 ms.</a:t>
            </a:r>
            <a:endParaRPr/>
          </a:p>
        </p:txBody>
      </p:sp>
      <p:pic>
        <p:nvPicPr>
          <p:cNvPr id="127" name="Google Shape;127;p22"/>
          <p:cNvPicPr preferRelativeResize="0"/>
          <p:nvPr/>
        </p:nvPicPr>
        <p:blipFill>
          <a:blip r:embed="rId3">
            <a:alphaModFix/>
          </a:blip>
          <a:stretch>
            <a:fillRect/>
          </a:stretch>
        </p:blipFill>
        <p:spPr>
          <a:xfrm>
            <a:off x="5019175" y="2649900"/>
            <a:ext cx="4027050" cy="1733550"/>
          </a:xfrm>
          <a:prstGeom prst="rect">
            <a:avLst/>
          </a:prstGeom>
          <a:noFill/>
          <a:ln>
            <a:noFill/>
          </a:ln>
        </p:spPr>
      </p:pic>
      <p:pic>
        <p:nvPicPr>
          <p:cNvPr id="128" name="Google Shape;128;p22"/>
          <p:cNvPicPr preferRelativeResize="0"/>
          <p:nvPr/>
        </p:nvPicPr>
        <p:blipFill>
          <a:blip r:embed="rId4">
            <a:alphaModFix/>
          </a:blip>
          <a:stretch>
            <a:fillRect/>
          </a:stretch>
        </p:blipFill>
        <p:spPr>
          <a:xfrm>
            <a:off x="6581050" y="3953200"/>
            <a:ext cx="1093949" cy="1093949"/>
          </a:xfrm>
          <a:prstGeom prst="rect">
            <a:avLst/>
          </a:prstGeom>
          <a:noFill/>
          <a:ln>
            <a:noFill/>
          </a:ln>
        </p:spPr>
      </p:pic>
      <p:pic>
        <p:nvPicPr>
          <p:cNvPr id="129" name="Google Shape;129;p22"/>
          <p:cNvPicPr preferRelativeResize="0"/>
          <p:nvPr/>
        </p:nvPicPr>
        <p:blipFill>
          <a:blip r:embed="rId5">
            <a:alphaModFix/>
          </a:blip>
          <a:stretch>
            <a:fillRect/>
          </a:stretch>
        </p:blipFill>
        <p:spPr>
          <a:xfrm>
            <a:off x="135478" y="2685969"/>
            <a:ext cx="4748875" cy="1692850"/>
          </a:xfrm>
          <a:prstGeom prst="rect">
            <a:avLst/>
          </a:prstGeom>
          <a:noFill/>
          <a:ln>
            <a:noFill/>
          </a:ln>
        </p:spPr>
      </p:pic>
      <p:pic>
        <p:nvPicPr>
          <p:cNvPr id="130" name="Google Shape;130;p22"/>
          <p:cNvPicPr preferRelativeResize="0"/>
          <p:nvPr/>
        </p:nvPicPr>
        <p:blipFill>
          <a:blip r:embed="rId6">
            <a:alphaModFix/>
          </a:blip>
          <a:stretch>
            <a:fillRect/>
          </a:stretch>
        </p:blipFill>
        <p:spPr>
          <a:xfrm>
            <a:off x="1525875" y="3953200"/>
            <a:ext cx="1093950" cy="1093950"/>
          </a:xfrm>
          <a:prstGeom prst="rect">
            <a:avLst/>
          </a:prstGeom>
          <a:noFill/>
          <a:ln>
            <a:noFill/>
          </a:ln>
        </p:spPr>
      </p:pic>
      <p:sp>
        <p:nvSpPr>
          <p:cNvPr id="131" name="Google Shape;131;p22"/>
          <p:cNvSpPr txBox="1"/>
          <p:nvPr/>
        </p:nvSpPr>
        <p:spPr>
          <a:xfrm>
            <a:off x="5982325" y="2214175"/>
            <a:ext cx="1825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EFEFEF"/>
                </a:solidFill>
              </a:rPr>
              <a:t>Newgrids</a:t>
            </a:r>
            <a:endParaRPr sz="2700">
              <a:solidFill>
                <a:srgbClr val="EFEFEF"/>
              </a:solidFill>
            </a:endParaRPr>
          </a:p>
        </p:txBody>
      </p:sp>
      <p:sp>
        <p:nvSpPr>
          <p:cNvPr id="132" name="Google Shape;132;p22"/>
          <p:cNvSpPr txBox="1"/>
          <p:nvPr/>
        </p:nvSpPr>
        <p:spPr>
          <a:xfrm>
            <a:off x="1488975" y="2214163"/>
            <a:ext cx="1825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EFEFEF"/>
                </a:solidFill>
              </a:rPr>
              <a:t>ncWMS</a:t>
            </a:r>
            <a:endParaRPr sz="2700">
              <a:solidFill>
                <a:srgbClr val="EFEFEF"/>
              </a:solidFill>
            </a:endParaRPr>
          </a:p>
        </p:txBody>
      </p:sp>
      <p:sp>
        <p:nvSpPr>
          <p:cNvPr id="133" name="Google Shape;133;p22"/>
          <p:cNvSpPr/>
          <p:nvPr/>
        </p:nvSpPr>
        <p:spPr>
          <a:xfrm>
            <a:off x="121050" y="3729700"/>
            <a:ext cx="4697700" cy="2235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2"/>
          <p:cNvSpPr/>
          <p:nvPr/>
        </p:nvSpPr>
        <p:spPr>
          <a:xfrm>
            <a:off x="5056925" y="3729575"/>
            <a:ext cx="3989400" cy="2235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5" name="Google Shape;135;p22"/>
          <p:cNvPicPr preferRelativeResize="0"/>
          <p:nvPr/>
        </p:nvPicPr>
        <p:blipFill>
          <a:blip r:embed="rId7">
            <a:alphaModFix/>
          </a:blip>
          <a:stretch>
            <a:fillRect/>
          </a:stretch>
        </p:blipFill>
        <p:spPr>
          <a:xfrm>
            <a:off x="876150" y="596275"/>
            <a:ext cx="7391699" cy="41578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Grid Types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Rectilinear Grid</a:t>
            </a:r>
            <a:endParaRPr/>
          </a:p>
        </p:txBody>
      </p:sp>
      <p:sp>
        <p:nvSpPr>
          <p:cNvPr id="146" name="Google Shape;146;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HYCOM</a:t>
            </a:r>
            <a:endParaRPr/>
          </a:p>
          <a:p>
            <a:pPr indent="-342900" lvl="0" marL="457200" rtl="0" algn="l">
              <a:spcBef>
                <a:spcPts val="0"/>
              </a:spcBef>
              <a:spcAft>
                <a:spcPts val="0"/>
              </a:spcAft>
              <a:buSzPts val="1800"/>
              <a:buChar char="●"/>
            </a:pPr>
            <a:r>
              <a:rPr lang="en"/>
              <a:t>Satellite Imagery Bands</a:t>
            </a:r>
            <a:endParaRPr/>
          </a:p>
          <a:p>
            <a:pPr indent="-342900" lvl="0" marL="457200" rtl="0" algn="l">
              <a:spcBef>
                <a:spcPts val="0"/>
              </a:spcBef>
              <a:spcAft>
                <a:spcPts val="0"/>
              </a:spcAft>
              <a:buSzPts val="1800"/>
              <a:buChar char="●"/>
            </a:pPr>
            <a:r>
              <a:rPr lang="en"/>
              <a:t>GFS</a:t>
            </a:r>
            <a:endParaRPr/>
          </a:p>
          <a:p>
            <a:pPr indent="-342900" lvl="0" marL="457200" rtl="0" algn="l">
              <a:spcBef>
                <a:spcPts val="0"/>
              </a:spcBef>
              <a:spcAft>
                <a:spcPts val="0"/>
              </a:spcAft>
              <a:buSzPts val="1800"/>
              <a:buChar char="●"/>
            </a:pPr>
            <a:r>
              <a:rPr lang="en"/>
              <a:t>GFSv16 Wave</a:t>
            </a:r>
            <a:endParaRPr/>
          </a:p>
          <a:p>
            <a:pPr indent="-342900" lvl="0" marL="457200" rtl="0" algn="l">
              <a:spcBef>
                <a:spcPts val="0"/>
              </a:spcBef>
              <a:spcAft>
                <a:spcPts val="0"/>
              </a:spcAft>
              <a:buSzPts val="1800"/>
              <a:buChar char="●"/>
            </a:pPr>
            <a:r>
              <a:rPr lang="en"/>
              <a:t>WAVEWATCH III</a:t>
            </a:r>
            <a:endParaRPr/>
          </a:p>
        </p:txBody>
      </p:sp>
      <p:pic>
        <p:nvPicPr>
          <p:cNvPr id="147" name="Google Shape;147;p24"/>
          <p:cNvPicPr preferRelativeResize="0"/>
          <p:nvPr/>
        </p:nvPicPr>
        <p:blipFill>
          <a:blip r:embed="rId3">
            <a:alphaModFix/>
          </a:blip>
          <a:stretch>
            <a:fillRect/>
          </a:stretch>
        </p:blipFill>
        <p:spPr>
          <a:xfrm>
            <a:off x="3799301" y="80250"/>
            <a:ext cx="5033001" cy="4537949"/>
          </a:xfrm>
          <a:prstGeom prst="rect">
            <a:avLst/>
          </a:prstGeom>
          <a:noFill/>
          <a:ln>
            <a:noFill/>
          </a:ln>
        </p:spPr>
      </p:pic>
      <p:pic>
        <p:nvPicPr>
          <p:cNvPr id="148" name="Google Shape;148;p24"/>
          <p:cNvPicPr preferRelativeResize="0"/>
          <p:nvPr/>
        </p:nvPicPr>
        <p:blipFill>
          <a:blip r:embed="rId4">
            <a:alphaModFix/>
          </a:blip>
          <a:stretch>
            <a:fillRect/>
          </a:stretch>
        </p:blipFill>
        <p:spPr>
          <a:xfrm>
            <a:off x="311700" y="2820650"/>
            <a:ext cx="4382800" cy="2246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Curvilinear</a:t>
            </a:r>
            <a:endParaRPr/>
          </a:p>
        </p:txBody>
      </p:sp>
      <p:sp>
        <p:nvSpPr>
          <p:cNvPr id="154" name="Google Shape;154;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ROMS (Arakawa Staggered C-Grid)</a:t>
            </a:r>
            <a:endParaRPr/>
          </a:p>
          <a:p>
            <a:pPr indent="-342900" lvl="0" marL="457200" rtl="0" algn="l">
              <a:spcBef>
                <a:spcPts val="0"/>
              </a:spcBef>
              <a:spcAft>
                <a:spcPts val="0"/>
              </a:spcAft>
              <a:buSzPts val="1800"/>
              <a:buChar char="●"/>
            </a:pPr>
            <a:r>
              <a:rPr lang="en"/>
              <a:t>HRRR Projected from LCC</a:t>
            </a:r>
            <a:endParaRPr/>
          </a:p>
          <a:p>
            <a:pPr indent="-342900" lvl="0" marL="457200" rtl="0" algn="l">
              <a:spcBef>
                <a:spcPts val="0"/>
              </a:spcBef>
              <a:spcAft>
                <a:spcPts val="0"/>
              </a:spcAft>
              <a:buSzPts val="1800"/>
              <a:buChar char="●"/>
            </a:pPr>
            <a:r>
              <a:rPr lang="en"/>
              <a:t>COAMPS Projected from LCC</a:t>
            </a:r>
            <a:endParaRPr/>
          </a:p>
          <a:p>
            <a:pPr indent="-342900" lvl="0" marL="457200" rtl="0" algn="l">
              <a:spcBef>
                <a:spcPts val="0"/>
              </a:spcBef>
              <a:spcAft>
                <a:spcPts val="0"/>
              </a:spcAft>
              <a:buSzPts val="1800"/>
              <a:buChar char="●"/>
            </a:pPr>
            <a:r>
              <a:rPr lang="en"/>
              <a:t>HYCOM Regional Products</a:t>
            </a:r>
            <a:endParaRPr/>
          </a:p>
          <a:p>
            <a:pPr indent="-342900" lvl="0" marL="457200" rtl="0" algn="l">
              <a:spcBef>
                <a:spcPts val="0"/>
              </a:spcBef>
              <a:spcAft>
                <a:spcPts val="0"/>
              </a:spcAft>
              <a:buSzPts val="1800"/>
              <a:buChar char="●"/>
            </a:pPr>
            <a:r>
              <a:rPr lang="en"/>
              <a:t>HIOMAS</a:t>
            </a:r>
            <a:endParaRPr/>
          </a:p>
          <a:p>
            <a:pPr indent="-342900" lvl="0" marL="457200" rtl="0" algn="l">
              <a:spcBef>
                <a:spcPts val="0"/>
              </a:spcBef>
              <a:spcAft>
                <a:spcPts val="0"/>
              </a:spcAft>
              <a:buSzPts val="1800"/>
              <a:buChar char="●"/>
            </a:pPr>
            <a:r>
              <a:rPr lang="en"/>
              <a:t>Radial Data</a:t>
            </a:r>
            <a:endParaRPr/>
          </a:p>
        </p:txBody>
      </p:sp>
      <p:pic>
        <p:nvPicPr>
          <p:cNvPr id="155" name="Google Shape;155;p25"/>
          <p:cNvPicPr preferRelativeResize="0"/>
          <p:nvPr/>
        </p:nvPicPr>
        <p:blipFill>
          <a:blip r:embed="rId3">
            <a:alphaModFix/>
          </a:blip>
          <a:stretch>
            <a:fillRect/>
          </a:stretch>
        </p:blipFill>
        <p:spPr>
          <a:xfrm>
            <a:off x="4728850" y="131325"/>
            <a:ext cx="4472300" cy="4472300"/>
          </a:xfrm>
          <a:prstGeom prst="rect">
            <a:avLst/>
          </a:prstGeom>
          <a:noFill/>
          <a:ln>
            <a:noFill/>
          </a:ln>
        </p:spPr>
      </p:pic>
      <p:pic>
        <p:nvPicPr>
          <p:cNvPr id="156" name="Google Shape;156;p25"/>
          <p:cNvPicPr preferRelativeResize="0"/>
          <p:nvPr/>
        </p:nvPicPr>
        <p:blipFill>
          <a:blip r:embed="rId4">
            <a:alphaModFix/>
          </a:blip>
          <a:stretch>
            <a:fillRect/>
          </a:stretch>
        </p:blipFill>
        <p:spPr>
          <a:xfrm>
            <a:off x="311700" y="3149449"/>
            <a:ext cx="3714475" cy="1894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6"/>
          <p:cNvSpPr txBox="1"/>
          <p:nvPr>
            <p:ph type="title"/>
          </p:nvPr>
        </p:nvSpPr>
        <p:spPr>
          <a:xfrm>
            <a:off x="275225" y="4406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Unstructured Grid</a:t>
            </a:r>
            <a:endParaRPr/>
          </a:p>
        </p:txBody>
      </p:sp>
      <p:sp>
        <p:nvSpPr>
          <p:cNvPr id="162" name="Google Shape;162;p26"/>
          <p:cNvSpPr txBox="1"/>
          <p:nvPr>
            <p:ph idx="1" type="body"/>
          </p:nvPr>
        </p:nvSpPr>
        <p:spPr>
          <a:xfrm>
            <a:off x="4443750" y="187550"/>
            <a:ext cx="4388700" cy="4381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FVCOM</a:t>
            </a:r>
            <a:endParaRPr/>
          </a:p>
          <a:p>
            <a:pPr indent="-342900" lvl="0" marL="457200" rtl="0" algn="l">
              <a:spcBef>
                <a:spcPts val="0"/>
              </a:spcBef>
              <a:spcAft>
                <a:spcPts val="0"/>
              </a:spcAft>
              <a:buSzPts val="1800"/>
              <a:buChar char="●"/>
            </a:pPr>
            <a:r>
              <a:rPr lang="en"/>
              <a:t>ADCIRC</a:t>
            </a:r>
            <a:endParaRPr/>
          </a:p>
          <a:p>
            <a:pPr indent="-342900" lvl="0" marL="457200" rtl="0" algn="l">
              <a:spcBef>
                <a:spcPts val="0"/>
              </a:spcBef>
              <a:spcAft>
                <a:spcPts val="0"/>
              </a:spcAft>
              <a:buSzPts val="1800"/>
              <a:buChar char="●"/>
            </a:pPr>
            <a:r>
              <a:rPr lang="en"/>
              <a:t>SWAN</a:t>
            </a:r>
            <a:endParaRPr/>
          </a:p>
        </p:txBody>
      </p:sp>
      <p:pic>
        <p:nvPicPr>
          <p:cNvPr id="163" name="Google Shape;163;p26"/>
          <p:cNvPicPr preferRelativeResize="0"/>
          <p:nvPr/>
        </p:nvPicPr>
        <p:blipFill>
          <a:blip r:embed="rId3">
            <a:alphaModFix/>
          </a:blip>
          <a:stretch>
            <a:fillRect/>
          </a:stretch>
        </p:blipFill>
        <p:spPr>
          <a:xfrm>
            <a:off x="52250" y="0"/>
            <a:ext cx="3706250" cy="3706250"/>
          </a:xfrm>
          <a:prstGeom prst="rect">
            <a:avLst/>
          </a:prstGeom>
          <a:noFill/>
          <a:ln>
            <a:noFill/>
          </a:ln>
        </p:spPr>
      </p:pic>
      <p:pic>
        <p:nvPicPr>
          <p:cNvPr id="164" name="Google Shape;164;p26"/>
          <p:cNvPicPr preferRelativeResize="0"/>
          <p:nvPr/>
        </p:nvPicPr>
        <p:blipFill>
          <a:blip r:embed="rId4">
            <a:alphaModFix/>
          </a:blip>
          <a:stretch>
            <a:fillRect/>
          </a:stretch>
        </p:blipFill>
        <p:spPr>
          <a:xfrm>
            <a:off x="4572000" y="4032100"/>
            <a:ext cx="3581425" cy="828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Historical Approaches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Historical Approaches: Tile Mosaics</a:t>
            </a:r>
            <a:endParaRPr/>
          </a:p>
        </p:txBody>
      </p:sp>
      <p:sp>
        <p:nvSpPr>
          <p:cNvPr id="175" name="Google Shape;175;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Styling is limited: Only some browsers can colormap images using CSS.</a:t>
            </a:r>
            <a:endParaRPr/>
          </a:p>
          <a:p>
            <a:pPr indent="-342900" lvl="0" marL="457200" rtl="0" algn="l">
              <a:lnSpc>
                <a:spcPct val="150000"/>
              </a:lnSpc>
              <a:spcBef>
                <a:spcPts val="0"/>
              </a:spcBef>
              <a:spcAft>
                <a:spcPts val="0"/>
              </a:spcAft>
              <a:buSzPts val="1800"/>
              <a:buChar char="●"/>
            </a:pPr>
            <a:r>
              <a:rPr lang="en"/>
              <a:t>No vector quiver/wind-barbs.</a:t>
            </a:r>
            <a:endParaRPr/>
          </a:p>
          <a:p>
            <a:pPr indent="-342900" lvl="0" marL="457200" rtl="0" algn="l">
              <a:lnSpc>
                <a:spcPct val="150000"/>
              </a:lnSpc>
              <a:spcBef>
                <a:spcPts val="0"/>
              </a:spcBef>
              <a:spcAft>
                <a:spcPts val="0"/>
              </a:spcAft>
              <a:buSzPts val="1800"/>
              <a:buChar char="●"/>
            </a:pPr>
            <a:r>
              <a:rPr lang="en"/>
              <a:t>Inefficient space.</a:t>
            </a:r>
            <a:endParaRPr/>
          </a:p>
          <a:p>
            <a:pPr indent="-342900" lvl="0" marL="457200" rtl="0" algn="l">
              <a:lnSpc>
                <a:spcPct val="150000"/>
              </a:lnSpc>
              <a:spcBef>
                <a:spcPts val="0"/>
              </a:spcBef>
              <a:spcAft>
                <a:spcPts val="0"/>
              </a:spcAft>
              <a:buSzPts val="1800"/>
              <a:buChar char="●"/>
            </a:pPr>
            <a:r>
              <a:rPr lang="en"/>
              <a:t>Huge inode counts.</a:t>
            </a:r>
            <a:endParaRPr/>
          </a:p>
          <a:p>
            <a:pPr indent="-342900" lvl="0" marL="457200" rtl="0" algn="l">
              <a:lnSpc>
                <a:spcPct val="150000"/>
              </a:lnSpc>
              <a:spcBef>
                <a:spcPts val="0"/>
              </a:spcBef>
              <a:spcAft>
                <a:spcPts val="0"/>
              </a:spcAft>
              <a:buSzPts val="1800"/>
              <a:buChar char="●"/>
            </a:pPr>
            <a:r>
              <a:rPr lang="en"/>
              <a:t>Only works with rectilinear grids in EPSG:4326 coordinates.</a:t>
            </a:r>
            <a:endParaRPr/>
          </a:p>
          <a:p>
            <a:pPr indent="-342900" lvl="0" marL="457200" rtl="0" algn="l">
              <a:lnSpc>
                <a:spcPct val="150000"/>
              </a:lnSpc>
              <a:spcBef>
                <a:spcPts val="0"/>
              </a:spcBef>
              <a:spcAft>
                <a:spcPts val="0"/>
              </a:spcAft>
              <a:buSzPts val="1800"/>
              <a:buChar char="●"/>
            </a:pPr>
            <a:r>
              <a:rPr lang="en"/>
              <a:t>No antimeridian support.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Historical Approaches: GeoServer</a:t>
            </a:r>
            <a:endParaRPr/>
          </a:p>
        </p:txBody>
      </p:sp>
      <p:sp>
        <p:nvSpPr>
          <p:cNvPr id="181" name="Google Shape;181;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Slow</a:t>
            </a:r>
            <a:endParaRPr/>
          </a:p>
          <a:p>
            <a:pPr indent="-342900" lvl="0" marL="457200" rtl="0" algn="l">
              <a:lnSpc>
                <a:spcPct val="150000"/>
              </a:lnSpc>
              <a:spcBef>
                <a:spcPts val="0"/>
              </a:spcBef>
              <a:spcAft>
                <a:spcPts val="0"/>
              </a:spcAft>
              <a:buSzPts val="1800"/>
              <a:buChar char="●"/>
            </a:pPr>
            <a:r>
              <a:rPr lang="en"/>
              <a:t>Larger burden on operations</a:t>
            </a:r>
            <a:endParaRPr/>
          </a:p>
          <a:p>
            <a:pPr indent="-342900" lvl="0" marL="457200" rtl="0" algn="l">
              <a:lnSpc>
                <a:spcPct val="150000"/>
              </a:lnSpc>
              <a:spcBef>
                <a:spcPts val="0"/>
              </a:spcBef>
              <a:spcAft>
                <a:spcPts val="0"/>
              </a:spcAft>
              <a:buSzPts val="1800"/>
              <a:buChar char="●"/>
            </a:pPr>
            <a:r>
              <a:rPr lang="en"/>
              <a:t>Lots of custom Java code needed</a:t>
            </a:r>
            <a:endParaRPr/>
          </a:p>
          <a:p>
            <a:pPr indent="-342900" lvl="0" marL="457200" rtl="0" algn="l">
              <a:lnSpc>
                <a:spcPct val="150000"/>
              </a:lnSpc>
              <a:spcBef>
                <a:spcPts val="0"/>
              </a:spcBef>
              <a:spcAft>
                <a:spcPts val="0"/>
              </a:spcAft>
              <a:buSzPts val="1800"/>
              <a:buChar char="●"/>
            </a:pPr>
            <a:r>
              <a:rPr lang="en"/>
              <a:t>Version lock-in</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0"/>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Newgrids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Newgrids</a:t>
            </a:r>
            <a:endParaRPr/>
          </a:p>
        </p:txBody>
      </p:sp>
      <p:sp>
        <p:nvSpPr>
          <p:cNvPr id="192" name="Google Shape;192;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3" name="Google Shape;193;p31"/>
          <p:cNvPicPr preferRelativeResize="0"/>
          <p:nvPr/>
        </p:nvPicPr>
        <p:blipFill>
          <a:blip r:embed="rId3">
            <a:alphaModFix/>
          </a:blip>
          <a:stretch>
            <a:fillRect/>
          </a:stretch>
        </p:blipFill>
        <p:spPr>
          <a:xfrm>
            <a:off x="3008850" y="266625"/>
            <a:ext cx="5986826" cy="45339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Rasterization</a:t>
            </a:r>
            <a:endParaRPr/>
          </a:p>
        </p:txBody>
      </p:sp>
      <p:sp>
        <p:nvSpPr>
          <p:cNvPr id="199" name="Google Shape;199;p32"/>
          <p:cNvSpPr txBox="1"/>
          <p:nvPr>
            <p:ph idx="1" type="body"/>
          </p:nvPr>
        </p:nvSpPr>
        <p:spPr>
          <a:xfrm>
            <a:off x="1680825" y="1491550"/>
            <a:ext cx="7151400" cy="3416400"/>
          </a:xfrm>
          <a:prstGeom prst="rect">
            <a:avLst/>
          </a:prstGeom>
        </p:spPr>
        <p:txBody>
          <a:bodyPr anchorCtr="0" anchor="t" bIns="91425" lIns="91425" spcFirstLastPara="1" rIns="91425" wrap="square" tIns="91425">
            <a:normAutofit/>
          </a:bodyPr>
          <a:lstStyle/>
          <a:p>
            <a:pPr indent="0" lvl="0" marL="0" rtl="0" algn="l">
              <a:lnSpc>
                <a:spcPct val="200000"/>
              </a:lnSpc>
              <a:spcBef>
                <a:spcPts val="0"/>
              </a:spcBef>
              <a:spcAft>
                <a:spcPts val="0"/>
              </a:spcAft>
              <a:buNone/>
            </a:pPr>
            <a:r>
              <a:rPr lang="en"/>
              <a:t>Step 1. Download netCDF</a:t>
            </a:r>
            <a:endParaRPr/>
          </a:p>
          <a:p>
            <a:pPr indent="0" lvl="0" marL="0" rtl="0" algn="l">
              <a:lnSpc>
                <a:spcPct val="200000"/>
              </a:lnSpc>
              <a:spcBef>
                <a:spcPts val="1200"/>
              </a:spcBef>
              <a:spcAft>
                <a:spcPts val="0"/>
              </a:spcAft>
              <a:buNone/>
            </a:pPr>
            <a:r>
              <a:rPr lang="en"/>
              <a:t>Step 2. ?</a:t>
            </a:r>
            <a:endParaRPr/>
          </a:p>
          <a:p>
            <a:pPr indent="0" lvl="0" marL="0" rtl="0" algn="l">
              <a:lnSpc>
                <a:spcPct val="200000"/>
              </a:lnSpc>
              <a:spcBef>
                <a:spcPts val="1200"/>
              </a:spcBef>
              <a:spcAft>
                <a:spcPts val="1200"/>
              </a:spcAft>
              <a:buNone/>
            </a:pPr>
            <a:r>
              <a:rPr lang="en"/>
              <a:t>Step 3. Profit</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Sampling and Shape Function</a:t>
            </a:r>
            <a:endParaRPr/>
          </a:p>
        </p:txBody>
      </p:sp>
      <p:sp>
        <p:nvSpPr>
          <p:cNvPr id="205" name="Google Shape;205;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6" name="Google Shape;206;p33"/>
          <p:cNvPicPr preferRelativeResize="0"/>
          <p:nvPr/>
        </p:nvPicPr>
        <p:blipFill>
          <a:blip r:embed="rId3">
            <a:alphaModFix/>
          </a:blip>
          <a:stretch>
            <a:fillRect/>
          </a:stretch>
        </p:blipFill>
        <p:spPr>
          <a:xfrm>
            <a:off x="4821725" y="1085075"/>
            <a:ext cx="3416400" cy="3416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Sampling</a:t>
            </a:r>
            <a:r>
              <a:rPr lang="en"/>
              <a:t> and Shape Function</a:t>
            </a:r>
            <a:endParaRPr/>
          </a:p>
        </p:txBody>
      </p:sp>
      <p:sp>
        <p:nvSpPr>
          <p:cNvPr id="212" name="Google Shape;212;p34"/>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grid is sampled at each pixel of the output raster image, using a shape function appropriate for the grid.</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Vector components are transformed based on the coordinate transform.</a:t>
            </a:r>
            <a:endParaRPr/>
          </a:p>
        </p:txBody>
      </p:sp>
      <p:pic>
        <p:nvPicPr>
          <p:cNvPr id="213" name="Google Shape;213;p34"/>
          <p:cNvPicPr preferRelativeResize="0"/>
          <p:nvPr/>
        </p:nvPicPr>
        <p:blipFill>
          <a:blip r:embed="rId3">
            <a:alphaModFix/>
          </a:blip>
          <a:stretch>
            <a:fillRect/>
          </a:stretch>
        </p:blipFill>
        <p:spPr>
          <a:xfrm>
            <a:off x="4817216" y="1083350"/>
            <a:ext cx="3419856" cy="341985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Sampling and Shape Function</a:t>
            </a:r>
            <a:endParaRPr/>
          </a:p>
        </p:txBody>
      </p:sp>
      <p:sp>
        <p:nvSpPr>
          <p:cNvPr id="219" name="Google Shape;219;p35"/>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 sampling and interpolations are performed with custom C code that is highly optimized for this specific case.</a:t>
            </a:r>
            <a:endParaRPr/>
          </a:p>
        </p:txBody>
      </p:sp>
      <p:pic>
        <p:nvPicPr>
          <p:cNvPr id="220" name="Google Shape;220;p35"/>
          <p:cNvPicPr preferRelativeResize="0"/>
          <p:nvPr/>
        </p:nvPicPr>
        <p:blipFill>
          <a:blip r:embed="rId3">
            <a:alphaModFix/>
          </a:blip>
          <a:stretch>
            <a:fillRect/>
          </a:stretch>
        </p:blipFill>
        <p:spPr>
          <a:xfrm>
            <a:off x="4817216" y="1083350"/>
            <a:ext cx="3419856" cy="34198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Cloud Optimized GeoTIFF (COG)</a:t>
            </a:r>
            <a:endParaRPr/>
          </a:p>
        </p:txBody>
      </p:sp>
      <p:sp>
        <p:nvSpPr>
          <p:cNvPr id="226" name="Google Shape;226;p36"/>
          <p:cNvSpPr txBox="1"/>
          <p:nvPr>
            <p:ph idx="1" type="body"/>
          </p:nvPr>
        </p:nvSpPr>
        <p:spPr>
          <a:xfrm>
            <a:off x="311700" y="1152475"/>
            <a:ext cx="4326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Cloud Optimized GeoTIFFs are the perfect delivery vehicle for map raster images, especially tiles.</a:t>
            </a:r>
            <a:endParaRPr/>
          </a:p>
          <a:p>
            <a:pPr indent="0" lvl="0" marL="0" rtl="0" algn="l">
              <a:spcBef>
                <a:spcPts val="1200"/>
              </a:spcBef>
              <a:spcAft>
                <a:spcPts val="1200"/>
              </a:spcAft>
              <a:buNone/>
            </a:pPr>
            <a:r>
              <a:rPr lang="en"/>
              <a:t>The two main techniques that COGs take advantage of are tiling and overviews. </a:t>
            </a:r>
            <a:endParaRPr/>
          </a:p>
        </p:txBody>
      </p:sp>
      <p:pic>
        <p:nvPicPr>
          <p:cNvPr id="227" name="Google Shape;227;p36"/>
          <p:cNvPicPr preferRelativeResize="0"/>
          <p:nvPr/>
        </p:nvPicPr>
        <p:blipFill>
          <a:blip r:embed="rId3">
            <a:alphaModFix/>
          </a:blip>
          <a:stretch>
            <a:fillRect/>
          </a:stretch>
        </p:blipFill>
        <p:spPr>
          <a:xfrm>
            <a:off x="4817625" y="777750"/>
            <a:ext cx="4326376" cy="432637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Cloud Optimized GeoTIFF (COG)</a:t>
            </a:r>
            <a:endParaRPr/>
          </a:p>
        </p:txBody>
      </p:sp>
      <p:sp>
        <p:nvSpPr>
          <p:cNvPr id="233" name="Google Shape;233;p37"/>
          <p:cNvSpPr txBox="1"/>
          <p:nvPr>
            <p:ph idx="1" type="body"/>
          </p:nvPr>
        </p:nvSpPr>
        <p:spPr>
          <a:xfrm>
            <a:off x="311700" y="1152475"/>
            <a:ext cx="4326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The high resolution raster image is chunked into 512x512 pixel tiles.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Clients only need to read the tiles they are interested in, and can skip directly to the tile. Tiles can be directly copied from disk to memory to network without any manipulations.</a:t>
            </a:r>
            <a:endParaRPr/>
          </a:p>
        </p:txBody>
      </p:sp>
      <p:pic>
        <p:nvPicPr>
          <p:cNvPr id="234" name="Google Shape;234;p37"/>
          <p:cNvPicPr preferRelativeResize="0"/>
          <p:nvPr/>
        </p:nvPicPr>
        <p:blipFill>
          <a:blip r:embed="rId3">
            <a:alphaModFix/>
          </a:blip>
          <a:stretch>
            <a:fillRect/>
          </a:stretch>
        </p:blipFill>
        <p:spPr>
          <a:xfrm>
            <a:off x="4817625" y="777750"/>
            <a:ext cx="4326376" cy="43263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Cloud Optimized GeoTIFF (COG)</a:t>
            </a:r>
            <a:endParaRPr/>
          </a:p>
        </p:txBody>
      </p:sp>
      <p:sp>
        <p:nvSpPr>
          <p:cNvPr id="240" name="Google Shape;240;p38"/>
          <p:cNvSpPr txBox="1"/>
          <p:nvPr>
            <p:ph idx="1" type="body"/>
          </p:nvPr>
        </p:nvSpPr>
        <p:spPr>
          <a:xfrm>
            <a:off x="311700" y="1152475"/>
            <a:ext cx="4326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Each COG has overviews. Each overview is a downsampled version of the same image, as if it were “zoomed-out.”</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a:t>Clients can jump to the resolution of the tile they want without reading the entire file.</a:t>
            </a:r>
            <a:endParaRPr/>
          </a:p>
        </p:txBody>
      </p:sp>
      <p:pic>
        <p:nvPicPr>
          <p:cNvPr id="241" name="Google Shape;241;p38"/>
          <p:cNvPicPr preferRelativeResize="0"/>
          <p:nvPr/>
        </p:nvPicPr>
        <p:blipFill>
          <a:blip r:embed="rId3">
            <a:alphaModFix/>
          </a:blip>
          <a:stretch>
            <a:fillRect/>
          </a:stretch>
        </p:blipFill>
        <p:spPr>
          <a:xfrm>
            <a:off x="4817625" y="777750"/>
            <a:ext cx="4326376" cy="432637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Cloud Optimized GeoTIFF (COG)</a:t>
            </a:r>
            <a:endParaRPr/>
          </a:p>
        </p:txBody>
      </p:sp>
      <p:sp>
        <p:nvSpPr>
          <p:cNvPr id="247" name="Google Shape;247;p39"/>
          <p:cNvSpPr txBox="1"/>
          <p:nvPr>
            <p:ph idx="1" type="body"/>
          </p:nvPr>
        </p:nvSpPr>
        <p:spPr>
          <a:xfrm>
            <a:off x="311700" y="1152475"/>
            <a:ext cx="4326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 last major advantage is that clients can take advantage of HTTP GET Range requests to read tiles for a COG. This means COGs can be hosted over HTTP just as effectively as a file system.</a:t>
            </a:r>
            <a:endParaRPr/>
          </a:p>
        </p:txBody>
      </p:sp>
      <p:pic>
        <p:nvPicPr>
          <p:cNvPr id="248" name="Google Shape;248;p39"/>
          <p:cNvPicPr preferRelativeResize="0"/>
          <p:nvPr/>
        </p:nvPicPr>
        <p:blipFill>
          <a:blip r:embed="rId3">
            <a:alphaModFix/>
          </a:blip>
          <a:stretch>
            <a:fillRect/>
          </a:stretch>
        </p:blipFill>
        <p:spPr>
          <a:xfrm>
            <a:off x="4817625" y="777750"/>
            <a:ext cx="4326376" cy="43263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Tiling Services Capabilities</a:t>
            </a:r>
            <a:endParaRPr/>
          </a:p>
        </p:txBody>
      </p:sp>
      <p:sp>
        <p:nvSpPr>
          <p:cNvPr id="254" name="Google Shape;254;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Dynamic</a:t>
            </a:r>
            <a:r>
              <a:rPr lang="en"/>
              <a:t> Styling and Colormap Selection</a:t>
            </a:r>
            <a:endParaRPr/>
          </a:p>
          <a:p>
            <a:pPr indent="-342900" lvl="0" marL="457200" rtl="0" algn="l">
              <a:lnSpc>
                <a:spcPct val="150000"/>
              </a:lnSpc>
              <a:spcBef>
                <a:spcPts val="0"/>
              </a:spcBef>
              <a:spcAft>
                <a:spcPts val="0"/>
              </a:spcAft>
              <a:buSzPts val="1800"/>
              <a:buChar char="●"/>
            </a:pPr>
            <a:r>
              <a:rPr lang="en"/>
              <a:t>Color Range for the Colormap</a:t>
            </a:r>
            <a:endParaRPr/>
          </a:p>
          <a:p>
            <a:pPr indent="-342900" lvl="0" marL="457200" rtl="0" algn="l">
              <a:lnSpc>
                <a:spcPct val="150000"/>
              </a:lnSpc>
              <a:spcBef>
                <a:spcPts val="0"/>
              </a:spcBef>
              <a:spcAft>
                <a:spcPts val="0"/>
              </a:spcAft>
              <a:buSzPts val="1800"/>
              <a:buChar char="●"/>
            </a:pPr>
            <a:r>
              <a:rPr lang="en"/>
              <a:t>Overlaying Vector Glyphs (Wind barbs and Quivers)</a:t>
            </a:r>
            <a:endParaRPr/>
          </a:p>
          <a:p>
            <a:pPr indent="-342900" lvl="0" marL="457200" rtl="0" algn="l">
              <a:lnSpc>
                <a:spcPct val="150000"/>
              </a:lnSpc>
              <a:spcBef>
                <a:spcPts val="0"/>
              </a:spcBef>
              <a:spcAft>
                <a:spcPts val="0"/>
              </a:spcAft>
              <a:buSzPts val="1800"/>
              <a:buChar char="●"/>
            </a:pPr>
            <a:r>
              <a:rPr lang="en"/>
              <a:t>Can be scaled</a:t>
            </a:r>
            <a:endParaRPr/>
          </a:p>
          <a:p>
            <a:pPr indent="-342900" lvl="0" marL="457200" rtl="0" algn="l">
              <a:lnSpc>
                <a:spcPct val="150000"/>
              </a:lnSpc>
              <a:spcBef>
                <a:spcPts val="0"/>
              </a:spcBef>
              <a:spcAft>
                <a:spcPts val="0"/>
              </a:spcAft>
              <a:buSzPts val="1800"/>
              <a:buChar char="●"/>
            </a:pPr>
            <a:r>
              <a:rPr lang="en"/>
              <a:t>Can be proxied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Tiling Services Capabilities</a:t>
            </a:r>
            <a:endParaRPr/>
          </a:p>
        </p:txBody>
      </p:sp>
      <p:pic>
        <p:nvPicPr>
          <p:cNvPr id="260" name="Google Shape;260;p41"/>
          <p:cNvPicPr preferRelativeResize="0"/>
          <p:nvPr/>
        </p:nvPicPr>
        <p:blipFill>
          <a:blip r:embed="rId3">
            <a:alphaModFix/>
          </a:blip>
          <a:stretch>
            <a:fillRect/>
          </a:stretch>
        </p:blipFill>
        <p:spPr>
          <a:xfrm>
            <a:off x="94675" y="1716900"/>
            <a:ext cx="2466250" cy="2466250"/>
          </a:xfrm>
          <a:prstGeom prst="rect">
            <a:avLst/>
          </a:prstGeom>
          <a:noFill/>
          <a:ln>
            <a:noFill/>
          </a:ln>
        </p:spPr>
      </p:pic>
      <p:sp>
        <p:nvSpPr>
          <p:cNvPr id="261" name="Google Shape;261;p41"/>
          <p:cNvSpPr/>
          <p:nvPr/>
        </p:nvSpPr>
        <p:spPr>
          <a:xfrm>
            <a:off x="3426600" y="1926125"/>
            <a:ext cx="1479000" cy="1968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 name="Google Shape;262;p41"/>
          <p:cNvPicPr preferRelativeResize="0"/>
          <p:nvPr/>
        </p:nvPicPr>
        <p:blipFill>
          <a:blip r:embed="rId4">
            <a:alphaModFix/>
          </a:blip>
          <a:stretch>
            <a:fillRect/>
          </a:stretch>
        </p:blipFill>
        <p:spPr>
          <a:xfrm>
            <a:off x="4942575" y="1437050"/>
            <a:ext cx="3933600" cy="33727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Acknowledgements</a:t>
            </a:r>
            <a:endParaRPr/>
          </a:p>
        </p:txBody>
      </p:sp>
      <p:pic>
        <p:nvPicPr>
          <p:cNvPr id="67" name="Google Shape;67;p15"/>
          <p:cNvPicPr preferRelativeResize="0"/>
          <p:nvPr/>
        </p:nvPicPr>
        <p:blipFill>
          <a:blip r:embed="rId3">
            <a:alphaModFix/>
          </a:blip>
          <a:stretch>
            <a:fillRect/>
          </a:stretch>
        </p:blipFill>
        <p:spPr>
          <a:xfrm>
            <a:off x="2492750" y="1244025"/>
            <a:ext cx="2459421" cy="914400"/>
          </a:xfrm>
          <a:prstGeom prst="rect">
            <a:avLst/>
          </a:prstGeom>
          <a:noFill/>
          <a:ln>
            <a:noFill/>
          </a:ln>
        </p:spPr>
      </p:pic>
      <p:pic>
        <p:nvPicPr>
          <p:cNvPr id="68" name="Google Shape;68;p15"/>
          <p:cNvPicPr preferRelativeResize="0"/>
          <p:nvPr/>
        </p:nvPicPr>
        <p:blipFill>
          <a:blip r:embed="rId4">
            <a:alphaModFix/>
          </a:blip>
          <a:stretch>
            <a:fillRect/>
          </a:stretch>
        </p:blipFill>
        <p:spPr>
          <a:xfrm>
            <a:off x="761175" y="2249475"/>
            <a:ext cx="4191000" cy="914400"/>
          </a:xfrm>
          <a:prstGeom prst="rect">
            <a:avLst/>
          </a:prstGeom>
          <a:noFill/>
          <a:ln>
            <a:noFill/>
          </a:ln>
        </p:spPr>
      </p:pic>
      <p:pic>
        <p:nvPicPr>
          <p:cNvPr id="69" name="Google Shape;69;p15"/>
          <p:cNvPicPr preferRelativeResize="0"/>
          <p:nvPr/>
        </p:nvPicPr>
        <p:blipFill>
          <a:blip r:embed="rId5">
            <a:alphaModFix/>
          </a:blip>
          <a:stretch>
            <a:fillRect/>
          </a:stretch>
        </p:blipFill>
        <p:spPr>
          <a:xfrm>
            <a:off x="2256350" y="3254925"/>
            <a:ext cx="2695823" cy="914401"/>
          </a:xfrm>
          <a:prstGeom prst="rect">
            <a:avLst/>
          </a:prstGeom>
          <a:noFill/>
          <a:ln>
            <a:noFill/>
          </a:ln>
        </p:spPr>
      </p:pic>
      <p:pic>
        <p:nvPicPr>
          <p:cNvPr id="70" name="Google Shape;70;p15"/>
          <p:cNvPicPr preferRelativeResize="0"/>
          <p:nvPr/>
        </p:nvPicPr>
        <p:blipFill>
          <a:blip r:embed="rId6">
            <a:alphaModFix/>
          </a:blip>
          <a:stretch>
            <a:fillRect/>
          </a:stretch>
        </p:blipFill>
        <p:spPr>
          <a:xfrm>
            <a:off x="1461102" y="4169325"/>
            <a:ext cx="1426524" cy="775301"/>
          </a:xfrm>
          <a:prstGeom prst="rect">
            <a:avLst/>
          </a:prstGeom>
          <a:noFill/>
          <a:ln>
            <a:noFill/>
          </a:ln>
        </p:spPr>
      </p:pic>
      <p:pic>
        <p:nvPicPr>
          <p:cNvPr id="71" name="Google Shape;71;p15"/>
          <p:cNvPicPr preferRelativeResize="0"/>
          <p:nvPr/>
        </p:nvPicPr>
        <p:blipFill>
          <a:blip r:embed="rId7">
            <a:alphaModFix/>
          </a:blip>
          <a:stretch>
            <a:fillRect/>
          </a:stretch>
        </p:blipFill>
        <p:spPr>
          <a:xfrm>
            <a:off x="5222100" y="963050"/>
            <a:ext cx="2905025" cy="4019948"/>
          </a:xfrm>
          <a:prstGeom prst="rect">
            <a:avLst/>
          </a:prstGeom>
          <a:noFill/>
          <a:ln>
            <a:noFill/>
          </a:ln>
        </p:spPr>
      </p:pic>
      <p:pic>
        <p:nvPicPr>
          <p:cNvPr id="72" name="Google Shape;72;p15"/>
          <p:cNvPicPr preferRelativeResize="0"/>
          <p:nvPr/>
        </p:nvPicPr>
        <p:blipFill>
          <a:blip r:embed="rId8">
            <a:alphaModFix/>
          </a:blip>
          <a:stretch>
            <a:fillRect/>
          </a:stretch>
        </p:blipFill>
        <p:spPr>
          <a:xfrm>
            <a:off x="2923350" y="4233125"/>
            <a:ext cx="2028825" cy="4953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Tiling Services Capabilities</a:t>
            </a:r>
            <a:endParaRPr/>
          </a:p>
        </p:txBody>
      </p:sp>
      <p:sp>
        <p:nvSpPr>
          <p:cNvPr id="268" name="Google Shape;268;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69" name="Google Shape;269;p42"/>
          <p:cNvSpPr txBox="1"/>
          <p:nvPr/>
        </p:nvSpPr>
        <p:spPr>
          <a:xfrm>
            <a:off x="4804450" y="2055950"/>
            <a:ext cx="1745700" cy="71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70" name="Google Shape;270;p42"/>
          <p:cNvPicPr preferRelativeResize="0"/>
          <p:nvPr/>
        </p:nvPicPr>
        <p:blipFill>
          <a:blip r:embed="rId3">
            <a:alphaModFix/>
          </a:blip>
          <a:stretch>
            <a:fillRect/>
          </a:stretch>
        </p:blipFill>
        <p:spPr>
          <a:xfrm>
            <a:off x="311700" y="1152475"/>
            <a:ext cx="3116475" cy="2556478"/>
          </a:xfrm>
          <a:prstGeom prst="rect">
            <a:avLst/>
          </a:prstGeom>
          <a:noFill/>
          <a:ln>
            <a:noFill/>
          </a:ln>
        </p:spPr>
      </p:pic>
      <p:pic>
        <p:nvPicPr>
          <p:cNvPr id="271" name="Google Shape;271;p42"/>
          <p:cNvPicPr preferRelativeResize="0"/>
          <p:nvPr/>
        </p:nvPicPr>
        <p:blipFill>
          <a:blip r:embed="rId4">
            <a:alphaModFix/>
          </a:blip>
          <a:stretch>
            <a:fillRect/>
          </a:stretch>
        </p:blipFill>
        <p:spPr>
          <a:xfrm>
            <a:off x="5708700" y="1149562"/>
            <a:ext cx="3123594" cy="2562300"/>
          </a:xfrm>
          <a:prstGeom prst="rect">
            <a:avLst/>
          </a:prstGeom>
          <a:noFill/>
          <a:ln>
            <a:noFill/>
          </a:ln>
        </p:spPr>
      </p:pic>
      <p:sp>
        <p:nvSpPr>
          <p:cNvPr id="272" name="Google Shape;272;p42"/>
          <p:cNvSpPr/>
          <p:nvPr/>
        </p:nvSpPr>
        <p:spPr>
          <a:xfrm>
            <a:off x="3873875" y="1428800"/>
            <a:ext cx="1479000" cy="19686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 name="Google Shape;273;p42"/>
          <p:cNvPicPr preferRelativeResize="0"/>
          <p:nvPr/>
        </p:nvPicPr>
        <p:blipFill>
          <a:blip r:embed="rId5">
            <a:alphaModFix/>
          </a:blip>
          <a:stretch>
            <a:fillRect/>
          </a:stretch>
        </p:blipFill>
        <p:spPr>
          <a:xfrm>
            <a:off x="2734950" y="3808475"/>
            <a:ext cx="3399795" cy="2698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9" name="Google Shape;279;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80" name="Google Shape;280;p43"/>
          <p:cNvPicPr preferRelativeResize="0"/>
          <p:nvPr/>
        </p:nvPicPr>
        <p:blipFill>
          <a:blip r:embed="rId3">
            <a:alphaModFix/>
          </a:blip>
          <a:stretch>
            <a:fillRect/>
          </a:stretch>
        </p:blipFill>
        <p:spPr>
          <a:xfrm>
            <a:off x="3479572" y="1017725"/>
            <a:ext cx="6029226" cy="403454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 What is Newgrids?</a:t>
            </a:r>
            <a:endParaRPr/>
          </a:p>
        </p:txBody>
      </p:sp>
      <p:sp>
        <p:nvSpPr>
          <p:cNvPr id="286" name="Google Shape;286;p4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lnSpc>
                <a:spcPct val="150000"/>
              </a:lnSpc>
              <a:spcBef>
                <a:spcPts val="0"/>
              </a:spcBef>
              <a:spcAft>
                <a:spcPts val="0"/>
              </a:spcAft>
              <a:buSzPts val="1800"/>
              <a:buChar char="●"/>
            </a:pPr>
            <a:r>
              <a:rPr lang="en"/>
              <a:t>Bespoke regridding strategy defined uniquely for each model.</a:t>
            </a:r>
            <a:endParaRPr/>
          </a:p>
          <a:p>
            <a:pPr indent="-342900" lvl="0" marL="457200" rtl="0" algn="l">
              <a:lnSpc>
                <a:spcPct val="150000"/>
              </a:lnSpc>
              <a:spcBef>
                <a:spcPts val="0"/>
              </a:spcBef>
              <a:spcAft>
                <a:spcPts val="0"/>
              </a:spcAft>
              <a:buSzPts val="1800"/>
              <a:buChar char="●"/>
            </a:pPr>
            <a:r>
              <a:rPr lang="en"/>
              <a:t>Raster sampling is performed in each projection supported: EPSG:4326, EPSG:3857 (Web Mercator), EPSG:3571 (</a:t>
            </a:r>
            <a:r>
              <a:rPr lang="en"/>
              <a:t>North Pole LAEA Bering Sea)</a:t>
            </a:r>
            <a:endParaRPr/>
          </a:p>
          <a:p>
            <a:pPr indent="-342900" lvl="0" marL="457200" rtl="0" algn="l">
              <a:lnSpc>
                <a:spcPct val="150000"/>
              </a:lnSpc>
              <a:spcBef>
                <a:spcPts val="0"/>
              </a:spcBef>
              <a:spcAft>
                <a:spcPts val="0"/>
              </a:spcAft>
              <a:buSzPts val="1800"/>
              <a:buChar char="●"/>
            </a:pPr>
            <a:r>
              <a:rPr lang="en"/>
              <a:t>COGs are stored on AWS S3, Gluster, or even local caches for even faster reads.</a:t>
            </a:r>
            <a:endParaRPr/>
          </a:p>
          <a:p>
            <a:pPr indent="-342900" lvl="0" marL="457200" rtl="0" algn="l">
              <a:lnSpc>
                <a:spcPct val="150000"/>
              </a:lnSpc>
              <a:spcBef>
                <a:spcPts val="0"/>
              </a:spcBef>
              <a:spcAft>
                <a:spcPts val="0"/>
              </a:spcAft>
              <a:buSzPts val="1800"/>
              <a:buChar char="●"/>
            </a:pPr>
            <a:r>
              <a:rPr lang="en"/>
              <a:t>Tiles can be served through dynamic styling service.</a:t>
            </a:r>
            <a:endParaRPr/>
          </a:p>
          <a:p>
            <a:pPr indent="-342900" lvl="0" marL="457200" rtl="0" algn="l">
              <a:lnSpc>
                <a:spcPct val="150000"/>
              </a:lnSpc>
              <a:spcBef>
                <a:spcPts val="0"/>
              </a:spcBef>
              <a:spcAft>
                <a:spcPts val="0"/>
              </a:spcAft>
              <a:buSzPts val="1800"/>
              <a:buChar char="●"/>
            </a:pPr>
            <a:r>
              <a:rPr lang="en"/>
              <a:t>Aggressive caching, and proxies can radically improve User Experience.</a:t>
            </a:r>
            <a:endParaRPr/>
          </a:p>
          <a:p>
            <a:pPr indent="0" lvl="0" marL="457200" rtl="0" algn="l">
              <a:spcBef>
                <a:spcPts val="120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92" name="Google Shape;292;p4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93" name="Google Shape;293;p45"/>
          <p:cNvPicPr preferRelativeResize="0"/>
          <p:nvPr/>
        </p:nvPicPr>
        <p:blipFill>
          <a:blip r:embed="rId3">
            <a:alphaModFix/>
          </a:blip>
          <a:stretch>
            <a:fillRect/>
          </a:stretch>
        </p:blipFill>
        <p:spPr>
          <a:xfrm>
            <a:off x="1880850" y="-610475"/>
            <a:ext cx="2438400" cy="2438400"/>
          </a:xfrm>
          <a:prstGeom prst="rect">
            <a:avLst/>
          </a:prstGeom>
          <a:noFill/>
          <a:ln>
            <a:noFill/>
          </a:ln>
        </p:spPr>
      </p:pic>
      <p:pic>
        <p:nvPicPr>
          <p:cNvPr id="294" name="Google Shape;294;p45"/>
          <p:cNvPicPr preferRelativeResize="0"/>
          <p:nvPr/>
        </p:nvPicPr>
        <p:blipFill>
          <a:blip r:embed="rId4">
            <a:alphaModFix/>
          </a:blip>
          <a:stretch>
            <a:fillRect/>
          </a:stretch>
        </p:blipFill>
        <p:spPr>
          <a:xfrm>
            <a:off x="4319250" y="-610475"/>
            <a:ext cx="2438400" cy="2438400"/>
          </a:xfrm>
          <a:prstGeom prst="rect">
            <a:avLst/>
          </a:prstGeom>
          <a:noFill/>
          <a:ln>
            <a:noFill/>
          </a:ln>
        </p:spPr>
      </p:pic>
      <p:pic>
        <p:nvPicPr>
          <p:cNvPr id="295" name="Google Shape;295;p45"/>
          <p:cNvPicPr preferRelativeResize="0"/>
          <p:nvPr/>
        </p:nvPicPr>
        <p:blipFill>
          <a:blip r:embed="rId5">
            <a:alphaModFix/>
          </a:blip>
          <a:stretch>
            <a:fillRect/>
          </a:stretch>
        </p:blipFill>
        <p:spPr>
          <a:xfrm>
            <a:off x="6757650" y="-610475"/>
            <a:ext cx="2438400" cy="2438400"/>
          </a:xfrm>
          <a:prstGeom prst="rect">
            <a:avLst/>
          </a:prstGeom>
          <a:noFill/>
          <a:ln>
            <a:noFill/>
          </a:ln>
        </p:spPr>
      </p:pic>
      <p:pic>
        <p:nvPicPr>
          <p:cNvPr id="296" name="Google Shape;296;p45"/>
          <p:cNvPicPr preferRelativeResize="0"/>
          <p:nvPr/>
        </p:nvPicPr>
        <p:blipFill>
          <a:blip r:embed="rId6">
            <a:alphaModFix/>
          </a:blip>
          <a:stretch>
            <a:fillRect/>
          </a:stretch>
        </p:blipFill>
        <p:spPr>
          <a:xfrm>
            <a:off x="1880850" y="1827925"/>
            <a:ext cx="2438400" cy="2438400"/>
          </a:xfrm>
          <a:prstGeom prst="rect">
            <a:avLst/>
          </a:prstGeom>
          <a:noFill/>
          <a:ln>
            <a:noFill/>
          </a:ln>
        </p:spPr>
      </p:pic>
      <p:pic>
        <p:nvPicPr>
          <p:cNvPr id="297" name="Google Shape;297;p45"/>
          <p:cNvPicPr preferRelativeResize="0"/>
          <p:nvPr/>
        </p:nvPicPr>
        <p:blipFill>
          <a:blip r:embed="rId7">
            <a:alphaModFix/>
          </a:blip>
          <a:stretch>
            <a:fillRect/>
          </a:stretch>
        </p:blipFill>
        <p:spPr>
          <a:xfrm>
            <a:off x="4319250" y="1827925"/>
            <a:ext cx="2438400" cy="2438400"/>
          </a:xfrm>
          <a:prstGeom prst="rect">
            <a:avLst/>
          </a:prstGeom>
          <a:noFill/>
          <a:ln>
            <a:noFill/>
          </a:ln>
        </p:spPr>
      </p:pic>
      <p:pic>
        <p:nvPicPr>
          <p:cNvPr id="298" name="Google Shape;298;p45"/>
          <p:cNvPicPr preferRelativeResize="0"/>
          <p:nvPr/>
        </p:nvPicPr>
        <p:blipFill>
          <a:blip r:embed="rId8">
            <a:alphaModFix/>
          </a:blip>
          <a:stretch>
            <a:fillRect/>
          </a:stretch>
        </p:blipFill>
        <p:spPr>
          <a:xfrm>
            <a:off x="4319250" y="1827925"/>
            <a:ext cx="2438400" cy="2438400"/>
          </a:xfrm>
          <a:prstGeom prst="rect">
            <a:avLst/>
          </a:prstGeom>
          <a:noFill/>
          <a:ln>
            <a:noFill/>
          </a:ln>
        </p:spPr>
      </p:pic>
      <p:pic>
        <p:nvPicPr>
          <p:cNvPr id="299" name="Google Shape;299;p45"/>
          <p:cNvPicPr preferRelativeResize="0"/>
          <p:nvPr/>
        </p:nvPicPr>
        <p:blipFill>
          <a:blip r:embed="rId9">
            <a:alphaModFix/>
          </a:blip>
          <a:stretch>
            <a:fillRect/>
          </a:stretch>
        </p:blipFill>
        <p:spPr>
          <a:xfrm>
            <a:off x="6757650" y="1827925"/>
            <a:ext cx="2438400" cy="2438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p46"/>
          <p:cNvPicPr preferRelativeResize="0"/>
          <p:nvPr/>
        </p:nvPicPr>
        <p:blipFill>
          <a:blip r:embed="rId3">
            <a:alphaModFix/>
          </a:blip>
          <a:stretch>
            <a:fillRect/>
          </a:stretch>
        </p:blipFill>
        <p:spPr>
          <a:xfrm>
            <a:off x="1890950" y="94700"/>
            <a:ext cx="6644395" cy="4838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0" name="Google Shape;310;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1" name="Google Shape;311;p47"/>
          <p:cNvPicPr preferRelativeResize="0"/>
          <p:nvPr/>
        </p:nvPicPr>
        <p:blipFill>
          <a:blip r:embed="rId3">
            <a:alphaModFix/>
          </a:blip>
          <a:stretch>
            <a:fillRect/>
          </a:stretch>
        </p:blipFill>
        <p:spPr>
          <a:xfrm>
            <a:off x="1825101" y="214175"/>
            <a:ext cx="5739976" cy="43546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17" name="Google Shape;317;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18" name="Google Shape;318;p48"/>
          <p:cNvPicPr preferRelativeResize="0"/>
          <p:nvPr/>
        </p:nvPicPr>
        <p:blipFill>
          <a:blip r:embed="rId3">
            <a:alphaModFix/>
          </a:blip>
          <a:stretch>
            <a:fillRect/>
          </a:stretch>
        </p:blipFill>
        <p:spPr>
          <a:xfrm>
            <a:off x="2012647" y="308300"/>
            <a:ext cx="4835601" cy="3886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24" name="Google Shape;324;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25" name="Google Shape;325;p49"/>
          <p:cNvPicPr preferRelativeResize="0"/>
          <p:nvPr/>
        </p:nvPicPr>
        <p:blipFill>
          <a:blip r:embed="rId3">
            <a:alphaModFix/>
          </a:blip>
          <a:stretch>
            <a:fillRect/>
          </a:stretch>
        </p:blipFill>
        <p:spPr>
          <a:xfrm>
            <a:off x="1762226" y="274700"/>
            <a:ext cx="5684249" cy="44936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331" name="Google Shape;331;p50"/>
          <p:cNvPicPr preferRelativeResize="0"/>
          <p:nvPr/>
        </p:nvPicPr>
        <p:blipFill>
          <a:blip r:embed="rId3">
            <a:alphaModFix/>
          </a:blip>
          <a:stretch>
            <a:fillRect/>
          </a:stretch>
        </p:blipFill>
        <p:spPr>
          <a:xfrm>
            <a:off x="2590675" y="823875"/>
            <a:ext cx="3820975" cy="3820975"/>
          </a:xfrm>
          <a:prstGeom prst="rect">
            <a:avLst/>
          </a:prstGeom>
          <a:noFill/>
          <a:ln>
            <a:noFill/>
          </a:ln>
        </p:spPr>
      </p:pic>
      <p:pic>
        <p:nvPicPr>
          <p:cNvPr id="332" name="Google Shape;332;p50"/>
          <p:cNvPicPr preferRelativeResize="0"/>
          <p:nvPr/>
        </p:nvPicPr>
        <p:blipFill>
          <a:blip r:embed="rId4">
            <a:alphaModFix/>
          </a:blip>
          <a:stretch>
            <a:fillRect/>
          </a:stretch>
        </p:blipFill>
        <p:spPr>
          <a:xfrm>
            <a:off x="2590675" y="823875"/>
            <a:ext cx="3820975" cy="3820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51"/>
          <p:cNvPicPr preferRelativeResize="0"/>
          <p:nvPr/>
        </p:nvPicPr>
        <p:blipFill>
          <a:blip r:embed="rId3">
            <a:alphaModFix/>
          </a:blip>
          <a:stretch>
            <a:fillRect/>
          </a:stretch>
        </p:blipFill>
        <p:spPr>
          <a:xfrm>
            <a:off x="152400" y="152400"/>
            <a:ext cx="4838700" cy="4838700"/>
          </a:xfrm>
          <a:prstGeom prst="rect">
            <a:avLst/>
          </a:prstGeom>
          <a:noFill/>
          <a:ln>
            <a:noFill/>
          </a:ln>
        </p:spPr>
      </p:pic>
      <p:pic>
        <p:nvPicPr>
          <p:cNvPr id="338" name="Google Shape;338;p51"/>
          <p:cNvPicPr preferRelativeResize="0"/>
          <p:nvPr/>
        </p:nvPicPr>
        <p:blipFill>
          <a:blip r:embed="rId4">
            <a:alphaModFix/>
          </a:blip>
          <a:stretch>
            <a:fillRect/>
          </a:stretch>
        </p:blipFill>
        <p:spPr>
          <a:xfrm>
            <a:off x="4991100" y="153163"/>
            <a:ext cx="4837176" cy="4837176"/>
          </a:xfrm>
          <a:prstGeom prst="rect">
            <a:avLst/>
          </a:prstGeom>
          <a:noFill/>
          <a:ln>
            <a:noFill/>
          </a:ln>
        </p:spPr>
      </p:pic>
      <p:pic>
        <p:nvPicPr>
          <p:cNvPr id="339" name="Google Shape;339;p51"/>
          <p:cNvPicPr preferRelativeResize="0"/>
          <p:nvPr/>
        </p:nvPicPr>
        <p:blipFill>
          <a:blip r:embed="rId5">
            <a:alphaModFix/>
          </a:blip>
          <a:stretch>
            <a:fillRect/>
          </a:stretch>
        </p:blipFill>
        <p:spPr>
          <a:xfrm>
            <a:off x="133350" y="133363"/>
            <a:ext cx="4876800" cy="4876800"/>
          </a:xfrm>
          <a:prstGeom prst="rect">
            <a:avLst/>
          </a:prstGeom>
          <a:noFill/>
          <a:ln>
            <a:noFill/>
          </a:ln>
        </p:spPr>
      </p:pic>
      <p:pic>
        <p:nvPicPr>
          <p:cNvPr id="340" name="Google Shape;340;p51"/>
          <p:cNvPicPr preferRelativeResize="0"/>
          <p:nvPr/>
        </p:nvPicPr>
        <p:blipFill>
          <a:blip r:embed="rId6">
            <a:alphaModFix/>
          </a:blip>
          <a:stretch>
            <a:fillRect/>
          </a:stretch>
        </p:blipFill>
        <p:spPr>
          <a:xfrm>
            <a:off x="4971288" y="133350"/>
            <a:ext cx="4876800" cy="4876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Problem</a:t>
            </a:r>
            <a:endParaRPr/>
          </a:p>
        </p:txBody>
      </p:sp>
      <p:pic>
        <p:nvPicPr>
          <p:cNvPr id="78" name="Google Shape;78;p16"/>
          <p:cNvPicPr preferRelativeResize="0"/>
          <p:nvPr/>
        </p:nvPicPr>
        <p:blipFill>
          <a:blip r:embed="rId3">
            <a:alphaModFix/>
          </a:blip>
          <a:stretch>
            <a:fillRect/>
          </a:stretch>
        </p:blipFill>
        <p:spPr>
          <a:xfrm>
            <a:off x="2055875" y="966650"/>
            <a:ext cx="6376202" cy="3658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346" name="Google Shape;346;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347" name="Google Shape;347;p52"/>
          <p:cNvPicPr preferRelativeResize="0"/>
          <p:nvPr/>
        </p:nvPicPr>
        <p:blipFill>
          <a:blip r:embed="rId3">
            <a:alphaModFix/>
          </a:blip>
          <a:stretch>
            <a:fillRect/>
          </a:stretch>
        </p:blipFill>
        <p:spPr>
          <a:xfrm>
            <a:off x="0" y="-12"/>
            <a:ext cx="9143998" cy="45239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We’re only just getting started.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Want</a:t>
            </a:r>
            <a:endParaRPr/>
          </a:p>
        </p:txBody>
      </p:sp>
      <p:sp>
        <p:nvSpPr>
          <p:cNvPr id="84" name="Google Shape;84;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Scalable</a:t>
            </a:r>
            <a:endParaRPr/>
          </a:p>
          <a:p>
            <a:pPr indent="-342900" lvl="0" marL="457200" rtl="0" algn="l">
              <a:lnSpc>
                <a:spcPct val="150000"/>
              </a:lnSpc>
              <a:spcBef>
                <a:spcPts val="0"/>
              </a:spcBef>
              <a:spcAft>
                <a:spcPts val="0"/>
              </a:spcAft>
              <a:buSzPts val="1800"/>
              <a:buChar char="●"/>
            </a:pPr>
            <a:r>
              <a:rPr lang="en"/>
              <a:t>Reliable</a:t>
            </a:r>
            <a:endParaRPr/>
          </a:p>
          <a:p>
            <a:pPr indent="-342900" lvl="0" marL="457200" rtl="0" algn="l">
              <a:lnSpc>
                <a:spcPct val="150000"/>
              </a:lnSpc>
              <a:spcBef>
                <a:spcPts val="0"/>
              </a:spcBef>
              <a:spcAft>
                <a:spcPts val="0"/>
              </a:spcAft>
              <a:buSzPts val="1800"/>
              <a:buChar char="●"/>
            </a:pPr>
            <a:r>
              <a:rPr lang="en"/>
              <a:t>Styleable</a:t>
            </a:r>
            <a:endParaRPr/>
          </a:p>
          <a:p>
            <a:pPr indent="-342900" lvl="0" marL="457200" rtl="0" algn="l">
              <a:lnSpc>
                <a:spcPct val="150000"/>
              </a:lnSpc>
              <a:spcBef>
                <a:spcPts val="0"/>
              </a:spcBef>
              <a:spcAft>
                <a:spcPts val="0"/>
              </a:spcAft>
              <a:buSzPts val="1800"/>
              <a:buChar char="●"/>
            </a:pPr>
            <a:r>
              <a:rPr lang="en"/>
              <a:t>Fast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Want: Scalable</a:t>
            </a:r>
            <a:endParaRPr/>
          </a:p>
        </p:txBody>
      </p:sp>
      <p:sp>
        <p:nvSpPr>
          <p:cNvPr id="90" name="Google Shape;90;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Scalable means tiles.</a:t>
            </a:r>
            <a:endParaRPr/>
          </a:p>
          <a:p>
            <a:pPr indent="0" lvl="0" marL="0" rtl="0" algn="l">
              <a:spcBef>
                <a:spcPts val="1200"/>
              </a:spcBef>
              <a:spcAft>
                <a:spcPts val="0"/>
              </a:spcAft>
              <a:buNone/>
            </a:pPr>
            <a:r>
              <a:rPr lang="en"/>
              <a:t>Scalable means we can make more services instead of making one service better.</a:t>
            </a:r>
            <a:endParaRPr/>
          </a:p>
          <a:p>
            <a:pPr indent="-342900" lvl="0" marL="457200" rtl="0" algn="l">
              <a:lnSpc>
                <a:spcPct val="150000"/>
              </a:lnSpc>
              <a:spcBef>
                <a:spcPts val="1200"/>
              </a:spcBef>
              <a:spcAft>
                <a:spcPts val="0"/>
              </a:spcAft>
              <a:buSzPts val="1800"/>
              <a:buChar char="●"/>
            </a:pPr>
            <a:r>
              <a:rPr lang="en"/>
              <a:t>Concurrent HTTP Requests</a:t>
            </a:r>
            <a:endParaRPr/>
          </a:p>
          <a:p>
            <a:pPr indent="-342900" lvl="0" marL="457200" rtl="0" algn="l">
              <a:lnSpc>
                <a:spcPct val="150000"/>
              </a:lnSpc>
              <a:spcBef>
                <a:spcPts val="0"/>
              </a:spcBef>
              <a:spcAft>
                <a:spcPts val="0"/>
              </a:spcAft>
              <a:buSzPts val="1800"/>
              <a:buChar char="●"/>
            </a:pPr>
            <a:r>
              <a:rPr lang="en"/>
              <a:t>Aggressive Caching</a:t>
            </a:r>
            <a:endParaRPr/>
          </a:p>
          <a:p>
            <a:pPr indent="-342900" lvl="0" marL="457200" rtl="0" algn="l">
              <a:lnSpc>
                <a:spcPct val="150000"/>
              </a:lnSpc>
              <a:spcBef>
                <a:spcPts val="0"/>
              </a:spcBef>
              <a:spcAft>
                <a:spcPts val="0"/>
              </a:spcAft>
              <a:buSzPts val="1800"/>
              <a:buChar char="●"/>
            </a:pPr>
            <a:r>
              <a:rPr lang="en"/>
              <a:t>Storage Efficient</a:t>
            </a:r>
            <a:endParaRPr/>
          </a:p>
          <a:p>
            <a:pPr indent="0" lvl="0" marL="457200" rtl="0" algn="l">
              <a:spcBef>
                <a:spcPts val="1200"/>
              </a:spcBef>
              <a:spcAft>
                <a:spcPts val="120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Want: Reliable</a:t>
            </a:r>
            <a:endParaRPr/>
          </a:p>
        </p:txBody>
      </p:sp>
      <p:sp>
        <p:nvSpPr>
          <p:cNvPr id="96" name="Google Shape;96;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don’t want holes in our map.</a:t>
            </a:r>
            <a:endParaRPr/>
          </a:p>
          <a:p>
            <a:pPr indent="0" lvl="0" marL="0" rtl="0" algn="l">
              <a:spcBef>
                <a:spcPts val="1200"/>
              </a:spcBef>
              <a:spcAft>
                <a:spcPts val="0"/>
              </a:spcAft>
              <a:buNone/>
            </a:pPr>
            <a:r>
              <a:rPr lang="en"/>
              <a:t>We don’t want half the map to load slower than the other half.</a:t>
            </a:r>
            <a:endParaRPr/>
          </a:p>
          <a:p>
            <a:pPr indent="0" lvl="0" marL="0" rtl="0" algn="l">
              <a:spcBef>
                <a:spcPts val="1200"/>
              </a:spcBef>
              <a:spcAft>
                <a:spcPts val="0"/>
              </a:spcAft>
              <a:buNone/>
            </a:pPr>
            <a:r>
              <a:rPr lang="en"/>
              <a:t>We don’t want half the map to look different than the other half.</a:t>
            </a:r>
            <a:endParaRPr/>
          </a:p>
          <a:p>
            <a:pPr indent="0" lvl="0" marL="0" rtl="0" algn="l">
              <a:spcBef>
                <a:spcPts val="1200"/>
              </a:spcBef>
              <a:spcAft>
                <a:spcPts val="1200"/>
              </a:spcAft>
              <a:buNone/>
            </a:pPr>
            <a:r>
              <a:rPr lang="en"/>
              <a:t>Most importantly: </a:t>
            </a:r>
            <a:r>
              <a:rPr b="1" lang="en"/>
              <a:t>we want it to just work.</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Want: Styleable</a:t>
            </a:r>
            <a:endParaRPr/>
          </a:p>
          <a:p>
            <a:pPr indent="0" lvl="0" marL="0" rtl="0" algn="l">
              <a:spcBef>
                <a:spcPts val="0"/>
              </a:spcBef>
              <a:spcAft>
                <a:spcPts val="0"/>
              </a:spcAft>
              <a:buNone/>
            </a:pPr>
            <a:r>
              <a:t/>
            </a:r>
            <a:endParaRPr/>
          </a:p>
        </p:txBody>
      </p:sp>
      <p:sp>
        <p:nvSpPr>
          <p:cNvPr id="102" name="Google Shape;102;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SzPts val="1800"/>
              <a:buChar char="●"/>
            </a:pPr>
            <a:r>
              <a:rPr lang="en"/>
              <a:t>Client specified color maps</a:t>
            </a:r>
            <a:endParaRPr/>
          </a:p>
          <a:p>
            <a:pPr indent="-342900" lvl="0" marL="457200" rtl="0" algn="l">
              <a:lnSpc>
                <a:spcPct val="150000"/>
              </a:lnSpc>
              <a:spcBef>
                <a:spcPts val="0"/>
              </a:spcBef>
              <a:spcAft>
                <a:spcPts val="0"/>
              </a:spcAft>
              <a:buSzPts val="1800"/>
              <a:buChar char="●"/>
            </a:pPr>
            <a:r>
              <a:rPr lang="en"/>
              <a:t>Client specified color map ranges</a:t>
            </a:r>
            <a:endParaRPr/>
          </a:p>
          <a:p>
            <a:pPr indent="-342900" lvl="0" marL="457200" rtl="0" algn="l">
              <a:lnSpc>
                <a:spcPct val="150000"/>
              </a:lnSpc>
              <a:spcBef>
                <a:spcPts val="0"/>
              </a:spcBef>
              <a:spcAft>
                <a:spcPts val="0"/>
              </a:spcAft>
              <a:buSzPts val="1800"/>
              <a:buChar char="●"/>
            </a:pPr>
            <a:r>
              <a:rPr lang="en"/>
              <a:t>Wind Barbs for vectors</a:t>
            </a:r>
            <a:endParaRPr/>
          </a:p>
          <a:p>
            <a:pPr indent="-342900" lvl="0" marL="457200" rtl="0" algn="l">
              <a:lnSpc>
                <a:spcPct val="150000"/>
              </a:lnSpc>
              <a:spcBef>
                <a:spcPts val="0"/>
              </a:spcBef>
              <a:spcAft>
                <a:spcPts val="0"/>
              </a:spcAft>
              <a:buSzPts val="1800"/>
              <a:buChar char="●"/>
            </a:pPr>
            <a:r>
              <a:rPr lang="en"/>
              <a:t>Quivers for Vectors</a:t>
            </a:r>
            <a:endParaRPr/>
          </a:p>
          <a:p>
            <a:pPr indent="-342900" lvl="0" marL="457200" rtl="0" algn="l">
              <a:lnSpc>
                <a:spcPct val="150000"/>
              </a:lnSpc>
              <a:spcBef>
                <a:spcPts val="0"/>
              </a:spcBef>
              <a:spcAft>
                <a:spcPts val="0"/>
              </a:spcAft>
              <a:buSzPts val="1800"/>
              <a:buChar char="●"/>
            </a:pPr>
            <a:r>
              <a:rPr lang="en"/>
              <a:t>Show only barbs/quivers</a:t>
            </a:r>
            <a:endParaRPr/>
          </a:p>
          <a:p>
            <a:pPr indent="-342900" lvl="0" marL="457200" rtl="0" algn="l">
              <a:lnSpc>
                <a:spcPct val="150000"/>
              </a:lnSpc>
              <a:spcBef>
                <a:spcPts val="0"/>
              </a:spcBef>
              <a:spcAft>
                <a:spcPts val="0"/>
              </a:spcAft>
              <a:buSzPts val="1800"/>
              <a:buChar char="●"/>
            </a:pPr>
            <a:r>
              <a:rPr lang="en"/>
              <a:t>Color mapping for the barbs/quivers</a:t>
            </a:r>
            <a:endParaRPr/>
          </a:p>
        </p:txBody>
      </p:sp>
      <p:pic>
        <p:nvPicPr>
          <p:cNvPr id="103" name="Google Shape;103;p20"/>
          <p:cNvPicPr preferRelativeResize="0"/>
          <p:nvPr/>
        </p:nvPicPr>
        <p:blipFill>
          <a:blip r:embed="rId3">
            <a:alphaModFix/>
          </a:blip>
          <a:stretch>
            <a:fillRect/>
          </a:stretch>
        </p:blipFill>
        <p:spPr>
          <a:xfrm>
            <a:off x="6074375" y="-966625"/>
            <a:ext cx="3069626" cy="3069626"/>
          </a:xfrm>
          <a:prstGeom prst="rect">
            <a:avLst/>
          </a:prstGeom>
          <a:noFill/>
          <a:ln>
            <a:noFill/>
          </a:ln>
        </p:spPr>
      </p:pic>
      <p:pic>
        <p:nvPicPr>
          <p:cNvPr id="104" name="Google Shape;104;p20"/>
          <p:cNvPicPr preferRelativeResize="0"/>
          <p:nvPr/>
        </p:nvPicPr>
        <p:blipFill>
          <a:blip r:embed="rId4">
            <a:alphaModFix/>
          </a:blip>
          <a:stretch>
            <a:fillRect/>
          </a:stretch>
        </p:blipFill>
        <p:spPr>
          <a:xfrm>
            <a:off x="6074375" y="91912"/>
            <a:ext cx="3069626" cy="3069626"/>
          </a:xfrm>
          <a:prstGeom prst="rect">
            <a:avLst/>
          </a:prstGeom>
          <a:noFill/>
          <a:ln>
            <a:noFill/>
          </a:ln>
        </p:spPr>
      </p:pic>
      <p:pic>
        <p:nvPicPr>
          <p:cNvPr id="105" name="Google Shape;105;p20"/>
          <p:cNvPicPr preferRelativeResize="0"/>
          <p:nvPr/>
        </p:nvPicPr>
        <p:blipFill>
          <a:blip r:embed="rId5">
            <a:alphaModFix/>
          </a:blip>
          <a:stretch>
            <a:fillRect/>
          </a:stretch>
        </p:blipFill>
        <p:spPr>
          <a:xfrm>
            <a:off x="6074375" y="1533100"/>
            <a:ext cx="3069626" cy="3069626"/>
          </a:xfrm>
          <a:prstGeom prst="rect">
            <a:avLst/>
          </a:prstGeom>
          <a:noFill/>
          <a:ln>
            <a:noFill/>
          </a:ln>
        </p:spPr>
      </p:pic>
      <p:pic>
        <p:nvPicPr>
          <p:cNvPr id="106" name="Google Shape;106;p20"/>
          <p:cNvPicPr preferRelativeResize="0"/>
          <p:nvPr/>
        </p:nvPicPr>
        <p:blipFill>
          <a:blip r:embed="rId6">
            <a:alphaModFix/>
          </a:blip>
          <a:stretch>
            <a:fillRect/>
          </a:stretch>
        </p:blipFill>
        <p:spPr>
          <a:xfrm>
            <a:off x="6074375" y="2938775"/>
            <a:ext cx="3069626" cy="30696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We Want: Fast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2" name="Google Shape;112;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entire map of the viewport should be loaded in under 1s. Ideally under 500 ms.</a:t>
            </a:r>
            <a:endParaRPr/>
          </a:p>
          <a:p>
            <a:pPr indent="-342900" lvl="0" marL="457200" rtl="0" algn="l">
              <a:spcBef>
                <a:spcPts val="0"/>
              </a:spcBef>
              <a:spcAft>
                <a:spcPts val="0"/>
              </a:spcAft>
              <a:buSzPts val="1800"/>
              <a:buChar char="●"/>
            </a:pPr>
            <a:r>
              <a:rPr lang="en"/>
              <a:t>Goal: Tiles should load in under 350 ms.</a:t>
            </a:r>
            <a:endParaRPr/>
          </a:p>
        </p:txBody>
      </p:sp>
      <p:pic>
        <p:nvPicPr>
          <p:cNvPr id="113" name="Google Shape;113;p21"/>
          <p:cNvPicPr preferRelativeResize="0"/>
          <p:nvPr/>
        </p:nvPicPr>
        <p:blipFill>
          <a:blip r:embed="rId3">
            <a:alphaModFix/>
          </a:blip>
          <a:stretch>
            <a:fillRect/>
          </a:stretch>
        </p:blipFill>
        <p:spPr>
          <a:xfrm>
            <a:off x="5019175" y="2649900"/>
            <a:ext cx="4027050" cy="1733550"/>
          </a:xfrm>
          <a:prstGeom prst="rect">
            <a:avLst/>
          </a:prstGeom>
          <a:noFill/>
          <a:ln>
            <a:noFill/>
          </a:ln>
        </p:spPr>
      </p:pic>
      <p:pic>
        <p:nvPicPr>
          <p:cNvPr id="114" name="Google Shape;114;p21"/>
          <p:cNvPicPr preferRelativeResize="0"/>
          <p:nvPr/>
        </p:nvPicPr>
        <p:blipFill>
          <a:blip r:embed="rId4">
            <a:alphaModFix/>
          </a:blip>
          <a:stretch>
            <a:fillRect/>
          </a:stretch>
        </p:blipFill>
        <p:spPr>
          <a:xfrm>
            <a:off x="6581050" y="3953200"/>
            <a:ext cx="1093949" cy="1093949"/>
          </a:xfrm>
          <a:prstGeom prst="rect">
            <a:avLst/>
          </a:prstGeom>
          <a:noFill/>
          <a:ln>
            <a:noFill/>
          </a:ln>
        </p:spPr>
      </p:pic>
      <p:pic>
        <p:nvPicPr>
          <p:cNvPr id="115" name="Google Shape;115;p21"/>
          <p:cNvPicPr preferRelativeResize="0"/>
          <p:nvPr/>
        </p:nvPicPr>
        <p:blipFill>
          <a:blip r:embed="rId5">
            <a:alphaModFix/>
          </a:blip>
          <a:stretch>
            <a:fillRect/>
          </a:stretch>
        </p:blipFill>
        <p:spPr>
          <a:xfrm>
            <a:off x="135478" y="2685969"/>
            <a:ext cx="4748875" cy="1692850"/>
          </a:xfrm>
          <a:prstGeom prst="rect">
            <a:avLst/>
          </a:prstGeom>
          <a:noFill/>
          <a:ln>
            <a:noFill/>
          </a:ln>
        </p:spPr>
      </p:pic>
      <p:pic>
        <p:nvPicPr>
          <p:cNvPr id="116" name="Google Shape;116;p21"/>
          <p:cNvPicPr preferRelativeResize="0"/>
          <p:nvPr/>
        </p:nvPicPr>
        <p:blipFill>
          <a:blip r:embed="rId6">
            <a:alphaModFix/>
          </a:blip>
          <a:stretch>
            <a:fillRect/>
          </a:stretch>
        </p:blipFill>
        <p:spPr>
          <a:xfrm>
            <a:off x="1525875" y="3953200"/>
            <a:ext cx="1093950" cy="1093950"/>
          </a:xfrm>
          <a:prstGeom prst="rect">
            <a:avLst/>
          </a:prstGeom>
          <a:noFill/>
          <a:ln>
            <a:noFill/>
          </a:ln>
        </p:spPr>
      </p:pic>
      <p:sp>
        <p:nvSpPr>
          <p:cNvPr id="117" name="Google Shape;117;p21"/>
          <p:cNvSpPr txBox="1"/>
          <p:nvPr/>
        </p:nvSpPr>
        <p:spPr>
          <a:xfrm>
            <a:off x="5982325" y="2214175"/>
            <a:ext cx="1825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EFEFEF"/>
                </a:solidFill>
              </a:rPr>
              <a:t>Newgrids</a:t>
            </a:r>
            <a:endParaRPr sz="2700">
              <a:solidFill>
                <a:srgbClr val="EFEFEF"/>
              </a:solidFill>
            </a:endParaRPr>
          </a:p>
        </p:txBody>
      </p:sp>
      <p:sp>
        <p:nvSpPr>
          <p:cNvPr id="118" name="Google Shape;118;p21"/>
          <p:cNvSpPr txBox="1"/>
          <p:nvPr/>
        </p:nvSpPr>
        <p:spPr>
          <a:xfrm>
            <a:off x="1488975" y="2214163"/>
            <a:ext cx="1825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EFEFEF"/>
                </a:solidFill>
              </a:rPr>
              <a:t>ncWMS</a:t>
            </a:r>
            <a:endParaRPr sz="2700">
              <a:solidFill>
                <a:srgbClr val="EFEFEF"/>
              </a:solidFill>
            </a:endParaRPr>
          </a:p>
        </p:txBody>
      </p:sp>
      <p:sp>
        <p:nvSpPr>
          <p:cNvPr id="119" name="Google Shape;119;p21"/>
          <p:cNvSpPr/>
          <p:nvPr/>
        </p:nvSpPr>
        <p:spPr>
          <a:xfrm>
            <a:off x="121050" y="3729700"/>
            <a:ext cx="4697700" cy="2235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1"/>
          <p:cNvSpPr/>
          <p:nvPr/>
        </p:nvSpPr>
        <p:spPr>
          <a:xfrm>
            <a:off x="5056925" y="3729575"/>
            <a:ext cx="3989400" cy="223500"/>
          </a:xfrm>
          <a:prstGeom prst="rect">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