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86470B-275E-4DD4-BDE9-766B06130094}">
  <a:tblStyle styleId="{7D86470B-275E-4DD4-BDE9-766B0613009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43148E9-899A-45CD-97F8-BF7CBF1C4C1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enturyGothic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f62d94eef_2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df62d94eef_2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f62d94eef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gdf62d94eef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df62d94eef_3_0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04e40d541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ge04e40d541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e04e40d541_0_2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f62d94eef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gdf62d94eef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df62d94eef_1_18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f62d94eef_2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df62d94eef_2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Totals over the years: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2017: $970,000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2018: $5,486,000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2019: $7,443,5454 ( did not display MBON $10,000)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2020: $8,376,077- $398K- Wind Turbine project funded from FTG (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Woods Hole Oceanographic Institution, Software Tools for the Mitigation of Wind Turbine Interference in the U.S. IOOS Network)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df62d94eef_2_90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f62d94ee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df62d94eef_0_92:notes"/>
          <p:cNvSpPr/>
          <p:nvPr>
            <p:ph idx="2" type="sldImg"/>
          </p:nvPr>
        </p:nvSpPr>
        <p:spPr>
          <a:xfrm>
            <a:off x="382587" y="687387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fa2eba13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fa2eba13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dfa2eba130_0_0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f62d94ee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df62d94eef_0_74:notes"/>
          <p:cNvSpPr/>
          <p:nvPr>
            <p:ph idx="2" type="sldImg"/>
          </p:nvPr>
        </p:nvSpPr>
        <p:spPr>
          <a:xfrm>
            <a:off x="382587" y="687387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f62d94eef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df62d94eef_0_134:notes"/>
          <p:cNvSpPr/>
          <p:nvPr>
            <p:ph idx="2" type="sldImg"/>
          </p:nvPr>
        </p:nvSpPr>
        <p:spPr>
          <a:xfrm>
            <a:off x="382587" y="687387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f62d94eef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df62d94eef_0_127:notes"/>
          <p:cNvSpPr/>
          <p:nvPr>
            <p:ph idx="2" type="sldImg"/>
          </p:nvPr>
        </p:nvSpPr>
        <p:spPr>
          <a:xfrm>
            <a:off x="382587" y="687387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f62d94ee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df62d94eef_0_77:notes"/>
          <p:cNvSpPr/>
          <p:nvPr>
            <p:ph idx="2" type="sldImg"/>
          </p:nvPr>
        </p:nvSpPr>
        <p:spPr>
          <a:xfrm>
            <a:off x="382587" y="687387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f62d94ee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df62d94eef_0_140:notes"/>
          <p:cNvSpPr/>
          <p:nvPr>
            <p:ph idx="2" type="sldImg"/>
          </p:nvPr>
        </p:nvSpPr>
        <p:spPr>
          <a:xfrm>
            <a:off x="382587" y="687387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f62d94ee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df62d94eef_0_146:notes"/>
          <p:cNvSpPr/>
          <p:nvPr>
            <p:ph idx="2" type="sldImg"/>
          </p:nvPr>
        </p:nvSpPr>
        <p:spPr>
          <a:xfrm>
            <a:off x="382587" y="687387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Assessing Ecological Change through Observation Networks</a:t>
            </a:r>
            <a:endParaRPr/>
          </a:p>
        </p:txBody>
      </p:sp>
      <p:sp>
        <p:nvSpPr>
          <p:cNvPr id="56" name="Google Shape;56;p2:notes"/>
          <p:cNvSpPr/>
          <p:nvPr>
            <p:ph idx="2" type="sldImg"/>
          </p:nvPr>
        </p:nvSpPr>
        <p:spPr>
          <a:xfrm>
            <a:off x="382587" y="687387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f62d94ee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df62d94eef_0_68:notes"/>
          <p:cNvSpPr/>
          <p:nvPr>
            <p:ph idx="2" type="sldImg"/>
          </p:nvPr>
        </p:nvSpPr>
        <p:spPr>
          <a:xfrm>
            <a:off x="382587" y="687387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f62d94ee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df62d94eef_0_71:notes"/>
          <p:cNvSpPr/>
          <p:nvPr>
            <p:ph idx="2" type="sldImg"/>
          </p:nvPr>
        </p:nvSpPr>
        <p:spPr>
          <a:xfrm>
            <a:off x="382587" y="687387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fa2eba13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fa2eba13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dfa2eba130_2_0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f62d94ee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df62d94eef_2_0:notes"/>
          <p:cNvSpPr/>
          <p:nvPr>
            <p:ph idx="2" type="sldImg"/>
          </p:nvPr>
        </p:nvSpPr>
        <p:spPr>
          <a:xfrm>
            <a:off x="382587" y="687387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f62d94eef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df62d94eef_2_7:notes"/>
          <p:cNvSpPr/>
          <p:nvPr>
            <p:ph idx="2" type="sldImg"/>
          </p:nvPr>
        </p:nvSpPr>
        <p:spPr>
          <a:xfrm>
            <a:off x="382587" y="687387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f62d94eef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df62d94eef_2_14:notes"/>
          <p:cNvSpPr/>
          <p:nvPr>
            <p:ph idx="2" type="sldImg"/>
          </p:nvPr>
        </p:nvSpPr>
        <p:spPr>
          <a:xfrm>
            <a:off x="382587" y="687387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398585" y="2365009"/>
            <a:ext cx="1143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ckwell"/>
              <a:buNone/>
              <a:defRPr sz="3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838200" y="365125"/>
            <a:ext cx="10515600" cy="566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/>
          <p:nvPr>
            <p:ph idx="2" type="pic"/>
          </p:nvPr>
        </p:nvSpPr>
        <p:spPr>
          <a:xfrm>
            <a:off x="3012831" y="932053"/>
            <a:ext cx="6166338" cy="4648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453054" y="1652832"/>
            <a:ext cx="9332912" cy="1289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385710" y="2965328"/>
            <a:ext cx="7467600" cy="1981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6349" y="17462"/>
            <a:ext cx="121856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609600" y="9906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2133600" y="6356350"/>
            <a:ext cx="71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6096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" type="body"/>
          </p:nvPr>
        </p:nvSpPr>
        <p:spPr>
          <a:xfrm>
            <a:off x="838200" y="773723"/>
            <a:ext cx="10515600" cy="54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328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−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53285"/>
              </a:buClr>
              <a:buSzPts val="1600"/>
              <a:buFont typeface="Century Gothic"/>
              <a:buChar char="»"/>
              <a:defRPr b="0" i="0" sz="16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428625" y="6394450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53285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ckwell"/>
              <a:buNone/>
              <a:defRPr b="0" i="0" sz="4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83050" y="5637212"/>
            <a:ext cx="4027487" cy="58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43716" l="0" r="17553" t="0"/>
          <a:stretch/>
        </p:blipFill>
        <p:spPr>
          <a:xfrm>
            <a:off x="9218612" y="3822700"/>
            <a:ext cx="2973387" cy="30353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017125" y="6435725"/>
            <a:ext cx="1955800" cy="2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 b="78634" l="0" r="0" t="12135"/>
          <a:stretch/>
        </p:blipFill>
        <p:spPr>
          <a:xfrm>
            <a:off x="0" y="0"/>
            <a:ext cx="12192000" cy="6334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/>
          <p:nvPr/>
        </p:nvSpPr>
        <p:spPr>
          <a:xfrm>
            <a:off x="9570830" y="4841631"/>
            <a:ext cx="2621170" cy="2016369"/>
          </a:xfrm>
          <a:prstGeom prst="rect">
            <a:avLst/>
          </a:prstGeom>
          <a:blipFill rotWithShape="1">
            <a:blip r:embed="rId3">
              <a:alphaModFix amt="5000"/>
            </a:blip>
            <a:stretch>
              <a:fillRect b="-41858" l="0" r="-9126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0" y="41275"/>
            <a:ext cx="12192000" cy="592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2133600" y="6356350"/>
            <a:ext cx="711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609600" y="63563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  <a:defRPr b="0" i="0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Relationship Id="rId5" Type="http://schemas.openxmlformats.org/officeDocument/2006/relationships/image" Target="../media/image8.png"/><Relationship Id="rId6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5" Type="http://schemas.openxmlformats.org/officeDocument/2006/relationships/image" Target="../media/image6.png"/><Relationship Id="rId6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commerce.gov/sites/default/files/2021-06/fy2022_noaa_congressional_budget_justification.pdf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ommerce.gov/sites/default/files/2021-06/fy2022_noaa_congressional_budget_justification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3050" y="5637212"/>
            <a:ext cx="4027487" cy="58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5">
            <a:alphaModFix/>
          </a:blip>
          <a:srcRect b="43716" l="0" r="17553" t="0"/>
          <a:stretch/>
        </p:blipFill>
        <p:spPr>
          <a:xfrm>
            <a:off x="9218612" y="3822700"/>
            <a:ext cx="2973387" cy="30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/>
        </p:nvSpPr>
        <p:spPr>
          <a:xfrm>
            <a:off x="1910850" y="1654175"/>
            <a:ext cx="83703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5F5F5"/>
                </a:solidFill>
                <a:latin typeface="Rockwell"/>
                <a:ea typeface="Rockwell"/>
                <a:cs typeface="Rockwell"/>
                <a:sym typeface="Rockwell"/>
              </a:rPr>
              <a:t>IOOS </a:t>
            </a:r>
            <a:r>
              <a:rPr lang="en-US" sz="3600">
                <a:solidFill>
                  <a:srgbClr val="F5F5F5"/>
                </a:solidFill>
                <a:latin typeface="Rockwell"/>
                <a:ea typeface="Rockwell"/>
                <a:cs typeface="Rockwell"/>
                <a:sym typeface="Rockwell"/>
              </a:rPr>
              <a:t>FY22 President’s Budget Request Overview</a:t>
            </a:r>
            <a:endParaRPr sz="4400">
              <a:solidFill>
                <a:srgbClr val="F5F5F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" name="Google Shape;47;p9"/>
          <p:cNvSpPr txBox="1"/>
          <p:nvPr/>
        </p:nvSpPr>
        <p:spPr>
          <a:xfrm>
            <a:off x="2817800" y="31241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5F5F5"/>
                </a:solidFill>
                <a:latin typeface="Rockwell"/>
                <a:ea typeface="Rockwell"/>
                <a:cs typeface="Rockwell"/>
                <a:sym typeface="Rockwell"/>
              </a:rPr>
              <a:t>Carl Gouldman, IOOS Office</a:t>
            </a:r>
            <a:endParaRPr sz="3200">
              <a:solidFill>
                <a:srgbClr val="F5F5F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5F5F5"/>
                </a:solidFill>
                <a:latin typeface="Rockwell"/>
                <a:ea typeface="Rockwell"/>
                <a:cs typeface="Rockwell"/>
                <a:sym typeface="Rockwell"/>
              </a:rPr>
              <a:t>June 14, 2021</a:t>
            </a:r>
            <a:endParaRPr sz="3200">
              <a:solidFill>
                <a:srgbClr val="F5F5F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7125" y="6435725"/>
            <a:ext cx="1955800" cy="2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428625" y="6394450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78634" l="0" r="0" t="12135"/>
          <a:stretch/>
        </p:blipFill>
        <p:spPr>
          <a:xfrm>
            <a:off x="0" y="0"/>
            <a:ext cx="12192000" cy="63341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/>
          <p:nvPr/>
        </p:nvSpPr>
        <p:spPr>
          <a:xfrm>
            <a:off x="9570830" y="4841631"/>
            <a:ext cx="2621100" cy="2016300"/>
          </a:xfrm>
          <a:prstGeom prst="rect">
            <a:avLst/>
          </a:prstGeom>
          <a:blipFill rotWithShape="1">
            <a:blip r:embed="rId5">
              <a:alphaModFix amt="5000"/>
            </a:blip>
            <a:stretch>
              <a:fillRect b="-41858" l="0" r="-91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762" y="17462"/>
            <a:ext cx="124509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FY 21 IOOS Regional $40.5M – by categories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975" y="600075"/>
            <a:ext cx="11842751" cy="574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7125" y="6435725"/>
            <a:ext cx="1955800" cy="2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428625" y="6394450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4">
            <a:alphaModFix/>
          </a:blip>
          <a:srcRect b="78634" l="0" r="0" t="12135"/>
          <a:stretch/>
        </p:blipFill>
        <p:spPr>
          <a:xfrm>
            <a:off x="0" y="0"/>
            <a:ext cx="12192000" cy="63341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/>
          <p:nvPr/>
        </p:nvSpPr>
        <p:spPr>
          <a:xfrm>
            <a:off x="9570830" y="4841631"/>
            <a:ext cx="2621100" cy="2016300"/>
          </a:xfrm>
          <a:prstGeom prst="rect">
            <a:avLst/>
          </a:prstGeom>
          <a:blipFill rotWithShape="1">
            <a:blip r:embed="rId5">
              <a:alphaModFix amt="5000"/>
            </a:blip>
            <a:stretch>
              <a:fillRect b="-41858" l="0" r="-91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28625" y="82550"/>
            <a:ext cx="124491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FY 22 IOOS Regional Observations $69.5M - spend categories DRAFT</a:t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75" y="827087"/>
            <a:ext cx="11841162" cy="574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7125" y="6435725"/>
            <a:ext cx="1955800" cy="2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428625" y="6394450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4">
            <a:alphaModFix/>
          </a:blip>
          <a:srcRect b="78634" l="0" r="0" t="12135"/>
          <a:stretch/>
        </p:blipFill>
        <p:spPr>
          <a:xfrm>
            <a:off x="0" y="0"/>
            <a:ext cx="12192000" cy="633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>
            <a:off x="9570830" y="4841631"/>
            <a:ext cx="2621100" cy="2016300"/>
          </a:xfrm>
          <a:prstGeom prst="rect">
            <a:avLst/>
          </a:prstGeom>
          <a:blipFill rotWithShape="1">
            <a:blip r:embed="rId5">
              <a:alphaModFix amt="5000"/>
            </a:blip>
            <a:stretch>
              <a:fillRect b="-41858" l="0" r="-91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4762" y="17462"/>
            <a:ext cx="124509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FY 21 IOOS “National” $6.8M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975" y="582612"/>
            <a:ext cx="11842751" cy="574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7125" y="6435725"/>
            <a:ext cx="1955800" cy="2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428625" y="6394450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 rotWithShape="1">
          <a:blip r:embed="rId4">
            <a:alphaModFix/>
          </a:blip>
          <a:srcRect b="78634" l="0" r="0" t="12135"/>
          <a:stretch/>
        </p:blipFill>
        <p:spPr>
          <a:xfrm>
            <a:off x="0" y="0"/>
            <a:ext cx="12192000" cy="63341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9570830" y="4841631"/>
            <a:ext cx="2621100" cy="2016300"/>
          </a:xfrm>
          <a:prstGeom prst="rect">
            <a:avLst/>
          </a:prstGeom>
          <a:blipFill rotWithShape="1">
            <a:blip r:embed="rId5">
              <a:alphaModFix amt="5000"/>
            </a:blip>
            <a:stretch>
              <a:fillRect b="-41858" l="0" r="-91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4762" y="17462"/>
            <a:ext cx="124509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FY 22 IOOS “National” $11.3M - Draft spend plan categor</a:t>
            </a:r>
            <a:r>
              <a:rPr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ies</a:t>
            </a: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975" y="793750"/>
            <a:ext cx="11842751" cy="574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7125" y="6435725"/>
            <a:ext cx="1955800" cy="2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/>
        </p:nvSpPr>
        <p:spPr>
          <a:xfrm>
            <a:off x="428625" y="6394450"/>
            <a:ext cx="40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4">
            <a:alphaModFix/>
          </a:blip>
          <a:srcRect b="78634" l="0" r="0" t="12135"/>
          <a:stretch/>
        </p:blipFill>
        <p:spPr>
          <a:xfrm>
            <a:off x="0" y="0"/>
            <a:ext cx="12192000" cy="63341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>
            <a:off x="9570830" y="4841631"/>
            <a:ext cx="2621100" cy="2016300"/>
          </a:xfrm>
          <a:prstGeom prst="rect">
            <a:avLst/>
          </a:prstGeom>
          <a:blipFill rotWithShape="1">
            <a:blip r:embed="rId5">
              <a:alphaModFix amt="5000"/>
            </a:blip>
            <a:stretch>
              <a:fillRect b="-41858" l="0" r="-91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4762" y="17462"/>
            <a:ext cx="91392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IOOS Fill The Gaps Funding 2017- 2021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7825" y="738187"/>
            <a:ext cx="11061701" cy="51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846137" y="5992812"/>
            <a:ext cx="850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Totals over the years:    2017= $970,000       2018= $5,486,000      2019= $7,443,545 FY2020 = $8,376,077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FY21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$8,312,000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/>
        </p:nvSpPr>
        <p:spPr>
          <a:xfrm>
            <a:off x="4762" y="17462"/>
            <a:ext cx="91392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5F5F5"/>
                </a:solidFill>
                <a:latin typeface="Rockwell"/>
                <a:ea typeface="Rockwell"/>
                <a:cs typeface="Rockwell"/>
                <a:sym typeface="Rockwell"/>
              </a:rPr>
              <a:t>N</a:t>
            </a:r>
            <a:r>
              <a:rPr lang="en-US" sz="3200">
                <a:solidFill>
                  <a:srgbClr val="F5F5F5"/>
                </a:solidFill>
                <a:latin typeface="Rockwell"/>
                <a:ea typeface="Rockwell"/>
                <a:cs typeface="Rockwell"/>
                <a:sym typeface="Rockwell"/>
              </a:rPr>
              <a:t>ext Steps</a:t>
            </a:r>
            <a:endParaRPr sz="3200">
              <a:solidFill>
                <a:srgbClr val="F5F5F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389350" y="824850"/>
            <a:ext cx="7670700" cy="52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4650" lvl="0" marL="4572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ckwell"/>
              <a:buAutoNum type="arabicParenBoth"/>
            </a:pPr>
            <a:r>
              <a:rPr lang="en-US" sz="24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US IOOS Office + RAs work together on implementation scenarios and strategies</a:t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4650" lvl="0" marL="4572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Rockwell"/>
              <a:buAutoNum type="arabicParenBoth"/>
            </a:pPr>
            <a:r>
              <a:rPr lang="en-US" sz="24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Determine working meetings, workshops, reports etc??</a:t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ckwell"/>
              <a:buAutoNum type="arabicParenBoth"/>
            </a:pPr>
            <a:r>
              <a:rPr lang="en-US" sz="24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Coordinate on messaging</a:t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ckwell"/>
              <a:buAutoNum type="arabicParenBoth"/>
            </a:pPr>
            <a:r>
              <a:rPr lang="en-US" sz="24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IOOS Office and RAs engage with other programs on other funding increases </a:t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7425" y="1159025"/>
            <a:ext cx="3220701" cy="439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609600" y="990600"/>
            <a:ext cx="10972800" cy="525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5500"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5500"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5500"/>
              <a:t>Backup Slides</a:t>
            </a:r>
            <a:endParaRPr sz="5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/>
        </p:nvSpPr>
        <p:spPr>
          <a:xfrm>
            <a:off x="219650" y="839425"/>
            <a:ext cx="7543500" cy="54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Summary: </a:t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Char char="●"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Expand the collection of marine life observations 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Char char="●"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Support analysis of marine life data and information products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Char char="●"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Forecast the implications of climate change on living resources and ecosystems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Char char="●"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Support for MBON and ATN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Char char="●"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Tools to inform adaptation strategies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61650" y="0"/>
            <a:ext cx="12068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Monitoring Ecological Change Through Observation Systems</a:t>
            </a:r>
            <a:endParaRPr sz="26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7549300" y="763225"/>
            <a:ext cx="4479600" cy="3497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By the Numbers</a:t>
            </a:r>
            <a:r>
              <a:rPr b="1" lang="en-US" sz="2400" u="sng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b="1" sz="2400" u="sng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$15 M - Regional Obs PPA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Partnerships with: MBON, ATN, NOPP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/>
        </p:nvSpPr>
        <p:spPr>
          <a:xfrm>
            <a:off x="365050" y="1142875"/>
            <a:ext cx="7248600" cy="52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Summary: </a:t>
            </a:r>
            <a:endParaRPr sz="26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ckwell"/>
              <a:buChar char="●"/>
            </a:pPr>
            <a:r>
              <a:rPr lang="en-US" sz="22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Establish a Marine Life Program within IOOS </a:t>
            </a:r>
            <a:endParaRPr sz="22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ckwell"/>
              <a:buChar char="●"/>
            </a:pPr>
            <a:r>
              <a:rPr lang="en-US" sz="22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Contribute to x-LO vulnerability and adaptation strategies</a:t>
            </a:r>
            <a:endParaRPr sz="22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ckwell"/>
              <a:buChar char="●"/>
            </a:pPr>
            <a:r>
              <a:rPr lang="en-US" sz="22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Operational Marine Life DAC</a:t>
            </a:r>
            <a:endParaRPr sz="22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61650" y="0"/>
            <a:ext cx="12068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Fostering Ecological Resilience through Conservation Action</a:t>
            </a:r>
            <a:endParaRPr sz="26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7864975" y="952750"/>
            <a:ext cx="4093800" cy="3461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By the Numbers </a:t>
            </a:r>
            <a:endParaRPr b="1" sz="2400" u="sng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$2 M - NavObsPos PPA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Partnerships with: NCCOS, ONMS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/>
        </p:nvSpPr>
        <p:spPr>
          <a:xfrm>
            <a:off x="219650" y="839425"/>
            <a:ext cx="8118900" cy="52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Summary: </a:t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Char char="●"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Improve NOAA’s infrastructure to monitor, predict, and understand environmental conditions driving ecosystem variability and change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Char char="●"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A five year deployment plan identifying planned ecosystem moorings that includes new moorings and/or enhancements to existing moorings, +O&amp;M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Char char="●"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Completed operations and maintenance on all moorings that contribute to ecosystem monitoring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61650" y="0"/>
            <a:ext cx="12068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Coastal Moorings with Ecological Monitoring</a:t>
            </a:r>
            <a:endParaRPr sz="26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8338550" y="763225"/>
            <a:ext cx="3690300" cy="3174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By the Numbers </a:t>
            </a:r>
            <a:endParaRPr b="1" sz="2400" u="sng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$4 M - Regional Obs PPA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Partnerships with: n/a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/>
        </p:nvSpPr>
        <p:spPr>
          <a:xfrm>
            <a:off x="4746" y="17450"/>
            <a:ext cx="121215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5F5F5"/>
                </a:solidFill>
                <a:latin typeface="Rockwell"/>
                <a:ea typeface="Rockwell"/>
                <a:cs typeface="Rockwell"/>
                <a:sym typeface="Rockwell"/>
              </a:rPr>
              <a:t>Overview</a:t>
            </a:r>
            <a:endParaRPr sz="3200">
              <a:solidFill>
                <a:srgbClr val="F5F5F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3" name="Google Shape;53;p10"/>
          <p:cNvSpPr txBox="1"/>
          <p:nvPr/>
        </p:nvSpPr>
        <p:spPr>
          <a:xfrm>
            <a:off x="604825" y="990600"/>
            <a:ext cx="11116800" cy="55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US" sz="28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he FY22 PresBud presents an extraordinary opportunity for the IOOS Enterprise</a:t>
            </a:r>
            <a:endParaRPr sz="28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4650" lvl="0" marL="457200" rtl="0" algn="l">
              <a:spcBef>
                <a:spcPts val="480"/>
              </a:spcBef>
              <a:spcAft>
                <a:spcPts val="0"/>
              </a:spcAft>
              <a:buSzPts val="2300"/>
              <a:buFont typeface="Rockwell"/>
              <a:buChar char="●"/>
            </a:pPr>
            <a:r>
              <a:rPr lang="en-US" sz="23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Largest PresBud Request for NOAA in history: $6.9B; an increase of $1.6B!</a:t>
            </a:r>
            <a:endParaRPr sz="23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4650" lvl="0" marL="457200" rtl="0" algn="l">
              <a:spcBef>
                <a:spcPts val="480"/>
              </a:spcBef>
              <a:spcAft>
                <a:spcPts val="0"/>
              </a:spcAft>
              <a:buSzPts val="2300"/>
              <a:buFont typeface="Rockwell"/>
              <a:buChar char="●"/>
            </a:pPr>
            <a:r>
              <a:rPr lang="en-US" sz="23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Largest increase request for the National Ocean Service + $223M over FY21</a:t>
            </a:r>
            <a:endParaRPr sz="23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300"/>
              <a:buFont typeface="Rockwell"/>
              <a:buChar char="●"/>
            </a:pPr>
            <a:r>
              <a:rPr lang="en-US" sz="23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Largest increase request ever, for the U.S. IOOS Office and Regional Observations = +$54M above FY21 President’s Budget Request</a:t>
            </a:r>
            <a:endParaRPr sz="23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300"/>
              <a:buFont typeface="Rockwell"/>
              <a:buChar char="○"/>
            </a:pPr>
            <a:r>
              <a:rPr lang="en-US" sz="23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‘Rebaseline’ includes + ~$21M</a:t>
            </a:r>
            <a:endParaRPr sz="23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300"/>
              <a:buFont typeface="Rockwell"/>
              <a:buChar char="○"/>
            </a:pPr>
            <a:r>
              <a:rPr b="1" lang="en-US" sz="23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...plus </a:t>
            </a:r>
            <a:r>
              <a:rPr b="1" lang="en-US" sz="23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Program Changes + ~$33M</a:t>
            </a:r>
            <a:endParaRPr b="1" sz="23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r:id="rId3"/>
              </a:rPr>
              <a:t>https://www.commerce.gov/sites/default/files/2021-06/fy2022_noaa_congressional_budget_justification.pdf</a:t>
            </a:r>
            <a:r>
              <a:rPr lang="en-US" sz="17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sz="17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222222"/>
                </a:solidFill>
                <a:highlight>
                  <a:srgbClr val="FFFFFF"/>
                </a:highlight>
                <a:latin typeface="Rockwell"/>
                <a:ea typeface="Rockwell"/>
                <a:cs typeface="Rockwell"/>
                <a:sym typeface="Rockwell"/>
              </a:rPr>
              <a:t>NOS page # references - NOS- 34 IOOS with OCS and CO-OPS, 39, 44, 53, 57, 61</a:t>
            </a:r>
            <a:endParaRPr sz="17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/>
        </p:nvSpPr>
        <p:spPr>
          <a:xfrm>
            <a:off x="219650" y="687025"/>
            <a:ext cx="8118900" cy="6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Summary: </a:t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Enhance integrated coastal modeling applications to benefit marine navigation and protect human health</a:t>
            </a:r>
            <a:endParaRPr sz="19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Foster a collaborative approach between internal scientists and external non-federal scientists to accelerate the transition of innovation into NOAA operations</a:t>
            </a:r>
            <a:endParaRPr sz="19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Develop a national backbone of ocean prediction systems and delivering decision support information to coastal stakeholders</a:t>
            </a:r>
            <a:endParaRPr sz="19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Long historical hindcasts and reanalyses of regional Operational Forecasts System conducted and made accessible to enable development of climate applications for Living Marine Resources management needs</a:t>
            </a:r>
            <a:endParaRPr sz="19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61650" y="0"/>
            <a:ext cx="12068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Advancing Coastal Modeling and Prediction</a:t>
            </a:r>
            <a:endParaRPr sz="26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8338550" y="687025"/>
            <a:ext cx="3690300" cy="4256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By the Numbers </a:t>
            </a:r>
            <a:endParaRPr b="1" sz="2400" u="sng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$10 M - Regional Obs PPA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Partnerships with: NMFS (fisheries model applications), CO-OPS, OCS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/>
        </p:nvSpPr>
        <p:spPr>
          <a:xfrm>
            <a:off x="219650" y="839425"/>
            <a:ext cx="8118900" cy="52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Summary: </a:t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Char char="●"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Enhance data management, data processing, and product development integral to creating an environmental time series that can be used to analyze climate change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Char char="●"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Expanded capacity to integrate climate-related observations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Char char="●"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Adequately staffed data assembly centers and cloud-hosted data store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Char char="●"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Enhanced Regional IOOS expertise for stakeholder engagement and co-development of IOOS decision support products and services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61650" y="0"/>
            <a:ext cx="12068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Data Management and Cyberinfrastructure</a:t>
            </a:r>
            <a:endParaRPr sz="26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8338550" y="763225"/>
            <a:ext cx="3690300" cy="26523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By the Numbers </a:t>
            </a:r>
            <a:endParaRPr b="1" sz="2400" u="sng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$2 M - NavObsPos PPA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rPr>
              <a:t>Partnerships with: n/a</a:t>
            </a:r>
            <a:endParaRPr sz="2000">
              <a:solidFill>
                <a:schemeClr val="dk2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/>
        </p:nvSpPr>
        <p:spPr>
          <a:xfrm>
            <a:off x="4746" y="17450"/>
            <a:ext cx="12069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5F5F5"/>
                </a:solidFill>
                <a:latin typeface="Rockwell"/>
                <a:ea typeface="Rockwell"/>
                <a:cs typeface="Rockwell"/>
                <a:sym typeface="Rockwell"/>
              </a:rPr>
              <a:t>Summary overview - Big “Buckets”</a:t>
            </a:r>
            <a:endParaRPr sz="3200">
              <a:solidFill>
                <a:srgbClr val="F5F5F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9" name="Google Shape;59;p11"/>
          <p:cNvSpPr txBox="1"/>
          <p:nvPr/>
        </p:nvSpPr>
        <p:spPr>
          <a:xfrm>
            <a:off x="199700" y="762000"/>
            <a:ext cx="11874000" cy="60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rgbClr val="053285"/>
                </a:solidFill>
                <a:highlight>
                  <a:srgbClr val="CFE2F3"/>
                </a:highlight>
                <a:latin typeface="Rockwell"/>
                <a:ea typeface="Rockwell"/>
                <a:cs typeface="Rockwell"/>
                <a:sym typeface="Rockwell"/>
              </a:rPr>
              <a:t>Observations and Science: $21 M</a:t>
            </a:r>
            <a:endParaRPr sz="2500" u="sng">
              <a:solidFill>
                <a:srgbClr val="053285"/>
              </a:solidFill>
              <a:highlight>
                <a:srgbClr val="CFE2F3"/>
              </a:highlight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Features:</a:t>
            </a:r>
            <a:endParaRPr i="1" sz="22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Expanded observations to document climate impacts on marine life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Coastal Ecological moorings network build-out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Establish IOOS Marine Life Program and Data Assembly Center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Partnerships with NCCOS and Office of National Marine Sanctuaries (ONMS) on observation-based climate assessments of MPAs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U.S. IOOS Office - Staff, Data Mgmt, Prog. Mgmt, &amp; Coordinating Science and Technology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53285"/>
                </a:solidFill>
                <a:highlight>
                  <a:srgbClr val="CFE2F3"/>
                </a:highlight>
                <a:latin typeface="Rockwell"/>
                <a:ea typeface="Rockwell"/>
                <a:cs typeface="Rockwell"/>
                <a:sym typeface="Rockwell"/>
              </a:rPr>
              <a:t>Modeling and Data Management: $</a:t>
            </a:r>
            <a:r>
              <a:rPr lang="en-US" sz="2400" u="sng">
                <a:solidFill>
                  <a:srgbClr val="053285"/>
                </a:solidFill>
                <a:highlight>
                  <a:srgbClr val="CFE2F3"/>
                </a:highlight>
                <a:latin typeface="Rockwell"/>
                <a:ea typeface="Rockwell"/>
                <a:cs typeface="Rockwell"/>
                <a:sym typeface="Rockwell"/>
              </a:rPr>
              <a:t>12</a:t>
            </a:r>
            <a:endParaRPr sz="2400" u="sng">
              <a:solidFill>
                <a:srgbClr val="053285"/>
              </a:solidFill>
              <a:highlight>
                <a:srgbClr val="CFE2F3"/>
              </a:highlight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Features:</a:t>
            </a:r>
            <a:endParaRPr i="1" sz="22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West Coast OFS Hindcast and Reanalysis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OFS development along the entire US Coastline*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Expanded COMT Award funds and modeling in RAs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2000"/>
              <a:buFont typeface="Rockwell"/>
              <a:buChar char="●"/>
            </a:pPr>
            <a:r>
              <a:rPr lang="en-US" sz="20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U.S. IOOS Office Staff</a:t>
            </a:r>
            <a:endParaRPr sz="20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*NOS lead CO-OPS and OCS and some IOOS involvement</a:t>
            </a:r>
            <a:endParaRPr sz="11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/>
        </p:nvSpPr>
        <p:spPr>
          <a:xfrm>
            <a:off x="4746" y="17450"/>
            <a:ext cx="121083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5F5F5"/>
                </a:solidFill>
                <a:latin typeface="Rockwell"/>
                <a:ea typeface="Rockwell"/>
                <a:cs typeface="Rockwell"/>
                <a:sym typeface="Rockwell"/>
              </a:rPr>
              <a:t>Refresh: IOOS Budget within National Ocean Service </a:t>
            </a:r>
            <a:endParaRPr sz="3200">
              <a:solidFill>
                <a:srgbClr val="F5F5F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18641" y="1188715"/>
            <a:ext cx="6077700" cy="51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sng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Navigation, Observations, and Positioning PPA</a:t>
            </a:r>
            <a:endParaRPr b="1" sz="1900" u="sng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Office of Coast Survey (OCS)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Center for Operational Oceanographic Products and Services (CO-OPS)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National Geodetic Survey (NGS)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b="1"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U.S. IOOS Office “National Line”</a:t>
            </a:r>
            <a:endParaRPr b="1"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○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Office Staff, performance monitoring, travel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○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U.S. IOOS Advisory Committee travel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○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Projects - DMAC, Science and Tech Coordination, Implementation workshops,  studies, reports, etc.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6298099" y="1177290"/>
            <a:ext cx="5814900" cy="7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sng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IOOS Regional Observations PPA</a:t>
            </a:r>
            <a:endParaRPr b="1" sz="1900" u="sng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b="1"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IOOS Regional Associations</a:t>
            </a:r>
            <a:endParaRPr b="1"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Coastal Ocean Modeling Testbed (COMT)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Ocean Technology Transition (OTT)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latin typeface="Rockwell"/>
                <a:ea typeface="Rockwell"/>
                <a:cs typeface="Rockwell"/>
                <a:sym typeface="Rockwell"/>
              </a:rPr>
              <a:t>Biological Observations (NOPP and IOOC/ATN)</a:t>
            </a:r>
            <a:endParaRPr sz="1900">
              <a:solidFill>
                <a:srgbClr val="05328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highlight>
                  <a:schemeClr val="lt1"/>
                </a:highlight>
                <a:latin typeface="Rockwell"/>
                <a:ea typeface="Rockwell"/>
                <a:cs typeface="Rockwell"/>
                <a:sym typeface="Rockwell"/>
              </a:rPr>
              <a:t>HABs</a:t>
            </a:r>
            <a:endParaRPr sz="1900">
              <a:solidFill>
                <a:srgbClr val="053285"/>
              </a:solidFill>
              <a:highlight>
                <a:schemeClr val="lt1"/>
              </a:highlight>
              <a:latin typeface="Rockwell"/>
              <a:ea typeface="Rockwell"/>
              <a:cs typeface="Rockwell"/>
              <a:sym typeface="Rockwel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900"/>
              <a:buFont typeface="Rockwell"/>
              <a:buChar char="●"/>
            </a:pPr>
            <a:r>
              <a:rPr lang="en-US" sz="1900">
                <a:solidFill>
                  <a:srgbClr val="053285"/>
                </a:solidFill>
                <a:highlight>
                  <a:schemeClr val="lt1"/>
                </a:highlight>
                <a:latin typeface="Rockwell"/>
                <a:ea typeface="Rockwell"/>
                <a:cs typeface="Rockwell"/>
                <a:sym typeface="Rockwell"/>
              </a:rPr>
              <a:t>DMAC - Data Assembly Centers and co-development with RAs</a:t>
            </a:r>
            <a:endParaRPr sz="1900">
              <a:solidFill>
                <a:srgbClr val="053285"/>
              </a:solidFill>
              <a:highlight>
                <a:schemeClr val="lt1"/>
              </a:highlight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/>
        </p:nvSpPr>
        <p:spPr>
          <a:xfrm>
            <a:off x="123325" y="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FY22 PresBud Requests: IOOS Summary</a:t>
            </a:r>
            <a:endParaRPr sz="26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72" name="Google Shape;72;p13"/>
          <p:cNvGraphicFramePr/>
          <p:nvPr/>
        </p:nvGraphicFramePr>
        <p:xfrm>
          <a:off x="123325" y="71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{7D86470B-275E-4DD4-BDE9-766B06130094}</a:tableStyleId>
              </a:tblPr>
              <a:tblGrid>
                <a:gridCol w="5324400"/>
                <a:gridCol w="1557950"/>
                <a:gridCol w="2715350"/>
                <a:gridCol w="2309025"/>
              </a:tblGrid>
              <a:tr h="813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sng">
                          <a:solidFill>
                            <a:schemeClr val="hlink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  <a:hlinkClick r:id="rId3"/>
                        </a:rPr>
                        <a:t>Congressional Justification (CJ)</a:t>
                      </a:r>
                      <a:endParaRPr sz="21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Program Change Summary (PCS) Title</a:t>
                      </a:r>
                      <a:endParaRPr sz="21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CJ Page #</a:t>
                      </a:r>
                      <a:endParaRPr sz="21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Reg Obs ($M)</a:t>
                      </a:r>
                      <a:endParaRPr sz="21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NavObsPos ($M)</a:t>
                      </a:r>
                      <a:endParaRPr sz="21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775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Monitoring</a:t>
                      </a:r>
                      <a:r>
                        <a:rPr lang="en-US" sz="17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 Ecological Change Through Observation Systems</a:t>
                      </a:r>
                      <a:endParaRPr sz="17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NOS-53</a:t>
                      </a:r>
                      <a:endParaRPr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$ 15.0</a:t>
                      </a:r>
                      <a:endParaRPr sz="17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532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Coastal Moorings with Ecological Monitoring</a:t>
                      </a:r>
                      <a:endParaRPr sz="17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NOS-61</a:t>
                      </a:r>
                      <a:endParaRPr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$ 4.0</a:t>
                      </a:r>
                      <a:endParaRPr sz="17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Fostering Ecological Resilience through Conservation Action</a:t>
                      </a:r>
                      <a:endParaRPr sz="17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NOS-39</a:t>
                      </a:r>
                      <a:endParaRPr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$ 2.0</a:t>
                      </a:r>
                      <a:endParaRPr sz="17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Advancing Coastal and Ocean Modeling and Prediction</a:t>
                      </a:r>
                      <a:endParaRPr sz="17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NOS-57</a:t>
                      </a:r>
                      <a:endParaRPr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$ 10.0</a:t>
                      </a:r>
                      <a:endParaRPr sz="17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Data Management and Cyberinfrastructure</a:t>
                      </a:r>
                      <a:endParaRPr sz="17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NOS-44</a:t>
                      </a:r>
                      <a:endParaRPr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$ 2.0</a:t>
                      </a:r>
                      <a:endParaRPr sz="17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4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7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Complete National Coastal Modeling Coverage (CO-OPS lead; $5M total)</a:t>
                      </a:r>
                      <a:endParaRPr sz="17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NOS-34</a:t>
                      </a:r>
                      <a:endParaRPr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0.25</a:t>
                      </a:r>
                      <a:endParaRPr sz="17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5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TOTAL:</a:t>
                      </a:r>
                      <a:endParaRPr sz="22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$ 29.0</a:t>
                      </a:r>
                      <a:endParaRPr sz="22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$4.25</a:t>
                      </a:r>
                      <a:endParaRPr sz="2200"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T="25400" marB="2540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  <p:sp>
        <p:nvSpPr>
          <p:cNvPr id="73" name="Google Shape;73;p13"/>
          <p:cNvSpPr txBox="1"/>
          <p:nvPr/>
        </p:nvSpPr>
        <p:spPr>
          <a:xfrm>
            <a:off x="777225" y="6320800"/>
            <a:ext cx="5726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6349" y="17462"/>
            <a:ext cx="12185700" cy="59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Cross-NOAA Non-Satellite Ocean Observing  </a:t>
            </a:r>
            <a:endParaRPr/>
          </a:p>
        </p:txBody>
      </p:sp>
      <p:graphicFrame>
        <p:nvGraphicFramePr>
          <p:cNvPr id="80" name="Google Shape;80;p14"/>
          <p:cNvGraphicFramePr/>
          <p:nvPr/>
        </p:nvGraphicFramePr>
        <p:xfrm>
          <a:off x="6338" y="609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{343148E9-899A-45CD-97F8-BF7CBF1C4C13}</a:tableStyleId>
              </a:tblPr>
              <a:tblGrid>
                <a:gridCol w="4061900"/>
                <a:gridCol w="4061900"/>
                <a:gridCol w="4061900"/>
              </a:tblGrid>
              <a:tr h="58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FY21 Enacted ($M)</a:t>
                      </a:r>
                      <a:endParaRPr b="1"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FY22 PresBud ($M)</a:t>
                      </a:r>
                      <a:endParaRPr b="1"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997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Navigation, Observations, and Positioning </a:t>
                      </a:r>
                      <a:endParaRPr b="1"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229.7</a:t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236.6</a:t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43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IOOS Regional</a:t>
                      </a:r>
                      <a:endParaRPr b="1"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40.5</a:t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69.5</a:t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43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IOOS National</a:t>
                      </a:r>
                      <a:endParaRPr b="1"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6.8</a:t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11.3</a:t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43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CO-OPS</a:t>
                      </a:r>
                      <a:endParaRPr b="1"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34.9</a:t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49.5</a:t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43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OCS</a:t>
                      </a:r>
                      <a:r>
                        <a:rPr b="1" lang="en-US" sz="13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en-US" sz="13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(Base)</a:t>
                      </a:r>
                      <a:endParaRPr b="1" sz="13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56.2</a:t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60.1</a:t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61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OCS </a:t>
                      </a:r>
                      <a:r>
                        <a:rPr b="1" lang="en-US" sz="13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(Hydrographic Survey Contracts) </a:t>
                      </a:r>
                      <a:endParaRPr b="1" sz="13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106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Sustained Global Ocean Observing </a:t>
                      </a:r>
                      <a:r>
                        <a:rPr b="1" lang="en-US" sz="13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(Global Ocean Monitoring and Observing Program)</a:t>
                      </a:r>
                      <a:endParaRPr b="1" sz="13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45.5</a:t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68.5</a:t>
                      </a:r>
                      <a:endParaRPr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71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National Data Buoy Center</a:t>
                      </a:r>
                      <a:endParaRPr b="1" sz="2100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1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 in CJ</a:t>
                      </a:r>
                      <a:endParaRPr i="1" sz="21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1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 in CJ</a:t>
                      </a:r>
                      <a:endParaRPr i="1" sz="21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1981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2743200" y="5815012"/>
            <a:ext cx="5645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NOAA National Ocean Service 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3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Navigation, Observations, and Positioning: ‘National IOOS</a:t>
            </a:r>
            <a:r>
              <a:rPr lang="en-US" sz="1100"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‘Regional IOOS Observations’</a:t>
            </a:r>
            <a:r>
              <a:rPr lang="en-US" sz="1100">
                <a:latin typeface="Century Gothic"/>
                <a:ea typeface="Century Gothic"/>
                <a:cs typeface="Century Gothic"/>
                <a:sym typeface="Century Gothic"/>
              </a:rPr>
              <a:t> added together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3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Estimated Enacted levels are ‘post rescission’ totals for each year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3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‘Request’ = the President’s Budget Request</a:t>
            </a:r>
            <a:endParaRPr/>
          </a:p>
        </p:txBody>
      </p:sp>
      <p:sp>
        <p:nvSpPr>
          <p:cNvPr id="87" name="Google Shape;87;p15"/>
          <p:cNvSpPr txBox="1"/>
          <p:nvPr>
            <p:ph type="title"/>
          </p:nvPr>
        </p:nvSpPr>
        <p:spPr>
          <a:xfrm>
            <a:off x="1528762" y="17462"/>
            <a:ext cx="91392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kwell"/>
              <a:buNone/>
            </a:pPr>
            <a:r>
              <a:rPr b="0" i="0" lang="en-US" sz="2900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U.S. IOOS Enacted and President’s Budgets FY04-22</a:t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387" y="558800"/>
            <a:ext cx="10312402" cy="607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1981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/>
          </a:p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>
            <a:off x="1524000" y="-39687"/>
            <a:ext cx="91392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kwell"/>
              <a:buNone/>
            </a:pPr>
            <a:r>
              <a:rPr b="0" i="0" lang="en-US" sz="2900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U.S. IOOS Enacted and President’s Budgets FY17-22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625" y="690562"/>
            <a:ext cx="9561513" cy="533876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3013075" y="5680075"/>
            <a:ext cx="6161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NOAA National Ocean Service 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3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Navigation, Observations, and Positioning: ‘National IOOS’  &amp; ‘Regional IOOS Observations’ </a:t>
            </a:r>
            <a:endParaRPr/>
          </a:p>
          <a:p>
            <a:pPr indent="-63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Estimated Enacted levels are ‘post rescission’ totals for each year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3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‘Request’ = the President’s Budget Request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19812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3285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5328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2784475" y="5888037"/>
            <a:ext cx="6159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NOAA National Ocean Service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Navigation, Observations, and Positioning: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‘National IOOS’  &amp; ‘Regional IOOS Observations’ </a:t>
            </a:r>
            <a:endParaRPr/>
          </a:p>
          <a:p>
            <a:pPr indent="-63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Estimated Enacted levels are ‘post rescission’ totals for each year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63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Char char="•"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‘Request’ = the President’s Budget Request</a:t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1528762" y="-46037"/>
            <a:ext cx="91392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ckwell"/>
              <a:buNone/>
            </a:pPr>
            <a:r>
              <a:rPr b="0" i="0" lang="en-US" sz="2900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U.S. IOOS Enacted and President’s Budgets FY17-22</a:t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8575" y="714375"/>
            <a:ext cx="9688510" cy="561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2284412" y="2492375"/>
            <a:ext cx="7853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Enacted totals   2017 = 37.5,   2018 = 41.8,  2019 = 45.3,  2020 = 45.9,    2021 = 47.4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IOOS">
      <a:dk1>
        <a:srgbClr val="000000"/>
      </a:dk1>
      <a:lt1>
        <a:srgbClr val="FFFFFF"/>
      </a:lt1>
      <a:dk2>
        <a:srgbClr val="05328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3A53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3_Custom Design">
  <a:themeElements>
    <a:clrScheme name="IOOS">
      <a:dk1>
        <a:srgbClr val="000000"/>
      </a:dk1>
      <a:lt1>
        <a:srgbClr val="FFFFFF"/>
      </a:lt1>
      <a:dk2>
        <a:srgbClr val="05328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3A536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