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3"/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58000" cy="9144000"/>
  <p:embeddedFontLst>
    <p:embeddedFont>
      <p:font typeface="Century Gothic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bold.fntdata"/><Relationship Id="rId10" Type="http://schemas.openxmlformats.org/officeDocument/2006/relationships/font" Target="fonts/CenturyGothic-regular.fntdata"/><Relationship Id="rId13" Type="http://schemas.openxmlformats.org/officeDocument/2006/relationships/font" Target="fonts/CenturyGothic-boldItalic.fntdata"/><Relationship Id="rId12" Type="http://schemas.openxmlformats.org/officeDocument/2006/relationships/font" Target="fonts/CenturyGothic-italic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4e586bf55_1_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4e586bf55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g24e586bf55_1_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c0d71fcfe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dc0d71fcf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dc0d71fcfe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8b7ec7bb1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8b7ec7bb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58b7ec7bb1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9c1c83938f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9c1c83938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9c1c83938f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457200" y="2362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type="title"/>
          </p:nvPr>
        </p:nvSpPr>
        <p:spPr>
          <a:xfrm>
            <a:off x="457200" y="609600"/>
            <a:ext cx="3008313" cy="825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ckwell"/>
              <a:buNone/>
              <a:defRPr b="1" i="0" sz="20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5" name="Google Shape;55;p12"/>
          <p:cNvSpPr txBox="1"/>
          <p:nvPr>
            <p:ph idx="1" type="body"/>
          </p:nvPr>
        </p:nvSpPr>
        <p:spPr>
          <a:xfrm>
            <a:off x="3575050" y="609600"/>
            <a:ext cx="5111750" cy="55165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Google Shape;56;p1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None/>
              <a:defRPr b="0" i="0" sz="1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7" name="Google Shape;57;p12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ckwell"/>
              <a:buNone/>
              <a:defRPr b="1" i="0" sz="20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1" name="Google Shape;61;p1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urier New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2" name="Google Shape;62;p1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None/>
              <a:defRPr b="0" i="0" sz="1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0" i="0" sz="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4354" y="17417"/>
            <a:ext cx="9139646" cy="592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 rot="5400000">
            <a:off x="1943100" y="-495299"/>
            <a:ext cx="52578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8" name="Google Shape;68;p14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 rot="5400000">
            <a:off x="4838700" y="2400300"/>
            <a:ext cx="56388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 rot="5400000">
            <a:off x="647700" y="419100"/>
            <a:ext cx="56388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3" name="Google Shape;73;p15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ctrTitle"/>
          </p:nvPr>
        </p:nvSpPr>
        <p:spPr>
          <a:xfrm>
            <a:off x="685800" y="16002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3"/>
          <p:cNvSpPr txBox="1"/>
          <p:nvPr>
            <p:ph idx="1" type="subTitle"/>
          </p:nvPr>
        </p:nvSpPr>
        <p:spPr>
          <a:xfrm>
            <a:off x="1371600" y="3124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1792288" y="652462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4"/>
          <p:cNvSpPr/>
          <p:nvPr>
            <p:ph idx="2" type="pic"/>
          </p:nvPr>
        </p:nvSpPr>
        <p:spPr>
          <a:xfrm>
            <a:off x="1792288" y="12192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4354" y="17417"/>
            <a:ext cx="9139646" cy="592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7"/>
          <p:cNvSpPr txBox="1"/>
          <p:nvPr>
            <p:ph idx="1" type="body"/>
          </p:nvPr>
        </p:nvSpPr>
        <p:spPr>
          <a:xfrm>
            <a:off x="457200" y="990601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7" name="Google Shape;27;p7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ckwell"/>
              <a:buNone/>
              <a:defRPr b="0" i="0" sz="28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ourier New"/>
              <a:buNone/>
              <a:defRPr b="0" i="0" sz="1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2" name="Google Shape;32;p8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3" name="Google Shape;33;p8"/>
          <p:cNvSpPr txBox="1"/>
          <p:nvPr/>
        </p:nvSpPr>
        <p:spPr>
          <a:xfrm>
            <a:off x="4354" y="17417"/>
            <a:ext cx="9139646" cy="592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Rockwel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Click to edit Master title style</a:t>
            </a:r>
            <a:endParaRPr b="0" i="0" sz="32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type="title"/>
          </p:nvPr>
        </p:nvSpPr>
        <p:spPr>
          <a:xfrm>
            <a:off x="4354" y="17417"/>
            <a:ext cx="9139646" cy="592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7" name="Google Shape;37;p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8" name="Google Shape;38;p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9" name="Google Shape;39;p9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title"/>
          </p:nvPr>
        </p:nvSpPr>
        <p:spPr>
          <a:xfrm>
            <a:off x="4354" y="17417"/>
            <a:ext cx="9139646" cy="592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None/>
              <a:defRPr b="1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4" name="Google Shape;44;p1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5" name="Google Shape;45;p1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None/>
              <a:defRPr b="1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4354" y="17417"/>
            <a:ext cx="9139646" cy="592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11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2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4354" y="17417"/>
            <a:ext cx="9139646" cy="592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ckwell"/>
              <a:buNone/>
              <a:defRPr b="0" i="0" sz="3200" u="none" cap="none" strike="noStrik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1" name="Google Shape;21;p6"/>
          <p:cNvSpPr txBox="1"/>
          <p:nvPr>
            <p:ph idx="1" type="body"/>
          </p:nvPr>
        </p:nvSpPr>
        <p:spPr>
          <a:xfrm>
            <a:off x="457200" y="990601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urier New"/>
              <a:buChar char="o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2" name="Google Shape;22;p6"/>
          <p:cNvSpPr txBox="1"/>
          <p:nvPr>
            <p:ph idx="11" type="ftr"/>
          </p:nvPr>
        </p:nvSpPr>
        <p:spPr>
          <a:xfrm>
            <a:off x="1600200" y="6356350"/>
            <a:ext cx="533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3" name="Google Shape;23;p6"/>
          <p:cNvSpPr txBox="1"/>
          <p:nvPr>
            <p:ph idx="12" type="sldNum"/>
          </p:nvPr>
        </p:nvSpPr>
        <p:spPr>
          <a:xfrm>
            <a:off x="4572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ioos.noaa.gov/project/dmac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ioos.slack.com/" TargetMode="External"/><Relationship Id="rId4" Type="http://schemas.openxmlformats.org/officeDocument/2006/relationships/hyperlink" Target="https://join.slack.com/t/ioos/shared_invite/zt-rgegorl0-AEEpVxU427VGkYGrmeUkiw" TargetMode="External"/><Relationship Id="rId5" Type="http://schemas.openxmlformats.org/officeDocument/2006/relationships/hyperlink" Target="https://bit.ly/3vbVUaB" TargetMode="External"/><Relationship Id="rId6" Type="http://schemas.openxmlformats.org/officeDocument/2006/relationships/hyperlink" Target="https://ioos.noaa.gov/project/dmac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2021 DMAC Annual Meeting </a:t>
            </a:r>
            <a:endParaRPr/>
          </a:p>
        </p:txBody>
      </p:sp>
      <p:sp>
        <p:nvSpPr>
          <p:cNvPr id="81" name="Google Shape;81;p16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p16"/>
          <p:cNvSpPr txBox="1"/>
          <p:nvPr/>
        </p:nvSpPr>
        <p:spPr>
          <a:xfrm>
            <a:off x="370250" y="768450"/>
            <a:ext cx="8501400" cy="55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Welcome!</a:t>
            </a:r>
            <a:r>
              <a:rPr lang="en-US" sz="30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endParaRPr sz="30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Agenda</a:t>
            </a:r>
            <a:r>
              <a:rPr lang="en-US" sz="20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</a:t>
            </a:r>
            <a:r>
              <a:rPr lang="en-US" sz="2000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https://ioos.noaa.gov/project/dmac/</a:t>
            </a:r>
            <a:r>
              <a:rPr lang="en-US" sz="20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sz="20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Tues/Wed Schedule (Eastern Time):</a:t>
            </a:r>
            <a:endParaRPr sz="24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53285"/>
              </a:buClr>
              <a:buSzPts val="1800"/>
              <a:buFont typeface="Century Gothic"/>
              <a:buChar char="●"/>
            </a:pPr>
            <a:r>
              <a:rPr lang="en-US" sz="18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1 - 3:30: </a:t>
            </a:r>
            <a:r>
              <a:rPr lang="en-US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Plenary presentations - two 30 minute Q&amp;A + break periods </a:t>
            </a:r>
            <a:endParaRPr sz="18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53285"/>
              </a:buClr>
              <a:buSzPts val="1800"/>
              <a:buFont typeface="Century Gothic"/>
              <a:buChar char="●"/>
            </a:pPr>
            <a:r>
              <a:rPr lang="en-US" sz="18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3:30 - 4:45: </a:t>
            </a:r>
            <a:r>
              <a:rPr lang="en-US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Breakout discussion sessions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entury Gothic"/>
              <a:buChar char="●"/>
            </a:pPr>
            <a:r>
              <a:rPr lang="en-US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4:45 - 5: Report-outs from breakout sessions</a:t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rgbClr val="053285"/>
              </a:buClr>
              <a:buSzPts val="1800"/>
              <a:buFont typeface="Century Gothic"/>
              <a:buChar char="●"/>
            </a:pPr>
            <a:r>
              <a:rPr lang="en-US" sz="18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5 - 6: </a:t>
            </a:r>
            <a:r>
              <a:rPr lang="en-US" sz="18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Virtual happy hour</a:t>
            </a:r>
            <a:endParaRPr sz="18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Thursday: </a:t>
            </a:r>
            <a:r>
              <a:rPr lang="en-US" sz="18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 breakouts, meeting ends @ 3:45 PM</a:t>
            </a:r>
            <a:endParaRPr sz="18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Recording: </a:t>
            </a:r>
            <a:r>
              <a:rPr lang="en-US" sz="18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Meeting </a:t>
            </a:r>
            <a:r>
              <a:rPr b="1" lang="en-US" sz="18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will not be recorded</a:t>
            </a:r>
            <a:r>
              <a:rPr lang="en-US" sz="1800">
                <a:solidFill>
                  <a:srgbClr val="053285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or made available online by NOAA (so please plan to join live for any sessions of interest)</a:t>
            </a:r>
            <a:endParaRPr sz="1800">
              <a:solidFill>
                <a:srgbClr val="053285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Virtual Meeting Guidelines/</a:t>
            </a:r>
            <a:r>
              <a:rPr lang="en-US"/>
              <a:t>Etiquette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213475" y="786000"/>
            <a:ext cx="5025600" cy="593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entury Gothic"/>
              <a:buChar char="●"/>
            </a:pPr>
            <a:r>
              <a:rPr lang="en-US" sz="1800"/>
              <a:t>Please remember to mute! (or we may have to mute you)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entury Gothic"/>
              <a:buChar char="●"/>
            </a:pPr>
            <a:r>
              <a:rPr lang="en-US" sz="1800"/>
              <a:t>Q&amp;A will take place during the first 15 minutes of break time for all presentations in the previous session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Please use the Meet Q&amp;A feature to pose and vote up questions (see screenshots) &amp; include presenter name in your question 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Moderators will ask questions from the top of the list 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-US" sz="1800"/>
              <a:t>We will not be using the raised hand feature; chat is for discussion only</a:t>
            </a:r>
            <a:endParaRPr sz="1800"/>
          </a:p>
          <a:p>
            <a:pPr indent="-342900" lvl="0" marL="457200" rtl="0" algn="l"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800"/>
              <a:buFont typeface="Century Gothic"/>
              <a:buChar char="●"/>
            </a:pPr>
            <a:r>
              <a:rPr lang="en-US" sz="1800"/>
              <a:t>Turning video on is encouraged, especially during breakout discussions and Q &amp; A</a:t>
            </a:r>
            <a:endParaRPr/>
          </a:p>
        </p:txBody>
      </p:sp>
      <p:sp>
        <p:nvSpPr>
          <p:cNvPr id="90" name="Google Shape;90;p17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7125" y="2790500"/>
            <a:ext cx="2801175" cy="334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71250" y="746900"/>
            <a:ext cx="2694758" cy="33482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Breakout Discussions</a:t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457200" y="990601"/>
            <a:ext cx="8229600" cy="525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/>
              <a:t>Tuesday/Wednesday</a:t>
            </a:r>
            <a:r>
              <a:rPr b="1" lang="en-US"/>
              <a:t> 3:30 - 4:45 PM ET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Tuesday:</a:t>
            </a:r>
            <a:endParaRPr/>
          </a:p>
          <a:p>
            <a:pPr indent="-355600" lvl="0" marL="457200" rtl="0" algn="l">
              <a:spcBef>
                <a:spcPts val="48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Modeling and Data Science in the Cloud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Data Products and applications to meet user needs (challenges &amp; lessons learned)</a:t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Wednesday:</a:t>
            </a:r>
            <a:endParaRPr/>
          </a:p>
          <a:p>
            <a:pPr indent="-355600" lvl="0" marL="457200" rtl="0" algn="l">
              <a:spcBef>
                <a:spcPts val="48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Advancing marine life data management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AI/ML-based applications in NOS and IOOS</a:t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2000" u="sng"/>
              <a:t>Reminder</a:t>
            </a:r>
            <a:r>
              <a:rPr lang="en-US" sz="2000" u="sng"/>
              <a:t>:</a:t>
            </a:r>
            <a:r>
              <a:rPr lang="en-US" sz="2000"/>
              <a:t> Breakout session leads will give short 5 - 7 minute report-outs at the end of each day to the main meeting room. </a:t>
            </a:r>
            <a:endParaRPr sz="2000"/>
          </a:p>
        </p:txBody>
      </p:sp>
      <p:sp>
        <p:nvSpPr>
          <p:cNvPr id="100" name="Google Shape;100;p18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idx="1" type="body"/>
          </p:nvPr>
        </p:nvSpPr>
        <p:spPr>
          <a:xfrm>
            <a:off x="457200" y="1920575"/>
            <a:ext cx="8229600" cy="432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Slack Discussion:</a:t>
            </a:r>
            <a:endParaRPr/>
          </a:p>
          <a:p>
            <a:pPr indent="-292100" lvl="0" marL="457200" rtl="0" algn="l">
              <a:spcBef>
                <a:spcPts val="480"/>
              </a:spcBef>
              <a:spcAft>
                <a:spcPts val="0"/>
              </a:spcAft>
              <a:buSzPts val="1000"/>
              <a:buChar char="●"/>
            </a:pPr>
            <a:r>
              <a:rPr lang="en-US" sz="2000"/>
              <a:t>DMAC community Slack workspace: </a:t>
            </a:r>
            <a:r>
              <a:rPr lang="en-US" sz="2000" u="sng">
                <a:solidFill>
                  <a:schemeClr val="hlink"/>
                </a:solidFill>
                <a:hlinkClick r:id="rId3"/>
              </a:rPr>
              <a:t>https://ioos.slack.com/</a:t>
            </a:r>
            <a:r>
              <a:rPr lang="en-US" sz="2000"/>
              <a:t> </a:t>
            </a:r>
            <a:endParaRPr sz="2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-US" sz="2000"/>
              <a:t>Use </a:t>
            </a:r>
            <a:r>
              <a:rPr lang="en-US" sz="2000" u="sng">
                <a:solidFill>
                  <a:schemeClr val="hlink"/>
                </a:solidFill>
                <a:hlinkClick r:id="rId4"/>
              </a:rPr>
              <a:t>this link</a:t>
            </a:r>
            <a:r>
              <a:rPr lang="en-US" sz="2000"/>
              <a:t> or </a:t>
            </a:r>
            <a:r>
              <a:rPr lang="en-US" sz="2000" u="sng">
                <a:solidFill>
                  <a:schemeClr val="hlink"/>
                </a:solidFill>
                <a:hlinkClick r:id="rId5"/>
              </a:rPr>
              <a:t>https://bit.ly/3vbVUaB</a:t>
            </a:r>
            <a:r>
              <a:rPr lang="en-US" sz="2000"/>
              <a:t> </a:t>
            </a:r>
            <a:r>
              <a:rPr lang="en-US" sz="2000"/>
              <a:t>to join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Virtual Happy Hour (Tuesday, Wednesday):</a:t>
            </a:r>
            <a:endParaRPr/>
          </a:p>
          <a:p>
            <a:pPr indent="-292100" lvl="0" marL="457200" rtl="0" algn="l">
              <a:spcBef>
                <a:spcPts val="480"/>
              </a:spcBef>
              <a:spcAft>
                <a:spcPts val="0"/>
              </a:spcAft>
              <a:buSzPts val="1000"/>
              <a:buChar char="●"/>
            </a:pPr>
            <a:r>
              <a:rPr lang="en-US" sz="2000"/>
              <a:t>Informal get togethers themed by breakout session topic, check the </a:t>
            </a:r>
            <a:r>
              <a:rPr lang="en-US" sz="2000" u="sng">
                <a:solidFill>
                  <a:schemeClr val="hlink"/>
                </a:solidFill>
                <a:hlinkClick r:id="rId6"/>
              </a:rPr>
              <a:t>agenda</a:t>
            </a:r>
            <a:r>
              <a:rPr lang="en-US" sz="2000"/>
              <a:t> for details and connection info.</a:t>
            </a:r>
            <a:endParaRPr sz="2000"/>
          </a:p>
        </p:txBody>
      </p:sp>
      <p:sp>
        <p:nvSpPr>
          <p:cNvPr id="107" name="Google Shape;107;p19"/>
          <p:cNvSpPr txBox="1"/>
          <p:nvPr>
            <p:ph type="title"/>
          </p:nvPr>
        </p:nvSpPr>
        <p:spPr>
          <a:xfrm>
            <a:off x="4354" y="17417"/>
            <a:ext cx="9139500" cy="59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Slack and Virtual Happy Hours</a:t>
            </a:r>
            <a:endParaRPr/>
          </a:p>
        </p:txBody>
      </p:sp>
      <p:sp>
        <p:nvSpPr>
          <p:cNvPr id="108" name="Google Shape;108;p19"/>
          <p:cNvSpPr txBox="1"/>
          <p:nvPr>
            <p:ph idx="12" type="sldNum"/>
          </p:nvPr>
        </p:nvSpPr>
        <p:spPr>
          <a:xfrm>
            <a:off x="457200" y="6356350"/>
            <a:ext cx="7620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OOS PowerPoint Masters_012716">
  <a:themeElements>
    <a:clrScheme name="IOOS Custom">
      <a:dk1>
        <a:srgbClr val="000000"/>
      </a:dk1>
      <a:lt1>
        <a:srgbClr val="F5F5F5"/>
      </a:lt1>
      <a:dk2>
        <a:srgbClr val="053285"/>
      </a:dk2>
      <a:lt2>
        <a:srgbClr val="EEECE1"/>
      </a:lt2>
      <a:accent1>
        <a:srgbClr val="1692B1"/>
      </a:accent1>
      <a:accent2>
        <a:srgbClr val="C0504D"/>
      </a:accent2>
      <a:accent3>
        <a:srgbClr val="9BBB59"/>
      </a:accent3>
      <a:accent4>
        <a:srgbClr val="8064A2"/>
      </a:accent4>
      <a:accent5>
        <a:srgbClr val="5CD6F6"/>
      </a:accent5>
      <a:accent6>
        <a:srgbClr val="F3A53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IOOS Cover Slides">
  <a:themeElements>
    <a:clrScheme name="IOOS Custom">
      <a:dk1>
        <a:srgbClr val="000000"/>
      </a:dk1>
      <a:lt1>
        <a:srgbClr val="F5F5F5"/>
      </a:lt1>
      <a:dk2>
        <a:srgbClr val="053285"/>
      </a:dk2>
      <a:lt2>
        <a:srgbClr val="EEECE1"/>
      </a:lt2>
      <a:accent1>
        <a:srgbClr val="1692B1"/>
      </a:accent1>
      <a:accent2>
        <a:srgbClr val="C0504D"/>
      </a:accent2>
      <a:accent3>
        <a:srgbClr val="9BBB59"/>
      </a:accent3>
      <a:accent4>
        <a:srgbClr val="8064A2"/>
      </a:accent4>
      <a:accent5>
        <a:srgbClr val="5CD6F6"/>
      </a:accent5>
      <a:accent6>
        <a:srgbClr val="F3A53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