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3" r:id="rId2"/>
    <p:sldMasterId id="2147483665" r:id="rId3"/>
  </p:sldMasterIdLst>
  <p:notesMasterIdLst>
    <p:notesMasterId r:id="rId3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Lst>
  <p:sldSz cx="12192000" cy="6858000"/>
  <p:notesSz cx="6858000" cy="9144000"/>
  <p:embeddedFontLst>
    <p:embeddedFont>
      <p:font typeface="Rockwell" panose="02060603020205020403" pitchFamily="18" charset="0"/>
      <p:regular r:id="rId31"/>
      <p:bold r:id="rId32"/>
      <p:italic r:id="rId33"/>
      <p:boldItalic r:id="rId34"/>
    </p:embeddedFont>
    <p:embeddedFont>
      <p:font typeface="Roboto"/>
      <p:regular r:id="rId35"/>
      <p:bold r:id="rId36"/>
      <p:italic r:id="rId37"/>
      <p:boldItalic r:id="rId38"/>
    </p:embeddedFont>
    <p:embeddedFont>
      <p:font typeface="Roboto Slab"/>
      <p:regular r:id="rId39"/>
      <p:bold r:id="rId40"/>
    </p:embeddedFont>
    <p:embeddedFont>
      <p:font typeface="Century Gothic" panose="020B0502020202020204" pitchFamily="3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jtk6gjERzTb0NzSU3nab19PAxTB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49" Type="http://customschemas.google.com/relationships/presentationmetadata" Target="meta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8" Type="http://schemas.openxmlformats.org/officeDocument/2006/relationships/slide" Target="slides/slide5.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b71a5c0dde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7" name="Google Shape;297;gb71a5c0dd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b71a5c0dde_0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6" name="Google Shape;306;gb71a5c0dde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b71a5c0dde_0_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5" name="Google Shape;315;gb71a5c0dde_0_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71a5c0dde_0_7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4" name="Google Shape;324;gb71a5c0dde_0_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b71a5c0dde_0_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gb71a5c0dde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b71a5c0dde_0_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gb71a5c0dde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b71a5c0dde_0_7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2" name="Google Shape;352;gb71a5c0dde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 name="Google Shape;12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5" name="Google Shape;15;p22"/>
          <p:cNvSpPr txBox="1">
            <a:spLocks noGrp="1"/>
          </p:cNvSpPr>
          <p:nvPr>
            <p:ph type="ctrTitle"/>
          </p:nvPr>
        </p:nvSpPr>
        <p:spPr>
          <a:xfrm>
            <a:off x="398585" y="2365009"/>
            <a:ext cx="11430000" cy="11430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0"/>
              </a:spcBef>
              <a:spcAft>
                <a:spcPts val="0"/>
              </a:spcAft>
              <a:buClr>
                <a:schemeClr val="lt1"/>
              </a:buClr>
              <a:buSzPts val="3600"/>
              <a:buFont typeface="Rockwell"/>
              <a:buNone/>
              <a:defRPr sz="3600">
                <a:solidFill>
                  <a:schemeClr val="lt1"/>
                </a:solidFill>
                <a:latin typeface="Rockwell"/>
                <a:ea typeface="Rockwell"/>
                <a:cs typeface="Rockwell"/>
                <a:sym typeface="Rockwe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5"/>
        <p:cNvGrpSpPr/>
        <p:nvPr/>
      </p:nvGrpSpPr>
      <p:grpSpPr>
        <a:xfrm>
          <a:off x="0" y="0"/>
          <a:ext cx="0" cy="0"/>
          <a:chOff x="0" y="0"/>
          <a:chExt cx="0" cy="0"/>
        </a:xfrm>
      </p:grpSpPr>
      <p:sp>
        <p:nvSpPr>
          <p:cNvPr id="56" name="Google Shape;56;p31"/>
          <p:cNvSpPr txBox="1">
            <a:spLocks noGrp="1"/>
          </p:cNvSpPr>
          <p:nvPr>
            <p:ph type="title"/>
          </p:nvPr>
        </p:nvSpPr>
        <p:spPr>
          <a:xfrm>
            <a:off x="839788" y="715108"/>
            <a:ext cx="10515600" cy="12371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1"/>
          <p:cNvSpPr txBox="1">
            <a:spLocks noGrp="1"/>
          </p:cNvSpPr>
          <p:nvPr>
            <p:ph type="body" idx="1"/>
          </p:nvPr>
        </p:nvSpPr>
        <p:spPr>
          <a:xfrm>
            <a:off x="839788" y="1997687"/>
            <a:ext cx="5157787" cy="76895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1" i="0" u="none" strike="noStrike" cap="none">
                <a:solidFill>
                  <a:srgbClr val="053285"/>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rgbClr val="053285"/>
              </a:buClr>
              <a:buSzPts val="2000"/>
              <a:buFont typeface="Arial"/>
              <a:buNone/>
              <a:defRPr sz="2000" b="1" i="0" u="none" strike="noStrike" cap="none">
                <a:solidFill>
                  <a:srgbClr val="053285"/>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rgbClr val="053285"/>
              </a:buClr>
              <a:buSzPts val="1800"/>
              <a:buFont typeface="Courier New"/>
              <a:buNone/>
              <a:defRPr sz="1800" b="1" i="0" u="none" strike="noStrike" cap="none">
                <a:solidFill>
                  <a:srgbClr val="053285"/>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rgbClr val="053285"/>
              </a:buClr>
              <a:buSzPts val="1600"/>
              <a:buFont typeface="Century Gothic"/>
              <a:buNone/>
              <a:defRPr sz="1600" b="1" i="0" u="none" strike="noStrike" cap="none">
                <a:solidFill>
                  <a:srgbClr val="053285"/>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rgbClr val="053285"/>
              </a:buClr>
              <a:buSzPts val="1600"/>
              <a:buFont typeface="Century Gothic"/>
              <a:buNone/>
              <a:defRPr sz="1600" b="1" i="0" u="none" strike="noStrike" cap="none">
                <a:solidFill>
                  <a:srgbClr val="053285"/>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9pPr>
          </a:lstStyle>
          <a:p>
            <a:endParaRPr/>
          </a:p>
        </p:txBody>
      </p:sp>
      <p:sp>
        <p:nvSpPr>
          <p:cNvPr id="58" name="Google Shape;58;p31"/>
          <p:cNvSpPr txBox="1">
            <a:spLocks noGrp="1"/>
          </p:cNvSpPr>
          <p:nvPr>
            <p:ph type="body" idx="2"/>
          </p:nvPr>
        </p:nvSpPr>
        <p:spPr>
          <a:xfrm>
            <a:off x="839788" y="2766645"/>
            <a:ext cx="5157787" cy="342301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9" name="Google Shape;59;p31"/>
          <p:cNvSpPr txBox="1">
            <a:spLocks noGrp="1"/>
          </p:cNvSpPr>
          <p:nvPr>
            <p:ph type="body" idx="3"/>
          </p:nvPr>
        </p:nvSpPr>
        <p:spPr>
          <a:xfrm>
            <a:off x="6172200" y="1997687"/>
            <a:ext cx="5183188" cy="76895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1" i="0" u="none" strike="noStrike" cap="none">
                <a:solidFill>
                  <a:srgbClr val="053285"/>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rgbClr val="053285"/>
              </a:buClr>
              <a:buSzPts val="2000"/>
              <a:buFont typeface="Arial"/>
              <a:buNone/>
              <a:defRPr sz="2000" b="1" i="0" u="none" strike="noStrike" cap="none">
                <a:solidFill>
                  <a:srgbClr val="053285"/>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rgbClr val="053285"/>
              </a:buClr>
              <a:buSzPts val="1800"/>
              <a:buFont typeface="Courier New"/>
              <a:buNone/>
              <a:defRPr sz="1800" b="1" i="0" u="none" strike="noStrike" cap="none">
                <a:solidFill>
                  <a:srgbClr val="053285"/>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rgbClr val="053285"/>
              </a:buClr>
              <a:buSzPts val="1600"/>
              <a:buFont typeface="Century Gothic"/>
              <a:buNone/>
              <a:defRPr sz="1600" b="1" i="0" u="none" strike="noStrike" cap="none">
                <a:solidFill>
                  <a:srgbClr val="053285"/>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rgbClr val="053285"/>
              </a:buClr>
              <a:buSzPts val="1600"/>
              <a:buFont typeface="Century Gothic"/>
              <a:buNone/>
              <a:defRPr sz="1600" b="1" i="0" u="none" strike="noStrike" cap="none">
                <a:solidFill>
                  <a:srgbClr val="053285"/>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9pPr>
          </a:lstStyle>
          <a:p>
            <a:endParaRPr/>
          </a:p>
        </p:txBody>
      </p:sp>
      <p:sp>
        <p:nvSpPr>
          <p:cNvPr id="60" name="Google Shape;60;p31"/>
          <p:cNvSpPr txBox="1">
            <a:spLocks noGrp="1"/>
          </p:cNvSpPr>
          <p:nvPr>
            <p:ph type="body" idx="4"/>
          </p:nvPr>
        </p:nvSpPr>
        <p:spPr>
          <a:xfrm>
            <a:off x="6172200" y="2766645"/>
            <a:ext cx="5183188" cy="342301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1" name="Google Shape;61;p31"/>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62" name="Google Shape;62;p31"/>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3"/>
        <p:cNvGrpSpPr/>
        <p:nvPr/>
      </p:nvGrpSpPr>
      <p:grpSpPr>
        <a:xfrm>
          <a:off x="0" y="0"/>
          <a:ext cx="0" cy="0"/>
          <a:chOff x="0" y="0"/>
          <a:chExt cx="0" cy="0"/>
        </a:xfrm>
      </p:grpSpPr>
      <p:sp>
        <p:nvSpPr>
          <p:cNvPr id="64" name="Google Shape;64;p32"/>
          <p:cNvSpPr txBox="1">
            <a:spLocks noGrp="1"/>
          </p:cNvSpPr>
          <p:nvPr>
            <p:ph type="title"/>
          </p:nvPr>
        </p:nvSpPr>
        <p:spPr>
          <a:xfrm>
            <a:off x="838200" y="74026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32"/>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66" name="Google Shape;66;p32"/>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7"/>
        <p:cNvGrpSpPr/>
        <p:nvPr/>
      </p:nvGrpSpPr>
      <p:grpSpPr>
        <a:xfrm>
          <a:off x="0" y="0"/>
          <a:ext cx="0" cy="0"/>
          <a:chOff x="0" y="0"/>
          <a:chExt cx="0" cy="0"/>
        </a:xfrm>
      </p:grpSpPr>
      <p:sp>
        <p:nvSpPr>
          <p:cNvPr id="68" name="Google Shape;68;p33"/>
          <p:cNvSpPr txBox="1">
            <a:spLocks noGrp="1"/>
          </p:cNvSpPr>
          <p:nvPr>
            <p:ph type="title"/>
          </p:nvPr>
        </p:nvSpPr>
        <p:spPr>
          <a:xfrm>
            <a:off x="839788" y="731439"/>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Rockwel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33"/>
          <p:cNvSpPr txBox="1">
            <a:spLocks noGrp="1"/>
          </p:cNvSpPr>
          <p:nvPr>
            <p:ph type="body" idx="1"/>
          </p:nvPr>
        </p:nvSpPr>
        <p:spPr>
          <a:xfrm>
            <a:off x="5159742" y="1241882"/>
            <a:ext cx="6172200" cy="4873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3200"/>
              <a:buFont typeface="Arial"/>
              <a:buNone/>
              <a:defRPr sz="3200" b="0" i="0" u="none" strike="noStrike" cap="none">
                <a:solidFill>
                  <a:srgbClr val="053285"/>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rgbClr val="053285"/>
              </a:buClr>
              <a:buSzPts val="2800"/>
              <a:buFont typeface="Arial"/>
              <a:buChar char="•"/>
              <a:defRPr sz="2800" b="0" i="0" u="none" strike="noStrike" cap="none">
                <a:solidFill>
                  <a:srgbClr val="053285"/>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rgbClr val="053285"/>
              </a:buClr>
              <a:buSzPts val="2400"/>
              <a:buFont typeface="Courier New"/>
              <a:buChar char="o"/>
              <a:defRPr sz="2400" b="0" i="0" u="none" strike="noStrike" cap="none">
                <a:solidFill>
                  <a:srgbClr val="053285"/>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rgbClr val="053285"/>
              </a:buClr>
              <a:buSzPts val="2000"/>
              <a:buFont typeface="Century Gothic"/>
              <a:buChar char="−"/>
              <a:defRPr sz="2000" b="0" i="0" u="none" strike="noStrike" cap="none">
                <a:solidFill>
                  <a:srgbClr val="053285"/>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rgbClr val="053285"/>
              </a:buClr>
              <a:buSzPts val="2000"/>
              <a:buFont typeface="Century Gothic"/>
              <a:buChar char="»"/>
              <a:defRPr sz="2000" b="0" i="0" u="none" strike="noStrike" cap="none">
                <a:solidFill>
                  <a:srgbClr val="053285"/>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70" name="Google Shape;70;p33"/>
          <p:cNvSpPr txBox="1">
            <a:spLocks noGrp="1"/>
          </p:cNvSpPr>
          <p:nvPr>
            <p:ph type="body" idx="2"/>
          </p:nvPr>
        </p:nvSpPr>
        <p:spPr>
          <a:xfrm>
            <a:off x="839788" y="2303919"/>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1600"/>
              <a:buFont typeface="Arial"/>
              <a:buNone/>
              <a:defRPr sz="1600" b="0" i="0" u="none" strike="noStrike" cap="none">
                <a:solidFill>
                  <a:srgbClr val="053285"/>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rgbClr val="053285"/>
              </a:buClr>
              <a:buSzPts val="1400"/>
              <a:buFont typeface="Arial"/>
              <a:buNone/>
              <a:defRPr sz="1400" b="0" i="0" u="none" strike="noStrike" cap="none">
                <a:solidFill>
                  <a:srgbClr val="053285"/>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rgbClr val="053285"/>
              </a:buClr>
              <a:buSzPts val="1200"/>
              <a:buFont typeface="Courier New"/>
              <a:buNone/>
              <a:defRPr sz="1200" b="0" i="0" u="none" strike="noStrike" cap="none">
                <a:solidFill>
                  <a:srgbClr val="053285"/>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rgbClr val="053285"/>
              </a:buClr>
              <a:buSzPts val="1000"/>
              <a:buFont typeface="Century Gothic"/>
              <a:buNone/>
              <a:defRPr sz="1000" b="0" i="0" u="none" strike="noStrike" cap="none">
                <a:solidFill>
                  <a:srgbClr val="053285"/>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rgbClr val="053285"/>
              </a:buClr>
              <a:buSzPts val="1000"/>
              <a:buFont typeface="Century Gothic"/>
              <a:buNone/>
              <a:defRPr sz="1000" b="0" i="0" u="none" strike="noStrike" cap="none">
                <a:solidFill>
                  <a:srgbClr val="053285"/>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33"/>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72" name="Google Shape;72;p33"/>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8200" y="731439"/>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Rockwel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8" y="1263740"/>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53285"/>
              </a:buClr>
              <a:buSzPts val="3200"/>
              <a:buFont typeface="Arial"/>
              <a:buNone/>
              <a:defRPr sz="3200" b="0" i="0" u="none" strike="noStrike" cap="none">
                <a:solidFill>
                  <a:srgbClr val="053285"/>
                </a:solidFill>
                <a:latin typeface="Century Gothic"/>
                <a:ea typeface="Century Gothic"/>
                <a:cs typeface="Century Gothic"/>
                <a:sym typeface="Century Gothic"/>
              </a:defRPr>
            </a:lvl1pPr>
            <a:lvl2pPr marR="0" lvl="1" algn="l" rtl="0">
              <a:lnSpc>
                <a:spcPct val="90000"/>
              </a:lnSpc>
              <a:spcBef>
                <a:spcPts val="500"/>
              </a:spcBef>
              <a:spcAft>
                <a:spcPts val="0"/>
              </a:spcAft>
              <a:buClr>
                <a:srgbClr val="053285"/>
              </a:buClr>
              <a:buSzPts val="2800"/>
              <a:buFont typeface="Arial"/>
              <a:buNone/>
              <a:defRPr sz="2800" b="0" i="0" u="none" strike="noStrike" cap="none">
                <a:solidFill>
                  <a:srgbClr val="053285"/>
                </a:solidFill>
                <a:latin typeface="Century Gothic"/>
                <a:ea typeface="Century Gothic"/>
                <a:cs typeface="Century Gothic"/>
                <a:sym typeface="Century Gothic"/>
              </a:defRPr>
            </a:lvl2pPr>
            <a:lvl3pPr marR="0" lvl="2" algn="l" rtl="0">
              <a:lnSpc>
                <a:spcPct val="90000"/>
              </a:lnSpc>
              <a:spcBef>
                <a:spcPts val="500"/>
              </a:spcBef>
              <a:spcAft>
                <a:spcPts val="0"/>
              </a:spcAft>
              <a:buClr>
                <a:srgbClr val="053285"/>
              </a:buClr>
              <a:buSzPts val="2400"/>
              <a:buFont typeface="Courier New"/>
              <a:buNone/>
              <a:defRPr sz="2400" b="0" i="0" u="none" strike="noStrike" cap="none">
                <a:solidFill>
                  <a:srgbClr val="053285"/>
                </a:solidFill>
                <a:latin typeface="Century Gothic"/>
                <a:ea typeface="Century Gothic"/>
                <a:cs typeface="Century Gothic"/>
                <a:sym typeface="Century Gothic"/>
              </a:defRPr>
            </a:lvl3pPr>
            <a:lvl4pPr marR="0" lvl="3" algn="l" rtl="0">
              <a:lnSpc>
                <a:spcPct val="90000"/>
              </a:lnSpc>
              <a:spcBef>
                <a:spcPts val="500"/>
              </a:spcBef>
              <a:spcAft>
                <a:spcPts val="0"/>
              </a:spcAft>
              <a:buClr>
                <a:srgbClr val="053285"/>
              </a:buClr>
              <a:buSzPts val="2000"/>
              <a:buFont typeface="Century Gothic"/>
              <a:buNone/>
              <a:defRPr sz="2000" b="0" i="0" u="none" strike="noStrike" cap="none">
                <a:solidFill>
                  <a:srgbClr val="053285"/>
                </a:solidFill>
                <a:latin typeface="Century Gothic"/>
                <a:ea typeface="Century Gothic"/>
                <a:cs typeface="Century Gothic"/>
                <a:sym typeface="Century Gothic"/>
              </a:defRPr>
            </a:lvl4pPr>
            <a:lvl5pPr marR="0" lvl="4" algn="l" rtl="0">
              <a:lnSpc>
                <a:spcPct val="90000"/>
              </a:lnSpc>
              <a:spcBef>
                <a:spcPts val="500"/>
              </a:spcBef>
              <a:spcAft>
                <a:spcPts val="0"/>
              </a:spcAft>
              <a:buClr>
                <a:srgbClr val="053285"/>
              </a:buClr>
              <a:buSzPts val="2000"/>
              <a:buFont typeface="Century Gothic"/>
              <a:buNone/>
              <a:defRPr sz="2000" b="0" i="0" u="none" strike="noStrike" cap="none">
                <a:solidFill>
                  <a:srgbClr val="053285"/>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76" name="Google Shape;76;p34"/>
          <p:cNvSpPr txBox="1">
            <a:spLocks noGrp="1"/>
          </p:cNvSpPr>
          <p:nvPr>
            <p:ph type="body" idx="1"/>
          </p:nvPr>
        </p:nvSpPr>
        <p:spPr>
          <a:xfrm>
            <a:off x="838200" y="2325777"/>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1600"/>
              <a:buFont typeface="Arial"/>
              <a:buNone/>
              <a:defRPr sz="1600" b="0" i="0" u="none" strike="noStrike" cap="none">
                <a:solidFill>
                  <a:srgbClr val="053285"/>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rgbClr val="053285"/>
              </a:buClr>
              <a:buSzPts val="1400"/>
              <a:buFont typeface="Arial"/>
              <a:buNone/>
              <a:defRPr sz="1400" b="0" i="0" u="none" strike="noStrike" cap="none">
                <a:solidFill>
                  <a:srgbClr val="053285"/>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rgbClr val="053285"/>
              </a:buClr>
              <a:buSzPts val="1200"/>
              <a:buFont typeface="Courier New"/>
              <a:buNone/>
              <a:defRPr sz="1200" b="0" i="0" u="none" strike="noStrike" cap="none">
                <a:solidFill>
                  <a:srgbClr val="053285"/>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rgbClr val="053285"/>
              </a:buClr>
              <a:buSzPts val="1000"/>
              <a:buFont typeface="Century Gothic"/>
              <a:buNone/>
              <a:defRPr sz="1000" b="0" i="0" u="none" strike="noStrike" cap="none">
                <a:solidFill>
                  <a:srgbClr val="053285"/>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rgbClr val="053285"/>
              </a:buClr>
              <a:buSzPts val="1000"/>
              <a:buFont typeface="Century Gothic"/>
              <a:buNone/>
              <a:defRPr sz="1000" b="0" i="0" u="none" strike="noStrike" cap="none">
                <a:solidFill>
                  <a:srgbClr val="053285"/>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9pPr>
          </a:lstStyle>
          <a:p>
            <a:endParaRPr/>
          </a:p>
        </p:txBody>
      </p:sp>
      <p:sp>
        <p:nvSpPr>
          <p:cNvPr id="77" name="Google Shape;77;p34"/>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78" name="Google Shape;78;p34"/>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35"/>
          <p:cNvSpPr txBox="1">
            <a:spLocks noGrp="1"/>
          </p:cNvSpPr>
          <p:nvPr>
            <p:ph type="title"/>
          </p:nvPr>
        </p:nvSpPr>
        <p:spPr>
          <a:xfrm>
            <a:off x="838200" y="719658"/>
            <a:ext cx="10515600" cy="123809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35"/>
          <p:cNvSpPr txBox="1">
            <a:spLocks noGrp="1"/>
          </p:cNvSpPr>
          <p:nvPr>
            <p:ph type="body" idx="1"/>
          </p:nvPr>
        </p:nvSpPr>
        <p:spPr>
          <a:xfrm rot="5400000">
            <a:off x="3927231" y="-1131276"/>
            <a:ext cx="4337538" cy="10515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2" name="Google Shape;82;p35"/>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83" name="Google Shape;83;p35"/>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36"/>
          <p:cNvSpPr txBox="1">
            <a:spLocks noGrp="1"/>
          </p:cNvSpPr>
          <p:nvPr>
            <p:ph type="title"/>
          </p:nvPr>
        </p:nvSpPr>
        <p:spPr>
          <a:xfrm rot="5400000">
            <a:off x="7292930" y="2210976"/>
            <a:ext cx="5516286"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36"/>
          <p:cNvSpPr txBox="1">
            <a:spLocks noGrp="1"/>
          </p:cNvSpPr>
          <p:nvPr>
            <p:ph type="body" idx="1"/>
          </p:nvPr>
        </p:nvSpPr>
        <p:spPr>
          <a:xfrm rot="5400000">
            <a:off x="1947207" y="-341724"/>
            <a:ext cx="5516286" cy="77343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7" name="Google Shape;87;p36"/>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88" name="Google Shape;88;p36"/>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3"/>
        <p:cNvGrpSpPr/>
        <p:nvPr/>
      </p:nvGrpSpPr>
      <p:grpSpPr>
        <a:xfrm>
          <a:off x="0" y="0"/>
          <a:ext cx="0" cy="0"/>
          <a:chOff x="0" y="0"/>
          <a:chExt cx="0" cy="0"/>
        </a:xfrm>
      </p:grpSpPr>
      <p:sp>
        <p:nvSpPr>
          <p:cNvPr id="94" name="Google Shape;94;p26"/>
          <p:cNvSpPr txBox="1">
            <a:spLocks noGrp="1"/>
          </p:cNvSpPr>
          <p:nvPr>
            <p:ph type="ctrTitle"/>
          </p:nvPr>
        </p:nvSpPr>
        <p:spPr>
          <a:xfrm>
            <a:off x="838200" y="2497388"/>
            <a:ext cx="8951976" cy="75895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3600"/>
              <a:buFont typeface="Rockwell"/>
              <a:buNone/>
              <a:defRPr sz="36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5" name="Google Shape;95;p26"/>
          <p:cNvSpPr txBox="1">
            <a:spLocks noGrp="1"/>
          </p:cNvSpPr>
          <p:nvPr>
            <p:ph type="subTitle" idx="1"/>
          </p:nvPr>
        </p:nvSpPr>
        <p:spPr>
          <a:xfrm>
            <a:off x="838200" y="3256340"/>
            <a:ext cx="8951976" cy="4572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1692B1"/>
              </a:buClr>
              <a:buSzPts val="2000"/>
              <a:buFont typeface="Arial"/>
              <a:buNone/>
              <a:defRPr sz="2000" b="0" i="0" u="none" strike="noStrike" cap="none">
                <a:solidFill>
                  <a:srgbClr val="1692B1"/>
                </a:solidFill>
                <a:latin typeface="Rockwell"/>
                <a:ea typeface="Rockwell"/>
                <a:cs typeface="Rockwell"/>
                <a:sym typeface="Rockwel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entury Gothic"/>
                <a:ea typeface="Century Gothic"/>
                <a:cs typeface="Century Gothic"/>
                <a:sym typeface="Century Gothic"/>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6"/>
        <p:cNvGrpSpPr/>
        <p:nvPr/>
      </p:nvGrpSpPr>
      <p:grpSpPr>
        <a:xfrm>
          <a:off x="0" y="0"/>
          <a:ext cx="0" cy="0"/>
          <a:chOff x="0" y="0"/>
          <a:chExt cx="0" cy="0"/>
        </a:xfrm>
      </p:grpSpPr>
      <p:sp>
        <p:nvSpPr>
          <p:cNvPr id="17" name="Google Shape;17;p37"/>
          <p:cNvSpPr txBox="1">
            <a:spLocks noGrp="1"/>
          </p:cNvSpPr>
          <p:nvPr>
            <p:ph type="body" idx="1"/>
          </p:nvPr>
        </p:nvSpPr>
        <p:spPr>
          <a:xfrm>
            <a:off x="1453054" y="1652832"/>
            <a:ext cx="9332912" cy="128905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200"/>
              <a:buFont typeface="Arial"/>
              <a:buNone/>
              <a:defRPr sz="3200" b="0" i="0" u="none" strike="noStrike" cap="none">
                <a:solidFill>
                  <a:schemeClr val="lt1"/>
                </a:solidFill>
                <a:latin typeface="Rockwell"/>
                <a:ea typeface="Rockwell"/>
                <a:cs typeface="Rockwell"/>
                <a:sym typeface="Rockwel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 name="Google Shape;18;p37"/>
          <p:cNvSpPr txBox="1">
            <a:spLocks noGrp="1"/>
          </p:cNvSpPr>
          <p:nvPr>
            <p:ph type="body" idx="2"/>
          </p:nvPr>
        </p:nvSpPr>
        <p:spPr>
          <a:xfrm>
            <a:off x="2385710" y="2965328"/>
            <a:ext cx="7467600" cy="198181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200"/>
              <a:buFont typeface="Arial"/>
              <a:buNone/>
              <a:defRPr sz="3200" b="0" i="0" u="none" strike="noStrike" cap="none">
                <a:solidFill>
                  <a:schemeClr val="lt1"/>
                </a:solidFill>
                <a:latin typeface="Rockwell"/>
                <a:ea typeface="Rockwell"/>
                <a:cs typeface="Rockwell"/>
                <a:sym typeface="Rockwel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9"/>
        <p:cNvGrpSpPr/>
        <p:nvPr/>
      </p:nvGrpSpPr>
      <p:grpSpPr>
        <a:xfrm>
          <a:off x="0" y="0"/>
          <a:ext cx="0" cy="0"/>
          <a:chOff x="0" y="0"/>
          <a:chExt cx="0" cy="0"/>
        </a:xfrm>
      </p:grpSpPr>
      <p:sp>
        <p:nvSpPr>
          <p:cNvPr id="20" name="Google Shape;20;p38"/>
          <p:cNvSpPr txBox="1">
            <a:spLocks noGrp="1"/>
          </p:cNvSpPr>
          <p:nvPr>
            <p:ph type="title"/>
          </p:nvPr>
        </p:nvSpPr>
        <p:spPr>
          <a:xfrm>
            <a:off x="838200" y="365125"/>
            <a:ext cx="10515600" cy="566928"/>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0"/>
              </a:spcBef>
              <a:spcAft>
                <a:spcPts val="0"/>
              </a:spcAft>
              <a:buClr>
                <a:schemeClr val="lt1"/>
              </a:buClr>
              <a:buSzPts val="3200"/>
              <a:buFont typeface="Rockwell"/>
              <a:buNone/>
              <a:defRPr sz="3200">
                <a:solidFill>
                  <a:schemeClr val="lt1"/>
                </a:solidFill>
                <a:latin typeface="Rockwell"/>
                <a:ea typeface="Rockwell"/>
                <a:cs typeface="Rockwell"/>
                <a:sym typeface="Rockwe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38"/>
          <p:cNvSpPr>
            <a:spLocks noGrp="1"/>
          </p:cNvSpPr>
          <p:nvPr>
            <p:ph type="pic" idx="2"/>
          </p:nvPr>
        </p:nvSpPr>
        <p:spPr>
          <a:xfrm>
            <a:off x="3012831" y="932053"/>
            <a:ext cx="6166338" cy="464813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Rockwell"/>
                <a:ea typeface="Rockwell"/>
                <a:cs typeface="Rockwell"/>
                <a:sym typeface="Rockwel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22"/>
        <p:cNvGrpSpPr/>
        <p:nvPr/>
      </p:nvGrpSpPr>
      <p:grpSpPr>
        <a:xfrm>
          <a:off x="0" y="0"/>
          <a:ext cx="0" cy="0"/>
          <a:chOff x="0" y="0"/>
          <a:chExt cx="0" cy="0"/>
        </a:xfrm>
      </p:grpSpPr>
      <p:sp>
        <p:nvSpPr>
          <p:cNvPr id="23" name="Google Shape;23;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Rockwel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0"/>
        <p:cNvGrpSpPr/>
        <p:nvPr/>
      </p:nvGrpSpPr>
      <p:grpSpPr>
        <a:xfrm>
          <a:off x="0" y="0"/>
          <a:ext cx="0" cy="0"/>
          <a:chOff x="0" y="0"/>
          <a:chExt cx="0" cy="0"/>
        </a:xfrm>
      </p:grpSpPr>
      <p:sp>
        <p:nvSpPr>
          <p:cNvPr id="31" name="Google Shape;31;p24"/>
          <p:cNvSpPr txBox="1">
            <a:spLocks noGrp="1"/>
          </p:cNvSpPr>
          <p:nvPr>
            <p:ph type="body" idx="1"/>
          </p:nvPr>
        </p:nvSpPr>
        <p:spPr>
          <a:xfrm>
            <a:off x="838200" y="773723"/>
            <a:ext cx="10515600" cy="540324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24"/>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 name="Google Shape;33;p24"/>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Title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4"/>
        <p:cNvGrpSpPr/>
        <p:nvPr/>
      </p:nvGrpSpPr>
      <p:grpSpPr>
        <a:xfrm>
          <a:off x="0" y="0"/>
          <a:ext cx="0" cy="0"/>
          <a:chOff x="0" y="0"/>
          <a:chExt cx="0" cy="0"/>
        </a:xfrm>
      </p:grpSpPr>
      <p:sp>
        <p:nvSpPr>
          <p:cNvPr id="35" name="Google Shape;35;p27"/>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6" name="Google Shape;36;p27"/>
          <p:cNvSpPr txBox="1">
            <a:spLocks noGrp="1"/>
          </p:cNvSpPr>
          <p:nvPr>
            <p:ph type="title"/>
          </p:nvPr>
        </p:nvSpPr>
        <p:spPr>
          <a:xfrm>
            <a:off x="838200" y="705095"/>
            <a:ext cx="10515600" cy="94786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27"/>
          <p:cNvSpPr txBox="1">
            <a:spLocks noGrp="1"/>
          </p:cNvSpPr>
          <p:nvPr>
            <p:ph type="body" idx="1"/>
          </p:nvPr>
        </p:nvSpPr>
        <p:spPr>
          <a:xfrm>
            <a:off x="838200" y="1852246"/>
            <a:ext cx="10515600" cy="4324717"/>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rgbClr val="053285"/>
              </a:buClr>
              <a:buSzPts val="2400"/>
              <a:buFont typeface="Arial"/>
              <a:buChar char="•"/>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Arial"/>
              <a:buChar char="•"/>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Arial"/>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Arial"/>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8" name="Google Shape;38;p27"/>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9"/>
        <p:cNvGrpSpPr/>
        <p:nvPr/>
      </p:nvGrpSpPr>
      <p:grpSpPr>
        <a:xfrm>
          <a:off x="0" y="0"/>
          <a:ext cx="0" cy="0"/>
          <a:chOff x="0" y="0"/>
          <a:chExt cx="0" cy="0"/>
        </a:xfrm>
      </p:grpSpPr>
      <p:sp>
        <p:nvSpPr>
          <p:cNvPr id="40" name="Google Shape;40;p2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Rockwel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2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R="0" lvl="1" algn="ctr" rtl="0">
              <a:lnSpc>
                <a:spcPct val="90000"/>
              </a:lnSpc>
              <a:spcBef>
                <a:spcPts val="500"/>
              </a:spcBef>
              <a:spcAft>
                <a:spcPts val="0"/>
              </a:spcAft>
              <a:buClr>
                <a:srgbClr val="053285"/>
              </a:buClr>
              <a:buSzPts val="2000"/>
              <a:buFont typeface="Arial"/>
              <a:buNone/>
              <a:defRPr sz="2000" b="0" i="0" u="none" strike="noStrike" cap="none">
                <a:solidFill>
                  <a:srgbClr val="053285"/>
                </a:solidFill>
                <a:latin typeface="Century Gothic"/>
                <a:ea typeface="Century Gothic"/>
                <a:cs typeface="Century Gothic"/>
                <a:sym typeface="Century Gothic"/>
              </a:defRPr>
            </a:lvl2pPr>
            <a:lvl3pPr marR="0" lvl="2" algn="ctr" rtl="0">
              <a:lnSpc>
                <a:spcPct val="90000"/>
              </a:lnSpc>
              <a:spcBef>
                <a:spcPts val="500"/>
              </a:spcBef>
              <a:spcAft>
                <a:spcPts val="0"/>
              </a:spcAft>
              <a:buClr>
                <a:srgbClr val="053285"/>
              </a:buClr>
              <a:buSzPts val="1800"/>
              <a:buFont typeface="Courier New"/>
              <a:buNone/>
              <a:defRPr sz="1800" b="0" i="0" u="none" strike="noStrike" cap="none">
                <a:solidFill>
                  <a:srgbClr val="053285"/>
                </a:solidFill>
                <a:latin typeface="Century Gothic"/>
                <a:ea typeface="Century Gothic"/>
                <a:cs typeface="Century Gothic"/>
                <a:sym typeface="Century Gothic"/>
              </a:defRPr>
            </a:lvl3pPr>
            <a:lvl4pPr marR="0" lvl="3" algn="ctr" rtl="0">
              <a:lnSpc>
                <a:spcPct val="90000"/>
              </a:lnSpc>
              <a:spcBef>
                <a:spcPts val="500"/>
              </a:spcBef>
              <a:spcAft>
                <a:spcPts val="0"/>
              </a:spcAft>
              <a:buClr>
                <a:srgbClr val="053285"/>
              </a:buClr>
              <a:buSzPts val="1600"/>
              <a:buFont typeface="Century Gothic"/>
              <a:buNone/>
              <a:defRPr sz="1600" b="0" i="0" u="none" strike="noStrike" cap="none">
                <a:solidFill>
                  <a:srgbClr val="053285"/>
                </a:solidFill>
                <a:latin typeface="Century Gothic"/>
                <a:ea typeface="Century Gothic"/>
                <a:cs typeface="Century Gothic"/>
                <a:sym typeface="Century Gothic"/>
              </a:defRPr>
            </a:lvl4pPr>
            <a:lvl5pPr marR="0" lvl="4" algn="ctr" rtl="0">
              <a:lnSpc>
                <a:spcPct val="90000"/>
              </a:lnSpc>
              <a:spcBef>
                <a:spcPts val="500"/>
              </a:spcBef>
              <a:spcAft>
                <a:spcPts val="0"/>
              </a:spcAft>
              <a:buClr>
                <a:srgbClr val="053285"/>
              </a:buClr>
              <a:buSzPts val="1600"/>
              <a:buFont typeface="Century Gothic"/>
              <a:buNone/>
              <a:defRPr sz="1600" b="0" i="0" u="none" strike="noStrike" cap="none">
                <a:solidFill>
                  <a:srgbClr val="053285"/>
                </a:solidFill>
                <a:latin typeface="Century Gothic"/>
                <a:ea typeface="Century Gothic"/>
                <a:cs typeface="Century Gothic"/>
                <a:sym typeface="Century Gothic"/>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9pPr>
          </a:lstStyle>
          <a:p>
            <a:endParaRPr/>
          </a:p>
        </p:txBody>
      </p:sp>
      <p:sp>
        <p:nvSpPr>
          <p:cNvPr id="42" name="Google Shape;42;p28"/>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3" name="Google Shape;43;p28"/>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4"/>
        <p:cNvGrpSpPr/>
        <p:nvPr/>
      </p:nvGrpSpPr>
      <p:grpSpPr>
        <a:xfrm>
          <a:off x="0" y="0"/>
          <a:ext cx="0" cy="0"/>
          <a:chOff x="0" y="0"/>
          <a:chExt cx="0" cy="0"/>
        </a:xfrm>
      </p:grpSpPr>
      <p:sp>
        <p:nvSpPr>
          <p:cNvPr id="45" name="Google Shape;45;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Rockwel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rgbClr val="888888"/>
              </a:buClr>
              <a:buSzPts val="1800"/>
              <a:buFont typeface="Courier New"/>
              <a:buNone/>
              <a:defRPr sz="18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rgbClr val="888888"/>
              </a:buClr>
              <a:buSzPts val="1600"/>
              <a:buFont typeface="Century Gothic"/>
              <a:buNone/>
              <a:defRPr sz="16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rgbClr val="888888"/>
              </a:buClr>
              <a:buSzPts val="1600"/>
              <a:buFont typeface="Century Gothic"/>
              <a:buNone/>
              <a:defRPr sz="16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9pPr>
          </a:lstStyle>
          <a:p>
            <a:endParaRPr/>
          </a:p>
        </p:txBody>
      </p:sp>
      <p:sp>
        <p:nvSpPr>
          <p:cNvPr id="47" name="Google Shape;47;p29"/>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8" name="Google Shape;48;p29"/>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9"/>
        <p:cNvGrpSpPr/>
        <p:nvPr/>
      </p:nvGrpSpPr>
      <p:grpSpPr>
        <a:xfrm>
          <a:off x="0" y="0"/>
          <a:ext cx="0" cy="0"/>
          <a:chOff x="0" y="0"/>
          <a:chExt cx="0" cy="0"/>
        </a:xfrm>
      </p:grpSpPr>
      <p:sp>
        <p:nvSpPr>
          <p:cNvPr id="50" name="Google Shape;50;p30"/>
          <p:cNvSpPr txBox="1">
            <a:spLocks noGrp="1"/>
          </p:cNvSpPr>
          <p:nvPr>
            <p:ph type="title"/>
          </p:nvPr>
        </p:nvSpPr>
        <p:spPr>
          <a:xfrm>
            <a:off x="838200" y="78459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0"/>
          <p:cNvSpPr txBox="1">
            <a:spLocks noGrp="1"/>
          </p:cNvSpPr>
          <p:nvPr>
            <p:ph type="body" idx="1"/>
          </p:nvPr>
        </p:nvSpPr>
        <p:spPr>
          <a:xfrm>
            <a:off x="838200" y="2215662"/>
            <a:ext cx="5181600" cy="39613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2" name="Google Shape;52;p30"/>
          <p:cNvSpPr txBox="1">
            <a:spLocks noGrp="1"/>
          </p:cNvSpPr>
          <p:nvPr>
            <p:ph type="body" idx="2"/>
          </p:nvPr>
        </p:nvSpPr>
        <p:spPr>
          <a:xfrm>
            <a:off x="6172200" y="2215661"/>
            <a:ext cx="5181600" cy="396130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53285"/>
              </a:buClr>
              <a:buSzPts val="2400"/>
              <a:buFont typeface="Arial"/>
              <a:buNone/>
              <a:defRPr sz="2400" b="0" i="0" u="none" strike="noStrike" cap="none">
                <a:solidFill>
                  <a:srgbClr val="053285"/>
                </a:solidFill>
                <a:latin typeface="Century Gothic"/>
                <a:ea typeface="Century Gothic"/>
                <a:cs typeface="Century Gothic"/>
                <a:sym typeface="Century Gothic"/>
              </a:defRPr>
            </a:lvl1pPr>
            <a:lvl2pPr marL="914400" marR="0" lvl="1" indent="-355600" algn="l" rtl="0">
              <a:lnSpc>
                <a:spcPct val="90000"/>
              </a:lnSpc>
              <a:spcBef>
                <a:spcPts val="500"/>
              </a:spcBef>
              <a:spcAft>
                <a:spcPts val="0"/>
              </a:spcAft>
              <a:buClr>
                <a:srgbClr val="053285"/>
              </a:buClr>
              <a:buSzPts val="2000"/>
              <a:buFont typeface="Arial"/>
              <a:buChar char="•"/>
              <a:defRPr sz="2000" b="0" i="0" u="none" strike="noStrike" cap="none">
                <a:solidFill>
                  <a:srgbClr val="053285"/>
                </a:solidFill>
                <a:latin typeface="Century Gothic"/>
                <a:ea typeface="Century Gothic"/>
                <a:cs typeface="Century Gothic"/>
                <a:sym typeface="Century Gothic"/>
              </a:defRPr>
            </a:lvl2pPr>
            <a:lvl3pPr marL="1371600" marR="0" lvl="2" indent="-342900" algn="l" rtl="0">
              <a:lnSpc>
                <a:spcPct val="90000"/>
              </a:lnSpc>
              <a:spcBef>
                <a:spcPts val="500"/>
              </a:spcBef>
              <a:spcAft>
                <a:spcPts val="0"/>
              </a:spcAft>
              <a:buClr>
                <a:srgbClr val="053285"/>
              </a:buClr>
              <a:buSzPts val="1800"/>
              <a:buFont typeface="Courier New"/>
              <a:buChar char="o"/>
              <a:defRPr sz="1800" b="0" i="0" u="none" strike="noStrike" cap="none">
                <a:solidFill>
                  <a:srgbClr val="053285"/>
                </a:solidFill>
                <a:latin typeface="Century Gothic"/>
                <a:ea typeface="Century Gothic"/>
                <a:cs typeface="Century Gothic"/>
                <a:sym typeface="Century Gothic"/>
              </a:defRPr>
            </a:lvl3pPr>
            <a:lvl4pPr marL="1828800" marR="0" lvl="3"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4pPr>
            <a:lvl5pPr marL="2286000" marR="0" lvl="4" indent="-330200" algn="l" rtl="0">
              <a:lnSpc>
                <a:spcPct val="90000"/>
              </a:lnSpc>
              <a:spcBef>
                <a:spcPts val="500"/>
              </a:spcBef>
              <a:spcAft>
                <a:spcPts val="0"/>
              </a:spcAft>
              <a:buClr>
                <a:srgbClr val="053285"/>
              </a:buClr>
              <a:buSzPts val="1600"/>
              <a:buFont typeface="Century Gothic"/>
              <a:buChar char="»"/>
              <a:defRPr sz="1600" b="0" i="0" u="none" strike="noStrike" cap="none">
                <a:solidFill>
                  <a:srgbClr val="053285"/>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3" name="Google Shape;53;p30"/>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54" name="Google Shape;54;p30"/>
          <p:cNvSpPr txBox="1"/>
          <p:nvPr/>
        </p:nvSpPr>
        <p:spPr>
          <a:xfrm>
            <a:off x="-1" y="41521"/>
            <a:ext cx="12191391" cy="59152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Title</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image" Target="../media/image5.png"/><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6.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Rockwell"/>
              <a:buNone/>
              <a:defRPr sz="4400" b="0" i="0" u="none" strike="noStrike" cap="none">
                <a:solidFill>
                  <a:schemeClr val="dk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1" name="Google Shape;11;p21"/>
          <p:cNvPicPr preferRelativeResize="0"/>
          <p:nvPr/>
        </p:nvPicPr>
        <p:blipFill rotWithShape="1">
          <a:blip r:embed="rId6">
            <a:alphaModFix/>
          </a:blip>
          <a:srcRect/>
          <a:stretch/>
        </p:blipFill>
        <p:spPr>
          <a:xfrm>
            <a:off x="608" y="0"/>
            <a:ext cx="12191391" cy="6858342"/>
          </a:xfrm>
          <a:prstGeom prst="rect">
            <a:avLst/>
          </a:prstGeom>
          <a:noFill/>
          <a:ln>
            <a:noFill/>
          </a:ln>
        </p:spPr>
      </p:pic>
      <p:pic>
        <p:nvPicPr>
          <p:cNvPr id="12" name="Google Shape;12;p21"/>
          <p:cNvPicPr preferRelativeResize="0"/>
          <p:nvPr/>
        </p:nvPicPr>
        <p:blipFill rotWithShape="1">
          <a:blip r:embed="rId7">
            <a:alphaModFix/>
          </a:blip>
          <a:srcRect/>
          <a:stretch/>
        </p:blipFill>
        <p:spPr>
          <a:xfrm>
            <a:off x="4082392" y="5637158"/>
            <a:ext cx="4027821" cy="583021"/>
          </a:xfrm>
          <a:prstGeom prst="rect">
            <a:avLst/>
          </a:prstGeom>
          <a:noFill/>
          <a:ln>
            <a:noFill/>
          </a:ln>
        </p:spPr>
      </p:pic>
      <p:pic>
        <p:nvPicPr>
          <p:cNvPr id="13" name="Google Shape;13;p21"/>
          <p:cNvPicPr preferRelativeResize="0"/>
          <p:nvPr/>
        </p:nvPicPr>
        <p:blipFill rotWithShape="1">
          <a:blip r:embed="rId8">
            <a:alphaModFix/>
          </a:blip>
          <a:srcRect r="17554" b="43716"/>
          <a:stretch/>
        </p:blipFill>
        <p:spPr>
          <a:xfrm>
            <a:off x="9218867" y="3823056"/>
            <a:ext cx="2973133" cy="303494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
        <p:cNvGrpSpPr/>
        <p:nvPr/>
      </p:nvGrpSpPr>
      <p:grpSpPr>
        <a:xfrm>
          <a:off x="0" y="0"/>
          <a:ext cx="0" cy="0"/>
          <a:chOff x="0" y="0"/>
          <a:chExt cx="0" cy="0"/>
        </a:xfrm>
      </p:grpSpPr>
      <p:sp>
        <p:nvSpPr>
          <p:cNvPr id="25" name="Google Shape;25;p23"/>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rgbClr val="888888"/>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rgbClr val="888888"/>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rgbClr val="888888"/>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rgbClr val="888888"/>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rgbClr val="888888"/>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rgbClr val="888888"/>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rgbClr val="888888"/>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rgbClr val="888888"/>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pic>
        <p:nvPicPr>
          <p:cNvPr id="26" name="Google Shape;26;p23"/>
          <p:cNvPicPr preferRelativeResize="0"/>
          <p:nvPr/>
        </p:nvPicPr>
        <p:blipFill rotWithShape="1">
          <a:blip r:embed="rId13">
            <a:alphaModFix/>
          </a:blip>
          <a:srcRect/>
          <a:stretch/>
        </p:blipFill>
        <p:spPr>
          <a:xfrm>
            <a:off x="10017369" y="6435914"/>
            <a:ext cx="1955088" cy="282996"/>
          </a:xfrm>
          <a:prstGeom prst="rect">
            <a:avLst/>
          </a:prstGeom>
          <a:noFill/>
          <a:ln>
            <a:noFill/>
          </a:ln>
        </p:spPr>
      </p:pic>
      <p:pic>
        <p:nvPicPr>
          <p:cNvPr id="27" name="Google Shape;27;p23"/>
          <p:cNvPicPr preferRelativeResize="0"/>
          <p:nvPr/>
        </p:nvPicPr>
        <p:blipFill rotWithShape="1">
          <a:blip r:embed="rId14">
            <a:alphaModFix/>
          </a:blip>
          <a:srcRect t="12136" b="78633"/>
          <a:stretch/>
        </p:blipFill>
        <p:spPr>
          <a:xfrm>
            <a:off x="0" y="0"/>
            <a:ext cx="12191391" cy="633046"/>
          </a:xfrm>
          <a:prstGeom prst="rect">
            <a:avLst/>
          </a:prstGeom>
          <a:noFill/>
          <a:ln>
            <a:noFill/>
          </a:ln>
        </p:spPr>
      </p:pic>
      <p:sp>
        <p:nvSpPr>
          <p:cNvPr id="28" name="Google Shape;28;p23"/>
          <p:cNvSpPr/>
          <p:nvPr/>
        </p:nvSpPr>
        <p:spPr>
          <a:xfrm>
            <a:off x="9570830" y="4841631"/>
            <a:ext cx="2621170" cy="2016369"/>
          </a:xfrm>
          <a:prstGeom prst="rect">
            <a:avLst/>
          </a:prstGeom>
          <a:blipFill rotWithShape="1">
            <a:blip r:embed="rId1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29" name="Google Shape;29;p23"/>
          <p:cNvSpPr txBox="1">
            <a:spLocks noGrp="1"/>
          </p:cNvSpPr>
          <p:nvPr>
            <p:ph type="title"/>
          </p:nvPr>
        </p:nvSpPr>
        <p:spPr>
          <a:xfrm>
            <a:off x="-1" y="41521"/>
            <a:ext cx="12191391" cy="59152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
        <p:cNvGrpSpPr/>
        <p:nvPr/>
      </p:nvGrpSpPr>
      <p:grpSpPr>
        <a:xfrm>
          <a:off x="0" y="0"/>
          <a:ext cx="0" cy="0"/>
          <a:chOff x="0" y="0"/>
          <a:chExt cx="0" cy="0"/>
        </a:xfrm>
      </p:grpSpPr>
      <p:pic>
        <p:nvPicPr>
          <p:cNvPr id="90" name="Google Shape;90;p25"/>
          <p:cNvPicPr preferRelativeResize="0"/>
          <p:nvPr/>
        </p:nvPicPr>
        <p:blipFill rotWithShape="1">
          <a:blip r:embed="rId3">
            <a:alphaModFix/>
          </a:blip>
          <a:srcRect t="34869"/>
          <a:stretch/>
        </p:blipFill>
        <p:spPr>
          <a:xfrm>
            <a:off x="0" y="1184032"/>
            <a:ext cx="12192000" cy="4467178"/>
          </a:xfrm>
          <a:prstGeom prst="rect">
            <a:avLst/>
          </a:prstGeom>
          <a:noFill/>
          <a:ln>
            <a:noFill/>
          </a:ln>
        </p:spPr>
      </p:pic>
      <p:sp>
        <p:nvSpPr>
          <p:cNvPr id="91" name="Google Shape;91;p25"/>
          <p:cNvSpPr/>
          <p:nvPr/>
        </p:nvSpPr>
        <p:spPr>
          <a:xfrm>
            <a:off x="8991600" y="4501663"/>
            <a:ext cx="3200400" cy="804672"/>
          </a:xfrm>
          <a:prstGeom prst="rect">
            <a:avLst/>
          </a:prstGeom>
          <a:solidFill>
            <a:srgbClr val="1692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1692B1"/>
              </a:solidFill>
              <a:latin typeface="Century Gothic"/>
              <a:ea typeface="Century Gothic"/>
              <a:cs typeface="Century Gothic"/>
              <a:sym typeface="Century Gothic"/>
            </a:endParaRPr>
          </a:p>
        </p:txBody>
      </p:sp>
      <p:pic>
        <p:nvPicPr>
          <p:cNvPr id="92" name="Google Shape;92;p25"/>
          <p:cNvPicPr preferRelativeResize="0"/>
          <p:nvPr/>
        </p:nvPicPr>
        <p:blipFill rotWithShape="1">
          <a:blip r:embed="rId4">
            <a:alphaModFix/>
          </a:blip>
          <a:srcRect/>
          <a:stretch/>
        </p:blipFill>
        <p:spPr>
          <a:xfrm>
            <a:off x="9193350" y="4701575"/>
            <a:ext cx="2796899" cy="40484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4.jpg"/><Relationship Id="rId5" Type="http://schemas.openxmlformats.org/officeDocument/2006/relationships/image" Target="../media/image5.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5.jpg"/><Relationship Id="rId5" Type="http://schemas.openxmlformats.org/officeDocument/2006/relationships/image" Target="../media/image5.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5.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5.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5.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hyperlink" Target="https://comt.ioos.us/projects/necofs_transition" TargetMode="External"/><Relationship Id="rId13" Type="http://schemas.openxmlformats.org/officeDocument/2006/relationships/hyperlink" Target="https://ioos.noaa.gov/project/coastal-ocean-modeling-testbed-projects/#gulf" TargetMode="External"/><Relationship Id="rId18" Type="http://schemas.openxmlformats.org/officeDocument/2006/relationships/image" Target="../media/image5.png"/><Relationship Id="rId3" Type="http://schemas.openxmlformats.org/officeDocument/2006/relationships/image" Target="../media/image27.png"/><Relationship Id="rId7" Type="http://schemas.openxmlformats.org/officeDocument/2006/relationships/hyperlink" Target="https://comt.ioos.us/projects/water_hazards" TargetMode="External"/><Relationship Id="rId12" Type="http://schemas.openxmlformats.org/officeDocument/2006/relationships/hyperlink" Target="https://ioos.noaa.gov/project/coastal-ocean-modeling-testbed-projects/#chesapeake" TargetMode="External"/><Relationship Id="rId17" Type="http://schemas.openxmlformats.org/officeDocument/2006/relationships/image" Target="../media/image1.png"/><Relationship Id="rId2" Type="http://schemas.openxmlformats.org/officeDocument/2006/relationships/notesSlide" Target="../notesSlides/notesSlide19.xml"/><Relationship Id="rId16" Type="http://schemas.openxmlformats.org/officeDocument/2006/relationships/hyperlink" Target="https://ioos.noaa.gov/project/coastal-ocean-modeling-testbed-projects/#cyber" TargetMode="External"/><Relationship Id="rId1" Type="http://schemas.openxmlformats.org/officeDocument/2006/relationships/slideLayout" Target="../slideLayouts/slideLayout5.xml"/><Relationship Id="rId6" Type="http://schemas.openxmlformats.org/officeDocument/2006/relationships/hyperlink" Target="https://comt.ioos.us/projects/tropical_inundation" TargetMode="External"/><Relationship Id="rId11" Type="http://schemas.openxmlformats.org/officeDocument/2006/relationships/hyperlink" Target="https://comt.ioos.us/projects/salish_sea" TargetMode="External"/><Relationship Id="rId5" Type="http://schemas.openxmlformats.org/officeDocument/2006/relationships/hyperlink" Target="https://comt.ioos.us/projects/extratropical_inundation" TargetMode="External"/><Relationship Id="rId15" Type="http://schemas.openxmlformats.org/officeDocument/2006/relationships/hyperlink" Target="https://ioos.noaa.gov/project/coastal-ocean-modeling-testbed-projects/#puertorico" TargetMode="External"/><Relationship Id="rId10" Type="http://schemas.openxmlformats.org/officeDocument/2006/relationships/hyperlink" Target="https://comt.ioos.us/projects/wcofs_advancement" TargetMode="External"/><Relationship Id="rId19" Type="http://schemas.openxmlformats.org/officeDocument/2006/relationships/image" Target="../media/image28.png"/><Relationship Id="rId4" Type="http://schemas.openxmlformats.org/officeDocument/2006/relationships/image" Target="../media/image4.png"/><Relationship Id="rId9" Type="http://schemas.openxmlformats.org/officeDocument/2006/relationships/hyperlink" Target="https://comt.ioos.us/projects/data_framework" TargetMode="External"/><Relationship Id="rId14" Type="http://schemas.openxmlformats.org/officeDocument/2006/relationships/hyperlink" Target="https://ioos.noaa.gov/project/coastal-ocean-modeling-testbed-projects/#wcof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noaa.gov/organization/administration/nao-216-105b-policy-on-research-and-development-transitions"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hyperlink" Target="https://ioos.noaa.gov/about/funding-opportunities/" TargetMode="External"/><Relationship Id="rId5" Type="http://schemas.openxmlformats.org/officeDocument/2006/relationships/image" Target="../media/image5.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hyperlink" Target="https://ioos.noaa.gov/about/funding-opportunities/" TargetMode="External"/><Relationship Id="rId5" Type="http://schemas.openxmlformats.org/officeDocument/2006/relationships/image" Target="../media/image5.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5.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hyperlink" Target="https://ioos.noaa.gov/about/funding-opportunities/" TargetMode="External"/><Relationship Id="rId5" Type="http://schemas.openxmlformats.org/officeDocument/2006/relationships/image" Target="../media/image5.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noaa.gov/organization/administration/nao-216-105b-policy-on-research-and-development-transitions"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hyperlink" Target="https://ioos.noaa.gov/about/funding-opportunities/" TargetMode="External"/><Relationship Id="rId5" Type="http://schemas.openxmlformats.org/officeDocument/2006/relationships/image" Target="../media/image5.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hyperlink" Target="https://ioos.noaa.gov/about/funding-opportunities/" TargetMode="Externa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8.jpg"/><Relationship Id="rId5"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
          <p:cNvPicPr preferRelativeResize="0"/>
          <p:nvPr/>
        </p:nvPicPr>
        <p:blipFill rotWithShape="1">
          <a:blip r:embed="rId3">
            <a:alphaModFix/>
          </a:blip>
          <a:srcRect/>
          <a:stretch/>
        </p:blipFill>
        <p:spPr>
          <a:xfrm>
            <a:off x="608" y="0"/>
            <a:ext cx="12191391" cy="6858342"/>
          </a:xfrm>
          <a:prstGeom prst="rect">
            <a:avLst/>
          </a:prstGeom>
          <a:noFill/>
          <a:ln>
            <a:noFill/>
          </a:ln>
        </p:spPr>
      </p:pic>
      <p:pic>
        <p:nvPicPr>
          <p:cNvPr id="101" name="Google Shape;101;p1"/>
          <p:cNvPicPr preferRelativeResize="0"/>
          <p:nvPr/>
        </p:nvPicPr>
        <p:blipFill rotWithShape="1">
          <a:blip r:embed="rId4">
            <a:alphaModFix/>
          </a:blip>
          <a:srcRect/>
          <a:stretch/>
        </p:blipFill>
        <p:spPr>
          <a:xfrm>
            <a:off x="4082392" y="5637158"/>
            <a:ext cx="4027821" cy="583021"/>
          </a:xfrm>
          <a:prstGeom prst="rect">
            <a:avLst/>
          </a:prstGeom>
          <a:noFill/>
          <a:ln>
            <a:noFill/>
          </a:ln>
        </p:spPr>
      </p:pic>
      <p:pic>
        <p:nvPicPr>
          <p:cNvPr id="102" name="Google Shape;102;p1"/>
          <p:cNvPicPr preferRelativeResize="0"/>
          <p:nvPr/>
        </p:nvPicPr>
        <p:blipFill rotWithShape="1">
          <a:blip r:embed="rId5">
            <a:alphaModFix/>
          </a:blip>
          <a:srcRect r="17554" b="43716"/>
          <a:stretch/>
        </p:blipFill>
        <p:spPr>
          <a:xfrm>
            <a:off x="9218867" y="3823056"/>
            <a:ext cx="2973133" cy="3034944"/>
          </a:xfrm>
          <a:prstGeom prst="rect">
            <a:avLst/>
          </a:prstGeom>
          <a:noFill/>
          <a:ln>
            <a:noFill/>
          </a:ln>
        </p:spPr>
      </p:pic>
      <p:sp>
        <p:nvSpPr>
          <p:cNvPr id="103" name="Google Shape;103;p1"/>
          <p:cNvSpPr txBox="1">
            <a:spLocks noGrp="1"/>
          </p:cNvSpPr>
          <p:nvPr>
            <p:ph type="ctrTitle"/>
          </p:nvPr>
        </p:nvSpPr>
        <p:spPr>
          <a:xfrm>
            <a:off x="398585" y="2365009"/>
            <a:ext cx="11430000" cy="11430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3600"/>
              <a:buFont typeface="Rockwell"/>
              <a:buNone/>
            </a:pPr>
            <a:r>
              <a:rPr lang="en-US"/>
              <a:t>Coastal and Ocean Modeling Testbed Notice of Funding Opportunity 2021</a:t>
            </a: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10"/>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191" name="Google Shape;191;p10"/>
          <p:cNvSpPr txBox="1">
            <a:spLocks noGrp="1"/>
          </p:cNvSpPr>
          <p:nvPr>
            <p:ph type="body" idx="1"/>
          </p:nvPr>
        </p:nvSpPr>
        <p:spPr>
          <a:xfrm>
            <a:off x="427892" y="991609"/>
            <a:ext cx="5947871" cy="54032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III. Eligibility</a:t>
            </a:r>
            <a:endParaRPr/>
          </a:p>
          <a:p>
            <a:pPr marL="285750" lvl="0" indent="-285750" algn="l" rtl="0">
              <a:lnSpc>
                <a:spcPct val="90000"/>
              </a:lnSpc>
              <a:spcBef>
                <a:spcPts val="1000"/>
              </a:spcBef>
              <a:spcAft>
                <a:spcPts val="0"/>
              </a:spcAft>
              <a:buClr>
                <a:srgbClr val="053285"/>
              </a:buClr>
              <a:buSzPts val="2000"/>
              <a:buFont typeface="Arial"/>
              <a:buChar char="•"/>
            </a:pPr>
            <a:r>
              <a:rPr lang="en-US" sz="2000"/>
              <a:t>Eligible funding applicants are higher education, nonprofit and for-profit organizations, and State, local and tribal governments. </a:t>
            </a:r>
            <a:endParaRPr/>
          </a:p>
          <a:p>
            <a:pPr marL="285750" lvl="0" indent="-285750" algn="l" rtl="0">
              <a:lnSpc>
                <a:spcPct val="90000"/>
              </a:lnSpc>
              <a:spcBef>
                <a:spcPts val="1000"/>
              </a:spcBef>
              <a:spcAft>
                <a:spcPts val="0"/>
              </a:spcAft>
              <a:buClr>
                <a:srgbClr val="053285"/>
              </a:buClr>
              <a:buSzPts val="2000"/>
              <a:buFont typeface="Arial"/>
              <a:buChar char="•"/>
            </a:pPr>
            <a:r>
              <a:rPr lang="en-US" sz="2000"/>
              <a:t>Federal agencies or institutions and foreign governments may not be the primary recipient of awards under this announcement, but they are encouraged to partner with applicants when appropriate. </a:t>
            </a:r>
            <a:endParaRPr/>
          </a:p>
          <a:p>
            <a:pPr marL="285750" lvl="0" indent="-285750" algn="l" rtl="0">
              <a:lnSpc>
                <a:spcPct val="90000"/>
              </a:lnSpc>
              <a:spcBef>
                <a:spcPts val="1000"/>
              </a:spcBef>
              <a:spcAft>
                <a:spcPts val="0"/>
              </a:spcAft>
              <a:buClr>
                <a:srgbClr val="053285"/>
              </a:buClr>
              <a:buSzPts val="2000"/>
              <a:buFont typeface="Arial"/>
              <a:buChar char="•"/>
            </a:pPr>
            <a:r>
              <a:rPr lang="en-US" sz="2000"/>
              <a:t>Cost Sharing or Matching  not required.</a:t>
            </a:r>
            <a:endParaRPr/>
          </a:p>
          <a:p>
            <a:pPr marL="285750" lvl="0" indent="-285750" algn="l" rtl="0">
              <a:lnSpc>
                <a:spcPct val="90000"/>
              </a:lnSpc>
              <a:spcBef>
                <a:spcPts val="1000"/>
              </a:spcBef>
              <a:spcAft>
                <a:spcPts val="0"/>
              </a:spcAft>
              <a:buClr>
                <a:srgbClr val="053285"/>
              </a:buClr>
              <a:buSzPts val="2000"/>
              <a:buChar char="•"/>
            </a:pPr>
            <a:r>
              <a:rPr lang="en-US" sz="2000" b="1"/>
              <a:t>Applicants must include at least one IOOS Regional association partner to qualify, and must contact them at least 30 days prior to application deadline.</a:t>
            </a:r>
            <a:endParaRPr b="1"/>
          </a:p>
          <a:p>
            <a:pPr marL="0" lvl="0" indent="0" algn="l" rtl="0">
              <a:lnSpc>
                <a:spcPct val="90000"/>
              </a:lnSpc>
              <a:spcBef>
                <a:spcPts val="1000"/>
              </a:spcBef>
              <a:spcAft>
                <a:spcPts val="0"/>
              </a:spcAft>
              <a:buClr>
                <a:srgbClr val="053285"/>
              </a:buClr>
              <a:buSzPts val="2400"/>
              <a:buNone/>
            </a:pPr>
            <a:endParaRPr/>
          </a:p>
        </p:txBody>
      </p:sp>
      <p:sp>
        <p:nvSpPr>
          <p:cNvPr id="192" name="Google Shape;192;p10"/>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10</a:t>
            </a:fld>
            <a:endParaRPr>
              <a:solidFill>
                <a:srgbClr val="053285"/>
              </a:solidFill>
              <a:latin typeface="Century Gothic"/>
              <a:ea typeface="Century Gothic"/>
              <a:cs typeface="Century Gothic"/>
              <a:sym typeface="Century Gothic"/>
            </a:endParaRPr>
          </a:p>
        </p:txBody>
      </p:sp>
      <p:pic>
        <p:nvPicPr>
          <p:cNvPr id="193" name="Google Shape;193;p10"/>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194" name="Google Shape;194;p10"/>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195" name="Google Shape;195;p10" descr="wea04459 | TAS on NOAA Ship PISCES. NOAA Dart Tsunami ..."/>
          <p:cNvPicPr preferRelativeResize="0"/>
          <p:nvPr/>
        </p:nvPicPr>
        <p:blipFill rotWithShape="1">
          <a:blip r:embed="rId6">
            <a:alphaModFix/>
          </a:blip>
          <a:srcRect/>
          <a:stretch/>
        </p:blipFill>
        <p:spPr>
          <a:xfrm>
            <a:off x="6375763" y="991609"/>
            <a:ext cx="5596694" cy="4476262"/>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11"/>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201" name="Google Shape;201;p11"/>
          <p:cNvSpPr txBox="1">
            <a:spLocks noGrp="1"/>
          </p:cNvSpPr>
          <p:nvPr>
            <p:ph type="body" idx="1"/>
          </p:nvPr>
        </p:nvSpPr>
        <p:spPr>
          <a:xfrm>
            <a:off x="292100" y="836356"/>
            <a:ext cx="9867900" cy="392881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 Award Information</a:t>
            </a:r>
            <a:endParaRPr/>
          </a:p>
          <a:p>
            <a:pPr marL="0" lvl="0" indent="0" algn="l" rtl="0">
              <a:lnSpc>
                <a:spcPct val="90000"/>
              </a:lnSpc>
              <a:spcBef>
                <a:spcPts val="1000"/>
              </a:spcBef>
              <a:spcAft>
                <a:spcPts val="0"/>
              </a:spcAft>
              <a:buClr>
                <a:srgbClr val="053285"/>
              </a:buClr>
              <a:buSzPts val="2400"/>
              <a:buNone/>
            </a:pPr>
            <a:endParaRPr/>
          </a:p>
          <a:p>
            <a:pPr marL="342900" lvl="0" indent="-342900" algn="l" rtl="0">
              <a:lnSpc>
                <a:spcPct val="90000"/>
              </a:lnSpc>
              <a:spcBef>
                <a:spcPts val="1000"/>
              </a:spcBef>
              <a:spcAft>
                <a:spcPts val="0"/>
              </a:spcAft>
              <a:buClr>
                <a:srgbClr val="053285"/>
              </a:buClr>
              <a:buSzPts val="2000"/>
              <a:buFont typeface="Arial"/>
              <a:buChar char="•"/>
            </a:pPr>
            <a:r>
              <a:rPr lang="en-US" sz="2000" b="1"/>
              <a:t>Total estimated funding for all awards is up to $2 million per year</a:t>
            </a:r>
            <a:r>
              <a:rPr lang="en-US" sz="2000"/>
              <a:t> from the U.S. IOOS Program and partner program within NOAA.  </a:t>
            </a:r>
            <a:endParaRPr sz="2000"/>
          </a:p>
          <a:p>
            <a:pPr marL="342900" lvl="0" indent="-342900" algn="l" rtl="0">
              <a:lnSpc>
                <a:spcPct val="90000"/>
              </a:lnSpc>
              <a:spcBef>
                <a:spcPts val="1000"/>
              </a:spcBef>
              <a:spcAft>
                <a:spcPts val="0"/>
              </a:spcAft>
              <a:buClr>
                <a:srgbClr val="053285"/>
              </a:buClr>
              <a:buSzPts val="2000"/>
              <a:buFont typeface="Arial"/>
              <a:buChar char="•"/>
            </a:pPr>
            <a:r>
              <a:rPr lang="en-US" sz="2000"/>
              <a:t>Multiple awards are anticipated, subject to availability of funds, in amounts up to </a:t>
            </a:r>
            <a:r>
              <a:rPr lang="en-US" sz="2000" b="1"/>
              <a:t>$300,000 per year for up to three years.  </a:t>
            </a:r>
            <a:endParaRPr sz="2000" b="1"/>
          </a:p>
          <a:p>
            <a:pPr marL="342900" lvl="0" indent="-342900" algn="l" rtl="0">
              <a:lnSpc>
                <a:spcPct val="90000"/>
              </a:lnSpc>
              <a:spcBef>
                <a:spcPts val="1000"/>
              </a:spcBef>
              <a:spcAft>
                <a:spcPts val="0"/>
              </a:spcAft>
              <a:buClr>
                <a:srgbClr val="053285"/>
              </a:buClr>
              <a:buSzPts val="2000"/>
              <a:buFont typeface="Arial"/>
              <a:buChar char="•"/>
            </a:pPr>
            <a:r>
              <a:rPr lang="en-US" sz="2000"/>
              <a:t>The number of awards is anticipated to range from approximately t</a:t>
            </a:r>
            <a:r>
              <a:rPr lang="en-US" sz="2000" b="1"/>
              <a:t>hree (3) to six (6)</a:t>
            </a:r>
            <a:r>
              <a:rPr lang="en-US" sz="2000"/>
              <a:t>, and will be adjusted based on availability of funds.  </a:t>
            </a:r>
            <a:endParaRPr sz="2000"/>
          </a:p>
          <a:p>
            <a:pPr marL="342900" lvl="0" indent="-342900" algn="l" rtl="0">
              <a:lnSpc>
                <a:spcPct val="90000"/>
              </a:lnSpc>
              <a:spcBef>
                <a:spcPts val="1000"/>
              </a:spcBef>
              <a:spcAft>
                <a:spcPts val="0"/>
              </a:spcAft>
              <a:buClr>
                <a:srgbClr val="053285"/>
              </a:buClr>
              <a:buSzPts val="2000"/>
              <a:buFont typeface="Arial"/>
              <a:buChar char="•"/>
            </a:pPr>
            <a:r>
              <a:rPr lang="en-US" sz="2000"/>
              <a:t>Proposals not funded in the current fiscal period may be considered for funding in the next fiscal period (Fiscal Year 2022) without NOAA repeating the competitive process outlined in this announcement.</a:t>
            </a:r>
            <a:endParaRPr sz="2000"/>
          </a:p>
          <a:p>
            <a:pPr marL="0" lvl="0" indent="0" algn="l" rtl="0">
              <a:lnSpc>
                <a:spcPct val="90000"/>
              </a:lnSpc>
              <a:spcBef>
                <a:spcPts val="1000"/>
              </a:spcBef>
              <a:spcAft>
                <a:spcPts val="0"/>
              </a:spcAft>
              <a:buClr>
                <a:srgbClr val="053285"/>
              </a:buClr>
              <a:buSzPts val="2000"/>
              <a:buNone/>
            </a:pPr>
            <a:r>
              <a:rPr lang="en-US" sz="2000"/>
              <a:t/>
            </a:r>
            <a:br>
              <a:rPr lang="en-US" sz="2000"/>
            </a:br>
            <a:endParaRPr/>
          </a:p>
        </p:txBody>
      </p:sp>
      <p:sp>
        <p:nvSpPr>
          <p:cNvPr id="202" name="Google Shape;202;p11"/>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11</a:t>
            </a:fld>
            <a:endParaRPr>
              <a:solidFill>
                <a:srgbClr val="053285"/>
              </a:solidFill>
              <a:latin typeface="Century Gothic"/>
              <a:ea typeface="Century Gothic"/>
              <a:cs typeface="Century Gothic"/>
              <a:sym typeface="Century Gothic"/>
            </a:endParaRPr>
          </a:p>
        </p:txBody>
      </p:sp>
      <p:pic>
        <p:nvPicPr>
          <p:cNvPr id="203" name="Google Shape;203;p11"/>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204" name="Google Shape;204;p11"/>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205" name="Google Shape;205;p11" descr="PicServer - Letter F"/>
          <p:cNvPicPr preferRelativeResize="0"/>
          <p:nvPr/>
        </p:nvPicPr>
        <p:blipFill rotWithShape="1">
          <a:blip r:embed="rId6">
            <a:alphaModFix/>
          </a:blip>
          <a:srcRect/>
          <a:stretch/>
        </p:blipFill>
        <p:spPr>
          <a:xfrm>
            <a:off x="8156954" y="4504223"/>
            <a:ext cx="4035046" cy="2353777"/>
          </a:xfrm>
          <a:prstGeom prst="rect">
            <a:avLst/>
          </a:prstGeom>
          <a:noFill/>
          <a:ln>
            <a:noFill/>
          </a:ln>
        </p:spPr>
      </p:pic>
      <p:sp>
        <p:nvSpPr>
          <p:cNvPr id="206" name="Google Shape;206;p11"/>
          <p:cNvSpPr txBox="1"/>
          <p:nvPr/>
        </p:nvSpPr>
        <p:spPr>
          <a:xfrm>
            <a:off x="292100" y="5318605"/>
            <a:ext cx="7683411" cy="92333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2000">
                <a:solidFill>
                  <a:srgbClr val="053285"/>
                </a:solidFill>
                <a:latin typeface="Century Gothic"/>
                <a:ea typeface="Century Gothic"/>
                <a:cs typeface="Century Gothic"/>
                <a:sym typeface="Century Gothic"/>
              </a:rPr>
              <a:t>Disclaimer: There is no guarantee that funds will be available to make awards for this Notice of Funding Opportunity or that any proposal will be selected for funding.</a:t>
            </a:r>
            <a:endParaRPr sz="2000">
              <a:solidFill>
                <a:srgbClr val="053285"/>
              </a:solidFill>
              <a:latin typeface="Century Gothic"/>
              <a:ea typeface="Century Gothic"/>
              <a:cs typeface="Century Gothic"/>
              <a:sym typeface="Century Gothic"/>
            </a:endParaRPr>
          </a:p>
        </p:txBody>
      </p:sp>
      <p:pic>
        <p:nvPicPr>
          <p:cNvPr id="207" name="Google Shape;207;p11" descr="Vector Illustration of Green Money Bag with Dollar Icon ..."/>
          <p:cNvPicPr preferRelativeResize="0"/>
          <p:nvPr/>
        </p:nvPicPr>
        <p:blipFill rotWithShape="1">
          <a:blip r:embed="rId7">
            <a:alphaModFix/>
          </a:blip>
          <a:srcRect/>
          <a:stretch/>
        </p:blipFill>
        <p:spPr>
          <a:xfrm>
            <a:off x="10545661" y="633046"/>
            <a:ext cx="1426796" cy="1426796"/>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12"/>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213" name="Google Shape;213;p12"/>
          <p:cNvSpPr txBox="1">
            <a:spLocks noGrp="1"/>
          </p:cNvSpPr>
          <p:nvPr>
            <p:ph type="body" idx="1"/>
          </p:nvPr>
        </p:nvSpPr>
        <p:spPr>
          <a:xfrm>
            <a:off x="365815" y="852518"/>
            <a:ext cx="6796985" cy="573878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 Application and Submission</a:t>
            </a:r>
            <a:endParaRPr/>
          </a:p>
          <a:p>
            <a:pPr marL="0" lvl="0" indent="0" algn="l" rtl="0">
              <a:lnSpc>
                <a:spcPct val="90000"/>
              </a:lnSpc>
              <a:spcBef>
                <a:spcPts val="1000"/>
              </a:spcBef>
              <a:spcAft>
                <a:spcPts val="0"/>
              </a:spcAft>
              <a:buClr>
                <a:srgbClr val="053285"/>
              </a:buClr>
              <a:buSzPts val="2400"/>
              <a:buNone/>
            </a:pPr>
            <a:endParaRPr/>
          </a:p>
          <a:p>
            <a:pPr marL="285750" lvl="0" indent="-285750" algn="l" rtl="0">
              <a:lnSpc>
                <a:spcPct val="90000"/>
              </a:lnSpc>
              <a:spcBef>
                <a:spcPts val="1000"/>
              </a:spcBef>
              <a:spcAft>
                <a:spcPts val="0"/>
              </a:spcAft>
              <a:buClr>
                <a:srgbClr val="053285"/>
              </a:buClr>
              <a:buSzPts val="2000"/>
              <a:buFont typeface="Arial"/>
              <a:buChar char="•"/>
            </a:pPr>
            <a:r>
              <a:rPr lang="en-US" sz="2000"/>
              <a:t>The </a:t>
            </a:r>
            <a:r>
              <a:rPr lang="en-US" sz="2000" b="1"/>
              <a:t>proposal narrative must total no more than 20 pages </a:t>
            </a:r>
            <a:r>
              <a:rPr lang="en-US" sz="2000"/>
              <a:t>(double-spaced, 12-point font).  </a:t>
            </a:r>
            <a:endParaRPr sz="2000"/>
          </a:p>
          <a:p>
            <a:pPr marL="285750" lvl="0" indent="-285750" algn="l" rtl="0">
              <a:lnSpc>
                <a:spcPct val="90000"/>
              </a:lnSpc>
              <a:spcBef>
                <a:spcPts val="1000"/>
              </a:spcBef>
              <a:spcAft>
                <a:spcPts val="0"/>
              </a:spcAft>
              <a:buClr>
                <a:srgbClr val="053285"/>
              </a:buClr>
              <a:buSzPts val="2000"/>
              <a:buFont typeface="Arial"/>
              <a:buChar char="•"/>
            </a:pPr>
            <a:r>
              <a:rPr lang="en-US" sz="2000"/>
              <a:t>The 20-page limit does not include the proposal title page, a table of contents, the data sharing plan, the project summary and any required appendices.  </a:t>
            </a:r>
            <a:endParaRPr sz="2000"/>
          </a:p>
          <a:p>
            <a:pPr marL="285750" lvl="0" indent="-285750" algn="l" rtl="0">
              <a:lnSpc>
                <a:spcPct val="90000"/>
              </a:lnSpc>
              <a:spcBef>
                <a:spcPts val="1000"/>
              </a:spcBef>
              <a:spcAft>
                <a:spcPts val="0"/>
              </a:spcAft>
              <a:buClr>
                <a:srgbClr val="053285"/>
              </a:buClr>
              <a:buSzPts val="2000"/>
              <a:buFont typeface="Arial"/>
              <a:buChar char="•"/>
            </a:pPr>
            <a:r>
              <a:rPr lang="en-US" sz="2000" b="1"/>
              <a:t>Appendices should be limited to 30 pages </a:t>
            </a:r>
            <a:r>
              <a:rPr lang="en-US" sz="2000"/>
              <a:t>and should be materials that directly support the main body of the proposal </a:t>
            </a:r>
            <a:endParaRPr sz="2000"/>
          </a:p>
          <a:p>
            <a:pPr marL="285750" lvl="0" indent="-285750" algn="l" rtl="0">
              <a:lnSpc>
                <a:spcPct val="90000"/>
              </a:lnSpc>
              <a:spcBef>
                <a:spcPts val="1000"/>
              </a:spcBef>
              <a:spcAft>
                <a:spcPts val="0"/>
              </a:spcAft>
              <a:buClr>
                <a:srgbClr val="053285"/>
              </a:buClr>
              <a:buSzPts val="2000"/>
              <a:buChar char="•"/>
            </a:pPr>
            <a:r>
              <a:rPr lang="en-US" sz="2000" b="1"/>
              <a:t>Applicants should present their work plan in priority order and identify options for scalability such that if less money is available than is requested the process of modifying proposals is simplified. </a:t>
            </a:r>
            <a:endParaRPr sz="2000" b="1"/>
          </a:p>
          <a:p>
            <a:pPr marL="0" lvl="0" indent="0" algn="l" rtl="0">
              <a:lnSpc>
                <a:spcPct val="90000"/>
              </a:lnSpc>
              <a:spcBef>
                <a:spcPts val="1000"/>
              </a:spcBef>
              <a:spcAft>
                <a:spcPts val="0"/>
              </a:spcAft>
              <a:buClr>
                <a:srgbClr val="053285"/>
              </a:buClr>
              <a:buSzPts val="1800"/>
              <a:buNone/>
            </a:pPr>
            <a:r>
              <a:rPr lang="en-US" sz="1800"/>
              <a:t/>
            </a:r>
            <a:br>
              <a:rPr lang="en-US" sz="1800"/>
            </a:br>
            <a:r>
              <a:rPr lang="en-US"/>
              <a:t/>
            </a:r>
            <a:br>
              <a:rPr lang="en-US"/>
            </a:br>
            <a:endParaRPr/>
          </a:p>
          <a:p>
            <a:pPr marL="0" lvl="0" indent="0" algn="l" rtl="0">
              <a:lnSpc>
                <a:spcPct val="90000"/>
              </a:lnSpc>
              <a:spcBef>
                <a:spcPts val="1000"/>
              </a:spcBef>
              <a:spcAft>
                <a:spcPts val="0"/>
              </a:spcAft>
              <a:buClr>
                <a:srgbClr val="053285"/>
              </a:buClr>
              <a:buSzPts val="2400"/>
              <a:buNone/>
            </a:pPr>
            <a:endParaRPr/>
          </a:p>
        </p:txBody>
      </p:sp>
      <p:sp>
        <p:nvSpPr>
          <p:cNvPr id="214" name="Google Shape;214;p12"/>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12</a:t>
            </a:fld>
            <a:endParaRPr>
              <a:solidFill>
                <a:srgbClr val="053285"/>
              </a:solidFill>
              <a:latin typeface="Century Gothic"/>
              <a:ea typeface="Century Gothic"/>
              <a:cs typeface="Century Gothic"/>
              <a:sym typeface="Century Gothic"/>
            </a:endParaRPr>
          </a:p>
        </p:txBody>
      </p:sp>
      <p:pic>
        <p:nvPicPr>
          <p:cNvPr id="215" name="Google Shape;215;p12"/>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216" name="Google Shape;216;p12"/>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217" name="Google Shape;217;p12" descr="Things to consider when designing a business application ..."/>
          <p:cNvPicPr preferRelativeResize="0"/>
          <p:nvPr/>
        </p:nvPicPr>
        <p:blipFill rotWithShape="1">
          <a:blip r:embed="rId6">
            <a:alphaModFix/>
          </a:blip>
          <a:srcRect/>
          <a:stretch/>
        </p:blipFill>
        <p:spPr>
          <a:xfrm>
            <a:off x="7162800" y="1271619"/>
            <a:ext cx="4711700" cy="3989112"/>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13"/>
          <p:cNvPicPr preferRelativeResize="0"/>
          <p:nvPr/>
        </p:nvPicPr>
        <p:blipFill rotWithShape="1">
          <a:blip r:embed="rId3">
            <a:alphaModFix/>
          </a:blip>
          <a:srcRect/>
          <a:stretch/>
        </p:blipFill>
        <p:spPr>
          <a:xfrm>
            <a:off x="6378963" y="812327"/>
            <a:ext cx="5682394" cy="3468183"/>
          </a:xfrm>
          <a:prstGeom prst="rect">
            <a:avLst/>
          </a:prstGeom>
          <a:noFill/>
          <a:ln>
            <a:noFill/>
          </a:ln>
        </p:spPr>
      </p:pic>
      <p:pic>
        <p:nvPicPr>
          <p:cNvPr id="223" name="Google Shape;223;p13"/>
          <p:cNvPicPr preferRelativeResize="0"/>
          <p:nvPr/>
        </p:nvPicPr>
        <p:blipFill rotWithShape="1">
          <a:blip r:embed="rId4">
            <a:alphaModFix/>
          </a:blip>
          <a:srcRect/>
          <a:stretch/>
        </p:blipFill>
        <p:spPr>
          <a:xfrm>
            <a:off x="10017369" y="6435914"/>
            <a:ext cx="1955088" cy="282996"/>
          </a:xfrm>
          <a:prstGeom prst="rect">
            <a:avLst/>
          </a:prstGeom>
          <a:noFill/>
          <a:ln>
            <a:noFill/>
          </a:ln>
        </p:spPr>
      </p:pic>
      <p:sp>
        <p:nvSpPr>
          <p:cNvPr id="224" name="Google Shape;224;p13"/>
          <p:cNvSpPr txBox="1">
            <a:spLocks noGrp="1"/>
          </p:cNvSpPr>
          <p:nvPr>
            <p:ph type="body" idx="1"/>
          </p:nvPr>
        </p:nvSpPr>
        <p:spPr>
          <a:xfrm>
            <a:off x="343714" y="812327"/>
            <a:ext cx="7696200" cy="558252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 Application and Submission</a:t>
            </a:r>
            <a:endParaRPr/>
          </a:p>
          <a:p>
            <a:pPr marL="0" lvl="0" indent="0" algn="l" rtl="0">
              <a:lnSpc>
                <a:spcPct val="90000"/>
              </a:lnSpc>
              <a:spcBef>
                <a:spcPts val="1000"/>
              </a:spcBef>
              <a:spcAft>
                <a:spcPts val="0"/>
              </a:spcAft>
              <a:buClr>
                <a:srgbClr val="053285"/>
              </a:buClr>
              <a:buSzPts val="1600"/>
              <a:buNone/>
            </a:pPr>
            <a:r>
              <a:rPr lang="en-US" sz="1600"/>
              <a:t>All funding application packages must have:</a:t>
            </a:r>
            <a:br>
              <a:rPr lang="en-US" sz="1600"/>
            </a:br>
            <a:endParaRPr sz="1600"/>
          </a:p>
          <a:p>
            <a:pPr marL="0" lvl="0" indent="0" algn="l" rtl="0">
              <a:lnSpc>
                <a:spcPct val="90000"/>
              </a:lnSpc>
              <a:spcBef>
                <a:spcPts val="1000"/>
              </a:spcBef>
              <a:spcAft>
                <a:spcPts val="0"/>
              </a:spcAft>
              <a:buClr>
                <a:srgbClr val="053285"/>
              </a:buClr>
              <a:buSzPts val="1600"/>
              <a:buNone/>
            </a:pPr>
            <a:endParaRPr sz="1600"/>
          </a:p>
          <a:p>
            <a:pPr marL="0" lvl="0" indent="0" algn="l" rtl="0">
              <a:lnSpc>
                <a:spcPct val="90000"/>
              </a:lnSpc>
              <a:spcBef>
                <a:spcPts val="1000"/>
              </a:spcBef>
              <a:spcAft>
                <a:spcPts val="0"/>
              </a:spcAft>
              <a:buClr>
                <a:srgbClr val="053285"/>
              </a:buClr>
              <a:buSzPts val="1600"/>
              <a:buNone/>
            </a:pPr>
            <a:endParaRPr sz="1600"/>
          </a:p>
          <a:p>
            <a:pPr marL="0" lvl="0" indent="0" algn="l" rtl="0">
              <a:lnSpc>
                <a:spcPct val="90000"/>
              </a:lnSpc>
              <a:spcBef>
                <a:spcPts val="1000"/>
              </a:spcBef>
              <a:spcAft>
                <a:spcPts val="0"/>
              </a:spcAft>
              <a:buClr>
                <a:srgbClr val="053285"/>
              </a:buClr>
              <a:buSzPts val="1600"/>
              <a:buNone/>
            </a:pPr>
            <a:endParaRPr sz="1600"/>
          </a:p>
          <a:p>
            <a:pPr marL="0" lvl="0" indent="0" algn="l" rtl="0">
              <a:lnSpc>
                <a:spcPct val="90000"/>
              </a:lnSpc>
              <a:spcBef>
                <a:spcPts val="1000"/>
              </a:spcBef>
              <a:spcAft>
                <a:spcPts val="0"/>
              </a:spcAft>
              <a:buClr>
                <a:srgbClr val="053285"/>
              </a:buClr>
              <a:buSzPts val="1600"/>
              <a:buNone/>
            </a:pPr>
            <a:endParaRPr sz="1600"/>
          </a:p>
          <a:p>
            <a:pPr marL="0" lvl="0" indent="0" algn="l" rtl="0">
              <a:lnSpc>
                <a:spcPct val="90000"/>
              </a:lnSpc>
              <a:spcBef>
                <a:spcPts val="1000"/>
              </a:spcBef>
              <a:spcAft>
                <a:spcPts val="0"/>
              </a:spcAft>
              <a:buClr>
                <a:srgbClr val="053285"/>
              </a:buClr>
              <a:buSzPts val="1600"/>
              <a:buNone/>
            </a:pPr>
            <a:endParaRPr sz="1600"/>
          </a:p>
          <a:p>
            <a:pPr marL="0" lvl="0" indent="0" algn="l" rtl="0">
              <a:lnSpc>
                <a:spcPct val="90000"/>
              </a:lnSpc>
              <a:spcBef>
                <a:spcPts val="1000"/>
              </a:spcBef>
              <a:spcAft>
                <a:spcPts val="0"/>
              </a:spcAft>
              <a:buClr>
                <a:srgbClr val="053285"/>
              </a:buClr>
              <a:buSzPts val="1600"/>
              <a:buNone/>
            </a:pPr>
            <a:endParaRPr sz="1600" u="sng"/>
          </a:p>
          <a:p>
            <a:pPr marL="0" lvl="0" indent="0" algn="l" rtl="0">
              <a:lnSpc>
                <a:spcPct val="90000"/>
              </a:lnSpc>
              <a:spcBef>
                <a:spcPts val="1000"/>
              </a:spcBef>
              <a:spcAft>
                <a:spcPts val="0"/>
              </a:spcAft>
              <a:buClr>
                <a:srgbClr val="053285"/>
              </a:buClr>
              <a:buSzPts val="1600"/>
              <a:buNone/>
            </a:pPr>
            <a:r>
              <a:rPr lang="en-US" sz="1600" u="sng"/>
              <a:t>b) Project Summary</a:t>
            </a:r>
            <a:endParaRPr sz="1600" u="sng"/>
          </a:p>
          <a:p>
            <a:pPr marL="171450" lvl="0" indent="-171450" algn="l" rtl="0">
              <a:lnSpc>
                <a:spcPct val="90000"/>
              </a:lnSpc>
              <a:spcBef>
                <a:spcPts val="1000"/>
              </a:spcBef>
              <a:spcAft>
                <a:spcPts val="0"/>
              </a:spcAft>
              <a:buClr>
                <a:srgbClr val="053285"/>
              </a:buClr>
              <a:buSzPts val="1600"/>
              <a:buFont typeface="Arial"/>
              <a:buChar char="•"/>
            </a:pPr>
            <a:r>
              <a:rPr lang="en-US" sz="1600"/>
              <a:t>	Project Name/Title</a:t>
            </a:r>
            <a:endParaRPr/>
          </a:p>
          <a:p>
            <a:pPr marL="171450" lvl="0" indent="-171450" algn="l" rtl="0">
              <a:lnSpc>
                <a:spcPct val="90000"/>
              </a:lnSpc>
              <a:spcBef>
                <a:spcPts val="1000"/>
              </a:spcBef>
              <a:spcAft>
                <a:spcPts val="0"/>
              </a:spcAft>
              <a:buClr>
                <a:srgbClr val="053285"/>
              </a:buClr>
              <a:buSzPts val="1600"/>
              <a:buFont typeface="Arial"/>
              <a:buChar char="•"/>
            </a:pPr>
            <a:r>
              <a:rPr lang="en-US" sz="1600"/>
              <a:t>	Primary Contact (name, address, telephone, fax, e-mail)</a:t>
            </a:r>
            <a:endParaRPr/>
          </a:p>
          <a:p>
            <a:pPr marL="171450" lvl="0" indent="-171450" algn="l" rtl="0">
              <a:lnSpc>
                <a:spcPct val="90000"/>
              </a:lnSpc>
              <a:spcBef>
                <a:spcPts val="1000"/>
              </a:spcBef>
              <a:spcAft>
                <a:spcPts val="0"/>
              </a:spcAft>
              <a:buClr>
                <a:srgbClr val="053285"/>
              </a:buClr>
              <a:buSzPts val="1600"/>
              <a:buFont typeface="Arial"/>
              <a:buChar char="•"/>
            </a:pPr>
            <a:r>
              <a:rPr lang="en-US" sz="1600"/>
              <a:t>	Primary Recipient Institution</a:t>
            </a:r>
            <a:endParaRPr/>
          </a:p>
          <a:p>
            <a:pPr marL="171450" lvl="0" indent="-171450" algn="l" rtl="0">
              <a:lnSpc>
                <a:spcPct val="90000"/>
              </a:lnSpc>
              <a:spcBef>
                <a:spcPts val="1000"/>
              </a:spcBef>
              <a:spcAft>
                <a:spcPts val="0"/>
              </a:spcAft>
              <a:buClr>
                <a:srgbClr val="053285"/>
              </a:buClr>
              <a:buSzPts val="1600"/>
              <a:buFont typeface="Arial"/>
              <a:buChar char="•"/>
            </a:pPr>
            <a:r>
              <a:rPr lang="en-US" sz="1600"/>
              <a:t>	Other Investigators (name, affiliated institution or agency)</a:t>
            </a:r>
            <a:endParaRPr/>
          </a:p>
          <a:p>
            <a:pPr marL="171450" lvl="0" indent="-171450" algn="l" rtl="0">
              <a:lnSpc>
                <a:spcPct val="90000"/>
              </a:lnSpc>
              <a:spcBef>
                <a:spcPts val="1000"/>
              </a:spcBef>
              <a:spcAft>
                <a:spcPts val="0"/>
              </a:spcAft>
              <a:buClr>
                <a:srgbClr val="053285"/>
              </a:buClr>
              <a:buSzPts val="1600"/>
              <a:buFont typeface="Arial"/>
              <a:buChar char="•"/>
            </a:pPr>
            <a:r>
              <a:rPr lang="en-US" sz="1600"/>
              <a:t>	Brief Project Summary including objectives and intended benefits</a:t>
            </a:r>
            <a:endParaRPr/>
          </a:p>
          <a:p>
            <a:pPr marL="171450" lvl="0" indent="-171450" algn="l" rtl="0">
              <a:lnSpc>
                <a:spcPct val="90000"/>
              </a:lnSpc>
              <a:spcBef>
                <a:spcPts val="1000"/>
              </a:spcBef>
              <a:spcAft>
                <a:spcPts val="0"/>
              </a:spcAft>
              <a:buClr>
                <a:srgbClr val="053285"/>
              </a:buClr>
              <a:buSzPts val="1600"/>
              <a:buFont typeface="Arial"/>
              <a:buChar char="•"/>
            </a:pPr>
            <a:r>
              <a:rPr lang="en-US" sz="1600"/>
              <a:t>	Partners</a:t>
            </a:r>
            <a:endParaRPr sz="1600"/>
          </a:p>
          <a:p>
            <a:pPr marL="0" lvl="0" indent="0" algn="l" rtl="0">
              <a:lnSpc>
                <a:spcPct val="90000"/>
              </a:lnSpc>
              <a:spcBef>
                <a:spcPts val="1000"/>
              </a:spcBef>
              <a:spcAft>
                <a:spcPts val="0"/>
              </a:spcAft>
              <a:buClr>
                <a:srgbClr val="053285"/>
              </a:buClr>
              <a:buSzPts val="2400"/>
              <a:buNone/>
            </a:pPr>
            <a:endParaRPr/>
          </a:p>
        </p:txBody>
      </p:sp>
      <p:sp>
        <p:nvSpPr>
          <p:cNvPr id="225" name="Google Shape;225;p13"/>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13</a:t>
            </a:fld>
            <a:endParaRPr>
              <a:solidFill>
                <a:srgbClr val="053285"/>
              </a:solidFill>
              <a:latin typeface="Century Gothic"/>
              <a:ea typeface="Century Gothic"/>
              <a:cs typeface="Century Gothic"/>
              <a:sym typeface="Century Gothic"/>
            </a:endParaRPr>
          </a:p>
        </p:txBody>
      </p:sp>
      <p:pic>
        <p:nvPicPr>
          <p:cNvPr id="226" name="Google Shape;226;p13"/>
          <p:cNvPicPr preferRelativeResize="0"/>
          <p:nvPr/>
        </p:nvPicPr>
        <p:blipFill rotWithShape="1">
          <a:blip r:embed="rId5">
            <a:alphaModFix/>
          </a:blip>
          <a:srcRect t="12136" b="78633"/>
          <a:stretch/>
        </p:blipFill>
        <p:spPr>
          <a:xfrm>
            <a:off x="0" y="0"/>
            <a:ext cx="12191391" cy="633046"/>
          </a:xfrm>
          <a:prstGeom prst="rect">
            <a:avLst/>
          </a:prstGeom>
          <a:noFill/>
          <a:ln>
            <a:noFill/>
          </a:ln>
        </p:spPr>
      </p:pic>
      <p:sp>
        <p:nvSpPr>
          <p:cNvPr id="227" name="Google Shape;227;p13"/>
          <p:cNvSpPr/>
          <p:nvPr/>
        </p:nvSpPr>
        <p:spPr>
          <a:xfrm>
            <a:off x="9570830" y="4841631"/>
            <a:ext cx="2621170" cy="2016369"/>
          </a:xfrm>
          <a:prstGeom prst="rect">
            <a:avLst/>
          </a:prstGeom>
          <a:blipFill rotWithShape="1">
            <a:blip r:embed="rId6">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28" name="Google Shape;228;p13"/>
          <p:cNvSpPr txBox="1"/>
          <p:nvPr/>
        </p:nvSpPr>
        <p:spPr>
          <a:xfrm>
            <a:off x="343714" y="1787335"/>
            <a:ext cx="6035249" cy="1900007"/>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1600" u="sng">
                <a:solidFill>
                  <a:srgbClr val="053285"/>
                </a:solidFill>
                <a:latin typeface="Century Gothic"/>
                <a:ea typeface="Century Gothic"/>
                <a:cs typeface="Century Gothic"/>
                <a:sym typeface="Century Gothic"/>
              </a:rPr>
              <a:t>a) Title Page (Proposal Cover Sheet)</a:t>
            </a:r>
            <a:endParaRPr/>
          </a:p>
          <a:p>
            <a:pPr marL="285750" marR="0" lvl="0" indent="-285750" algn="l" rtl="0">
              <a:lnSpc>
                <a:spcPct val="90000"/>
              </a:lnSpc>
              <a:spcBef>
                <a:spcPts val="1000"/>
              </a:spcBef>
              <a:spcAft>
                <a:spcPts val="0"/>
              </a:spcAft>
              <a:buClr>
                <a:srgbClr val="053285"/>
              </a:buClr>
              <a:buSzPts val="1600"/>
              <a:buFont typeface="Arial"/>
              <a:buChar char="•"/>
            </a:pPr>
            <a:r>
              <a:rPr lang="en-US" sz="1600">
                <a:solidFill>
                  <a:srgbClr val="053285"/>
                </a:solidFill>
                <a:latin typeface="Century Gothic"/>
                <a:ea typeface="Century Gothic"/>
                <a:cs typeface="Century Gothic"/>
                <a:sym typeface="Century Gothic"/>
              </a:rPr>
              <a:t>Include proposal title, complete contact information for the Principal Investigator and Financial Representative, duration of proposed project, funding type, applicant type and funding request.  </a:t>
            </a:r>
            <a:endParaRPr/>
          </a:p>
          <a:p>
            <a:pPr marL="285750" marR="0" lvl="0" indent="-285750" algn="l" rtl="0">
              <a:lnSpc>
                <a:spcPct val="90000"/>
              </a:lnSpc>
              <a:spcBef>
                <a:spcPts val="1000"/>
              </a:spcBef>
              <a:spcAft>
                <a:spcPts val="0"/>
              </a:spcAft>
              <a:buClr>
                <a:srgbClr val="053285"/>
              </a:buClr>
              <a:buSzPts val="1600"/>
              <a:buFont typeface="Arial"/>
              <a:buChar char="•"/>
            </a:pPr>
            <a:r>
              <a:rPr lang="en-US" sz="1600">
                <a:solidFill>
                  <a:srgbClr val="053285"/>
                </a:solidFill>
                <a:latin typeface="Century Gothic"/>
                <a:ea typeface="Century Gothic"/>
                <a:cs typeface="Century Gothic"/>
                <a:sym typeface="Century Gothic"/>
              </a:rPr>
              <a:t>If funds are to be transferred to a NOAA partner on the project, also state the amount to NOAA on the cover.</a:t>
            </a:r>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Google Shape;233;p14"/>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234" name="Google Shape;234;p14"/>
          <p:cNvSpPr txBox="1">
            <a:spLocks noGrp="1"/>
          </p:cNvSpPr>
          <p:nvPr>
            <p:ph type="body" idx="1"/>
          </p:nvPr>
        </p:nvSpPr>
        <p:spPr>
          <a:xfrm>
            <a:off x="427892" y="784899"/>
            <a:ext cx="10807700" cy="296007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 Application and Submission </a:t>
            </a:r>
            <a:endParaRPr/>
          </a:p>
          <a:p>
            <a:pPr marL="0" lvl="0" indent="0" algn="l" rtl="0">
              <a:lnSpc>
                <a:spcPct val="90000"/>
              </a:lnSpc>
              <a:spcBef>
                <a:spcPts val="1000"/>
              </a:spcBef>
              <a:spcAft>
                <a:spcPts val="0"/>
              </a:spcAft>
              <a:buClr>
                <a:srgbClr val="053285"/>
              </a:buClr>
              <a:buSzPts val="2000"/>
              <a:buNone/>
            </a:pPr>
            <a:r>
              <a:rPr lang="en-US" sz="2000" u="sng"/>
              <a:t>c. Project Description</a:t>
            </a:r>
            <a:endParaRPr sz="2000" u="sng"/>
          </a:p>
          <a:p>
            <a:pPr marL="342900" lvl="0" indent="-342900" algn="l" rtl="0">
              <a:lnSpc>
                <a:spcPct val="90000"/>
              </a:lnSpc>
              <a:spcBef>
                <a:spcPts val="1000"/>
              </a:spcBef>
              <a:spcAft>
                <a:spcPts val="0"/>
              </a:spcAft>
              <a:buClr>
                <a:srgbClr val="053285"/>
              </a:buClr>
              <a:buSzPts val="1800"/>
              <a:buAutoNum type="arabicPeriod"/>
            </a:pPr>
            <a:r>
              <a:rPr lang="en-US" sz="1800"/>
              <a:t>Goals and Objectives: </a:t>
            </a:r>
            <a:endParaRPr/>
          </a:p>
          <a:p>
            <a:pPr marL="0" lvl="0" indent="0" algn="l" rtl="0">
              <a:lnSpc>
                <a:spcPct val="90000"/>
              </a:lnSpc>
              <a:spcBef>
                <a:spcPts val="1000"/>
              </a:spcBef>
              <a:spcAft>
                <a:spcPts val="0"/>
              </a:spcAft>
              <a:buClr>
                <a:srgbClr val="053285"/>
              </a:buClr>
              <a:buSzPts val="1600"/>
              <a:buNone/>
            </a:pPr>
            <a:r>
              <a:rPr lang="en-US" sz="1600"/>
              <a:t>Goals and objectives should be specific for each year of the work plan presented</a:t>
            </a:r>
            <a:endParaRPr/>
          </a:p>
          <a:p>
            <a:pPr marL="0" lvl="0" indent="0" algn="l" rtl="0">
              <a:lnSpc>
                <a:spcPct val="90000"/>
              </a:lnSpc>
              <a:spcBef>
                <a:spcPts val="1000"/>
              </a:spcBef>
              <a:spcAft>
                <a:spcPts val="0"/>
              </a:spcAft>
              <a:buClr>
                <a:srgbClr val="053285"/>
              </a:buClr>
              <a:buSzPts val="1800"/>
              <a:buNone/>
            </a:pPr>
            <a:r>
              <a:rPr lang="en-US" sz="1800"/>
              <a:t>2. Background: </a:t>
            </a:r>
            <a:endParaRPr/>
          </a:p>
          <a:p>
            <a:pPr marL="0" lvl="0" indent="0" algn="l" rtl="0">
              <a:lnSpc>
                <a:spcPct val="90000"/>
              </a:lnSpc>
              <a:spcBef>
                <a:spcPts val="1000"/>
              </a:spcBef>
              <a:spcAft>
                <a:spcPts val="0"/>
              </a:spcAft>
              <a:buClr>
                <a:srgbClr val="053285"/>
              </a:buClr>
              <a:buSzPts val="1600"/>
              <a:buNone/>
            </a:pPr>
            <a:r>
              <a:rPr lang="en-US" sz="1600"/>
              <a:t>Provide sufficient background information for reviewers to assess independently the significance of the proposed project. </a:t>
            </a:r>
            <a:endParaRPr sz="1600"/>
          </a:p>
          <a:p>
            <a:pPr marL="0" lvl="0" indent="0" algn="l" rtl="0">
              <a:lnSpc>
                <a:spcPct val="90000"/>
              </a:lnSpc>
              <a:spcBef>
                <a:spcPts val="1000"/>
              </a:spcBef>
              <a:spcAft>
                <a:spcPts val="0"/>
              </a:spcAft>
              <a:buClr>
                <a:srgbClr val="053285"/>
              </a:buClr>
              <a:buSzPts val="1800"/>
              <a:buNone/>
            </a:pPr>
            <a:r>
              <a:rPr lang="en-US" sz="1800"/>
              <a:t>3. Audience: </a:t>
            </a:r>
            <a:endParaRPr/>
          </a:p>
        </p:txBody>
      </p:sp>
      <p:sp>
        <p:nvSpPr>
          <p:cNvPr id="235" name="Google Shape;235;p14"/>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14</a:t>
            </a:fld>
            <a:endParaRPr>
              <a:solidFill>
                <a:srgbClr val="053285"/>
              </a:solidFill>
              <a:latin typeface="Century Gothic"/>
              <a:ea typeface="Century Gothic"/>
              <a:cs typeface="Century Gothic"/>
              <a:sym typeface="Century Gothic"/>
            </a:endParaRPr>
          </a:p>
        </p:txBody>
      </p:sp>
      <p:pic>
        <p:nvPicPr>
          <p:cNvPr id="236" name="Google Shape;236;p14"/>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237" name="Google Shape;237;p14"/>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38" name="Google Shape;238;p14"/>
          <p:cNvSpPr txBox="1"/>
          <p:nvPr/>
        </p:nvSpPr>
        <p:spPr>
          <a:xfrm>
            <a:off x="427892" y="3616116"/>
            <a:ext cx="4642052"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rgbClr val="053285"/>
                </a:solidFill>
                <a:latin typeface="Century Gothic"/>
                <a:ea typeface="Century Gothic"/>
                <a:cs typeface="Century Gothic"/>
                <a:sym typeface="Century Gothic"/>
              </a:rPr>
              <a:t>Identify specific users of the results of the  project, describe how they will use the  results, and identify any training needed</a:t>
            </a:r>
            <a:endParaRPr/>
          </a:p>
        </p:txBody>
      </p:sp>
      <p:pic>
        <p:nvPicPr>
          <p:cNvPr id="239" name="Google Shape;239;p14"/>
          <p:cNvPicPr preferRelativeResize="0"/>
          <p:nvPr/>
        </p:nvPicPr>
        <p:blipFill rotWithShape="1">
          <a:blip r:embed="rId6">
            <a:alphaModFix/>
          </a:blip>
          <a:srcRect/>
          <a:stretch/>
        </p:blipFill>
        <p:spPr>
          <a:xfrm>
            <a:off x="4620726" y="3125942"/>
            <a:ext cx="7351731" cy="3505200"/>
          </a:xfrm>
          <a:prstGeom prst="rect">
            <a:avLst/>
          </a:prstGeom>
          <a:noFill/>
          <a:ln>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15"/>
          <p:cNvPicPr preferRelativeResize="0"/>
          <p:nvPr/>
        </p:nvPicPr>
        <p:blipFill rotWithShape="1">
          <a:blip r:embed="rId3">
            <a:alphaModFix/>
          </a:blip>
          <a:srcRect/>
          <a:stretch/>
        </p:blipFill>
        <p:spPr>
          <a:xfrm>
            <a:off x="5781675" y="3195176"/>
            <a:ext cx="6292382" cy="3523734"/>
          </a:xfrm>
          <a:prstGeom prst="rect">
            <a:avLst/>
          </a:prstGeom>
          <a:noFill/>
          <a:ln>
            <a:noFill/>
          </a:ln>
        </p:spPr>
      </p:pic>
      <p:pic>
        <p:nvPicPr>
          <p:cNvPr id="245" name="Google Shape;245;p15"/>
          <p:cNvPicPr preferRelativeResize="0"/>
          <p:nvPr/>
        </p:nvPicPr>
        <p:blipFill rotWithShape="1">
          <a:blip r:embed="rId4">
            <a:alphaModFix/>
          </a:blip>
          <a:srcRect/>
          <a:stretch/>
        </p:blipFill>
        <p:spPr>
          <a:xfrm>
            <a:off x="10017369" y="6435914"/>
            <a:ext cx="1955088" cy="282996"/>
          </a:xfrm>
          <a:prstGeom prst="rect">
            <a:avLst/>
          </a:prstGeom>
          <a:noFill/>
          <a:ln>
            <a:noFill/>
          </a:ln>
        </p:spPr>
      </p:pic>
      <p:sp>
        <p:nvSpPr>
          <p:cNvPr id="246" name="Google Shape;246;p15"/>
          <p:cNvSpPr txBox="1">
            <a:spLocks noGrp="1"/>
          </p:cNvSpPr>
          <p:nvPr>
            <p:ph type="body" idx="1"/>
          </p:nvPr>
        </p:nvSpPr>
        <p:spPr>
          <a:xfrm>
            <a:off x="393254" y="818995"/>
            <a:ext cx="10515600" cy="237618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 Application and Submission</a:t>
            </a:r>
            <a:endParaRPr/>
          </a:p>
          <a:p>
            <a:pPr marL="0" lvl="0" indent="0" algn="l" rtl="0">
              <a:lnSpc>
                <a:spcPct val="90000"/>
              </a:lnSpc>
              <a:spcBef>
                <a:spcPts val="1000"/>
              </a:spcBef>
              <a:spcAft>
                <a:spcPts val="0"/>
              </a:spcAft>
              <a:buClr>
                <a:srgbClr val="053285"/>
              </a:buClr>
              <a:buSzPts val="2000"/>
              <a:buNone/>
            </a:pPr>
            <a:r>
              <a:rPr lang="en-US" sz="2000" u="sng"/>
              <a:t>c. Project Description</a:t>
            </a:r>
            <a:endParaRPr sz="2000" u="sng"/>
          </a:p>
          <a:p>
            <a:pPr marL="0" lvl="0" indent="0" algn="l" rtl="0">
              <a:lnSpc>
                <a:spcPct val="90000"/>
              </a:lnSpc>
              <a:spcBef>
                <a:spcPts val="1000"/>
              </a:spcBef>
              <a:spcAft>
                <a:spcPts val="0"/>
              </a:spcAft>
              <a:buClr>
                <a:srgbClr val="053285"/>
              </a:buClr>
              <a:buSzPts val="1800"/>
              <a:buNone/>
            </a:pPr>
            <a:r>
              <a:rPr lang="en-US" sz="1800"/>
              <a:t>4. Approach:</a:t>
            </a:r>
            <a:endParaRPr/>
          </a:p>
          <a:p>
            <a:pPr marL="171450" lvl="0" indent="-171450" algn="l" rtl="0">
              <a:lnSpc>
                <a:spcPct val="90000"/>
              </a:lnSpc>
              <a:spcBef>
                <a:spcPts val="1000"/>
              </a:spcBef>
              <a:spcAft>
                <a:spcPts val="0"/>
              </a:spcAft>
              <a:buClr>
                <a:srgbClr val="053285"/>
              </a:buClr>
              <a:buSzPts val="1600"/>
              <a:buFont typeface="Arial"/>
              <a:buChar char="•"/>
            </a:pPr>
            <a:r>
              <a:rPr lang="en-US" sz="1600"/>
              <a:t>Provide a work plan that: identifies specific tasks; explains the technical approach (including quality assurance); identifies partner roles and contributions, including resources; and identifies potential obstacles </a:t>
            </a:r>
            <a:endParaRPr/>
          </a:p>
          <a:p>
            <a:pPr marL="171450" lvl="0" indent="-171450" algn="l" rtl="0">
              <a:lnSpc>
                <a:spcPct val="90000"/>
              </a:lnSpc>
              <a:spcBef>
                <a:spcPts val="1000"/>
              </a:spcBef>
              <a:spcAft>
                <a:spcPts val="0"/>
              </a:spcAft>
              <a:buClr>
                <a:srgbClr val="053285"/>
              </a:buClr>
              <a:buSzPts val="1600"/>
              <a:buFont typeface="Arial"/>
              <a:buChar char="•"/>
            </a:pPr>
            <a:r>
              <a:rPr lang="en-US" sz="1600"/>
              <a:t>Describe how end-users are involved in the planning and design process. </a:t>
            </a:r>
            <a:endParaRPr sz="1600"/>
          </a:p>
        </p:txBody>
      </p:sp>
      <p:sp>
        <p:nvSpPr>
          <p:cNvPr id="247" name="Google Shape;247;p15"/>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15</a:t>
            </a:fld>
            <a:endParaRPr>
              <a:solidFill>
                <a:srgbClr val="053285"/>
              </a:solidFill>
              <a:latin typeface="Century Gothic"/>
              <a:ea typeface="Century Gothic"/>
              <a:cs typeface="Century Gothic"/>
              <a:sym typeface="Century Gothic"/>
            </a:endParaRPr>
          </a:p>
        </p:txBody>
      </p:sp>
      <p:pic>
        <p:nvPicPr>
          <p:cNvPr id="248" name="Google Shape;248;p15"/>
          <p:cNvPicPr preferRelativeResize="0"/>
          <p:nvPr/>
        </p:nvPicPr>
        <p:blipFill rotWithShape="1">
          <a:blip r:embed="rId5">
            <a:alphaModFix/>
          </a:blip>
          <a:srcRect t="12136" b="78633"/>
          <a:stretch/>
        </p:blipFill>
        <p:spPr>
          <a:xfrm>
            <a:off x="0" y="0"/>
            <a:ext cx="12191391" cy="633046"/>
          </a:xfrm>
          <a:prstGeom prst="rect">
            <a:avLst/>
          </a:prstGeom>
          <a:noFill/>
          <a:ln>
            <a:noFill/>
          </a:ln>
        </p:spPr>
      </p:pic>
      <p:sp>
        <p:nvSpPr>
          <p:cNvPr id="249" name="Google Shape;249;p15"/>
          <p:cNvSpPr/>
          <p:nvPr/>
        </p:nvSpPr>
        <p:spPr>
          <a:xfrm>
            <a:off x="9570830" y="4841631"/>
            <a:ext cx="2621170" cy="2016369"/>
          </a:xfrm>
          <a:prstGeom prst="rect">
            <a:avLst/>
          </a:prstGeom>
          <a:blipFill rotWithShape="1">
            <a:blip r:embed="rId6">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50" name="Google Shape;250;p15"/>
          <p:cNvSpPr txBox="1"/>
          <p:nvPr/>
        </p:nvSpPr>
        <p:spPr>
          <a:xfrm>
            <a:off x="393254" y="3236201"/>
            <a:ext cx="5388421" cy="2343206"/>
          </a:xfrm>
          <a:prstGeom prst="rect">
            <a:avLst/>
          </a:prstGeom>
          <a:noFill/>
          <a:ln>
            <a:noFill/>
          </a:ln>
        </p:spPr>
        <p:txBody>
          <a:bodyPr spcFirstLastPara="1" wrap="square" lIns="91425" tIns="45700" rIns="91425" bIns="45700" anchor="t" anchorCtr="0">
            <a:spAutoFit/>
          </a:bodyPr>
          <a:lstStyle/>
          <a:p>
            <a:pPr marL="171450" marR="0" lvl="0" indent="-171450" algn="l" rtl="0">
              <a:lnSpc>
                <a:spcPct val="90000"/>
              </a:lnSpc>
              <a:spcBef>
                <a:spcPts val="0"/>
              </a:spcBef>
              <a:spcAft>
                <a:spcPts val="0"/>
              </a:spcAft>
              <a:buClr>
                <a:srgbClr val="053285"/>
              </a:buClr>
              <a:buSzPts val="1600"/>
              <a:buFont typeface="Arial"/>
              <a:buChar char="•"/>
            </a:pPr>
            <a:r>
              <a:rPr lang="en-US" sz="1600">
                <a:solidFill>
                  <a:srgbClr val="053285"/>
                </a:solidFill>
                <a:latin typeface="Century Gothic"/>
                <a:ea typeface="Century Gothic"/>
                <a:cs typeface="Century Gothic"/>
                <a:sym typeface="Century Gothic"/>
              </a:rPr>
              <a:t>Provide a data management plan, name one data manager point of contact (POC), and include plans to identify and disseminate at least one data set per year.</a:t>
            </a:r>
            <a:endParaRPr/>
          </a:p>
          <a:p>
            <a:pPr marL="171450" marR="0" lvl="0" indent="-171450" algn="l" rtl="0">
              <a:lnSpc>
                <a:spcPct val="90000"/>
              </a:lnSpc>
              <a:spcBef>
                <a:spcPts val="1000"/>
              </a:spcBef>
              <a:spcAft>
                <a:spcPts val="0"/>
              </a:spcAft>
              <a:buClr>
                <a:srgbClr val="053285"/>
              </a:buClr>
              <a:buSzPts val="1600"/>
              <a:buFont typeface="Arial"/>
              <a:buChar char="•"/>
            </a:pPr>
            <a:r>
              <a:rPr lang="en-US" sz="1600">
                <a:solidFill>
                  <a:srgbClr val="053285"/>
                </a:solidFill>
                <a:latin typeface="Century Gothic"/>
                <a:ea typeface="Century Gothic"/>
                <a:cs typeface="Century Gothic"/>
                <a:sym typeface="Century Gothic"/>
              </a:rPr>
              <a:t>Roles, responsibilities and contributions of Federal partners must be clearly identified.</a:t>
            </a:r>
            <a:endParaRPr/>
          </a:p>
          <a:p>
            <a:pPr marL="171450" marR="0" lvl="0" indent="-171450" algn="l" rtl="0">
              <a:lnSpc>
                <a:spcPct val="90000"/>
              </a:lnSpc>
              <a:spcBef>
                <a:spcPts val="1000"/>
              </a:spcBef>
              <a:spcAft>
                <a:spcPts val="0"/>
              </a:spcAft>
              <a:buClr>
                <a:srgbClr val="053285"/>
              </a:buClr>
              <a:buSzPts val="1600"/>
              <a:buFont typeface="Arial"/>
              <a:buChar char="•"/>
            </a:pPr>
            <a:r>
              <a:rPr lang="en-US" sz="1600">
                <a:solidFill>
                  <a:srgbClr val="053285"/>
                </a:solidFill>
                <a:latin typeface="Century Gothic"/>
                <a:ea typeface="Century Gothic"/>
                <a:cs typeface="Century Gothic"/>
                <a:sym typeface="Century Gothic"/>
              </a:rPr>
              <a:t>Benefits. Identify the users of the information derived from the work, and the benefits that will be achieved for users and society as a whole. </a:t>
            </a:r>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Google Shape;255;p16"/>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256" name="Google Shape;256;p16"/>
          <p:cNvSpPr txBox="1">
            <a:spLocks noGrp="1"/>
          </p:cNvSpPr>
          <p:nvPr>
            <p:ph type="body" idx="1"/>
          </p:nvPr>
        </p:nvSpPr>
        <p:spPr>
          <a:xfrm>
            <a:off x="365815" y="773723"/>
            <a:ext cx="8562880" cy="598625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 Application and Submission</a:t>
            </a:r>
            <a:endParaRPr/>
          </a:p>
          <a:p>
            <a:pPr marL="0" lvl="0" indent="0" algn="l" rtl="0">
              <a:lnSpc>
                <a:spcPct val="90000"/>
              </a:lnSpc>
              <a:spcBef>
                <a:spcPts val="1000"/>
              </a:spcBef>
              <a:spcAft>
                <a:spcPts val="0"/>
              </a:spcAft>
              <a:buClr>
                <a:srgbClr val="053285"/>
              </a:buClr>
              <a:buSzPts val="2000"/>
              <a:buNone/>
            </a:pPr>
            <a:r>
              <a:rPr lang="en-US" sz="2000" u="sng"/>
              <a:t>c. Project Description</a:t>
            </a:r>
            <a:endParaRPr sz="2000" u="sng"/>
          </a:p>
          <a:p>
            <a:pPr marL="0" lvl="0" indent="0" algn="l" rtl="0">
              <a:lnSpc>
                <a:spcPct val="90000"/>
              </a:lnSpc>
              <a:spcBef>
                <a:spcPts val="1000"/>
              </a:spcBef>
              <a:spcAft>
                <a:spcPts val="0"/>
              </a:spcAft>
              <a:buClr>
                <a:srgbClr val="053285"/>
              </a:buClr>
              <a:buSzPts val="1800"/>
              <a:buNone/>
            </a:pPr>
            <a:r>
              <a:rPr lang="en-US" sz="1800"/>
              <a:t>5. Milestone Schedule: </a:t>
            </a:r>
            <a:endParaRPr/>
          </a:p>
          <a:p>
            <a:pPr marL="0" lvl="0" indent="0" algn="l" rtl="0">
              <a:lnSpc>
                <a:spcPct val="90000"/>
              </a:lnSpc>
              <a:spcBef>
                <a:spcPts val="1000"/>
              </a:spcBef>
              <a:spcAft>
                <a:spcPts val="0"/>
              </a:spcAft>
              <a:buClr>
                <a:srgbClr val="053285"/>
              </a:buClr>
              <a:buSzPts val="1600"/>
              <a:buNone/>
            </a:pPr>
            <a:r>
              <a:rPr lang="en-US" sz="1600"/>
              <a:t>Display timelines for major tasks, target milestones for important intermediate and final products including deliverables and key project outcomes. Milestones should include expected readiness level achievements.</a:t>
            </a:r>
            <a:endParaRPr/>
          </a:p>
          <a:p>
            <a:pPr marL="0" lvl="0" indent="0" algn="l" rtl="0">
              <a:lnSpc>
                <a:spcPct val="90000"/>
              </a:lnSpc>
              <a:spcBef>
                <a:spcPts val="1000"/>
              </a:spcBef>
              <a:spcAft>
                <a:spcPts val="0"/>
              </a:spcAft>
              <a:buClr>
                <a:srgbClr val="053285"/>
              </a:buClr>
              <a:buSzPts val="1800"/>
              <a:buNone/>
            </a:pPr>
            <a:r>
              <a:rPr lang="en-US" sz="1800"/>
              <a:t>6. Readiness Level:</a:t>
            </a:r>
            <a:endParaRPr/>
          </a:p>
          <a:p>
            <a:pPr marL="0" lvl="0" indent="0" algn="l" rtl="0">
              <a:lnSpc>
                <a:spcPct val="90000"/>
              </a:lnSpc>
              <a:spcBef>
                <a:spcPts val="1000"/>
              </a:spcBef>
              <a:spcAft>
                <a:spcPts val="0"/>
              </a:spcAft>
              <a:buClr>
                <a:srgbClr val="053285"/>
              </a:buClr>
              <a:buSzPts val="1600"/>
              <a:buNone/>
            </a:pPr>
            <a:r>
              <a:rPr lang="en-US" sz="1600" b="1"/>
              <a:t>Identify the current Readiness Level (RL) of the models or techniques and how far they expect to advance in RLs through the project period. Clearly state how this funding will aid in the advancement and potential for transition into NOAA operations.</a:t>
            </a:r>
            <a:endParaRPr b="1"/>
          </a:p>
          <a:p>
            <a:pPr marL="0" lvl="0" indent="0" algn="l" rtl="0">
              <a:lnSpc>
                <a:spcPct val="90000"/>
              </a:lnSpc>
              <a:spcBef>
                <a:spcPts val="1000"/>
              </a:spcBef>
              <a:spcAft>
                <a:spcPts val="0"/>
              </a:spcAft>
              <a:buClr>
                <a:srgbClr val="053285"/>
              </a:buClr>
              <a:buSzPts val="1800"/>
              <a:buNone/>
            </a:pPr>
            <a:r>
              <a:rPr lang="en-US" sz="1800"/>
              <a:t>7. Project Budget:</a:t>
            </a:r>
            <a:endParaRPr/>
          </a:p>
          <a:p>
            <a:pPr marL="0" lvl="0" indent="0" algn="l" rtl="0">
              <a:lnSpc>
                <a:spcPct val="90000"/>
              </a:lnSpc>
              <a:spcBef>
                <a:spcPts val="1000"/>
              </a:spcBef>
              <a:spcAft>
                <a:spcPts val="0"/>
              </a:spcAft>
              <a:buClr>
                <a:srgbClr val="053285"/>
              </a:buClr>
              <a:buSzPts val="1600"/>
              <a:buNone/>
            </a:pPr>
            <a:r>
              <a:rPr lang="en-US" sz="1600"/>
              <a:t>Provide a budget description that follows the categories and formats in the NOAA grants package (SF-424A) and a brief narrative justification of the budget. AnSF-424A must be submitted for each year of the project as well as for each subcontract. The budget narrative must also provide detailed information on travel, and a justification of how the requested travel is directly relevant to the successful completion of the project.</a:t>
            </a:r>
            <a:endParaRPr/>
          </a:p>
        </p:txBody>
      </p:sp>
      <p:sp>
        <p:nvSpPr>
          <p:cNvPr id="257" name="Google Shape;257;p16"/>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16</a:t>
            </a:fld>
            <a:endParaRPr>
              <a:solidFill>
                <a:srgbClr val="053285"/>
              </a:solidFill>
              <a:latin typeface="Century Gothic"/>
              <a:ea typeface="Century Gothic"/>
              <a:cs typeface="Century Gothic"/>
              <a:sym typeface="Century Gothic"/>
            </a:endParaRPr>
          </a:p>
        </p:txBody>
      </p:sp>
      <p:pic>
        <p:nvPicPr>
          <p:cNvPr id="258" name="Google Shape;258;p16"/>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259" name="Google Shape;259;p16"/>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260" name="Google Shape;260;p16"/>
          <p:cNvPicPr preferRelativeResize="0"/>
          <p:nvPr/>
        </p:nvPicPr>
        <p:blipFill rotWithShape="1">
          <a:blip r:embed="rId6">
            <a:alphaModFix/>
          </a:blip>
          <a:srcRect/>
          <a:stretch/>
        </p:blipFill>
        <p:spPr>
          <a:xfrm>
            <a:off x="8928695" y="1022776"/>
            <a:ext cx="3043762" cy="4982342"/>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pic>
        <p:nvPicPr>
          <p:cNvPr id="265" name="Google Shape;265;p17"/>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266" name="Google Shape;266;p17"/>
          <p:cNvSpPr txBox="1">
            <a:spLocks noGrp="1"/>
          </p:cNvSpPr>
          <p:nvPr>
            <p:ph type="body" idx="1"/>
          </p:nvPr>
        </p:nvSpPr>
        <p:spPr>
          <a:xfrm>
            <a:off x="263639" y="924324"/>
            <a:ext cx="8271554" cy="5945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 Application and Submission</a:t>
            </a:r>
            <a:endParaRPr/>
          </a:p>
          <a:p>
            <a:pPr marL="0" lvl="0" indent="0" algn="l" rtl="0">
              <a:lnSpc>
                <a:spcPct val="90000"/>
              </a:lnSpc>
              <a:spcBef>
                <a:spcPts val="1000"/>
              </a:spcBef>
              <a:spcAft>
                <a:spcPts val="0"/>
              </a:spcAft>
              <a:buClr>
                <a:srgbClr val="053285"/>
              </a:buClr>
              <a:buSzPts val="2000"/>
              <a:buNone/>
            </a:pPr>
            <a:r>
              <a:rPr lang="en-US" sz="2000"/>
              <a:t>d. Appendices </a:t>
            </a:r>
            <a:endParaRPr/>
          </a:p>
          <a:p>
            <a:pPr marL="0" lvl="0" indent="0" algn="l" rtl="0">
              <a:lnSpc>
                <a:spcPct val="90000"/>
              </a:lnSpc>
              <a:spcBef>
                <a:spcPts val="1000"/>
              </a:spcBef>
              <a:spcAft>
                <a:spcPts val="0"/>
              </a:spcAft>
              <a:buClr>
                <a:srgbClr val="053285"/>
              </a:buClr>
              <a:buSzPts val="2000"/>
              <a:buNone/>
            </a:pPr>
            <a:r>
              <a:rPr lang="en-US" sz="2000"/>
              <a:t>1. Resumes:</a:t>
            </a:r>
            <a:endParaRPr/>
          </a:p>
          <a:p>
            <a:pPr marL="0" lvl="0" indent="0" algn="l" rtl="0">
              <a:lnSpc>
                <a:spcPct val="90000"/>
              </a:lnSpc>
              <a:spcBef>
                <a:spcPts val="1000"/>
              </a:spcBef>
              <a:spcAft>
                <a:spcPts val="0"/>
              </a:spcAft>
              <a:buClr>
                <a:srgbClr val="053285"/>
              </a:buClr>
              <a:buSzPts val="1600"/>
              <a:buNone/>
            </a:pPr>
            <a:r>
              <a:rPr lang="en-US" sz="1600"/>
              <a:t>Provide resumes of the Principal Investigator for the project and other key personnel critical to the success of the project. Ensure that resumes address qualifications relevant to conducting the proposed work.</a:t>
            </a:r>
            <a:endParaRPr/>
          </a:p>
          <a:p>
            <a:pPr marL="0" lvl="0" indent="0" algn="l" rtl="0">
              <a:lnSpc>
                <a:spcPct val="90000"/>
              </a:lnSpc>
              <a:spcBef>
                <a:spcPts val="1000"/>
              </a:spcBef>
              <a:spcAft>
                <a:spcPts val="0"/>
              </a:spcAft>
              <a:buClr>
                <a:srgbClr val="053285"/>
              </a:buClr>
              <a:buSzPts val="2000"/>
              <a:buNone/>
            </a:pPr>
            <a:r>
              <a:rPr lang="en-US" sz="2000"/>
              <a:t>2. Detailed Budget:	</a:t>
            </a:r>
            <a:endParaRPr sz="2000"/>
          </a:p>
          <a:p>
            <a:pPr marL="0" lvl="0" indent="0" algn="l" rtl="0">
              <a:lnSpc>
                <a:spcPct val="90000"/>
              </a:lnSpc>
              <a:spcBef>
                <a:spcPts val="1000"/>
              </a:spcBef>
              <a:spcAft>
                <a:spcPts val="0"/>
              </a:spcAft>
              <a:buClr>
                <a:srgbClr val="053285"/>
              </a:buClr>
              <a:buSzPts val="1600"/>
              <a:buNone/>
            </a:pPr>
            <a:r>
              <a:rPr lang="en-US" sz="1600"/>
              <a:t>Include budgets of subawards and contracts, detailed information on travel, etc. Information should include the names of all entities receiving funds, the locations of work and of the entities receiving funds,. </a:t>
            </a:r>
            <a:endParaRPr/>
          </a:p>
          <a:p>
            <a:pPr marL="0" lvl="0" indent="0" algn="l" rtl="0">
              <a:lnSpc>
                <a:spcPct val="90000"/>
              </a:lnSpc>
              <a:spcBef>
                <a:spcPts val="1000"/>
              </a:spcBef>
              <a:spcAft>
                <a:spcPts val="0"/>
              </a:spcAft>
              <a:buClr>
                <a:srgbClr val="053285"/>
              </a:buClr>
              <a:buSzPts val="1600"/>
              <a:buNone/>
            </a:pPr>
            <a:r>
              <a:rPr lang="en-US" sz="1600"/>
              <a:t>In this appendix, the budget narrative also shall clearly identify the priority and cost of separable elements of the proposed work, and shall identify the elements of the project that the cooperator would recommend for revision or elimination in the event that sufficient funding is not available for all proposed activities.</a:t>
            </a:r>
            <a:endParaRPr/>
          </a:p>
          <a:p>
            <a:pPr marL="0" lvl="0" indent="0" algn="l" rtl="0">
              <a:lnSpc>
                <a:spcPct val="90000"/>
              </a:lnSpc>
              <a:spcBef>
                <a:spcPts val="1000"/>
              </a:spcBef>
              <a:spcAft>
                <a:spcPts val="0"/>
              </a:spcAft>
              <a:buClr>
                <a:srgbClr val="053285"/>
              </a:buClr>
              <a:buSzPts val="1800"/>
              <a:buNone/>
            </a:pPr>
            <a:r>
              <a:rPr lang="en-US" sz="1800"/>
              <a:t>3. National Environmental Policy Act (NEPA):</a:t>
            </a:r>
            <a:endParaRPr/>
          </a:p>
          <a:p>
            <a:pPr marL="0" lvl="0" indent="0" algn="l" rtl="0">
              <a:lnSpc>
                <a:spcPct val="90000"/>
              </a:lnSpc>
              <a:spcBef>
                <a:spcPts val="1000"/>
              </a:spcBef>
              <a:spcAft>
                <a:spcPts val="0"/>
              </a:spcAft>
              <a:buClr>
                <a:srgbClr val="053285"/>
              </a:buClr>
              <a:buSzPts val="1600"/>
              <a:buNone/>
            </a:pPr>
            <a:r>
              <a:rPr lang="en-US" sz="1600"/>
              <a:t>NOAA must analyze the potential environmental impacts, as required by the National Environmental Policy Act (NEPA), for applicant projects or proposals that are seeking NOAA federal funding opportunities.</a:t>
            </a:r>
            <a:endParaRPr sz="1600"/>
          </a:p>
        </p:txBody>
      </p:sp>
      <p:sp>
        <p:nvSpPr>
          <p:cNvPr id="267" name="Google Shape;267;p17"/>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17</a:t>
            </a:fld>
            <a:endParaRPr>
              <a:solidFill>
                <a:srgbClr val="053285"/>
              </a:solidFill>
              <a:latin typeface="Century Gothic"/>
              <a:ea typeface="Century Gothic"/>
              <a:cs typeface="Century Gothic"/>
              <a:sym typeface="Century Gothic"/>
            </a:endParaRPr>
          </a:p>
        </p:txBody>
      </p:sp>
      <p:pic>
        <p:nvPicPr>
          <p:cNvPr id="268" name="Google Shape;268;p17"/>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269" name="Google Shape;269;p17"/>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270" name="Google Shape;270;p17" descr="CV PNG"/>
          <p:cNvPicPr preferRelativeResize="0"/>
          <p:nvPr/>
        </p:nvPicPr>
        <p:blipFill rotWithShape="1">
          <a:blip r:embed="rId6">
            <a:alphaModFix/>
          </a:blip>
          <a:srcRect/>
          <a:stretch/>
        </p:blipFill>
        <p:spPr>
          <a:xfrm>
            <a:off x="10410757" y="316523"/>
            <a:ext cx="1610561" cy="1610561"/>
          </a:xfrm>
          <a:prstGeom prst="rect">
            <a:avLst/>
          </a:prstGeom>
          <a:noFill/>
          <a:ln>
            <a:noFill/>
          </a:ln>
        </p:spPr>
      </p:pic>
      <p:pic>
        <p:nvPicPr>
          <p:cNvPr id="271" name="Google Shape;271;p17"/>
          <p:cNvPicPr preferRelativeResize="0"/>
          <p:nvPr/>
        </p:nvPicPr>
        <p:blipFill rotWithShape="1">
          <a:blip r:embed="rId7">
            <a:alphaModFix/>
          </a:blip>
          <a:srcRect/>
          <a:stretch/>
        </p:blipFill>
        <p:spPr>
          <a:xfrm>
            <a:off x="8376218" y="4283569"/>
            <a:ext cx="2780145" cy="2184400"/>
          </a:xfrm>
          <a:prstGeom prst="rect">
            <a:avLst/>
          </a:prstGeom>
          <a:noFill/>
          <a:ln>
            <a:noFill/>
          </a:ln>
        </p:spPr>
      </p:pic>
      <p:pic>
        <p:nvPicPr>
          <p:cNvPr id="272" name="Google Shape;272;p17" descr="Budget For New Ideas Free Stock Photo - Public Domain Pictures"/>
          <p:cNvPicPr preferRelativeResize="0"/>
          <p:nvPr/>
        </p:nvPicPr>
        <p:blipFill rotWithShape="1">
          <a:blip r:embed="rId8">
            <a:alphaModFix/>
          </a:blip>
          <a:srcRect/>
          <a:stretch/>
        </p:blipFill>
        <p:spPr>
          <a:xfrm rot="921198">
            <a:off x="8619322" y="1889141"/>
            <a:ext cx="3442035" cy="2300287"/>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Google Shape;277;p18"/>
          <p:cNvPicPr preferRelativeResize="0"/>
          <p:nvPr/>
        </p:nvPicPr>
        <p:blipFill rotWithShape="1">
          <a:blip r:embed="rId3">
            <a:alphaModFix/>
          </a:blip>
          <a:srcRect/>
          <a:stretch/>
        </p:blipFill>
        <p:spPr>
          <a:xfrm>
            <a:off x="5934125" y="1709738"/>
            <a:ext cx="6257875" cy="4685111"/>
          </a:xfrm>
          <a:prstGeom prst="rect">
            <a:avLst/>
          </a:prstGeom>
          <a:noFill/>
          <a:ln>
            <a:noFill/>
          </a:ln>
        </p:spPr>
      </p:pic>
      <p:pic>
        <p:nvPicPr>
          <p:cNvPr id="278" name="Google Shape;278;p18"/>
          <p:cNvPicPr preferRelativeResize="0"/>
          <p:nvPr/>
        </p:nvPicPr>
        <p:blipFill rotWithShape="1">
          <a:blip r:embed="rId4">
            <a:alphaModFix/>
          </a:blip>
          <a:srcRect/>
          <a:stretch/>
        </p:blipFill>
        <p:spPr>
          <a:xfrm>
            <a:off x="10017369" y="6435914"/>
            <a:ext cx="1955088" cy="282996"/>
          </a:xfrm>
          <a:prstGeom prst="rect">
            <a:avLst/>
          </a:prstGeom>
          <a:noFill/>
          <a:ln>
            <a:noFill/>
          </a:ln>
        </p:spPr>
      </p:pic>
      <p:sp>
        <p:nvSpPr>
          <p:cNvPr id="279" name="Google Shape;279;p18"/>
          <p:cNvSpPr txBox="1">
            <a:spLocks noGrp="1"/>
          </p:cNvSpPr>
          <p:nvPr>
            <p:ph type="body" idx="1"/>
          </p:nvPr>
        </p:nvSpPr>
        <p:spPr>
          <a:xfrm>
            <a:off x="365815" y="773723"/>
            <a:ext cx="10515600" cy="54032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VII. Evaluation Criteria</a:t>
            </a:r>
            <a:endParaRPr/>
          </a:p>
          <a:p>
            <a:pPr marL="457200" lvl="0" indent="-457200" algn="l" rtl="0">
              <a:lnSpc>
                <a:spcPct val="90000"/>
              </a:lnSpc>
              <a:spcBef>
                <a:spcPts val="1000"/>
              </a:spcBef>
              <a:spcAft>
                <a:spcPts val="0"/>
              </a:spcAft>
              <a:buClr>
                <a:srgbClr val="053285"/>
              </a:buClr>
              <a:buSzPts val="2400"/>
              <a:buAutoNum type="arabicPeriod"/>
            </a:pPr>
            <a:r>
              <a:rPr lang="en-US"/>
              <a:t>Importance/Relevance and Applicability of Application to the Project Goals (35%)</a:t>
            </a:r>
            <a:endParaRPr/>
          </a:p>
          <a:p>
            <a:pPr marL="457200" lvl="0" indent="-457200" algn="l" rtl="0">
              <a:lnSpc>
                <a:spcPct val="90000"/>
              </a:lnSpc>
              <a:spcBef>
                <a:spcPts val="1000"/>
              </a:spcBef>
              <a:spcAft>
                <a:spcPts val="0"/>
              </a:spcAft>
              <a:buClr>
                <a:srgbClr val="053285"/>
              </a:buClr>
              <a:buSzPts val="2400"/>
              <a:buAutoNum type="arabicPeriod"/>
            </a:pPr>
            <a:r>
              <a:rPr lang="en-US"/>
              <a:t>Technical/Scientific Merit (30%)</a:t>
            </a:r>
            <a:endParaRPr/>
          </a:p>
          <a:p>
            <a:pPr marL="457200" lvl="0" indent="-457200" algn="l" rtl="0">
              <a:lnSpc>
                <a:spcPct val="90000"/>
              </a:lnSpc>
              <a:spcBef>
                <a:spcPts val="1000"/>
              </a:spcBef>
              <a:spcAft>
                <a:spcPts val="0"/>
              </a:spcAft>
              <a:buClr>
                <a:srgbClr val="053285"/>
              </a:buClr>
              <a:buSzPts val="2400"/>
              <a:buAutoNum type="arabicPeriod"/>
            </a:pPr>
            <a:r>
              <a:rPr lang="en-US"/>
              <a:t>Overall Qualifications of Applicants (10%)</a:t>
            </a:r>
            <a:endParaRPr/>
          </a:p>
          <a:p>
            <a:pPr marL="457200" lvl="0" indent="-457200" algn="l" rtl="0">
              <a:lnSpc>
                <a:spcPct val="90000"/>
              </a:lnSpc>
              <a:spcBef>
                <a:spcPts val="1000"/>
              </a:spcBef>
              <a:spcAft>
                <a:spcPts val="0"/>
              </a:spcAft>
              <a:buClr>
                <a:srgbClr val="053285"/>
              </a:buClr>
              <a:buSzPts val="2400"/>
              <a:buAutoNum type="arabicPeriod"/>
            </a:pPr>
            <a:r>
              <a:rPr lang="en-US"/>
              <a:t>Project Costs (10%)</a:t>
            </a:r>
            <a:endParaRPr/>
          </a:p>
          <a:p>
            <a:pPr marL="457200" lvl="0" indent="-457200" algn="l" rtl="0">
              <a:lnSpc>
                <a:spcPct val="90000"/>
              </a:lnSpc>
              <a:spcBef>
                <a:spcPts val="1000"/>
              </a:spcBef>
              <a:spcAft>
                <a:spcPts val="0"/>
              </a:spcAft>
              <a:buClr>
                <a:srgbClr val="053285"/>
              </a:buClr>
              <a:buSzPts val="2400"/>
              <a:buAutoNum type="arabicPeriod"/>
            </a:pPr>
            <a:r>
              <a:rPr lang="en-US"/>
              <a:t>Outreach and Education (15%)</a:t>
            </a:r>
            <a:endParaRPr/>
          </a:p>
          <a:p>
            <a:pPr marL="0" lvl="0" indent="0" algn="l" rtl="0">
              <a:lnSpc>
                <a:spcPct val="90000"/>
              </a:lnSpc>
              <a:spcBef>
                <a:spcPts val="1000"/>
              </a:spcBef>
              <a:spcAft>
                <a:spcPts val="0"/>
              </a:spcAft>
              <a:buClr>
                <a:srgbClr val="053285"/>
              </a:buClr>
              <a:buSzPts val="2400"/>
              <a:buNone/>
            </a:pPr>
            <a:endParaRPr/>
          </a:p>
        </p:txBody>
      </p:sp>
      <p:sp>
        <p:nvSpPr>
          <p:cNvPr id="280" name="Google Shape;280;p18"/>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18</a:t>
            </a:fld>
            <a:endParaRPr>
              <a:solidFill>
                <a:srgbClr val="053285"/>
              </a:solidFill>
              <a:latin typeface="Century Gothic"/>
              <a:ea typeface="Century Gothic"/>
              <a:cs typeface="Century Gothic"/>
              <a:sym typeface="Century Gothic"/>
            </a:endParaRPr>
          </a:p>
        </p:txBody>
      </p:sp>
      <p:pic>
        <p:nvPicPr>
          <p:cNvPr id="281" name="Google Shape;281;p18"/>
          <p:cNvPicPr preferRelativeResize="0"/>
          <p:nvPr/>
        </p:nvPicPr>
        <p:blipFill rotWithShape="1">
          <a:blip r:embed="rId5">
            <a:alphaModFix/>
          </a:blip>
          <a:srcRect t="12136" b="78633"/>
          <a:stretch/>
        </p:blipFill>
        <p:spPr>
          <a:xfrm>
            <a:off x="0" y="0"/>
            <a:ext cx="12191391" cy="633046"/>
          </a:xfrm>
          <a:prstGeom prst="rect">
            <a:avLst/>
          </a:prstGeom>
          <a:noFill/>
          <a:ln>
            <a:noFill/>
          </a:ln>
        </p:spPr>
      </p:pic>
      <p:sp>
        <p:nvSpPr>
          <p:cNvPr id="282" name="Google Shape;282;p18"/>
          <p:cNvSpPr/>
          <p:nvPr/>
        </p:nvSpPr>
        <p:spPr>
          <a:xfrm>
            <a:off x="9570830" y="4841631"/>
            <a:ext cx="2621170" cy="2016369"/>
          </a:xfrm>
          <a:prstGeom prst="rect">
            <a:avLst/>
          </a:prstGeom>
          <a:blipFill rotWithShape="1">
            <a:blip r:embed="rId6">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283" name="Google Shape;283;p18"/>
          <p:cNvPicPr preferRelativeResize="0"/>
          <p:nvPr/>
        </p:nvPicPr>
        <p:blipFill rotWithShape="1">
          <a:blip r:embed="rId7">
            <a:alphaModFix/>
          </a:blip>
          <a:srcRect/>
          <a:stretch/>
        </p:blipFill>
        <p:spPr>
          <a:xfrm>
            <a:off x="504832" y="3883397"/>
            <a:ext cx="5565768" cy="2434243"/>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19"/>
          <p:cNvPicPr preferRelativeResize="0"/>
          <p:nvPr/>
        </p:nvPicPr>
        <p:blipFill rotWithShape="1">
          <a:blip r:embed="rId3">
            <a:alphaModFix/>
          </a:blip>
          <a:srcRect/>
          <a:stretch/>
        </p:blipFill>
        <p:spPr>
          <a:xfrm>
            <a:off x="5614688" y="3652837"/>
            <a:ext cx="6357769" cy="2924574"/>
          </a:xfrm>
          <a:prstGeom prst="rect">
            <a:avLst/>
          </a:prstGeom>
          <a:noFill/>
          <a:ln>
            <a:noFill/>
          </a:ln>
        </p:spPr>
      </p:pic>
      <p:pic>
        <p:nvPicPr>
          <p:cNvPr id="289" name="Google Shape;289;p19"/>
          <p:cNvPicPr preferRelativeResize="0"/>
          <p:nvPr/>
        </p:nvPicPr>
        <p:blipFill rotWithShape="1">
          <a:blip r:embed="rId4">
            <a:alphaModFix/>
          </a:blip>
          <a:srcRect/>
          <a:stretch/>
        </p:blipFill>
        <p:spPr>
          <a:xfrm>
            <a:off x="10017369" y="6435914"/>
            <a:ext cx="1955088" cy="282996"/>
          </a:xfrm>
          <a:prstGeom prst="rect">
            <a:avLst/>
          </a:prstGeom>
          <a:noFill/>
          <a:ln>
            <a:noFill/>
          </a:ln>
        </p:spPr>
      </p:pic>
      <p:sp>
        <p:nvSpPr>
          <p:cNvPr id="290" name="Google Shape;290;p19"/>
          <p:cNvSpPr txBox="1">
            <a:spLocks noGrp="1"/>
          </p:cNvSpPr>
          <p:nvPr>
            <p:ph type="body" idx="1"/>
          </p:nvPr>
        </p:nvSpPr>
        <p:spPr>
          <a:xfrm>
            <a:off x="633046" y="675697"/>
            <a:ext cx="10515600" cy="608427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VIII. Funded Projects</a:t>
            </a:r>
            <a:endParaRPr/>
          </a:p>
          <a:p>
            <a:pPr marL="0" lvl="0" indent="0" algn="l" rtl="0">
              <a:lnSpc>
                <a:spcPct val="90000"/>
              </a:lnSpc>
              <a:spcBef>
                <a:spcPts val="1000"/>
              </a:spcBef>
              <a:spcAft>
                <a:spcPts val="0"/>
              </a:spcAft>
              <a:buClr>
                <a:srgbClr val="013088"/>
              </a:buClr>
              <a:buSzPts val="1800"/>
              <a:buNone/>
            </a:pPr>
            <a:r>
              <a:rPr lang="en-US" sz="1800">
                <a:solidFill>
                  <a:srgbClr val="013088"/>
                </a:solidFill>
                <a:latin typeface="Roboto Slab"/>
                <a:ea typeface="Roboto Slab"/>
                <a:cs typeface="Roboto Slab"/>
                <a:sym typeface="Roboto Slab"/>
              </a:rPr>
              <a:t>Current Projects</a:t>
            </a:r>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Coastal Waves, Surge and Inundation in the Gulf of Maine</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Coastal Waves, Surge and Inundation in the Gulf of Mexico</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7">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Coupling the National Water Model to the Coastal Ocean</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8">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Northeast Coastal Ocean Forecast System (NECOFS)</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9">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A Unified Framework for IOOS Model Data Access</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0">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Advancing the West Coast Ocean Forecasting System</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1">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Operational Forecast System for the Salish Sea</a:t>
            </a:r>
            <a:endParaRPr sz="1800">
              <a:solidFill>
                <a:srgbClr val="0A1626"/>
              </a:solidFill>
              <a:latin typeface="Roboto"/>
              <a:ea typeface="Roboto"/>
              <a:cs typeface="Roboto"/>
              <a:sym typeface="Roboto"/>
            </a:endParaRPr>
          </a:p>
          <a:p>
            <a:pPr marL="0" lvl="0" indent="0" algn="l" rtl="0">
              <a:lnSpc>
                <a:spcPct val="90000"/>
              </a:lnSpc>
              <a:spcBef>
                <a:spcPts val="1000"/>
              </a:spcBef>
              <a:spcAft>
                <a:spcPts val="0"/>
              </a:spcAft>
              <a:buClr>
                <a:srgbClr val="013088"/>
              </a:buClr>
              <a:buSzPts val="1800"/>
              <a:buNone/>
            </a:pPr>
            <a:r>
              <a:rPr lang="en-US" sz="1800">
                <a:solidFill>
                  <a:srgbClr val="013088"/>
                </a:solidFill>
                <a:latin typeface="Roboto Slab"/>
                <a:ea typeface="Roboto Slab"/>
                <a:cs typeface="Roboto Slab"/>
                <a:sym typeface="Roboto Slab"/>
              </a:rPr>
              <a:t>Past Projects</a:t>
            </a:r>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2">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Chesapeake Bay Hypoxia</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Gulf of Mexico Hypoxia</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US West Coast Model Intercomparison Project</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Puerto Rico/ U.S. Virgin Islands Inundation</a:t>
            </a:r>
            <a:endParaRPr sz="1800">
              <a:solidFill>
                <a:srgbClr val="0A1626"/>
              </a:solidFill>
              <a:latin typeface="Roboto"/>
              <a:ea typeface="Roboto"/>
              <a:cs typeface="Roboto"/>
              <a:sym typeface="Roboto"/>
            </a:endParaRPr>
          </a:p>
          <a:p>
            <a:pPr marL="0" lvl="0" indent="-114300" algn="l" rtl="0">
              <a:lnSpc>
                <a:spcPct val="90000"/>
              </a:lnSpc>
              <a:spcBef>
                <a:spcPts val="1000"/>
              </a:spcBef>
              <a:spcAft>
                <a:spcPts val="0"/>
              </a:spcAft>
              <a:buClr>
                <a:srgbClr val="0093B2"/>
              </a:buClr>
              <a:buSzPts val="1800"/>
              <a:buFont typeface="Arial"/>
              <a:buChar char="•"/>
            </a:pPr>
            <a:r>
              <a:rPr lang="en-US" sz="1800" u="sng">
                <a:solidFill>
                  <a:srgbClr val="0093B2"/>
                </a:solidFill>
                <a:latin typeface="Roboto"/>
                <a:ea typeface="Roboto"/>
                <a:cs typeface="Roboto"/>
                <a:sym typeface="Roboto"/>
                <a:hlinkClick r:id="rId1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Cyberinfrastructure</a:t>
            </a:r>
            <a:endParaRPr sz="1800">
              <a:solidFill>
                <a:srgbClr val="0A1626"/>
              </a:solidFill>
              <a:latin typeface="Roboto"/>
              <a:ea typeface="Roboto"/>
              <a:cs typeface="Roboto"/>
              <a:sym typeface="Roboto"/>
            </a:endParaRPr>
          </a:p>
          <a:p>
            <a:pPr marL="0" lvl="0" indent="0" algn="l" rtl="0">
              <a:lnSpc>
                <a:spcPct val="90000"/>
              </a:lnSpc>
              <a:spcBef>
                <a:spcPts val="1000"/>
              </a:spcBef>
              <a:spcAft>
                <a:spcPts val="0"/>
              </a:spcAft>
              <a:buClr>
                <a:srgbClr val="053285"/>
              </a:buClr>
              <a:buSzPts val="2400"/>
              <a:buNone/>
            </a:pPr>
            <a:endParaRPr/>
          </a:p>
        </p:txBody>
      </p:sp>
      <p:sp>
        <p:nvSpPr>
          <p:cNvPr id="291" name="Google Shape;291;p19"/>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19</a:t>
            </a:fld>
            <a:endParaRPr>
              <a:solidFill>
                <a:srgbClr val="053285"/>
              </a:solidFill>
              <a:latin typeface="Century Gothic"/>
              <a:ea typeface="Century Gothic"/>
              <a:cs typeface="Century Gothic"/>
              <a:sym typeface="Century Gothic"/>
            </a:endParaRPr>
          </a:p>
        </p:txBody>
      </p:sp>
      <p:pic>
        <p:nvPicPr>
          <p:cNvPr id="292" name="Google Shape;292;p19"/>
          <p:cNvPicPr preferRelativeResize="0"/>
          <p:nvPr/>
        </p:nvPicPr>
        <p:blipFill rotWithShape="1">
          <a:blip r:embed="rId17">
            <a:alphaModFix/>
          </a:blip>
          <a:srcRect t="12136" b="78633"/>
          <a:stretch/>
        </p:blipFill>
        <p:spPr>
          <a:xfrm>
            <a:off x="609" y="2597"/>
            <a:ext cx="12191391" cy="633046"/>
          </a:xfrm>
          <a:prstGeom prst="rect">
            <a:avLst/>
          </a:prstGeom>
          <a:noFill/>
          <a:ln>
            <a:noFill/>
          </a:ln>
        </p:spPr>
      </p:pic>
      <p:sp>
        <p:nvSpPr>
          <p:cNvPr id="293" name="Google Shape;293;p19"/>
          <p:cNvSpPr/>
          <p:nvPr/>
        </p:nvSpPr>
        <p:spPr>
          <a:xfrm>
            <a:off x="9570830" y="4841631"/>
            <a:ext cx="2621170" cy="2016369"/>
          </a:xfrm>
          <a:prstGeom prst="rect">
            <a:avLst/>
          </a:prstGeom>
          <a:blipFill rotWithShape="1">
            <a:blip r:embed="rId18">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294" name="Google Shape;294;p19"/>
          <p:cNvPicPr preferRelativeResize="0"/>
          <p:nvPr/>
        </p:nvPicPr>
        <p:blipFill rotWithShape="1">
          <a:blip r:embed="rId19">
            <a:alphaModFix/>
          </a:blip>
          <a:srcRect/>
          <a:stretch/>
        </p:blipFill>
        <p:spPr>
          <a:xfrm>
            <a:off x="7047894" y="866669"/>
            <a:ext cx="4924563" cy="2603605"/>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2"/>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109" name="Google Shape;109;p2"/>
          <p:cNvSpPr txBox="1">
            <a:spLocks noGrp="1"/>
          </p:cNvSpPr>
          <p:nvPr>
            <p:ph type="body" idx="1"/>
          </p:nvPr>
        </p:nvSpPr>
        <p:spPr>
          <a:xfrm>
            <a:off x="838200" y="773723"/>
            <a:ext cx="10515600" cy="54032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5400"/>
              <a:buNone/>
            </a:pPr>
            <a:r>
              <a:rPr lang="en-US" sz="5400"/>
              <a:t>Note</a:t>
            </a:r>
            <a:endParaRPr/>
          </a:p>
          <a:p>
            <a:pPr marL="514350" lvl="0" indent="-361950" algn="l" rtl="0">
              <a:lnSpc>
                <a:spcPct val="90000"/>
              </a:lnSpc>
              <a:spcBef>
                <a:spcPts val="1000"/>
              </a:spcBef>
              <a:spcAft>
                <a:spcPts val="0"/>
              </a:spcAft>
              <a:buClr>
                <a:srgbClr val="053285"/>
              </a:buClr>
              <a:buSzPts val="2400"/>
              <a:buNone/>
            </a:pPr>
            <a:endParaRPr/>
          </a:p>
          <a:p>
            <a:pPr marL="0" lvl="0" indent="0" algn="l" rtl="0">
              <a:lnSpc>
                <a:spcPct val="90000"/>
              </a:lnSpc>
              <a:spcBef>
                <a:spcPts val="1000"/>
              </a:spcBef>
              <a:spcAft>
                <a:spcPts val="0"/>
              </a:spcAft>
              <a:buClr>
                <a:srgbClr val="053285"/>
              </a:buClr>
              <a:buSzPts val="2400"/>
              <a:buNone/>
            </a:pPr>
            <a:r>
              <a:rPr lang="en-US"/>
              <a:t>Disclaimer: This webinar provides a general overview of the Coastal and Ocean Modeling Testbed (COMT) Notice of Funding Opportunity (NOFO). Please consult the NOFO for complete details. </a:t>
            </a:r>
            <a:endParaRPr/>
          </a:p>
          <a:p>
            <a:pPr marL="0" lvl="0" indent="0" algn="l" rtl="0">
              <a:lnSpc>
                <a:spcPct val="90000"/>
              </a:lnSpc>
              <a:spcBef>
                <a:spcPts val="1000"/>
              </a:spcBef>
              <a:spcAft>
                <a:spcPts val="0"/>
              </a:spcAft>
              <a:buClr>
                <a:srgbClr val="053285"/>
              </a:buClr>
              <a:buSzPts val="2400"/>
              <a:buNone/>
            </a:pPr>
            <a:endParaRPr/>
          </a:p>
          <a:p>
            <a:pPr marL="0" lvl="0" indent="0" algn="l" rtl="0">
              <a:lnSpc>
                <a:spcPct val="90000"/>
              </a:lnSpc>
              <a:spcBef>
                <a:spcPts val="1000"/>
              </a:spcBef>
              <a:spcAft>
                <a:spcPts val="0"/>
              </a:spcAft>
              <a:buClr>
                <a:srgbClr val="053285"/>
              </a:buClr>
              <a:buSzPts val="2400"/>
              <a:buNone/>
            </a:pPr>
            <a:r>
              <a:rPr lang="en-US"/>
              <a:t>The COMT NOFO has been issued by NOAA’s IOOS office. Anticipated funding will come from Fiscal Year 2021-2023 funds. The deadline for proposals is February 26, 2020.</a:t>
            </a:r>
            <a:br>
              <a:rPr lang="en-US"/>
            </a:br>
            <a:r>
              <a:rPr lang="en-US"/>
              <a:t/>
            </a:r>
            <a:br>
              <a:rPr lang="en-US"/>
            </a:br>
            <a:endParaRPr/>
          </a:p>
        </p:txBody>
      </p:sp>
      <p:sp>
        <p:nvSpPr>
          <p:cNvPr id="110" name="Google Shape;110;p2"/>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a:t>
            </a:fld>
            <a:endParaRPr>
              <a:solidFill>
                <a:srgbClr val="053285"/>
              </a:solidFill>
              <a:latin typeface="Century Gothic"/>
              <a:ea typeface="Century Gothic"/>
              <a:cs typeface="Century Gothic"/>
              <a:sym typeface="Century Gothic"/>
            </a:endParaRPr>
          </a:p>
        </p:txBody>
      </p:sp>
      <p:pic>
        <p:nvPicPr>
          <p:cNvPr id="111" name="Google Shape;111;p2"/>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112" name="Google Shape;112;p2"/>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gb71a5c0dde_0_1"/>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00" name="Google Shape;300;gb71a5c0dde_0_1"/>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20</a:t>
            </a:fld>
            <a:endParaRPr>
              <a:solidFill>
                <a:srgbClr val="053285"/>
              </a:solidFill>
              <a:latin typeface="Century Gothic"/>
              <a:ea typeface="Century Gothic"/>
              <a:cs typeface="Century Gothic"/>
              <a:sym typeface="Century Gothic"/>
            </a:endParaRPr>
          </a:p>
        </p:txBody>
      </p:sp>
      <p:pic>
        <p:nvPicPr>
          <p:cNvPr id="301" name="Google Shape;301;gb71a5c0dde_0_1"/>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02" name="Google Shape;302;gb71a5c0dde_0_1"/>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03" name="Google Shape;303;gb71a5c0dde_0_1"/>
          <p:cNvSpPr txBox="1"/>
          <p:nvPr/>
        </p:nvSpPr>
        <p:spPr>
          <a:xfrm>
            <a:off x="0" y="1041750"/>
            <a:ext cx="12191400" cy="581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2"/>
                </a:solidFill>
                <a:latin typeface="Century Gothic"/>
                <a:ea typeface="Century Gothic"/>
                <a:cs typeface="Century Gothic"/>
                <a:sym typeface="Century Gothic"/>
              </a:rPr>
              <a:t>Take aways...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2400">
              <a:solidFill>
                <a:schemeClr val="dk2"/>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2"/>
              </a:buClr>
              <a:buSzPts val="2400"/>
              <a:buFont typeface="Century Gothic"/>
              <a:buChar char="●"/>
            </a:pPr>
            <a:r>
              <a:rPr lang="en-US" sz="2400">
                <a:solidFill>
                  <a:schemeClr val="dk2"/>
                </a:solidFill>
                <a:latin typeface="Century Gothic"/>
                <a:ea typeface="Century Gothic"/>
                <a:cs typeface="Century Gothic"/>
                <a:sym typeface="Century Gothic"/>
              </a:rPr>
              <a:t>A successful project will involve operators and practitioners, to the fullest extent possible, from the beginning of the project.</a:t>
            </a:r>
            <a:endParaRPr sz="2400">
              <a:solidFill>
                <a:schemeClr val="dk2"/>
              </a:solidFill>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sz="2400">
              <a:solidFill>
                <a:schemeClr val="dk2"/>
              </a:solidFill>
              <a:latin typeface="Century Gothic"/>
              <a:ea typeface="Century Gothic"/>
              <a:cs typeface="Century Gothic"/>
              <a:sym typeface="Century Gothic"/>
            </a:endParaRPr>
          </a:p>
          <a:p>
            <a:pPr marL="457200" lvl="0" indent="0" algn="l" rtl="0">
              <a:lnSpc>
                <a:spcPct val="90000"/>
              </a:lnSpc>
              <a:spcBef>
                <a:spcPts val="0"/>
              </a:spcBef>
              <a:spcAft>
                <a:spcPts val="0"/>
              </a:spcAft>
              <a:buNone/>
            </a:pPr>
            <a:endParaRPr sz="2400">
              <a:solidFill>
                <a:schemeClr val="dk2"/>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2"/>
              </a:buClr>
              <a:buSzPts val="2400"/>
              <a:buFont typeface="Century Gothic"/>
              <a:buChar char="●"/>
            </a:pPr>
            <a:r>
              <a:rPr lang="en-US" sz="2400">
                <a:solidFill>
                  <a:schemeClr val="dk2"/>
                </a:solidFill>
                <a:highlight>
                  <a:schemeClr val="lt1"/>
                </a:highlight>
                <a:latin typeface="Century Gothic"/>
                <a:ea typeface="Century Gothic"/>
                <a:cs typeface="Century Gothic"/>
                <a:sym typeface="Century Gothic"/>
              </a:rPr>
              <a:t>This is a transition program and our focus is on products that are to be transitioned to  operations within NOS.  However, there are other programs within NWS, the IOOS RAs, or other federal agencies who have operational responsibilities.  </a:t>
            </a:r>
            <a:r>
              <a:rPr lang="en-US" sz="3100" b="1">
                <a:solidFill>
                  <a:schemeClr val="dk2"/>
                </a:solidFill>
                <a:latin typeface="Century Gothic"/>
                <a:ea typeface="Century Gothic"/>
                <a:cs typeface="Century Gothic"/>
                <a:sym typeface="Century Gothic"/>
              </a:rPr>
              <a:t> </a:t>
            </a:r>
            <a:endParaRPr sz="3100" b="1">
              <a:solidFill>
                <a:schemeClr val="dk2"/>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2400">
              <a:solidFill>
                <a:schemeClr val="dk2"/>
              </a:solidFill>
              <a:latin typeface="Century Gothic"/>
              <a:ea typeface="Century Gothic"/>
              <a:cs typeface="Century Gothic"/>
              <a:sym typeface="Century Gothic"/>
            </a:endParaRPr>
          </a:p>
          <a:p>
            <a:pPr marL="457200" lvl="0" indent="-381000" algn="l" rtl="0">
              <a:lnSpc>
                <a:spcPct val="90000"/>
              </a:lnSpc>
              <a:spcBef>
                <a:spcPts val="1000"/>
              </a:spcBef>
              <a:spcAft>
                <a:spcPts val="0"/>
              </a:spcAft>
              <a:buClr>
                <a:schemeClr val="dk2"/>
              </a:buClr>
              <a:buSzPts val="2400"/>
              <a:buFont typeface="Century Gothic"/>
              <a:buChar char="●"/>
            </a:pPr>
            <a:r>
              <a:rPr lang="en-US" sz="2400">
                <a:solidFill>
                  <a:schemeClr val="dk2"/>
                </a:solidFill>
                <a:latin typeface="Century Gothic"/>
                <a:ea typeface="Century Gothic"/>
                <a:cs typeface="Century Gothic"/>
                <a:sym typeface="Century Gothic"/>
              </a:rPr>
              <a:t>Clearly state you readiness levels and expectations of final readiness level as described in SF-424A linked to the NOFO</a:t>
            </a: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gb71a5c0dde_0_13"/>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09" name="Google Shape;309;gb71a5c0dde_0_13"/>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21</a:t>
            </a:fld>
            <a:endParaRPr>
              <a:solidFill>
                <a:srgbClr val="053285"/>
              </a:solidFill>
              <a:latin typeface="Century Gothic"/>
              <a:ea typeface="Century Gothic"/>
              <a:cs typeface="Century Gothic"/>
              <a:sym typeface="Century Gothic"/>
            </a:endParaRPr>
          </a:p>
        </p:txBody>
      </p:sp>
      <p:pic>
        <p:nvPicPr>
          <p:cNvPr id="310" name="Google Shape;310;gb71a5c0dde_0_13"/>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11" name="Google Shape;311;gb71a5c0dde_0_13"/>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12" name="Google Shape;312;gb71a5c0dde_0_13"/>
          <p:cNvSpPr txBox="1"/>
          <p:nvPr/>
        </p:nvSpPr>
        <p:spPr>
          <a:xfrm>
            <a:off x="0" y="1041750"/>
            <a:ext cx="12191400" cy="581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2"/>
                </a:solidFill>
                <a:latin typeface="Century Gothic"/>
                <a:ea typeface="Century Gothic"/>
                <a:cs typeface="Century Gothic"/>
                <a:sym typeface="Century Gothic"/>
              </a:rPr>
              <a:t>FAQs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2400">
                <a:solidFill>
                  <a:schemeClr val="dk2"/>
                </a:solidFill>
                <a:latin typeface="Century Gothic"/>
                <a:ea typeface="Century Gothic"/>
                <a:cs typeface="Century Gothic"/>
                <a:sym typeface="Century Gothic"/>
              </a:rPr>
              <a:t>A full list of FAQs is available: </a:t>
            </a:r>
            <a:r>
              <a:rPr lang="en-US" sz="2400" u="sng">
                <a:solidFill>
                  <a:schemeClr val="hlink"/>
                </a:solidFill>
                <a:latin typeface="Century Gothic"/>
                <a:ea typeface="Century Gothic"/>
                <a:cs typeface="Century Gothic"/>
                <a:sym typeface="Century Gothic"/>
                <a:hlinkClick r:id="rId6"/>
              </a:rPr>
              <a:t>https://ioos.noaa.gov/about/funding-opportunities/</a:t>
            </a:r>
            <a:endParaRPr sz="2400">
              <a:solidFill>
                <a:schemeClr val="dk2"/>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r>
              <a:rPr lang="en-US" sz="2000" b="1">
                <a:solidFill>
                  <a:srgbClr val="0A1626"/>
                </a:solidFill>
                <a:highlight>
                  <a:srgbClr val="FFFFFF"/>
                </a:highlight>
              </a:rPr>
              <a:t>How does the COMT program define operational?</a:t>
            </a:r>
            <a:endParaRPr sz="2000" b="1">
              <a:solidFill>
                <a:srgbClr val="0A1626"/>
              </a:solidFill>
              <a:highlight>
                <a:srgbClr val="FFFFFF"/>
              </a:highlight>
            </a:endParaRPr>
          </a:p>
          <a:p>
            <a:pPr marL="0" lvl="0" indent="0" algn="l" rtl="0">
              <a:lnSpc>
                <a:spcPct val="115000"/>
              </a:lnSpc>
              <a:spcBef>
                <a:spcPts val="800"/>
              </a:spcBef>
              <a:spcAft>
                <a:spcPts val="0"/>
              </a:spcAft>
              <a:buNone/>
            </a:pPr>
            <a:r>
              <a:rPr lang="en-US" sz="2000">
                <a:solidFill>
                  <a:srgbClr val="0A1626"/>
                </a:solidFill>
                <a:highlight>
                  <a:srgbClr val="FFFFFF"/>
                </a:highlight>
              </a:rPr>
              <a:t>Within NOAA, the transition of research to operations is governed by a NOAA Administrative Order (</a:t>
            </a:r>
            <a:r>
              <a:rPr lang="en-US" sz="2000" u="sng">
                <a:solidFill>
                  <a:schemeClr val="hlink"/>
                </a:solidFill>
                <a:highlight>
                  <a:srgbClr val="FFFFFF"/>
                </a:highlight>
                <a:hlinkClick r:id="rId7"/>
              </a:rPr>
              <a:t>NAO 216-105B</a:t>
            </a:r>
            <a:r>
              <a:rPr lang="en-US" sz="2000">
                <a:solidFill>
                  <a:srgbClr val="0A1626"/>
                </a:solidFill>
                <a:highlight>
                  <a:srgbClr val="FFFFFF"/>
                </a:highlight>
              </a:rPr>
              <a:t>). This NAO defines Operational as </a:t>
            </a:r>
            <a:r>
              <a:rPr lang="en-US" sz="2000" b="1">
                <a:solidFill>
                  <a:srgbClr val="0A1626"/>
                </a:solidFill>
                <a:highlight>
                  <a:srgbClr val="FFFFFF"/>
                </a:highlight>
              </a:rPr>
              <a:t>“Sustained, systematic, reliable, and robust mission activities with an institutional commitment to deliver specified products and services.” </a:t>
            </a:r>
            <a:r>
              <a:rPr lang="en-US" sz="2000">
                <a:solidFill>
                  <a:srgbClr val="0A1626"/>
                </a:solidFill>
                <a:highlight>
                  <a:srgbClr val="FFFFFF"/>
                </a:highlight>
              </a:rPr>
              <a:t> The key element for determining the likelihood of success for a transition project is an institutional commitment on the part of the operating institution. COMT aims to transition projects for operations within NOS, other parts of NOAA such as NWS, other federal or state agencies, or IOOS Regional Associations.   </a:t>
            </a:r>
            <a:endParaRPr sz="2000">
              <a:solidFill>
                <a:srgbClr val="0A1626"/>
              </a:solidFill>
              <a:highlight>
                <a:srgbClr val="FFFFFF"/>
              </a:highlight>
            </a:endParaRPr>
          </a:p>
          <a:p>
            <a:pPr marL="0" lvl="0" indent="0" algn="l" rtl="0">
              <a:lnSpc>
                <a:spcPct val="90000"/>
              </a:lnSpc>
              <a:spcBef>
                <a:spcPts val="1000"/>
              </a:spcBef>
              <a:spcAft>
                <a:spcPts val="0"/>
              </a:spcAft>
              <a:buNone/>
            </a:pPr>
            <a:endParaRPr sz="2400">
              <a:solidFill>
                <a:schemeClr val="dk2"/>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pic>
        <p:nvPicPr>
          <p:cNvPr id="317" name="Google Shape;317;gb71a5c0dde_0_62"/>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18" name="Google Shape;318;gb71a5c0dde_0_62"/>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22</a:t>
            </a:fld>
            <a:endParaRPr>
              <a:solidFill>
                <a:srgbClr val="053285"/>
              </a:solidFill>
              <a:latin typeface="Century Gothic"/>
              <a:ea typeface="Century Gothic"/>
              <a:cs typeface="Century Gothic"/>
              <a:sym typeface="Century Gothic"/>
            </a:endParaRPr>
          </a:p>
        </p:txBody>
      </p:sp>
      <p:pic>
        <p:nvPicPr>
          <p:cNvPr id="319" name="Google Shape;319;gb71a5c0dde_0_62"/>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20" name="Google Shape;320;gb71a5c0dde_0_62"/>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21" name="Google Shape;321;gb71a5c0dde_0_62"/>
          <p:cNvSpPr txBox="1"/>
          <p:nvPr/>
        </p:nvSpPr>
        <p:spPr>
          <a:xfrm>
            <a:off x="-36950" y="1041825"/>
            <a:ext cx="12191400" cy="581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2"/>
                </a:solidFill>
                <a:latin typeface="Century Gothic"/>
                <a:ea typeface="Century Gothic"/>
                <a:cs typeface="Century Gothic"/>
                <a:sym typeface="Century Gothic"/>
              </a:rPr>
              <a:t>FAQs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2400">
                <a:solidFill>
                  <a:schemeClr val="dk2"/>
                </a:solidFill>
                <a:latin typeface="Century Gothic"/>
                <a:ea typeface="Century Gothic"/>
                <a:cs typeface="Century Gothic"/>
                <a:sym typeface="Century Gothic"/>
              </a:rPr>
              <a:t>A full list of FAQs is available: </a:t>
            </a:r>
            <a:r>
              <a:rPr lang="en-US" sz="2400" u="sng">
                <a:solidFill>
                  <a:schemeClr val="hlink"/>
                </a:solidFill>
                <a:latin typeface="Century Gothic"/>
                <a:ea typeface="Century Gothic"/>
                <a:cs typeface="Century Gothic"/>
                <a:sym typeface="Century Gothic"/>
                <a:hlinkClick r:id="rId6"/>
              </a:rPr>
              <a:t>https://ioos.noaa.gov/about/funding-opportunities/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300" b="1">
              <a:solidFill>
                <a:srgbClr val="0A1626"/>
              </a:solidFill>
              <a:highlight>
                <a:srgbClr val="FFFFFF"/>
              </a:highlight>
            </a:endParaRPr>
          </a:p>
          <a:p>
            <a:pPr marL="0" lvl="0" indent="0" algn="l" rtl="0">
              <a:lnSpc>
                <a:spcPct val="90000"/>
              </a:lnSpc>
              <a:spcBef>
                <a:spcPts val="1000"/>
              </a:spcBef>
              <a:spcAft>
                <a:spcPts val="0"/>
              </a:spcAft>
              <a:buNone/>
            </a:pPr>
            <a:r>
              <a:rPr lang="en-US" sz="2000" b="1">
                <a:solidFill>
                  <a:srgbClr val="0A1626"/>
                </a:solidFill>
                <a:highlight>
                  <a:srgbClr val="FFFFFF"/>
                </a:highlight>
              </a:rPr>
              <a:t>With the requirement to  “demonstrate that that IOOS Regional Associations(RA) and/or other potential operational hosts are integral to the transition activities,” do we have to fund RAs? Also, what does ‘RA’s should be integral to transition activities’ mean?</a:t>
            </a:r>
            <a:endParaRPr sz="2000" b="1">
              <a:solidFill>
                <a:srgbClr val="0A1626"/>
              </a:solidFill>
              <a:highlight>
                <a:srgbClr val="FFFFFF"/>
              </a:highlight>
            </a:endParaRPr>
          </a:p>
          <a:p>
            <a:pPr marL="0" lvl="0" indent="0" algn="l" rtl="0">
              <a:lnSpc>
                <a:spcPct val="90000"/>
              </a:lnSpc>
              <a:spcBef>
                <a:spcPts val="1000"/>
              </a:spcBef>
              <a:spcAft>
                <a:spcPts val="0"/>
              </a:spcAft>
              <a:buNone/>
            </a:pPr>
            <a:endParaRPr sz="2000" b="1">
              <a:solidFill>
                <a:srgbClr val="0A1626"/>
              </a:solidFill>
              <a:highlight>
                <a:srgbClr val="FFFFFF"/>
              </a:highlight>
            </a:endParaRPr>
          </a:p>
          <a:p>
            <a:pPr marL="0" lvl="0" indent="0" algn="l" rtl="0">
              <a:lnSpc>
                <a:spcPct val="115000"/>
              </a:lnSpc>
              <a:spcBef>
                <a:spcPts val="0"/>
              </a:spcBef>
              <a:spcAft>
                <a:spcPts val="0"/>
              </a:spcAft>
              <a:buNone/>
            </a:pPr>
            <a:r>
              <a:rPr lang="en-US" sz="2000">
                <a:solidFill>
                  <a:srgbClr val="0A1626"/>
                </a:solidFill>
                <a:highlight>
                  <a:srgbClr val="FFFFFF"/>
                </a:highlight>
              </a:rPr>
              <a:t>No, you are not required to provide funding to the RAs but you must meet the guidance in the NOFO for partnership/engagement.</a:t>
            </a:r>
            <a:endParaRPr sz="2000">
              <a:solidFill>
                <a:srgbClr val="0A1626"/>
              </a:solidFill>
              <a:highlight>
                <a:srgbClr val="FFFFFF"/>
              </a:highlight>
            </a:endParaRPr>
          </a:p>
          <a:p>
            <a:pPr marL="0" lvl="0" indent="0" algn="l" rtl="0">
              <a:lnSpc>
                <a:spcPct val="115000"/>
              </a:lnSpc>
              <a:spcBef>
                <a:spcPts val="800"/>
              </a:spcBef>
              <a:spcAft>
                <a:spcPts val="0"/>
              </a:spcAft>
              <a:buNone/>
            </a:pPr>
            <a:endParaRPr sz="2000">
              <a:solidFill>
                <a:srgbClr val="0A1626"/>
              </a:solidFill>
              <a:highlight>
                <a:srgbClr val="FFFFFF"/>
              </a:highlight>
            </a:endParaRPr>
          </a:p>
          <a:p>
            <a:pPr marL="0" lvl="0" indent="0" algn="l" rtl="0">
              <a:lnSpc>
                <a:spcPct val="115000"/>
              </a:lnSpc>
              <a:spcBef>
                <a:spcPts val="800"/>
              </a:spcBef>
              <a:spcAft>
                <a:spcPts val="0"/>
              </a:spcAft>
              <a:buNone/>
            </a:pPr>
            <a:r>
              <a:rPr lang="en-US" sz="2000">
                <a:solidFill>
                  <a:srgbClr val="0A1626"/>
                </a:solidFill>
                <a:highlight>
                  <a:srgbClr val="FFFFFF"/>
                </a:highlight>
              </a:rPr>
              <a:t>The language in the NOFO states "Applicants to this topic must demonstrate that IOOS Regional Associations and / or other potential operational hosts are integral to the transition activities," so it is really up to you to define how you will integrate or include your targeted RAs in your proposal.</a:t>
            </a:r>
            <a:endParaRPr sz="2000">
              <a:solidFill>
                <a:srgbClr val="0A1626"/>
              </a:solidFill>
              <a:highlight>
                <a:srgbClr val="FFFFFF"/>
              </a:highlight>
            </a:endParaRPr>
          </a:p>
          <a:p>
            <a:pPr marL="0" lvl="0" indent="0" algn="l" rtl="0">
              <a:lnSpc>
                <a:spcPct val="90000"/>
              </a:lnSpc>
              <a:spcBef>
                <a:spcPts val="1000"/>
              </a:spcBef>
              <a:spcAft>
                <a:spcPts val="0"/>
              </a:spcAft>
              <a:buNone/>
            </a:pPr>
            <a:endParaRPr sz="2400">
              <a:solidFill>
                <a:schemeClr val="dk2"/>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6" name="Google Shape;326;gb71a5c0dde_0_78"/>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27" name="Google Shape;327;gb71a5c0dde_0_78"/>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23</a:t>
            </a:fld>
            <a:endParaRPr>
              <a:solidFill>
                <a:srgbClr val="053285"/>
              </a:solidFill>
              <a:latin typeface="Century Gothic"/>
              <a:ea typeface="Century Gothic"/>
              <a:cs typeface="Century Gothic"/>
              <a:sym typeface="Century Gothic"/>
            </a:endParaRPr>
          </a:p>
        </p:txBody>
      </p:sp>
      <p:pic>
        <p:nvPicPr>
          <p:cNvPr id="328" name="Google Shape;328;gb71a5c0dde_0_78"/>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29" name="Google Shape;329;gb71a5c0dde_0_78"/>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330" name="Google Shape;330;gb71a5c0dde_0_78"/>
          <p:cNvPicPr preferRelativeResize="0"/>
          <p:nvPr/>
        </p:nvPicPr>
        <p:blipFill>
          <a:blip r:embed="rId6">
            <a:alphaModFix/>
          </a:blip>
          <a:stretch>
            <a:fillRect/>
          </a:stretch>
        </p:blipFill>
        <p:spPr>
          <a:xfrm>
            <a:off x="1966192" y="801343"/>
            <a:ext cx="7962545" cy="5917557"/>
          </a:xfrm>
          <a:prstGeom prst="rect">
            <a:avLst/>
          </a:prstGeom>
          <a:noFill/>
          <a:ln>
            <a:noFill/>
          </a:ln>
        </p:spPr>
      </p:pic>
      <p:sp>
        <p:nvSpPr>
          <p:cNvPr id="331" name="Google Shape;331;gb71a5c0dde_0_78"/>
          <p:cNvSpPr txBox="1"/>
          <p:nvPr/>
        </p:nvSpPr>
        <p:spPr>
          <a:xfrm>
            <a:off x="99000" y="70875"/>
            <a:ext cx="11994000" cy="496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500">
                <a:solidFill>
                  <a:srgbClr val="0A1626"/>
                </a:solidFill>
                <a:highlight>
                  <a:srgbClr val="FFFFFF"/>
                </a:highlight>
                <a:latin typeface="Roboto"/>
                <a:ea typeface="Roboto"/>
                <a:cs typeface="Roboto"/>
                <a:sym typeface="Roboto"/>
              </a:rPr>
              <a:t>What are the RAs? U.S. IOOS is comprised of eleven regional associations (RAs), which guide development of and stakeholder input to regional observing activities. The RAs serve the nation's coastal communities, including the Great Lakes, the Caribbean and the Pacific Islands and territories. </a:t>
            </a:r>
            <a:endParaRPr sz="16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gb71a5c0dde_0_54"/>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37" name="Google Shape;337;gb71a5c0dde_0_54"/>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24</a:t>
            </a:fld>
            <a:endParaRPr>
              <a:solidFill>
                <a:srgbClr val="053285"/>
              </a:solidFill>
              <a:latin typeface="Century Gothic"/>
              <a:ea typeface="Century Gothic"/>
              <a:cs typeface="Century Gothic"/>
              <a:sym typeface="Century Gothic"/>
            </a:endParaRPr>
          </a:p>
        </p:txBody>
      </p:sp>
      <p:pic>
        <p:nvPicPr>
          <p:cNvPr id="338" name="Google Shape;338;gb71a5c0dde_0_54"/>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39" name="Google Shape;339;gb71a5c0dde_0_54"/>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40" name="Google Shape;340;gb71a5c0dde_0_54"/>
          <p:cNvSpPr txBox="1"/>
          <p:nvPr/>
        </p:nvSpPr>
        <p:spPr>
          <a:xfrm>
            <a:off x="0" y="1041750"/>
            <a:ext cx="12191400" cy="581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2"/>
                </a:solidFill>
                <a:latin typeface="Century Gothic"/>
                <a:ea typeface="Century Gothic"/>
                <a:cs typeface="Century Gothic"/>
                <a:sym typeface="Century Gothic"/>
              </a:rPr>
              <a:t>FAQs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2400">
                <a:solidFill>
                  <a:schemeClr val="dk2"/>
                </a:solidFill>
                <a:latin typeface="Century Gothic"/>
                <a:ea typeface="Century Gothic"/>
                <a:cs typeface="Century Gothic"/>
                <a:sym typeface="Century Gothic"/>
              </a:rPr>
              <a:t>A full list of FAQs is available: </a:t>
            </a:r>
            <a:r>
              <a:rPr lang="en-US" sz="2400" u="sng">
                <a:solidFill>
                  <a:schemeClr val="hlink"/>
                </a:solidFill>
                <a:latin typeface="Century Gothic"/>
                <a:ea typeface="Century Gothic"/>
                <a:cs typeface="Century Gothic"/>
                <a:sym typeface="Century Gothic"/>
                <a:hlinkClick r:id="rId6"/>
              </a:rPr>
              <a:t>https://ioos.noaa.gov/about/funding-opportunities/</a:t>
            </a:r>
            <a:endParaRPr sz="2400">
              <a:solidFill>
                <a:schemeClr val="dk2"/>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b="1">
              <a:solidFill>
                <a:srgbClr val="0A1626"/>
              </a:solidFill>
              <a:highlight>
                <a:srgbClr val="FFFFFF"/>
              </a:highlight>
            </a:endParaRPr>
          </a:p>
          <a:p>
            <a:pPr marL="0" lvl="0" indent="0" algn="l" rtl="0">
              <a:lnSpc>
                <a:spcPct val="115000"/>
              </a:lnSpc>
              <a:spcBef>
                <a:spcPts val="800"/>
              </a:spcBef>
              <a:spcAft>
                <a:spcPts val="0"/>
              </a:spcAft>
              <a:buNone/>
            </a:pPr>
            <a:r>
              <a:rPr lang="en-US" sz="2000" b="1">
                <a:solidFill>
                  <a:srgbClr val="0A1626"/>
                </a:solidFill>
                <a:highlight>
                  <a:srgbClr val="FFFFFF"/>
                </a:highlight>
              </a:rPr>
              <a:t>We are targeting a federal organization for our operational host, do they need to be our Transition PI?</a:t>
            </a:r>
            <a:endParaRPr sz="2000" b="1">
              <a:solidFill>
                <a:srgbClr val="0A1626"/>
              </a:solidFill>
              <a:highlight>
                <a:srgbClr val="FFFFFF"/>
              </a:highlight>
            </a:endParaRPr>
          </a:p>
          <a:p>
            <a:pPr marL="0" lvl="0" indent="0" algn="l" rtl="0">
              <a:lnSpc>
                <a:spcPct val="115000"/>
              </a:lnSpc>
              <a:spcBef>
                <a:spcPts val="800"/>
              </a:spcBef>
              <a:spcAft>
                <a:spcPts val="0"/>
              </a:spcAft>
              <a:buNone/>
            </a:pPr>
            <a:r>
              <a:rPr lang="en-US" sz="2000">
                <a:solidFill>
                  <a:srgbClr val="0A1626"/>
                </a:solidFill>
                <a:highlight>
                  <a:srgbClr val="FFFFFF"/>
                </a:highlight>
              </a:rPr>
              <a:t>No, they do not need to be, but can be if they choose to. Use the Transition PI responsibilities outlined in the COMT to determine an effective Transition PI</a:t>
            </a:r>
            <a:endParaRPr sz="2000">
              <a:solidFill>
                <a:srgbClr val="0A1626"/>
              </a:solidFill>
              <a:highlight>
                <a:srgbClr val="FFFFFF"/>
              </a:highlight>
            </a:endParaRPr>
          </a:p>
          <a:p>
            <a:pPr marL="0" lvl="0" indent="0" algn="l" rtl="0">
              <a:lnSpc>
                <a:spcPct val="90000"/>
              </a:lnSpc>
              <a:spcBef>
                <a:spcPts val="1000"/>
              </a:spcBef>
              <a:spcAft>
                <a:spcPts val="0"/>
              </a:spcAft>
              <a:buNone/>
            </a:pPr>
            <a:endParaRPr sz="3000">
              <a:solidFill>
                <a:schemeClr val="dk2"/>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pic>
        <p:nvPicPr>
          <p:cNvPr id="345" name="Google Shape;345;gb71a5c0dde_0_38"/>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46" name="Google Shape;346;gb71a5c0dde_0_38"/>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25</a:t>
            </a:fld>
            <a:endParaRPr>
              <a:solidFill>
                <a:srgbClr val="053285"/>
              </a:solidFill>
              <a:latin typeface="Century Gothic"/>
              <a:ea typeface="Century Gothic"/>
              <a:cs typeface="Century Gothic"/>
              <a:sym typeface="Century Gothic"/>
            </a:endParaRPr>
          </a:p>
        </p:txBody>
      </p:sp>
      <p:pic>
        <p:nvPicPr>
          <p:cNvPr id="347" name="Google Shape;347;gb71a5c0dde_0_38"/>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48" name="Google Shape;348;gb71a5c0dde_0_38"/>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49" name="Google Shape;349;gb71a5c0dde_0_38"/>
          <p:cNvSpPr txBox="1"/>
          <p:nvPr/>
        </p:nvSpPr>
        <p:spPr>
          <a:xfrm>
            <a:off x="0" y="1041750"/>
            <a:ext cx="12191400" cy="581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2"/>
                </a:solidFill>
                <a:latin typeface="Century Gothic"/>
                <a:ea typeface="Century Gothic"/>
                <a:cs typeface="Century Gothic"/>
                <a:sym typeface="Century Gothic"/>
              </a:rPr>
              <a:t>FAQs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2400">
                <a:solidFill>
                  <a:schemeClr val="dk2"/>
                </a:solidFill>
                <a:latin typeface="Century Gothic"/>
                <a:ea typeface="Century Gothic"/>
                <a:cs typeface="Century Gothic"/>
                <a:sym typeface="Century Gothic"/>
              </a:rPr>
              <a:t>A full list of FAQs is available: </a:t>
            </a:r>
            <a:r>
              <a:rPr lang="en-US" sz="2400" u="sng">
                <a:solidFill>
                  <a:schemeClr val="hlink"/>
                </a:solidFill>
                <a:latin typeface="Century Gothic"/>
                <a:ea typeface="Century Gothic"/>
                <a:cs typeface="Century Gothic"/>
                <a:sym typeface="Century Gothic"/>
                <a:hlinkClick r:id="rId6"/>
              </a:rPr>
              <a:t>https://ioos.noaa.gov/about/funding-opportunities/</a:t>
            </a:r>
            <a:endParaRPr sz="2400">
              <a:solidFill>
                <a:schemeClr val="dk2"/>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r>
              <a:rPr lang="en-US" sz="2000" b="1">
                <a:solidFill>
                  <a:srgbClr val="0A1626"/>
                </a:solidFill>
                <a:highlight>
                  <a:srgbClr val="FFFFFF"/>
                </a:highlight>
              </a:rPr>
              <a:t>There seems quite an emphasis on transition to operations rather that testing models that could be built for operations. Is that a fair summary?</a:t>
            </a:r>
            <a:endParaRPr sz="2000" b="1">
              <a:solidFill>
                <a:srgbClr val="0A1626"/>
              </a:solidFill>
              <a:highlight>
                <a:srgbClr val="FFFFFF"/>
              </a:highlight>
            </a:endParaRPr>
          </a:p>
          <a:p>
            <a:pPr marL="0" lvl="0" indent="0" algn="l" rtl="0">
              <a:lnSpc>
                <a:spcPct val="115000"/>
              </a:lnSpc>
              <a:spcBef>
                <a:spcPts val="800"/>
              </a:spcBef>
              <a:spcAft>
                <a:spcPts val="0"/>
              </a:spcAft>
              <a:buNone/>
            </a:pPr>
            <a:r>
              <a:rPr lang="en-US" sz="2000">
                <a:solidFill>
                  <a:srgbClr val="0A1626"/>
                </a:solidFill>
                <a:highlight>
                  <a:srgbClr val="FFFFFF"/>
                </a:highlight>
              </a:rPr>
              <a:t>Not necessarily. This NOFO is targeting projects in RL 4-7 that advance at least 2 RLs. The </a:t>
            </a:r>
            <a:r>
              <a:rPr lang="en-US" sz="2000">
                <a:solidFill>
                  <a:schemeClr val="hlink"/>
                </a:solidFill>
                <a:highlight>
                  <a:srgbClr val="FFFFFF"/>
                </a:highlight>
                <a:uFill>
                  <a:noFill/>
                </a:uFill>
                <a:hlinkClick r:id="rId7"/>
              </a:rPr>
              <a:t>NOAA Administrative Order (NAO) 215-105B</a:t>
            </a:r>
            <a:r>
              <a:rPr lang="en-US" sz="2000">
                <a:solidFill>
                  <a:srgbClr val="0A1626"/>
                </a:solidFill>
                <a:highlight>
                  <a:srgbClr val="FFFFFF"/>
                </a:highlight>
              </a:rPr>
              <a:t> (referenced in the NOFO) specifies that end users/operators should be identified as early as RL 4, so this NOFO also follows that guidance with an emphasis on appropriate transition to operations engagement early in the project development and testing.  Applicants should still specify what RL they will be starting and advancing to and how they establish those RLs for their projects based on the guidance in the NAO.</a:t>
            </a:r>
            <a:endParaRPr sz="2000">
              <a:solidFill>
                <a:srgbClr val="0A1626"/>
              </a:solidFill>
              <a:highlight>
                <a:srgbClr val="FFFFFF"/>
              </a:highlight>
            </a:endParaRPr>
          </a:p>
          <a:p>
            <a:pPr marL="0" lvl="0" indent="0" algn="l" rtl="0">
              <a:lnSpc>
                <a:spcPct val="90000"/>
              </a:lnSpc>
              <a:spcBef>
                <a:spcPts val="1000"/>
              </a:spcBef>
              <a:spcAft>
                <a:spcPts val="0"/>
              </a:spcAft>
              <a:buNone/>
            </a:pPr>
            <a:endParaRPr sz="2400">
              <a:solidFill>
                <a:schemeClr val="dk2"/>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gb71a5c0dde_0_70"/>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355" name="Google Shape;355;gb71a5c0dde_0_70"/>
          <p:cNvSpPr txBox="1">
            <a:spLocks noGrp="1"/>
          </p:cNvSpPr>
          <p:nvPr>
            <p:ph type="sldNum" idx="12"/>
          </p:nvPr>
        </p:nvSpPr>
        <p:spPr>
          <a:xfrm>
            <a:off x="427892" y="6394849"/>
            <a:ext cx="4104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26</a:t>
            </a:fld>
            <a:endParaRPr>
              <a:solidFill>
                <a:srgbClr val="053285"/>
              </a:solidFill>
              <a:latin typeface="Century Gothic"/>
              <a:ea typeface="Century Gothic"/>
              <a:cs typeface="Century Gothic"/>
              <a:sym typeface="Century Gothic"/>
            </a:endParaRPr>
          </a:p>
        </p:txBody>
      </p:sp>
      <p:pic>
        <p:nvPicPr>
          <p:cNvPr id="356" name="Google Shape;356;gb71a5c0dde_0_70"/>
          <p:cNvPicPr preferRelativeResize="0"/>
          <p:nvPr/>
        </p:nvPicPr>
        <p:blipFill rotWithShape="1">
          <a:blip r:embed="rId4">
            <a:alphaModFix/>
          </a:blip>
          <a:srcRect t="12135" b="78634"/>
          <a:stretch/>
        </p:blipFill>
        <p:spPr>
          <a:xfrm>
            <a:off x="609" y="2597"/>
            <a:ext cx="12191394" cy="633046"/>
          </a:xfrm>
          <a:prstGeom prst="rect">
            <a:avLst/>
          </a:prstGeom>
          <a:noFill/>
          <a:ln>
            <a:noFill/>
          </a:ln>
        </p:spPr>
      </p:pic>
      <p:sp>
        <p:nvSpPr>
          <p:cNvPr id="357" name="Google Shape;357;gb71a5c0dde_0_70"/>
          <p:cNvSpPr/>
          <p:nvPr/>
        </p:nvSpPr>
        <p:spPr>
          <a:xfrm>
            <a:off x="9570830" y="4841631"/>
            <a:ext cx="2621100" cy="2016300"/>
          </a:xfrm>
          <a:prstGeom prst="rect">
            <a:avLst/>
          </a:prstGeom>
          <a:blipFill rotWithShape="1">
            <a:blip r:embed="rId5">
              <a:alphaModFix amt="5000"/>
            </a:blip>
            <a:stretch>
              <a:fillRect r="-9129"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358" name="Google Shape;358;gb71a5c0dde_0_70"/>
          <p:cNvSpPr txBox="1"/>
          <p:nvPr/>
        </p:nvSpPr>
        <p:spPr>
          <a:xfrm>
            <a:off x="0" y="1041750"/>
            <a:ext cx="12191400" cy="5816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2"/>
                </a:solidFill>
                <a:latin typeface="Century Gothic"/>
                <a:ea typeface="Century Gothic"/>
                <a:cs typeface="Century Gothic"/>
                <a:sym typeface="Century Gothic"/>
              </a:rPr>
              <a:t>FAQs</a:t>
            </a:r>
            <a:endParaRPr sz="2400">
              <a:solidFill>
                <a:schemeClr val="dk2"/>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US" sz="2400">
                <a:solidFill>
                  <a:schemeClr val="dk2"/>
                </a:solidFill>
                <a:latin typeface="Century Gothic"/>
                <a:ea typeface="Century Gothic"/>
                <a:cs typeface="Century Gothic"/>
                <a:sym typeface="Century Gothic"/>
              </a:rPr>
              <a:t>A full list of FAQs is available: </a:t>
            </a:r>
            <a:r>
              <a:rPr lang="en-US" sz="2400" u="sng">
                <a:solidFill>
                  <a:schemeClr val="hlink"/>
                </a:solidFill>
                <a:latin typeface="Century Gothic"/>
                <a:ea typeface="Century Gothic"/>
                <a:cs typeface="Century Gothic"/>
                <a:sym typeface="Century Gothic"/>
                <a:hlinkClick r:id="rId6"/>
              </a:rPr>
              <a:t>https://ioos.noaa.gov/about/funding-opportunities/</a:t>
            </a:r>
            <a:endParaRPr sz="2400">
              <a:solidFill>
                <a:schemeClr val="dk2"/>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ctr" rtl="0">
              <a:lnSpc>
                <a:spcPct val="115000"/>
              </a:lnSpc>
              <a:spcBef>
                <a:spcPts val="800"/>
              </a:spcBef>
              <a:spcAft>
                <a:spcPts val="0"/>
              </a:spcAft>
              <a:buNone/>
            </a:pPr>
            <a:r>
              <a:rPr lang="en-US" sz="2500" b="1">
                <a:solidFill>
                  <a:srgbClr val="0A1626"/>
                </a:solidFill>
                <a:highlight>
                  <a:srgbClr val="FFFFFF"/>
                </a:highlight>
              </a:rPr>
              <a:t>Questions?</a:t>
            </a:r>
            <a:endParaRPr sz="2500" b="1">
              <a:solidFill>
                <a:srgbClr val="0A1626"/>
              </a:solidFill>
              <a:highlight>
                <a:srgbClr val="FFFFFF"/>
              </a:highlight>
            </a:endParaRPr>
          </a:p>
          <a:p>
            <a:pPr marL="0" lvl="0" indent="0" algn="l" rtl="0">
              <a:lnSpc>
                <a:spcPct val="115000"/>
              </a:lnSpc>
              <a:spcBef>
                <a:spcPts val="800"/>
              </a:spcBef>
              <a:spcAft>
                <a:spcPts val="0"/>
              </a:spcAft>
              <a:buNone/>
            </a:pPr>
            <a:endParaRPr sz="1300" b="1">
              <a:solidFill>
                <a:srgbClr val="0A1626"/>
              </a:solidFill>
              <a:highlight>
                <a:srgbClr val="FFFFFF"/>
              </a:highlight>
            </a:endParaRPr>
          </a:p>
          <a:p>
            <a:pPr marL="0" lvl="0" indent="0" algn="l" rtl="0">
              <a:lnSpc>
                <a:spcPct val="90000"/>
              </a:lnSpc>
              <a:spcBef>
                <a:spcPts val="1000"/>
              </a:spcBef>
              <a:spcAft>
                <a:spcPts val="0"/>
              </a:spcAft>
              <a:buNone/>
            </a:pPr>
            <a:endParaRPr sz="2400">
              <a:solidFill>
                <a:schemeClr val="dk2"/>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3"/>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118" name="Google Shape;118;p3"/>
          <p:cNvSpPr txBox="1">
            <a:spLocks noGrp="1"/>
          </p:cNvSpPr>
          <p:nvPr>
            <p:ph type="body" idx="1"/>
          </p:nvPr>
        </p:nvSpPr>
        <p:spPr>
          <a:xfrm>
            <a:off x="838200" y="773725"/>
            <a:ext cx="5130900" cy="5857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Webinar Logistics</a:t>
            </a:r>
            <a:endParaRPr/>
          </a:p>
          <a:p>
            <a:pPr marL="0" lvl="0" indent="0" algn="l" rtl="0">
              <a:lnSpc>
                <a:spcPct val="90000"/>
              </a:lnSpc>
              <a:spcBef>
                <a:spcPts val="1000"/>
              </a:spcBef>
              <a:spcAft>
                <a:spcPts val="0"/>
              </a:spcAft>
              <a:buClr>
                <a:srgbClr val="053285"/>
              </a:buClr>
              <a:buSzPts val="1800"/>
              <a:buNone/>
            </a:pPr>
            <a:r>
              <a:rPr lang="en-US" sz="1800"/>
              <a:t>•If you are listening through your computer, make sure your speakers are on and the</a:t>
            </a:r>
            <a:endParaRPr/>
          </a:p>
          <a:p>
            <a:pPr marL="0" lvl="0" indent="0" algn="l" rtl="0">
              <a:lnSpc>
                <a:spcPct val="90000"/>
              </a:lnSpc>
              <a:spcBef>
                <a:spcPts val="1000"/>
              </a:spcBef>
              <a:spcAft>
                <a:spcPts val="0"/>
              </a:spcAft>
              <a:buClr>
                <a:srgbClr val="053285"/>
              </a:buClr>
              <a:buSzPts val="1800"/>
              <a:buNone/>
            </a:pPr>
            <a:r>
              <a:rPr lang="en-US" sz="1800"/>
              <a:t>volume is turned up.</a:t>
            </a:r>
            <a:endParaRPr sz="1800"/>
          </a:p>
          <a:p>
            <a:pPr marL="0" lvl="0" indent="0" algn="l" rtl="0">
              <a:lnSpc>
                <a:spcPct val="90000"/>
              </a:lnSpc>
              <a:spcBef>
                <a:spcPts val="1000"/>
              </a:spcBef>
              <a:spcAft>
                <a:spcPts val="0"/>
              </a:spcAft>
              <a:buClr>
                <a:srgbClr val="053285"/>
              </a:buClr>
              <a:buSzPts val="1800"/>
              <a:buNone/>
            </a:pPr>
            <a:endParaRPr sz="1800"/>
          </a:p>
          <a:p>
            <a:pPr marL="0" lvl="0" indent="0" algn="l" rtl="0">
              <a:lnSpc>
                <a:spcPct val="90000"/>
              </a:lnSpc>
              <a:spcBef>
                <a:spcPts val="1000"/>
              </a:spcBef>
              <a:spcAft>
                <a:spcPts val="0"/>
              </a:spcAft>
              <a:buClr>
                <a:srgbClr val="053285"/>
              </a:buClr>
              <a:buSzPts val="1800"/>
              <a:buNone/>
            </a:pPr>
            <a:r>
              <a:rPr lang="en-US" sz="1800"/>
              <a:t>• If you have trouble with the audio on your computer, click “settings”  in the lower right corner of your screen. Restarting your computer may help.</a:t>
            </a:r>
            <a:endParaRPr sz="1800"/>
          </a:p>
          <a:p>
            <a:pPr marL="0" lvl="0" indent="0" algn="l" rtl="0">
              <a:lnSpc>
                <a:spcPct val="90000"/>
              </a:lnSpc>
              <a:spcBef>
                <a:spcPts val="1000"/>
              </a:spcBef>
              <a:spcAft>
                <a:spcPts val="0"/>
              </a:spcAft>
              <a:buClr>
                <a:srgbClr val="053285"/>
              </a:buClr>
              <a:buSzPts val="1800"/>
              <a:buNone/>
            </a:pPr>
            <a:endParaRPr sz="1800"/>
          </a:p>
          <a:p>
            <a:pPr marL="0" lvl="0" indent="0" algn="l" rtl="0">
              <a:lnSpc>
                <a:spcPct val="90000"/>
              </a:lnSpc>
              <a:spcBef>
                <a:spcPts val="1000"/>
              </a:spcBef>
              <a:spcAft>
                <a:spcPts val="0"/>
              </a:spcAft>
              <a:buClr>
                <a:srgbClr val="053285"/>
              </a:buClr>
              <a:buSzPts val="1800"/>
              <a:buNone/>
            </a:pPr>
            <a:r>
              <a:rPr lang="en-US" sz="1800"/>
              <a:t>• If you continue to experience technical issues, you can call the phone line:</a:t>
            </a:r>
            <a:endParaRPr sz="1800"/>
          </a:p>
          <a:p>
            <a:pPr marL="0" lvl="0" indent="0" algn="l" rtl="0">
              <a:lnSpc>
                <a:spcPct val="90000"/>
              </a:lnSpc>
              <a:spcBef>
                <a:spcPts val="1000"/>
              </a:spcBef>
              <a:spcAft>
                <a:spcPts val="0"/>
              </a:spcAft>
              <a:buClr>
                <a:srgbClr val="053285"/>
              </a:buClr>
              <a:buSzPts val="1800"/>
              <a:buNone/>
            </a:pPr>
            <a:r>
              <a:rPr lang="en-US" sz="1800"/>
              <a:t>(US) +1 929-277-6393‬ PIN: ‪767 481 916‬#</a:t>
            </a:r>
            <a:endParaRPr sz="1800"/>
          </a:p>
          <a:p>
            <a:pPr marL="0" lvl="0" indent="0" algn="l" rtl="0">
              <a:lnSpc>
                <a:spcPct val="90000"/>
              </a:lnSpc>
              <a:spcBef>
                <a:spcPts val="1000"/>
              </a:spcBef>
              <a:spcAft>
                <a:spcPts val="0"/>
              </a:spcAft>
              <a:buClr>
                <a:srgbClr val="053285"/>
              </a:buClr>
              <a:buSzPts val="1800"/>
              <a:buNone/>
            </a:pPr>
            <a:endParaRPr sz="1800"/>
          </a:p>
          <a:p>
            <a:pPr marL="0" lvl="0" indent="0" algn="l" rtl="0">
              <a:lnSpc>
                <a:spcPct val="90000"/>
              </a:lnSpc>
              <a:spcBef>
                <a:spcPts val="1000"/>
              </a:spcBef>
              <a:spcAft>
                <a:spcPts val="0"/>
              </a:spcAft>
              <a:buClr>
                <a:srgbClr val="053285"/>
              </a:buClr>
              <a:buSzPts val="1800"/>
              <a:buNone/>
            </a:pPr>
            <a:r>
              <a:rPr lang="en-US" sz="1800"/>
              <a:t>• Please note a recording and transcript of this webinar will be posted on</a:t>
            </a:r>
            <a:endParaRPr/>
          </a:p>
          <a:p>
            <a:pPr marL="0" lvl="0" indent="0" algn="l" rtl="0">
              <a:lnSpc>
                <a:spcPct val="90000"/>
              </a:lnSpc>
              <a:spcBef>
                <a:spcPts val="1000"/>
              </a:spcBef>
              <a:spcAft>
                <a:spcPts val="0"/>
              </a:spcAft>
              <a:buClr>
                <a:srgbClr val="053285"/>
              </a:buClr>
              <a:buSzPts val="1800"/>
              <a:buNone/>
            </a:pPr>
            <a:r>
              <a:rPr lang="en-US" sz="1800"/>
              <a:t>https://comt.ioos.us/</a:t>
            </a:r>
            <a:endParaRPr/>
          </a:p>
          <a:p>
            <a:pPr marL="0" lvl="0" indent="0" algn="l" rtl="0">
              <a:lnSpc>
                <a:spcPct val="90000"/>
              </a:lnSpc>
              <a:spcBef>
                <a:spcPts val="1000"/>
              </a:spcBef>
              <a:spcAft>
                <a:spcPts val="0"/>
              </a:spcAft>
              <a:buClr>
                <a:srgbClr val="053285"/>
              </a:buClr>
              <a:buSzPts val="2400"/>
              <a:buNone/>
            </a:pPr>
            <a:r>
              <a:rPr lang="en-US"/>
              <a:t/>
            </a:r>
            <a:br>
              <a:rPr lang="en-US"/>
            </a:br>
            <a:endParaRPr/>
          </a:p>
        </p:txBody>
      </p:sp>
      <p:sp>
        <p:nvSpPr>
          <p:cNvPr id="119" name="Google Shape;119;p3"/>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3</a:t>
            </a:fld>
            <a:endParaRPr>
              <a:solidFill>
                <a:srgbClr val="053285"/>
              </a:solidFill>
              <a:latin typeface="Century Gothic"/>
              <a:ea typeface="Century Gothic"/>
              <a:cs typeface="Century Gothic"/>
              <a:sym typeface="Century Gothic"/>
            </a:endParaRPr>
          </a:p>
        </p:txBody>
      </p:sp>
      <p:pic>
        <p:nvPicPr>
          <p:cNvPr id="120" name="Google Shape;120;p3"/>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121" name="Google Shape;121;p3"/>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22" name="Google Shape;122;p3" descr="A Webinar For Scientix: 10 Top Tech Tools For Teachers ..."/>
          <p:cNvPicPr preferRelativeResize="0"/>
          <p:nvPr/>
        </p:nvPicPr>
        <p:blipFill rotWithShape="1">
          <a:blip r:embed="rId6">
            <a:alphaModFix/>
          </a:blip>
          <a:srcRect/>
          <a:stretch/>
        </p:blipFill>
        <p:spPr>
          <a:xfrm>
            <a:off x="5969000" y="1752600"/>
            <a:ext cx="6183137" cy="2771271"/>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4"/>
          <p:cNvPicPr preferRelativeResize="0"/>
          <p:nvPr/>
        </p:nvPicPr>
        <p:blipFill rotWithShape="1">
          <a:blip r:embed="rId3">
            <a:alphaModFix/>
          </a:blip>
          <a:srcRect t="34869"/>
          <a:stretch/>
        </p:blipFill>
        <p:spPr>
          <a:xfrm>
            <a:off x="0" y="1145932"/>
            <a:ext cx="12192000" cy="4594468"/>
          </a:xfrm>
          <a:prstGeom prst="rect">
            <a:avLst/>
          </a:prstGeom>
          <a:noFill/>
          <a:ln>
            <a:noFill/>
          </a:ln>
        </p:spPr>
      </p:pic>
      <p:sp>
        <p:nvSpPr>
          <p:cNvPr id="128" name="Google Shape;128;p4"/>
          <p:cNvSpPr/>
          <p:nvPr/>
        </p:nvSpPr>
        <p:spPr>
          <a:xfrm>
            <a:off x="8991600" y="4501663"/>
            <a:ext cx="3200400" cy="804672"/>
          </a:xfrm>
          <a:prstGeom prst="rect">
            <a:avLst/>
          </a:prstGeom>
          <a:solidFill>
            <a:srgbClr val="1692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1692B1"/>
              </a:solidFill>
              <a:latin typeface="Century Gothic"/>
              <a:ea typeface="Century Gothic"/>
              <a:cs typeface="Century Gothic"/>
              <a:sym typeface="Century Gothic"/>
            </a:endParaRPr>
          </a:p>
        </p:txBody>
      </p:sp>
      <p:pic>
        <p:nvPicPr>
          <p:cNvPr id="129" name="Google Shape;129;p4"/>
          <p:cNvPicPr preferRelativeResize="0"/>
          <p:nvPr/>
        </p:nvPicPr>
        <p:blipFill rotWithShape="1">
          <a:blip r:embed="rId4">
            <a:alphaModFix/>
          </a:blip>
          <a:srcRect/>
          <a:stretch/>
        </p:blipFill>
        <p:spPr>
          <a:xfrm>
            <a:off x="9193350" y="4701575"/>
            <a:ext cx="2796899" cy="404847"/>
          </a:xfrm>
          <a:prstGeom prst="rect">
            <a:avLst/>
          </a:prstGeom>
          <a:noFill/>
          <a:ln>
            <a:noFill/>
          </a:ln>
        </p:spPr>
      </p:pic>
      <p:sp>
        <p:nvSpPr>
          <p:cNvPr id="130" name="Google Shape;130;p4"/>
          <p:cNvSpPr txBox="1">
            <a:spLocks noGrp="1"/>
          </p:cNvSpPr>
          <p:nvPr>
            <p:ph type="ctrTitle"/>
          </p:nvPr>
        </p:nvSpPr>
        <p:spPr>
          <a:xfrm>
            <a:off x="838200" y="1318670"/>
            <a:ext cx="8951976" cy="7589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600"/>
              <a:buFont typeface="Rockwell"/>
              <a:buNone/>
            </a:pPr>
            <a:r>
              <a:rPr lang="en-US"/>
              <a:t>Outline</a:t>
            </a:r>
            <a:endParaRPr/>
          </a:p>
        </p:txBody>
      </p:sp>
      <p:sp>
        <p:nvSpPr>
          <p:cNvPr id="131" name="Google Shape;131;p4"/>
          <p:cNvSpPr txBox="1">
            <a:spLocks noGrp="1"/>
          </p:cNvSpPr>
          <p:nvPr>
            <p:ph type="subTitle" idx="1"/>
          </p:nvPr>
        </p:nvSpPr>
        <p:spPr>
          <a:xfrm>
            <a:off x="838200" y="1923578"/>
            <a:ext cx="8951976" cy="3521189"/>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rgbClr val="1692B1"/>
              </a:buClr>
              <a:buSzPts val="2400"/>
              <a:buFont typeface="Rockwell"/>
              <a:buAutoNum type="romanUcPeriod"/>
            </a:pPr>
            <a:r>
              <a:rPr lang="en-US" sz="2400"/>
              <a:t>Funding Opportunity Description</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Program Priorities</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Eligibility</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Requirements</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Award Information</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Application and Submission </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Evaluation Criteria</a:t>
            </a:r>
            <a:endParaRPr/>
          </a:p>
          <a:p>
            <a:pPr marL="514350" lvl="0" indent="-514350" algn="l" rtl="0">
              <a:lnSpc>
                <a:spcPct val="90000"/>
              </a:lnSpc>
              <a:spcBef>
                <a:spcPts val="1000"/>
              </a:spcBef>
              <a:spcAft>
                <a:spcPts val="0"/>
              </a:spcAft>
              <a:buClr>
                <a:srgbClr val="1692B1"/>
              </a:buClr>
              <a:buSzPts val="2400"/>
              <a:buFont typeface="Rockwell"/>
              <a:buAutoNum type="romanUcPeriod"/>
            </a:pPr>
            <a:r>
              <a:rPr lang="en-US" sz="2400"/>
              <a:t>FAQs</a:t>
            </a:r>
            <a:endParaRPr/>
          </a:p>
          <a:p>
            <a:pPr marL="0" lvl="0" indent="0" algn="l" rtl="0">
              <a:lnSpc>
                <a:spcPct val="90000"/>
              </a:lnSpc>
              <a:spcBef>
                <a:spcPts val="1000"/>
              </a:spcBef>
              <a:spcAft>
                <a:spcPts val="0"/>
              </a:spcAft>
              <a:buClr>
                <a:srgbClr val="1692B1"/>
              </a:buClr>
              <a:buSzPts val="2000"/>
              <a:buNone/>
            </a:pP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5"/>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137" name="Google Shape;137;p5"/>
          <p:cNvSpPr txBox="1">
            <a:spLocks noGrp="1"/>
          </p:cNvSpPr>
          <p:nvPr>
            <p:ph type="body" idx="1"/>
          </p:nvPr>
        </p:nvSpPr>
        <p:spPr>
          <a:xfrm>
            <a:off x="838200" y="773722"/>
            <a:ext cx="10248900" cy="5945187"/>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rgbClr val="053285"/>
              </a:buClr>
              <a:buSzPts val="2400"/>
              <a:buAutoNum type="romanUcPeriod"/>
            </a:pPr>
            <a:r>
              <a:rPr lang="en-US"/>
              <a:t>Funding Opportunity Description</a:t>
            </a:r>
            <a:endParaRPr/>
          </a:p>
          <a:p>
            <a:pPr marL="514350" lvl="0" indent="-361950" algn="l" rtl="0">
              <a:lnSpc>
                <a:spcPct val="90000"/>
              </a:lnSpc>
              <a:spcBef>
                <a:spcPts val="1000"/>
              </a:spcBef>
              <a:spcAft>
                <a:spcPts val="0"/>
              </a:spcAft>
              <a:buClr>
                <a:srgbClr val="053285"/>
              </a:buClr>
              <a:buSzPts val="2400"/>
              <a:buNone/>
            </a:pPr>
            <a:endParaRPr/>
          </a:p>
          <a:p>
            <a:pPr marL="514350" lvl="0" indent="-361950" algn="l" rtl="0">
              <a:lnSpc>
                <a:spcPct val="90000"/>
              </a:lnSpc>
              <a:spcBef>
                <a:spcPts val="1000"/>
              </a:spcBef>
              <a:spcAft>
                <a:spcPts val="0"/>
              </a:spcAft>
              <a:buClr>
                <a:srgbClr val="053285"/>
              </a:buClr>
              <a:buSzPts val="2400"/>
              <a:buNone/>
            </a:pPr>
            <a:endParaRPr/>
          </a:p>
          <a:p>
            <a:pPr marL="514350" lvl="0" indent="-361950" algn="l" rtl="0">
              <a:lnSpc>
                <a:spcPct val="90000"/>
              </a:lnSpc>
              <a:spcBef>
                <a:spcPts val="1000"/>
              </a:spcBef>
              <a:spcAft>
                <a:spcPts val="0"/>
              </a:spcAft>
              <a:buClr>
                <a:srgbClr val="053285"/>
              </a:buClr>
              <a:buSzPts val="2400"/>
              <a:buNone/>
            </a:pPr>
            <a:endParaRPr/>
          </a:p>
          <a:p>
            <a:pPr marL="342900" lvl="0" indent="-190500" algn="l" rtl="0">
              <a:lnSpc>
                <a:spcPct val="90000"/>
              </a:lnSpc>
              <a:spcBef>
                <a:spcPts val="1000"/>
              </a:spcBef>
              <a:spcAft>
                <a:spcPts val="0"/>
              </a:spcAft>
              <a:buClr>
                <a:srgbClr val="053285"/>
              </a:buClr>
              <a:buSzPts val="2400"/>
              <a:buFont typeface="Arial"/>
              <a:buNone/>
            </a:pPr>
            <a:endParaRPr/>
          </a:p>
          <a:p>
            <a:pPr marL="342900" lvl="0" indent="-190500" algn="l" rtl="0">
              <a:lnSpc>
                <a:spcPct val="90000"/>
              </a:lnSpc>
              <a:spcBef>
                <a:spcPts val="1000"/>
              </a:spcBef>
              <a:spcAft>
                <a:spcPts val="0"/>
              </a:spcAft>
              <a:buClr>
                <a:srgbClr val="053285"/>
              </a:buClr>
              <a:buSzPts val="2400"/>
              <a:buFont typeface="Arial"/>
              <a:buNone/>
            </a:pPr>
            <a:endParaRPr/>
          </a:p>
          <a:p>
            <a:pPr marL="342900" lvl="0" indent="-190500" algn="l" rtl="0">
              <a:lnSpc>
                <a:spcPct val="90000"/>
              </a:lnSpc>
              <a:spcBef>
                <a:spcPts val="1000"/>
              </a:spcBef>
              <a:spcAft>
                <a:spcPts val="0"/>
              </a:spcAft>
              <a:buClr>
                <a:srgbClr val="053285"/>
              </a:buClr>
              <a:buSzPts val="2400"/>
              <a:buFont typeface="Arial"/>
              <a:buNone/>
            </a:pPr>
            <a:endParaRPr/>
          </a:p>
          <a:p>
            <a:pPr marL="342900" lvl="0" indent="-190500" algn="l" rtl="0">
              <a:lnSpc>
                <a:spcPct val="90000"/>
              </a:lnSpc>
              <a:spcBef>
                <a:spcPts val="1000"/>
              </a:spcBef>
              <a:spcAft>
                <a:spcPts val="0"/>
              </a:spcAft>
              <a:buClr>
                <a:srgbClr val="053285"/>
              </a:buClr>
              <a:buSzPts val="2400"/>
              <a:buFont typeface="Arial"/>
              <a:buNone/>
            </a:pPr>
            <a:endParaRPr/>
          </a:p>
          <a:p>
            <a:pPr marL="342900" lvl="0" indent="-190500" algn="l" rtl="0">
              <a:lnSpc>
                <a:spcPct val="90000"/>
              </a:lnSpc>
              <a:spcBef>
                <a:spcPts val="1000"/>
              </a:spcBef>
              <a:spcAft>
                <a:spcPts val="0"/>
              </a:spcAft>
              <a:buClr>
                <a:srgbClr val="053285"/>
              </a:buClr>
              <a:buSzPts val="2400"/>
              <a:buFont typeface="Arial"/>
              <a:buNone/>
            </a:pPr>
            <a:endParaRPr/>
          </a:p>
          <a:p>
            <a:pPr marL="342900" lvl="0" indent="-342900" algn="l" rtl="0">
              <a:lnSpc>
                <a:spcPct val="90000"/>
              </a:lnSpc>
              <a:spcBef>
                <a:spcPts val="1000"/>
              </a:spcBef>
              <a:spcAft>
                <a:spcPts val="0"/>
              </a:spcAft>
              <a:buClr>
                <a:srgbClr val="053285"/>
              </a:buClr>
              <a:buSzPts val="2400"/>
              <a:buFont typeface="Arial"/>
              <a:buChar char="•"/>
            </a:pPr>
            <a:r>
              <a:rPr lang="en-US"/>
              <a:t>Operational model is defined as the actual application of the technology in its final form and under mission requirements.  </a:t>
            </a:r>
            <a:endParaRPr/>
          </a:p>
          <a:p>
            <a:pPr marL="342900" lvl="0" indent="-190500" algn="l" rtl="0">
              <a:lnSpc>
                <a:spcPct val="90000"/>
              </a:lnSpc>
              <a:spcBef>
                <a:spcPts val="1000"/>
              </a:spcBef>
              <a:spcAft>
                <a:spcPts val="0"/>
              </a:spcAft>
              <a:buClr>
                <a:srgbClr val="053285"/>
              </a:buClr>
              <a:buSzPts val="2400"/>
              <a:buFont typeface="Arial"/>
              <a:buNone/>
            </a:pPr>
            <a:endParaRPr/>
          </a:p>
          <a:p>
            <a:pPr marL="0" lvl="0" indent="0" algn="l" rtl="0">
              <a:lnSpc>
                <a:spcPct val="90000"/>
              </a:lnSpc>
              <a:spcBef>
                <a:spcPts val="1000"/>
              </a:spcBef>
              <a:spcAft>
                <a:spcPts val="0"/>
              </a:spcAft>
              <a:buClr>
                <a:srgbClr val="053285"/>
              </a:buClr>
              <a:buSzPts val="2400"/>
              <a:buNone/>
            </a:pPr>
            <a:r>
              <a:rPr lang="en-US"/>
              <a:t/>
            </a:r>
            <a:br>
              <a:rPr lang="en-US"/>
            </a:br>
            <a:r>
              <a:rPr lang="en-US"/>
              <a:t/>
            </a:r>
            <a:br>
              <a:rPr lang="en-US"/>
            </a:br>
            <a:endParaRPr/>
          </a:p>
        </p:txBody>
      </p:sp>
      <p:sp>
        <p:nvSpPr>
          <p:cNvPr id="138" name="Google Shape;138;p5"/>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5</a:t>
            </a:fld>
            <a:endParaRPr>
              <a:solidFill>
                <a:srgbClr val="053285"/>
              </a:solidFill>
              <a:latin typeface="Century Gothic"/>
              <a:ea typeface="Century Gothic"/>
              <a:cs typeface="Century Gothic"/>
              <a:sym typeface="Century Gothic"/>
            </a:endParaRPr>
          </a:p>
        </p:txBody>
      </p:sp>
      <p:pic>
        <p:nvPicPr>
          <p:cNvPr id="139" name="Google Shape;139;p5"/>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140" name="Google Shape;140;p5"/>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41" name="Google Shape;141;p5" descr="Wave Motion in the Ocean and the Atmosphere | Earth ..."/>
          <p:cNvPicPr preferRelativeResize="0"/>
          <p:nvPr/>
        </p:nvPicPr>
        <p:blipFill rotWithShape="1">
          <a:blip r:embed="rId6">
            <a:alphaModFix/>
          </a:blip>
          <a:srcRect/>
          <a:stretch/>
        </p:blipFill>
        <p:spPr>
          <a:xfrm>
            <a:off x="7476657" y="669264"/>
            <a:ext cx="4622800" cy="3077051"/>
          </a:xfrm>
          <a:prstGeom prst="rect">
            <a:avLst/>
          </a:prstGeom>
          <a:noFill/>
          <a:ln>
            <a:noFill/>
          </a:ln>
        </p:spPr>
      </p:pic>
      <p:sp>
        <p:nvSpPr>
          <p:cNvPr id="142" name="Google Shape;142;p5"/>
          <p:cNvSpPr txBox="1"/>
          <p:nvPr/>
        </p:nvSpPr>
        <p:spPr>
          <a:xfrm>
            <a:off x="690400" y="1905101"/>
            <a:ext cx="6939300" cy="25854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02060"/>
              </a:buClr>
              <a:buSzPts val="2400"/>
              <a:buFont typeface="Arial"/>
              <a:buChar char="•"/>
            </a:pPr>
            <a:r>
              <a:rPr lang="en-US" sz="2400" b="0" i="0" u="none" strike="noStrike" cap="none">
                <a:solidFill>
                  <a:srgbClr val="002060"/>
                </a:solidFill>
                <a:latin typeface="Century Gothic"/>
                <a:ea typeface="Century Gothic"/>
                <a:cs typeface="Century Gothic"/>
                <a:sym typeface="Century Gothic"/>
              </a:rPr>
              <a:t>The IOOS Coastal and Ocean Modeling Testbed (COMT) is an effort to transition prototype ocean, coastal, &amp; Great Lakes models, modeling tools &amp; techniques, products, &amp; data management advances to operations. </a:t>
            </a:r>
            <a:r>
              <a:rPr lang="en-US" sz="2400" b="0" i="0" u="none" strike="noStrike" cap="none">
                <a:solidFill>
                  <a:srgbClr val="032563"/>
                </a:solidFill>
                <a:latin typeface="Century Gothic"/>
                <a:ea typeface="Century Gothic"/>
                <a:cs typeface="Century Gothic"/>
                <a:sym typeface="Century Gothic"/>
              </a:rPr>
              <a:t> </a:t>
            </a:r>
            <a:endParaRPr sz="1800" b="0" i="0" u="none" strike="noStrike" cap="none">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147" name="Google Shape;147;p6"/>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148" name="Google Shape;148;p6"/>
          <p:cNvSpPr txBox="1">
            <a:spLocks noGrp="1"/>
          </p:cNvSpPr>
          <p:nvPr>
            <p:ph type="body" idx="1"/>
          </p:nvPr>
        </p:nvSpPr>
        <p:spPr>
          <a:xfrm>
            <a:off x="266699" y="773722"/>
            <a:ext cx="6796903" cy="575407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II. Program Priorities</a:t>
            </a:r>
            <a:endParaRPr/>
          </a:p>
          <a:p>
            <a:pPr marL="0" lvl="0" indent="0" algn="l" rtl="0">
              <a:lnSpc>
                <a:spcPct val="90000"/>
              </a:lnSpc>
              <a:spcBef>
                <a:spcPts val="1000"/>
              </a:spcBef>
              <a:spcAft>
                <a:spcPts val="0"/>
              </a:spcAft>
              <a:buClr>
                <a:srgbClr val="053285"/>
              </a:buClr>
              <a:buSzPts val="1400"/>
              <a:buNone/>
            </a:pPr>
            <a:endParaRPr sz="1400"/>
          </a:p>
          <a:p>
            <a:pPr marL="342900" lvl="0" indent="-342900" algn="l" rtl="0">
              <a:lnSpc>
                <a:spcPct val="90000"/>
              </a:lnSpc>
              <a:spcBef>
                <a:spcPts val="1000"/>
              </a:spcBef>
              <a:spcAft>
                <a:spcPts val="0"/>
              </a:spcAft>
              <a:buClr>
                <a:srgbClr val="053285"/>
              </a:buClr>
              <a:buSzPts val="2000"/>
              <a:buFont typeface="Arial"/>
              <a:buChar char="•"/>
            </a:pPr>
            <a:r>
              <a:rPr lang="en-US" sz="2000"/>
              <a:t>Improvements to the coastal physics representation in community models</a:t>
            </a:r>
            <a:endParaRPr/>
          </a:p>
          <a:p>
            <a:pPr marL="342900" lvl="0" indent="-342900" algn="l" rtl="0">
              <a:lnSpc>
                <a:spcPct val="90000"/>
              </a:lnSpc>
              <a:spcBef>
                <a:spcPts val="1000"/>
              </a:spcBef>
              <a:spcAft>
                <a:spcPts val="0"/>
              </a:spcAft>
              <a:buClr>
                <a:srgbClr val="053285"/>
              </a:buClr>
              <a:buSzPts val="2000"/>
              <a:buFont typeface="Arial"/>
              <a:buChar char="•"/>
            </a:pPr>
            <a:r>
              <a:rPr lang="en-US" sz="2000"/>
              <a:t>Coupling the National Water Model with ocean circulation models to understand and predict the combined effects of land processes &amp; ocean circulation on coastal inundation, sediment transport and water quality in the coastal zone</a:t>
            </a:r>
            <a:endParaRPr/>
          </a:p>
          <a:p>
            <a:pPr marL="342900" lvl="0" indent="-342900" algn="l" rtl="0">
              <a:lnSpc>
                <a:spcPct val="90000"/>
              </a:lnSpc>
              <a:spcBef>
                <a:spcPts val="1000"/>
              </a:spcBef>
              <a:spcAft>
                <a:spcPts val="0"/>
              </a:spcAft>
              <a:buClr>
                <a:srgbClr val="053285"/>
              </a:buClr>
              <a:buSzPts val="2000"/>
              <a:buFont typeface="Arial"/>
              <a:buChar char="•"/>
            </a:pPr>
            <a:r>
              <a:rPr lang="en-US" sz="2000"/>
              <a:t>Of particular interest is 3D modeling approaches for coupling the National Water Model and ocean circulation models with a focus on temperature and salinity. </a:t>
            </a:r>
            <a:endParaRPr/>
          </a:p>
          <a:p>
            <a:pPr marL="342900" lvl="0" indent="-342900" algn="l" rtl="0">
              <a:lnSpc>
                <a:spcPct val="90000"/>
              </a:lnSpc>
              <a:spcBef>
                <a:spcPts val="1000"/>
              </a:spcBef>
              <a:spcAft>
                <a:spcPts val="0"/>
              </a:spcAft>
              <a:buClr>
                <a:srgbClr val="053285"/>
              </a:buClr>
              <a:buSzPts val="2000"/>
              <a:buFont typeface="Arial"/>
              <a:buChar char="•"/>
            </a:pPr>
            <a:r>
              <a:rPr lang="en-US" sz="2000"/>
              <a:t>Approaches to improve performance, speed, or accuracy of data assimilation algorithms for operational models.</a:t>
            </a:r>
            <a:endParaRPr/>
          </a:p>
          <a:p>
            <a:pPr marL="0" lvl="0" indent="0" algn="l" rtl="0">
              <a:lnSpc>
                <a:spcPct val="90000"/>
              </a:lnSpc>
              <a:spcBef>
                <a:spcPts val="1000"/>
              </a:spcBef>
              <a:spcAft>
                <a:spcPts val="0"/>
              </a:spcAft>
              <a:buClr>
                <a:srgbClr val="053285"/>
              </a:buClr>
              <a:buSzPts val="1600"/>
              <a:buNone/>
            </a:pPr>
            <a:endParaRPr sz="1600"/>
          </a:p>
        </p:txBody>
      </p:sp>
      <p:sp>
        <p:nvSpPr>
          <p:cNvPr id="149" name="Google Shape;149;p6"/>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6</a:t>
            </a:fld>
            <a:endParaRPr>
              <a:solidFill>
                <a:srgbClr val="053285"/>
              </a:solidFill>
              <a:latin typeface="Century Gothic"/>
              <a:ea typeface="Century Gothic"/>
              <a:cs typeface="Century Gothic"/>
              <a:sym typeface="Century Gothic"/>
            </a:endParaRPr>
          </a:p>
        </p:txBody>
      </p:sp>
      <p:pic>
        <p:nvPicPr>
          <p:cNvPr id="150" name="Google Shape;150;p6"/>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151" name="Google Shape;151;p6"/>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152" name="Google Shape;152;p6" descr="coastalact_nwatermodel"/>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153" name="Google Shape;153;p6"/>
          <p:cNvPicPr preferRelativeResize="0"/>
          <p:nvPr/>
        </p:nvPicPr>
        <p:blipFill rotWithShape="1">
          <a:blip r:embed="rId6">
            <a:alphaModFix/>
          </a:blip>
          <a:srcRect/>
          <a:stretch/>
        </p:blipFill>
        <p:spPr>
          <a:xfrm>
            <a:off x="7327900" y="3212323"/>
            <a:ext cx="4757690" cy="2964640"/>
          </a:xfrm>
          <a:prstGeom prst="rect">
            <a:avLst/>
          </a:prstGeom>
          <a:noFill/>
          <a:ln>
            <a:noFill/>
          </a:ln>
        </p:spPr>
      </p:pic>
      <p:pic>
        <p:nvPicPr>
          <p:cNvPr id="154" name="Google Shape;154;p6" descr="WRF-Hydro Plus NHDPlusV2 Data"/>
          <p:cNvPicPr preferRelativeResize="0"/>
          <p:nvPr/>
        </p:nvPicPr>
        <p:blipFill rotWithShape="1">
          <a:blip r:embed="rId7">
            <a:alphaModFix/>
          </a:blip>
          <a:srcRect r="54886"/>
          <a:stretch/>
        </p:blipFill>
        <p:spPr>
          <a:xfrm>
            <a:off x="7492999" y="748600"/>
            <a:ext cx="4163195" cy="2463723"/>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7"/>
          <p:cNvPicPr preferRelativeResize="0"/>
          <p:nvPr/>
        </p:nvPicPr>
        <p:blipFill rotWithShape="1">
          <a:blip r:embed="rId3">
            <a:alphaModFix/>
          </a:blip>
          <a:srcRect/>
          <a:stretch/>
        </p:blipFill>
        <p:spPr>
          <a:xfrm>
            <a:off x="6036733" y="876300"/>
            <a:ext cx="6155267" cy="4616450"/>
          </a:xfrm>
          <a:prstGeom prst="rect">
            <a:avLst/>
          </a:prstGeom>
          <a:noFill/>
          <a:ln>
            <a:noFill/>
          </a:ln>
        </p:spPr>
      </p:pic>
      <p:pic>
        <p:nvPicPr>
          <p:cNvPr id="160" name="Google Shape;160;p7"/>
          <p:cNvPicPr preferRelativeResize="0"/>
          <p:nvPr/>
        </p:nvPicPr>
        <p:blipFill rotWithShape="1">
          <a:blip r:embed="rId4">
            <a:alphaModFix/>
          </a:blip>
          <a:srcRect/>
          <a:stretch/>
        </p:blipFill>
        <p:spPr>
          <a:xfrm>
            <a:off x="10017369" y="6435914"/>
            <a:ext cx="1955088" cy="282996"/>
          </a:xfrm>
          <a:prstGeom prst="rect">
            <a:avLst/>
          </a:prstGeom>
          <a:noFill/>
          <a:ln>
            <a:noFill/>
          </a:ln>
        </p:spPr>
      </p:pic>
      <p:sp>
        <p:nvSpPr>
          <p:cNvPr id="161" name="Google Shape;161;p7"/>
          <p:cNvSpPr txBox="1">
            <a:spLocks noGrp="1"/>
          </p:cNvSpPr>
          <p:nvPr>
            <p:ph type="body" idx="1"/>
          </p:nvPr>
        </p:nvSpPr>
        <p:spPr>
          <a:xfrm>
            <a:off x="308025" y="1017346"/>
            <a:ext cx="6045300" cy="5802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II. Program Priorities</a:t>
            </a:r>
            <a:endParaRPr/>
          </a:p>
          <a:p>
            <a:pPr marL="0" lvl="0" indent="0" algn="l" rtl="0">
              <a:lnSpc>
                <a:spcPct val="90000"/>
              </a:lnSpc>
              <a:spcBef>
                <a:spcPts val="1000"/>
              </a:spcBef>
              <a:spcAft>
                <a:spcPts val="0"/>
              </a:spcAft>
              <a:buClr>
                <a:srgbClr val="053285"/>
              </a:buClr>
              <a:buSzPts val="1400"/>
              <a:buNone/>
            </a:pPr>
            <a:endParaRPr sz="1400"/>
          </a:p>
          <a:p>
            <a:pPr marL="342900" lvl="0" indent="-342900" algn="l" rtl="0">
              <a:lnSpc>
                <a:spcPct val="90000"/>
              </a:lnSpc>
              <a:spcBef>
                <a:spcPts val="1000"/>
              </a:spcBef>
              <a:spcAft>
                <a:spcPts val="0"/>
              </a:spcAft>
              <a:buClr>
                <a:srgbClr val="053285"/>
              </a:buClr>
              <a:buSzPts val="2000"/>
              <a:buFont typeface="Arial"/>
              <a:buChar char="•"/>
            </a:pPr>
            <a:r>
              <a:rPr lang="en-US" sz="2000"/>
              <a:t>Model evaluation through reanalysis/ hindcasting, skill assessment and/or development of acceptance metrics for operational models within NOAAs portfolio</a:t>
            </a:r>
            <a:endParaRPr/>
          </a:p>
          <a:p>
            <a:pPr marL="342900" lvl="0" indent="-342900" algn="l" rtl="0">
              <a:lnSpc>
                <a:spcPct val="90000"/>
              </a:lnSpc>
              <a:spcBef>
                <a:spcPts val="1000"/>
              </a:spcBef>
              <a:spcAft>
                <a:spcPts val="0"/>
              </a:spcAft>
              <a:buClr>
                <a:srgbClr val="053285"/>
              </a:buClr>
              <a:buSzPts val="2000"/>
              <a:buFont typeface="Arial"/>
              <a:buChar char="•"/>
            </a:pPr>
            <a:r>
              <a:rPr lang="en-US" sz="2000"/>
              <a:t>Finding efficient approaches to transition ecosystem models for incorporation into existing physical modeling frameworks</a:t>
            </a:r>
            <a:endParaRPr/>
          </a:p>
          <a:p>
            <a:pPr marL="342900" lvl="0" indent="-342900" algn="l" rtl="0">
              <a:lnSpc>
                <a:spcPct val="90000"/>
              </a:lnSpc>
              <a:spcBef>
                <a:spcPts val="1000"/>
              </a:spcBef>
              <a:spcAft>
                <a:spcPts val="0"/>
              </a:spcAft>
              <a:buClr>
                <a:srgbClr val="053285"/>
              </a:buClr>
              <a:buSzPts val="2000"/>
              <a:buFont typeface="Arial"/>
              <a:buChar char="•"/>
            </a:pPr>
            <a:r>
              <a:rPr lang="en-US" sz="2000"/>
              <a:t>Performance evaluation of competitive forecast model approaches including development of metrics to evaluate model improvements </a:t>
            </a:r>
            <a:endParaRPr sz="2000"/>
          </a:p>
          <a:p>
            <a:pPr marL="0" lvl="0" indent="0" algn="l" rtl="0">
              <a:lnSpc>
                <a:spcPct val="90000"/>
              </a:lnSpc>
              <a:spcBef>
                <a:spcPts val="1000"/>
              </a:spcBef>
              <a:spcAft>
                <a:spcPts val="0"/>
              </a:spcAft>
              <a:buClr>
                <a:srgbClr val="053285"/>
              </a:buClr>
              <a:buSzPts val="1600"/>
              <a:buNone/>
            </a:pPr>
            <a:endParaRPr sz="1600"/>
          </a:p>
        </p:txBody>
      </p:sp>
      <p:sp>
        <p:nvSpPr>
          <p:cNvPr id="162" name="Google Shape;162;p7"/>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7</a:t>
            </a:fld>
            <a:endParaRPr>
              <a:solidFill>
                <a:srgbClr val="053285"/>
              </a:solidFill>
              <a:latin typeface="Century Gothic"/>
              <a:ea typeface="Century Gothic"/>
              <a:cs typeface="Century Gothic"/>
              <a:sym typeface="Century Gothic"/>
            </a:endParaRPr>
          </a:p>
        </p:txBody>
      </p:sp>
      <p:pic>
        <p:nvPicPr>
          <p:cNvPr id="163" name="Google Shape;163;p7"/>
          <p:cNvPicPr preferRelativeResize="0"/>
          <p:nvPr/>
        </p:nvPicPr>
        <p:blipFill rotWithShape="1">
          <a:blip r:embed="rId5">
            <a:alphaModFix/>
          </a:blip>
          <a:srcRect t="12136" b="78633"/>
          <a:stretch/>
        </p:blipFill>
        <p:spPr>
          <a:xfrm>
            <a:off x="0" y="0"/>
            <a:ext cx="12191391" cy="633046"/>
          </a:xfrm>
          <a:prstGeom prst="rect">
            <a:avLst/>
          </a:prstGeom>
          <a:noFill/>
          <a:ln>
            <a:noFill/>
          </a:ln>
        </p:spPr>
      </p:pic>
      <p:sp>
        <p:nvSpPr>
          <p:cNvPr id="164" name="Google Shape;164;p7"/>
          <p:cNvSpPr/>
          <p:nvPr/>
        </p:nvSpPr>
        <p:spPr>
          <a:xfrm>
            <a:off x="9570830" y="4841631"/>
            <a:ext cx="2621170" cy="2016369"/>
          </a:xfrm>
          <a:prstGeom prst="rect">
            <a:avLst/>
          </a:prstGeom>
          <a:blipFill rotWithShape="1">
            <a:blip r:embed="rId6">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69" name="Google Shape;169;p8"/>
          <p:cNvPicPr preferRelativeResize="0"/>
          <p:nvPr/>
        </p:nvPicPr>
        <p:blipFill rotWithShape="1">
          <a:blip r:embed="rId3">
            <a:alphaModFix/>
          </a:blip>
          <a:srcRect/>
          <a:stretch/>
        </p:blipFill>
        <p:spPr>
          <a:xfrm>
            <a:off x="0" y="5106987"/>
            <a:ext cx="12191391" cy="1751013"/>
          </a:xfrm>
          <a:prstGeom prst="rect">
            <a:avLst/>
          </a:prstGeom>
          <a:noFill/>
          <a:ln>
            <a:noFill/>
          </a:ln>
        </p:spPr>
      </p:pic>
      <p:pic>
        <p:nvPicPr>
          <p:cNvPr id="170" name="Google Shape;170;p8"/>
          <p:cNvPicPr preferRelativeResize="0"/>
          <p:nvPr/>
        </p:nvPicPr>
        <p:blipFill rotWithShape="1">
          <a:blip r:embed="rId4">
            <a:alphaModFix/>
          </a:blip>
          <a:srcRect/>
          <a:stretch/>
        </p:blipFill>
        <p:spPr>
          <a:xfrm>
            <a:off x="10017369" y="6435914"/>
            <a:ext cx="1955088" cy="282996"/>
          </a:xfrm>
          <a:prstGeom prst="rect">
            <a:avLst/>
          </a:prstGeom>
          <a:noFill/>
          <a:ln>
            <a:noFill/>
          </a:ln>
        </p:spPr>
      </p:pic>
      <p:sp>
        <p:nvSpPr>
          <p:cNvPr id="171" name="Google Shape;171;p8"/>
          <p:cNvSpPr txBox="1">
            <a:spLocks noGrp="1"/>
          </p:cNvSpPr>
          <p:nvPr>
            <p:ph type="body" idx="1"/>
          </p:nvPr>
        </p:nvSpPr>
        <p:spPr>
          <a:xfrm>
            <a:off x="838200" y="773723"/>
            <a:ext cx="10515600" cy="540324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IV. Requirements</a:t>
            </a:r>
            <a:endParaRPr/>
          </a:p>
          <a:p>
            <a:pPr marL="171450" lvl="0" indent="-171450" algn="l" rtl="0">
              <a:lnSpc>
                <a:spcPct val="90000"/>
              </a:lnSpc>
              <a:spcBef>
                <a:spcPts val="1000"/>
              </a:spcBef>
              <a:spcAft>
                <a:spcPts val="0"/>
              </a:spcAft>
              <a:buClr>
                <a:srgbClr val="053285"/>
              </a:buClr>
              <a:buSzPts val="1600"/>
              <a:buFont typeface="Arial"/>
              <a:buChar char="•"/>
            </a:pPr>
            <a:r>
              <a:rPr lang="en-US" sz="1600"/>
              <a:t>Applicants to this topic must </a:t>
            </a:r>
            <a:r>
              <a:rPr lang="en-US" sz="1600" b="1"/>
              <a:t>demonstrate</a:t>
            </a:r>
            <a:r>
              <a:rPr lang="en-US" sz="1600"/>
              <a:t> that NOAA, IOOS Regional Associations, and / or other potential </a:t>
            </a:r>
            <a:r>
              <a:rPr lang="en-US" sz="1600" b="1"/>
              <a:t>operational hosts are integral to the transition activities. </a:t>
            </a:r>
            <a:r>
              <a:rPr lang="en-US" sz="1600"/>
              <a:t> </a:t>
            </a:r>
            <a:endParaRPr sz="1600"/>
          </a:p>
          <a:p>
            <a:pPr marL="171450" lvl="0" indent="-171450" algn="l" rtl="0">
              <a:lnSpc>
                <a:spcPct val="90000"/>
              </a:lnSpc>
              <a:spcBef>
                <a:spcPts val="1000"/>
              </a:spcBef>
              <a:spcAft>
                <a:spcPts val="0"/>
              </a:spcAft>
              <a:buClr>
                <a:srgbClr val="053285"/>
              </a:buClr>
              <a:buSzPts val="1600"/>
              <a:buFont typeface="Arial"/>
              <a:buChar char="•"/>
            </a:pPr>
            <a:r>
              <a:rPr lang="en-US" sz="1600"/>
              <a:t>Applicants should </a:t>
            </a:r>
            <a:r>
              <a:rPr lang="en-US" sz="1600" b="1"/>
              <a:t>identify intended end users </a:t>
            </a:r>
            <a:r>
              <a:rPr lang="en-US" sz="1600"/>
              <a:t>of the model or product that will be evaluated in the Testbed.</a:t>
            </a:r>
            <a:endParaRPr/>
          </a:p>
          <a:p>
            <a:pPr marL="171450" lvl="0" indent="-171450" algn="l" rtl="0">
              <a:lnSpc>
                <a:spcPct val="90000"/>
              </a:lnSpc>
              <a:spcBef>
                <a:spcPts val="1000"/>
              </a:spcBef>
              <a:spcAft>
                <a:spcPts val="0"/>
              </a:spcAft>
              <a:buClr>
                <a:srgbClr val="053285"/>
              </a:buClr>
              <a:buSzPts val="1600"/>
              <a:buFont typeface="Arial"/>
              <a:buChar char="•"/>
            </a:pPr>
            <a:r>
              <a:rPr lang="en-US" sz="1600" b="1"/>
              <a:t>Commitment from operators and end users</a:t>
            </a:r>
            <a:r>
              <a:rPr lang="en-US" sz="1600"/>
              <a:t> is critical to the eventual success of each project and the transition and adoption of the models, tools or forecast products for sustained use. A successful project will involve operators and practitioners, to the fullest extent possible, from the beginning of the project. </a:t>
            </a:r>
            <a:endParaRPr sz="1600"/>
          </a:p>
          <a:p>
            <a:pPr marL="171450" lvl="0" indent="-171450" algn="l" rtl="0">
              <a:lnSpc>
                <a:spcPct val="90000"/>
              </a:lnSpc>
              <a:spcBef>
                <a:spcPts val="1000"/>
              </a:spcBef>
              <a:spcAft>
                <a:spcPts val="0"/>
              </a:spcAft>
              <a:buClr>
                <a:srgbClr val="053285"/>
              </a:buClr>
              <a:buSzPts val="1600"/>
              <a:buFont typeface="Arial"/>
              <a:buChar char="•"/>
            </a:pPr>
            <a:r>
              <a:rPr lang="en-US" sz="1600"/>
              <a:t>The applicant must show a clear path for further developing the partnerships and opportunities for transfer throughout the course of the project. </a:t>
            </a:r>
            <a:endParaRPr sz="1600"/>
          </a:p>
          <a:p>
            <a:pPr marL="171450" lvl="0" indent="-171450" algn="l" rtl="0">
              <a:lnSpc>
                <a:spcPct val="90000"/>
              </a:lnSpc>
              <a:spcBef>
                <a:spcPts val="1000"/>
              </a:spcBef>
              <a:spcAft>
                <a:spcPts val="0"/>
              </a:spcAft>
              <a:buClr>
                <a:srgbClr val="053285"/>
              </a:buClr>
              <a:buSzPts val="1600"/>
              <a:buFont typeface="Arial"/>
              <a:buChar char="•"/>
            </a:pPr>
            <a:r>
              <a:rPr lang="en-US" sz="1600"/>
              <a:t>Applicants are expected to </a:t>
            </a:r>
            <a:r>
              <a:rPr lang="en-US" sz="1600" b="1"/>
              <a:t>commit to developing a draft transition plan</a:t>
            </a:r>
            <a:endParaRPr b="1"/>
          </a:p>
          <a:p>
            <a:pPr marL="171450" lvl="0" indent="-171450" algn="l" rtl="0">
              <a:lnSpc>
                <a:spcPct val="90000"/>
              </a:lnSpc>
              <a:spcBef>
                <a:spcPts val="1000"/>
              </a:spcBef>
              <a:spcAft>
                <a:spcPts val="0"/>
              </a:spcAft>
              <a:buClr>
                <a:srgbClr val="053285"/>
              </a:buClr>
              <a:buSzPts val="1600"/>
              <a:buFont typeface="Arial"/>
              <a:buChar char="•"/>
            </a:pPr>
            <a:r>
              <a:rPr lang="en-US" sz="1600"/>
              <a:t>Applicants are expected to show how projects will engage in the COMT to meet its mission and vision.  </a:t>
            </a:r>
            <a:endParaRPr sz="1600"/>
          </a:p>
          <a:p>
            <a:pPr marL="171450" lvl="0" indent="-171450" algn="l" rtl="0">
              <a:lnSpc>
                <a:spcPct val="90000"/>
              </a:lnSpc>
              <a:spcBef>
                <a:spcPts val="1000"/>
              </a:spcBef>
              <a:spcAft>
                <a:spcPts val="0"/>
              </a:spcAft>
              <a:buClr>
                <a:srgbClr val="053285"/>
              </a:buClr>
              <a:buSzPts val="1600"/>
              <a:buChar char="•"/>
            </a:pPr>
            <a:r>
              <a:rPr lang="en-US" sz="1600" b="1"/>
              <a:t>Proposals should include a minimum of two investigators, a Scientific Principal Investigator and an Transition Principal Investigator. </a:t>
            </a:r>
            <a:endParaRPr sz="1600" b="1"/>
          </a:p>
          <a:p>
            <a:pPr marL="0" lvl="0" indent="0" algn="l" rtl="0">
              <a:lnSpc>
                <a:spcPct val="90000"/>
              </a:lnSpc>
              <a:spcBef>
                <a:spcPts val="1000"/>
              </a:spcBef>
              <a:spcAft>
                <a:spcPts val="0"/>
              </a:spcAft>
              <a:buClr>
                <a:srgbClr val="053285"/>
              </a:buClr>
              <a:buSzPts val="2400"/>
              <a:buNone/>
            </a:pPr>
            <a:endParaRPr/>
          </a:p>
        </p:txBody>
      </p:sp>
      <p:sp>
        <p:nvSpPr>
          <p:cNvPr id="172" name="Google Shape;172;p8"/>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8</a:t>
            </a:fld>
            <a:endParaRPr>
              <a:solidFill>
                <a:srgbClr val="053285"/>
              </a:solidFill>
              <a:latin typeface="Century Gothic"/>
              <a:ea typeface="Century Gothic"/>
              <a:cs typeface="Century Gothic"/>
              <a:sym typeface="Century Gothic"/>
            </a:endParaRPr>
          </a:p>
        </p:txBody>
      </p:sp>
      <p:pic>
        <p:nvPicPr>
          <p:cNvPr id="173" name="Google Shape;173;p8"/>
          <p:cNvPicPr preferRelativeResize="0"/>
          <p:nvPr/>
        </p:nvPicPr>
        <p:blipFill rotWithShape="1">
          <a:blip r:embed="rId5">
            <a:alphaModFix/>
          </a:blip>
          <a:srcRect t="12136" b="78633"/>
          <a:stretch/>
        </p:blipFill>
        <p:spPr>
          <a:xfrm>
            <a:off x="0" y="0"/>
            <a:ext cx="12191391" cy="633046"/>
          </a:xfrm>
          <a:prstGeom prst="rect">
            <a:avLst/>
          </a:prstGeom>
          <a:noFill/>
          <a:ln>
            <a:noFill/>
          </a:ln>
        </p:spPr>
      </p:pic>
      <p:sp>
        <p:nvSpPr>
          <p:cNvPr id="174" name="Google Shape;174;p8"/>
          <p:cNvSpPr/>
          <p:nvPr/>
        </p:nvSpPr>
        <p:spPr>
          <a:xfrm>
            <a:off x="9570830" y="4841631"/>
            <a:ext cx="2621170" cy="2016369"/>
          </a:xfrm>
          <a:prstGeom prst="rect">
            <a:avLst/>
          </a:prstGeom>
          <a:blipFill rotWithShape="1">
            <a:blip r:embed="rId6">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9"/>
          <p:cNvPicPr preferRelativeResize="0"/>
          <p:nvPr/>
        </p:nvPicPr>
        <p:blipFill rotWithShape="1">
          <a:blip r:embed="rId3">
            <a:alphaModFix/>
          </a:blip>
          <a:srcRect/>
          <a:stretch/>
        </p:blipFill>
        <p:spPr>
          <a:xfrm>
            <a:off x="10017369" y="6435914"/>
            <a:ext cx="1955088" cy="282996"/>
          </a:xfrm>
          <a:prstGeom prst="rect">
            <a:avLst/>
          </a:prstGeom>
          <a:noFill/>
          <a:ln>
            <a:noFill/>
          </a:ln>
        </p:spPr>
      </p:pic>
      <p:sp>
        <p:nvSpPr>
          <p:cNvPr id="180" name="Google Shape;180;p9"/>
          <p:cNvSpPr txBox="1">
            <a:spLocks noGrp="1"/>
          </p:cNvSpPr>
          <p:nvPr>
            <p:ph type="body" idx="1"/>
          </p:nvPr>
        </p:nvSpPr>
        <p:spPr>
          <a:xfrm>
            <a:off x="514012" y="773723"/>
            <a:ext cx="6039188" cy="570282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53285"/>
              </a:buClr>
              <a:buSzPts val="2400"/>
              <a:buNone/>
            </a:pPr>
            <a:r>
              <a:rPr lang="en-US"/>
              <a:t>IV. Requirements</a:t>
            </a:r>
            <a:endParaRPr/>
          </a:p>
          <a:p>
            <a:pPr marL="0" lvl="0" indent="0" algn="l" rtl="0">
              <a:lnSpc>
                <a:spcPct val="90000"/>
              </a:lnSpc>
              <a:spcBef>
                <a:spcPts val="1000"/>
              </a:spcBef>
              <a:spcAft>
                <a:spcPts val="0"/>
              </a:spcAft>
              <a:buClr>
                <a:srgbClr val="053285"/>
              </a:buClr>
              <a:buSzPts val="1400"/>
              <a:buNone/>
            </a:pPr>
            <a:r>
              <a:rPr lang="en-US" sz="1400"/>
              <a:t>In order to ensure transition of management tools to application, the duties and responsibilities of the two PIs are presented below:</a:t>
            </a:r>
            <a:endParaRPr sz="1400"/>
          </a:p>
          <a:p>
            <a:pPr marL="0" lvl="0" indent="0" algn="l" rtl="0">
              <a:lnSpc>
                <a:spcPct val="90000"/>
              </a:lnSpc>
              <a:spcBef>
                <a:spcPts val="1000"/>
              </a:spcBef>
              <a:spcAft>
                <a:spcPts val="0"/>
              </a:spcAft>
              <a:buClr>
                <a:srgbClr val="053285"/>
              </a:buClr>
              <a:buSzPts val="1400"/>
              <a:buNone/>
            </a:pPr>
            <a:r>
              <a:rPr lang="en-US" sz="1400" b="1"/>
              <a:t>Scientific Principle Investigator:</a:t>
            </a:r>
            <a:r>
              <a:rPr lang="en-US" sz="1400"/>
              <a:t> will </a:t>
            </a:r>
            <a:r>
              <a:rPr lang="en-US" sz="1400" b="1"/>
              <a:t>coordinate research</a:t>
            </a:r>
            <a:r>
              <a:rPr lang="en-US" sz="1400"/>
              <a:t> and modeling activities, such as:</a:t>
            </a:r>
            <a:endParaRPr sz="1400"/>
          </a:p>
          <a:p>
            <a:pPr marL="285750" lvl="0" indent="-285750" algn="l" rtl="0">
              <a:lnSpc>
                <a:spcPct val="90000"/>
              </a:lnSpc>
              <a:spcBef>
                <a:spcPts val="1000"/>
              </a:spcBef>
              <a:spcAft>
                <a:spcPts val="0"/>
              </a:spcAft>
              <a:buClr>
                <a:srgbClr val="053285"/>
              </a:buClr>
              <a:buSzPts val="1400"/>
              <a:buFont typeface="Arial"/>
              <a:buChar char="•"/>
            </a:pPr>
            <a:r>
              <a:rPr lang="en-US" sz="1400"/>
              <a:t>Data management</a:t>
            </a:r>
            <a:endParaRPr/>
          </a:p>
          <a:p>
            <a:pPr marL="285750" lvl="0" indent="-285750" algn="l" rtl="0">
              <a:lnSpc>
                <a:spcPct val="90000"/>
              </a:lnSpc>
              <a:spcBef>
                <a:spcPts val="1000"/>
              </a:spcBef>
              <a:spcAft>
                <a:spcPts val="0"/>
              </a:spcAft>
              <a:buClr>
                <a:srgbClr val="053285"/>
              </a:buClr>
              <a:buSzPts val="1400"/>
              <a:buFont typeface="Arial"/>
              <a:buChar char="•"/>
            </a:pPr>
            <a:r>
              <a:rPr lang="en-US" sz="1400"/>
              <a:t>Development and validation of models</a:t>
            </a:r>
            <a:endParaRPr/>
          </a:p>
          <a:p>
            <a:pPr marL="285750" lvl="0" indent="-285750" algn="l" rtl="0">
              <a:lnSpc>
                <a:spcPct val="90000"/>
              </a:lnSpc>
              <a:spcBef>
                <a:spcPts val="1000"/>
              </a:spcBef>
              <a:spcAft>
                <a:spcPts val="0"/>
              </a:spcAft>
              <a:buClr>
                <a:srgbClr val="053285"/>
              </a:buClr>
              <a:buSzPts val="1400"/>
              <a:buFont typeface="Arial"/>
              <a:buChar char="•"/>
            </a:pPr>
            <a:r>
              <a:rPr lang="en-US" sz="1400"/>
              <a:t>Development of tool prototypes</a:t>
            </a:r>
            <a:endParaRPr/>
          </a:p>
          <a:p>
            <a:pPr marL="285750" lvl="0" indent="-285750" algn="l" rtl="0">
              <a:lnSpc>
                <a:spcPct val="90000"/>
              </a:lnSpc>
              <a:spcBef>
                <a:spcPts val="1000"/>
              </a:spcBef>
              <a:spcAft>
                <a:spcPts val="0"/>
              </a:spcAft>
              <a:buClr>
                <a:srgbClr val="053285"/>
              </a:buClr>
              <a:buSzPts val="1400"/>
              <a:buFont typeface="Arial"/>
              <a:buChar char="•"/>
            </a:pPr>
            <a:r>
              <a:rPr lang="en-US" sz="1400" b="1"/>
              <a:t>Working with Transition PI </a:t>
            </a:r>
            <a:r>
              <a:rPr lang="en-US" sz="1400"/>
              <a:t>to refine and develop models or tools based on input from end users.</a:t>
            </a:r>
            <a:endParaRPr/>
          </a:p>
          <a:p>
            <a:pPr marL="285750" lvl="0" indent="-285750" algn="l" rtl="0">
              <a:lnSpc>
                <a:spcPct val="90000"/>
              </a:lnSpc>
              <a:spcBef>
                <a:spcPts val="1000"/>
              </a:spcBef>
              <a:spcAft>
                <a:spcPts val="0"/>
              </a:spcAft>
              <a:buClr>
                <a:srgbClr val="053285"/>
              </a:buClr>
              <a:buSzPts val="1400"/>
              <a:buFont typeface="Arial"/>
              <a:buChar char="•"/>
            </a:pPr>
            <a:r>
              <a:rPr lang="en-US" sz="1400"/>
              <a:t>Identify the transition metrics that are used to measure progress toward transition.</a:t>
            </a:r>
            <a:endParaRPr/>
          </a:p>
          <a:p>
            <a:pPr marL="0" lvl="0" indent="0" algn="l" rtl="0">
              <a:lnSpc>
                <a:spcPct val="90000"/>
              </a:lnSpc>
              <a:spcBef>
                <a:spcPts val="1000"/>
              </a:spcBef>
              <a:spcAft>
                <a:spcPts val="0"/>
              </a:spcAft>
              <a:buClr>
                <a:srgbClr val="053285"/>
              </a:buClr>
              <a:buSzPts val="1400"/>
              <a:buNone/>
            </a:pPr>
            <a:r>
              <a:rPr lang="en-US" sz="1400"/>
              <a:t/>
            </a:r>
            <a:br>
              <a:rPr lang="en-US" sz="1400"/>
            </a:br>
            <a:endParaRPr/>
          </a:p>
        </p:txBody>
      </p:sp>
      <p:sp>
        <p:nvSpPr>
          <p:cNvPr id="181" name="Google Shape;181;p9"/>
          <p:cNvSpPr txBox="1">
            <a:spLocks noGrp="1"/>
          </p:cNvSpPr>
          <p:nvPr>
            <p:ph type="sldNum" idx="12"/>
          </p:nvPr>
        </p:nvSpPr>
        <p:spPr>
          <a:xfrm>
            <a:off x="427892" y="6394849"/>
            <a:ext cx="410308"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solidFill>
                  <a:srgbClr val="053285"/>
                </a:solidFill>
                <a:latin typeface="Century Gothic"/>
                <a:ea typeface="Century Gothic"/>
                <a:cs typeface="Century Gothic"/>
                <a:sym typeface="Century Gothic"/>
              </a:rPr>
              <a:t>9</a:t>
            </a:fld>
            <a:endParaRPr>
              <a:solidFill>
                <a:srgbClr val="053285"/>
              </a:solidFill>
              <a:latin typeface="Century Gothic"/>
              <a:ea typeface="Century Gothic"/>
              <a:cs typeface="Century Gothic"/>
              <a:sym typeface="Century Gothic"/>
            </a:endParaRPr>
          </a:p>
        </p:txBody>
      </p:sp>
      <p:pic>
        <p:nvPicPr>
          <p:cNvPr id="182" name="Google Shape;182;p9"/>
          <p:cNvPicPr preferRelativeResize="0"/>
          <p:nvPr/>
        </p:nvPicPr>
        <p:blipFill rotWithShape="1">
          <a:blip r:embed="rId4">
            <a:alphaModFix/>
          </a:blip>
          <a:srcRect t="12136" b="78633"/>
          <a:stretch/>
        </p:blipFill>
        <p:spPr>
          <a:xfrm>
            <a:off x="0" y="0"/>
            <a:ext cx="12191391" cy="633046"/>
          </a:xfrm>
          <a:prstGeom prst="rect">
            <a:avLst/>
          </a:prstGeom>
          <a:noFill/>
          <a:ln>
            <a:noFill/>
          </a:ln>
        </p:spPr>
      </p:pic>
      <p:sp>
        <p:nvSpPr>
          <p:cNvPr id="183" name="Google Shape;183;p9"/>
          <p:cNvSpPr/>
          <p:nvPr/>
        </p:nvSpPr>
        <p:spPr>
          <a:xfrm>
            <a:off x="9570830" y="4841631"/>
            <a:ext cx="2621170" cy="2016369"/>
          </a:xfrm>
          <a:prstGeom prst="rect">
            <a:avLst/>
          </a:prstGeom>
          <a:blipFill rotWithShape="1">
            <a:blip r:embed="rId5">
              <a:alphaModFix amt="5000"/>
            </a:blip>
            <a:stretch>
              <a:fillRect r="-9126" b="-41858"/>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pic>
        <p:nvPicPr>
          <p:cNvPr id="184" name="Google Shape;184;p9"/>
          <p:cNvPicPr preferRelativeResize="0"/>
          <p:nvPr/>
        </p:nvPicPr>
        <p:blipFill rotWithShape="1">
          <a:blip r:embed="rId6">
            <a:alphaModFix/>
          </a:blip>
          <a:srcRect/>
          <a:stretch/>
        </p:blipFill>
        <p:spPr>
          <a:xfrm>
            <a:off x="6639320" y="675298"/>
            <a:ext cx="5231791" cy="3481720"/>
          </a:xfrm>
          <a:prstGeom prst="rect">
            <a:avLst/>
          </a:prstGeom>
          <a:noFill/>
          <a:ln>
            <a:noFill/>
          </a:ln>
        </p:spPr>
      </p:pic>
      <p:sp>
        <p:nvSpPr>
          <p:cNvPr id="185" name="Google Shape;185;p9"/>
          <p:cNvSpPr txBox="1"/>
          <p:nvPr/>
        </p:nvSpPr>
        <p:spPr>
          <a:xfrm>
            <a:off x="514013" y="4285423"/>
            <a:ext cx="11208088" cy="2433487"/>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1400" b="1">
                <a:solidFill>
                  <a:srgbClr val="053285"/>
                </a:solidFill>
                <a:latin typeface="Century Gothic"/>
                <a:ea typeface="Century Gothic"/>
                <a:cs typeface="Century Gothic"/>
                <a:sym typeface="Century Gothic"/>
              </a:rPr>
              <a:t>Transition Principal Investigator:</a:t>
            </a:r>
            <a:r>
              <a:rPr lang="en-US" sz="1400">
                <a:solidFill>
                  <a:srgbClr val="053285"/>
                </a:solidFill>
                <a:latin typeface="Century Gothic"/>
                <a:ea typeface="Century Gothic"/>
                <a:cs typeface="Century Gothic"/>
                <a:sym typeface="Century Gothic"/>
              </a:rPr>
              <a:t> will be responsible for activities related to transitioning the research information and tools toward operational application, such as:</a:t>
            </a:r>
            <a:endParaRPr/>
          </a:p>
          <a:p>
            <a:pPr marL="285750" marR="0" lvl="0" indent="-285750" algn="l" rtl="0">
              <a:lnSpc>
                <a:spcPct val="90000"/>
              </a:lnSpc>
              <a:spcBef>
                <a:spcPts val="1000"/>
              </a:spcBef>
              <a:spcAft>
                <a:spcPts val="0"/>
              </a:spcAft>
              <a:buClr>
                <a:srgbClr val="053285"/>
              </a:buClr>
              <a:buSzPts val="1400"/>
              <a:buFont typeface="Arial"/>
              <a:buChar char="•"/>
            </a:pPr>
            <a:r>
              <a:rPr lang="en-US" sz="1400">
                <a:solidFill>
                  <a:srgbClr val="053285"/>
                </a:solidFill>
                <a:latin typeface="Century Gothic"/>
                <a:ea typeface="Century Gothic"/>
                <a:cs typeface="Century Gothic"/>
                <a:sym typeface="Century Gothic"/>
              </a:rPr>
              <a:t>Developing application concept based on stakeholder outreach;</a:t>
            </a:r>
            <a:endParaRPr/>
          </a:p>
          <a:p>
            <a:pPr marL="285750" marR="0" lvl="0" indent="-285750" algn="l" rtl="0">
              <a:lnSpc>
                <a:spcPct val="90000"/>
              </a:lnSpc>
              <a:spcBef>
                <a:spcPts val="1000"/>
              </a:spcBef>
              <a:spcAft>
                <a:spcPts val="0"/>
              </a:spcAft>
              <a:buClr>
                <a:srgbClr val="053285"/>
              </a:buClr>
              <a:buSzPts val="1400"/>
              <a:buFont typeface="Arial"/>
              <a:buChar char="•"/>
            </a:pPr>
            <a:r>
              <a:rPr lang="en-US" sz="1400" b="1">
                <a:solidFill>
                  <a:srgbClr val="053285"/>
                </a:solidFill>
                <a:latin typeface="Century Gothic"/>
                <a:ea typeface="Century Gothic"/>
                <a:cs typeface="Century Gothic"/>
                <a:sym typeface="Century Gothic"/>
              </a:rPr>
              <a:t>Coordination and communications with the operator and end user groups,</a:t>
            </a:r>
            <a:r>
              <a:rPr lang="en-US" sz="1400">
                <a:solidFill>
                  <a:srgbClr val="053285"/>
                </a:solidFill>
                <a:latin typeface="Century Gothic"/>
                <a:ea typeface="Century Gothic"/>
                <a:cs typeface="Century Gothic"/>
                <a:sym typeface="Century Gothic"/>
              </a:rPr>
              <a:t> ensuring continuous engagement in project activities (meetings, workshops), and outreach of project results;</a:t>
            </a:r>
            <a:endParaRPr/>
          </a:p>
          <a:p>
            <a:pPr marL="285750" marR="0" lvl="0" indent="-285750" algn="l" rtl="0">
              <a:lnSpc>
                <a:spcPct val="90000"/>
              </a:lnSpc>
              <a:spcBef>
                <a:spcPts val="1000"/>
              </a:spcBef>
              <a:spcAft>
                <a:spcPts val="0"/>
              </a:spcAft>
              <a:buClr>
                <a:srgbClr val="053285"/>
              </a:buClr>
              <a:buSzPts val="1400"/>
              <a:buChar char="•"/>
            </a:pPr>
            <a:r>
              <a:rPr lang="en-US" sz="1400" b="1">
                <a:solidFill>
                  <a:srgbClr val="053285"/>
                </a:solidFill>
                <a:latin typeface="Century Gothic"/>
                <a:ea typeface="Century Gothic"/>
                <a:cs typeface="Century Gothic"/>
                <a:sym typeface="Century Gothic"/>
              </a:rPr>
              <a:t>Ensuring that the milestones representing transition of research to operations are met. </a:t>
            </a:r>
            <a:endParaRPr b="1"/>
          </a:p>
          <a:p>
            <a:pPr marL="285750" marR="0" lvl="0" indent="-285750" algn="l" rtl="0">
              <a:lnSpc>
                <a:spcPct val="90000"/>
              </a:lnSpc>
              <a:spcBef>
                <a:spcPts val="1000"/>
              </a:spcBef>
              <a:spcAft>
                <a:spcPts val="0"/>
              </a:spcAft>
              <a:buClr>
                <a:srgbClr val="053285"/>
              </a:buClr>
              <a:buSzPts val="1400"/>
              <a:buFont typeface="Arial"/>
              <a:buChar char="•"/>
            </a:pPr>
            <a:r>
              <a:rPr lang="en-US" sz="1400">
                <a:solidFill>
                  <a:srgbClr val="053285"/>
                </a:solidFill>
                <a:latin typeface="Century Gothic"/>
                <a:ea typeface="Century Gothic"/>
                <a:cs typeface="Century Gothic"/>
                <a:sym typeface="Century Gothic"/>
              </a:rPr>
              <a:t>Enabling collaboration within projects and between COMT project teams to improve COMT and the impact and value of the technical projects done within it.</a:t>
            </a:r>
            <a:endParaRPr/>
          </a:p>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OOS">
      <a:dk1>
        <a:srgbClr val="000000"/>
      </a:dk1>
      <a:lt1>
        <a:srgbClr val="FFFFFF"/>
      </a:lt1>
      <a:dk2>
        <a:srgbClr val="053285"/>
      </a:dk2>
      <a:lt2>
        <a:srgbClr val="E7E6E6"/>
      </a:lt2>
      <a:accent1>
        <a:srgbClr val="5B9BD5"/>
      </a:accent1>
      <a:accent2>
        <a:srgbClr val="ED7D31"/>
      </a:accent2>
      <a:accent3>
        <a:srgbClr val="A5A5A5"/>
      </a:accent3>
      <a:accent4>
        <a:srgbClr val="F3A536"/>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IOOS">
      <a:dk1>
        <a:srgbClr val="000000"/>
      </a:dk1>
      <a:lt1>
        <a:srgbClr val="FFFFFF"/>
      </a:lt1>
      <a:dk2>
        <a:srgbClr val="053285"/>
      </a:dk2>
      <a:lt2>
        <a:srgbClr val="E7E6E6"/>
      </a:lt2>
      <a:accent1>
        <a:srgbClr val="5B9BD5"/>
      </a:accent1>
      <a:accent2>
        <a:srgbClr val="ED7D31"/>
      </a:accent2>
      <a:accent3>
        <a:srgbClr val="A5A5A5"/>
      </a:accent3>
      <a:accent4>
        <a:srgbClr val="F3A536"/>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IOOS">
      <a:dk1>
        <a:srgbClr val="000000"/>
      </a:dk1>
      <a:lt1>
        <a:srgbClr val="FFFFFF"/>
      </a:lt1>
      <a:dk2>
        <a:srgbClr val="053285"/>
      </a:dk2>
      <a:lt2>
        <a:srgbClr val="E7E6E6"/>
      </a:lt2>
      <a:accent1>
        <a:srgbClr val="5B9BD5"/>
      </a:accent1>
      <a:accent2>
        <a:srgbClr val="ED7D31"/>
      </a:accent2>
      <a:accent3>
        <a:srgbClr val="A5A5A5"/>
      </a:accent3>
      <a:accent4>
        <a:srgbClr val="F3A536"/>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2572</Words>
  <Application>Microsoft Office PowerPoint</Application>
  <PresentationFormat>Widescreen</PresentationFormat>
  <Paragraphs>232</Paragraphs>
  <Slides>26</Slides>
  <Notes>26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26</vt:i4>
      </vt:variant>
    </vt:vector>
  </HeadingPairs>
  <TitlesOfParts>
    <vt:vector size="36" baseType="lpstr">
      <vt:lpstr>Rockwell</vt:lpstr>
      <vt:lpstr>Roboto</vt:lpstr>
      <vt:lpstr>Roboto Slab</vt:lpstr>
      <vt:lpstr>Arial</vt:lpstr>
      <vt:lpstr>Century Gothic</vt:lpstr>
      <vt:lpstr>Calibri</vt:lpstr>
      <vt:lpstr>Courier New</vt:lpstr>
      <vt:lpstr>Office Theme</vt:lpstr>
      <vt:lpstr>1_Custom Design</vt:lpstr>
      <vt:lpstr>Custom Design</vt:lpstr>
      <vt:lpstr>Coastal and Ocean Modeling Testbed Notice of Funding Opportunity 2021</vt:lpstr>
      <vt:lpstr>PowerPoint Presentation</vt:lpstr>
      <vt:lpstr>PowerPoint Presentation</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Coastal and Ocean Modeling Testbed Notice of Funding Opportunity 2021</dc:title>
  <dc:creator>Tracy Fanara</dc:creator>
  <cp:lastModifiedBy>Tracy Fanara</cp:lastModifiedBy>
  <cp:revision>1</cp:revision>
  <dcterms:created xsi:type="dcterms:W3CDTF">2020-12-29T20:47:58Z</dcterms:created>
  <dcterms:modified xsi:type="dcterms:W3CDTF">2021-01-20T15:33:30Z</dcterms:modified>
</cp:coreProperties>
</file>