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E753FE-55F1-4D52-8EE5-A8848CC42967}">
  <a:tblStyle styleId="{A0E753FE-55F1-4D52-8EE5-A8848CC429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07d2ae9c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07d2ae9c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a07d2ae9c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TESAC message requires salinity accuracy, OOI desired way to describe instrument information</a:t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07d2ae9ca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07d2ae9ca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a07d2ae9ca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49dd1277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49dd1277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a49dd1277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398585" y="2365009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839788" y="715108"/>
            <a:ext cx="10515600" cy="1237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39788" y="1997687"/>
            <a:ext cx="5157787" cy="768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b="1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839788" y="2766645"/>
            <a:ext cx="5157787" cy="3423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3" type="body"/>
          </p:nvPr>
        </p:nvSpPr>
        <p:spPr>
          <a:xfrm>
            <a:off x="6172200" y="1997687"/>
            <a:ext cx="5183188" cy="768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b="1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4" type="body"/>
          </p:nvPr>
        </p:nvSpPr>
        <p:spPr>
          <a:xfrm>
            <a:off x="6172200" y="2766645"/>
            <a:ext cx="5183188" cy="342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idx="5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7402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839788" y="73143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5159742" y="1241882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Char char="−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Char char="»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2" type="body"/>
          </p:nvPr>
        </p:nvSpPr>
        <p:spPr>
          <a:xfrm>
            <a:off x="839788" y="230391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idx="3" type="title"/>
          </p:nvPr>
        </p:nvSpPr>
        <p:spPr>
          <a:xfrm>
            <a:off x="26725" y="7457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838200" y="73143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>
            <p:ph idx="2" type="pic"/>
          </p:nvPr>
        </p:nvSpPr>
        <p:spPr>
          <a:xfrm>
            <a:off x="5183188" y="126374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Courier New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838200" y="2325777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>
            <p:ph idx="3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838200" y="719658"/>
            <a:ext cx="10515600" cy="1238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 rot="5400000">
            <a:off x="3927231" y="-1131276"/>
            <a:ext cx="43375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 rot="5400000">
            <a:off x="7292930" y="2210976"/>
            <a:ext cx="5516286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 rot="5400000">
            <a:off x="1947207" y="-341724"/>
            <a:ext cx="5516286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99" y="1685846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2" type="title"/>
          </p:nvPr>
        </p:nvSpPr>
        <p:spPr>
          <a:xfrm>
            <a:off x="0" y="5347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0" y="0"/>
            <a:ext cx="12192000" cy="641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5805" y="17417"/>
            <a:ext cx="121860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2133600" y="6356350"/>
            <a:ext cx="711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6096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453054" y="1652832"/>
            <a:ext cx="9332912" cy="12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2385710" y="2965328"/>
            <a:ext cx="7467600" cy="1981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838200" y="365125"/>
            <a:ext cx="10515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/>
          <p:nvPr>
            <p:ph idx="2" type="pic"/>
          </p:nvPr>
        </p:nvSpPr>
        <p:spPr>
          <a:xfrm>
            <a:off x="3012831" y="932053"/>
            <a:ext cx="6166338" cy="464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7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838200" y="705095"/>
            <a:ext cx="10515600" cy="94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8200" y="1852246"/>
            <a:ext cx="10515600" cy="4324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2" type="title"/>
          </p:nvPr>
        </p:nvSpPr>
        <p:spPr>
          <a:xfrm>
            <a:off x="0" y="10012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0"/>
          <p:cNvSpPr txBox="1"/>
          <p:nvPr>
            <p:ph idx="2" type="title"/>
          </p:nvPr>
        </p:nvSpPr>
        <p:spPr>
          <a:xfrm>
            <a:off x="0" y="87950"/>
            <a:ext cx="9774900" cy="47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838200" y="7845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838200" y="2215662"/>
            <a:ext cx="5181600" cy="39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6172200" y="2215661"/>
            <a:ext cx="5181600" cy="3961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-1" y="41521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3" type="title"/>
          </p:nvPr>
        </p:nvSpPr>
        <p:spPr>
          <a:xfrm>
            <a:off x="0" y="10017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  <a:defRPr b="0" i="0" sz="4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8" y="0"/>
            <a:ext cx="12191391" cy="685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2392" y="5637158"/>
            <a:ext cx="4027821" cy="58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43716" l="0" r="17554" t="0"/>
          <a:stretch/>
        </p:blipFill>
        <p:spPr>
          <a:xfrm>
            <a:off x="9218867" y="3823056"/>
            <a:ext cx="2973133" cy="30349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17369" y="6435914"/>
            <a:ext cx="1955088" cy="2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78634" l="0" r="0" t="12135"/>
          <a:stretch/>
        </p:blipFill>
        <p:spPr>
          <a:xfrm>
            <a:off x="0" y="0"/>
            <a:ext cx="12191394" cy="63304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9570830" y="4841631"/>
            <a:ext cx="2621170" cy="2016369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-41858" l="0" r="-9126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-1" y="20721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ctrTitle"/>
          </p:nvPr>
        </p:nvSpPr>
        <p:spPr>
          <a:xfrm>
            <a:off x="398585" y="2365009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/>
              <a:t>IOOS ERDDAP Deployment Update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3000"/>
              <a:t>Kathleen Bailey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2800"/>
              <a:t>Annual DMAC Meeting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2400"/>
              <a:t>10/14/20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Background: </a:t>
            </a:r>
            <a:r>
              <a:rPr lang="en-US"/>
              <a:t>NDBC GTS Harvest - data flow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21"/>
          <p:cNvGrpSpPr/>
          <p:nvPr/>
        </p:nvGrpSpPr>
        <p:grpSpPr>
          <a:xfrm>
            <a:off x="76550" y="706275"/>
            <a:ext cx="11299200" cy="5907813"/>
            <a:chOff x="76550" y="706275"/>
            <a:chExt cx="11299200" cy="5907813"/>
          </a:xfrm>
        </p:grpSpPr>
        <p:sp>
          <p:nvSpPr>
            <p:cNvPr id="119" name="Google Shape;119;p21"/>
            <p:cNvSpPr/>
            <p:nvPr/>
          </p:nvSpPr>
          <p:spPr>
            <a:xfrm>
              <a:off x="152750" y="1705575"/>
              <a:ext cx="1160700" cy="64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PI data store</a:t>
              </a:r>
              <a:endParaRPr b="1"/>
            </a:p>
          </p:txBody>
        </p:sp>
        <p:sp>
          <p:nvSpPr>
            <p:cNvPr id="120" name="Google Shape;120;p21"/>
            <p:cNvSpPr txBox="1"/>
            <p:nvPr/>
          </p:nvSpPr>
          <p:spPr>
            <a:xfrm>
              <a:off x="2026550" y="2579538"/>
              <a:ext cx="1551900" cy="64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/>
                <a:t>Format to XML, push via FTP</a:t>
              </a:r>
              <a:endParaRPr i="1"/>
            </a:p>
          </p:txBody>
        </p:sp>
        <p:sp>
          <p:nvSpPr>
            <p:cNvPr id="121" name="Google Shape;121;p21"/>
            <p:cNvSpPr txBox="1"/>
            <p:nvPr/>
          </p:nvSpPr>
          <p:spPr>
            <a:xfrm>
              <a:off x="76550" y="714975"/>
              <a:ext cx="43980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/>
                <a:t>Current pathway:</a:t>
              </a:r>
              <a:endParaRPr b="1" sz="1600"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4303300" y="2398950"/>
              <a:ext cx="2107800" cy="1125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NDBC </a:t>
              </a: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[Auto QC, produces GTS message]</a:t>
              </a: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7634450" y="1154438"/>
              <a:ext cx="1160700" cy="64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NDBC website</a:t>
              </a:r>
              <a:endParaRPr b="1"/>
            </a:p>
          </p:txBody>
        </p:sp>
        <p:cxnSp>
          <p:nvCxnSpPr>
            <p:cNvPr id="124" name="Google Shape;124;p21"/>
            <p:cNvCxnSpPr>
              <a:stCxn id="119" idx="3"/>
              <a:endCxn id="122" idx="1"/>
            </p:cNvCxnSpPr>
            <p:nvPr/>
          </p:nvCxnSpPr>
          <p:spPr>
            <a:xfrm>
              <a:off x="1313450" y="2027775"/>
              <a:ext cx="2989800" cy="933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5" name="Google Shape;125;p21"/>
            <p:cNvCxnSpPr>
              <a:stCxn id="122" idx="3"/>
              <a:endCxn id="123" idx="2"/>
            </p:cNvCxnSpPr>
            <p:nvPr/>
          </p:nvCxnSpPr>
          <p:spPr>
            <a:xfrm flipH="1" rot="10800000">
              <a:off x="6411100" y="1798950"/>
              <a:ext cx="1803600" cy="1162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6" name="Google Shape;126;p21"/>
            <p:cNvCxnSpPr>
              <a:stCxn id="122" idx="3"/>
              <a:endCxn id="127" idx="1"/>
            </p:cNvCxnSpPr>
            <p:nvPr/>
          </p:nvCxnSpPr>
          <p:spPr>
            <a:xfrm>
              <a:off x="6411100" y="2961750"/>
              <a:ext cx="2781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7" name="Google Shape;127;p21"/>
            <p:cNvSpPr/>
            <p:nvPr/>
          </p:nvSpPr>
          <p:spPr>
            <a:xfrm>
              <a:off x="9192350" y="1952100"/>
              <a:ext cx="2183400" cy="2019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Global Telecommunication System</a:t>
              </a:r>
              <a:br>
                <a:rPr b="1" lang="en-US"/>
              </a:b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</a:rPr>
                <a:t>Data made available to operational elements of the NWS and modeling communities, and global weather enterprise</a:t>
              </a:r>
              <a:endParaRPr b="1"/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76550" y="4203525"/>
              <a:ext cx="41250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/>
                <a:t>Changing to ERDDAP harvest: </a:t>
              </a:r>
              <a:endParaRPr b="1" sz="1600"/>
            </a:p>
          </p:txBody>
        </p:sp>
        <p:sp>
          <p:nvSpPr>
            <p:cNvPr id="129" name="Google Shape;129;p21"/>
            <p:cNvSpPr txBox="1"/>
            <p:nvPr/>
          </p:nvSpPr>
          <p:spPr>
            <a:xfrm>
              <a:off x="5533825" y="4947400"/>
              <a:ext cx="1408200" cy="4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/>
                <a:t>NDBC pull via RA ERDDAP</a:t>
              </a:r>
              <a:endParaRPr i="1"/>
            </a:p>
          </p:txBody>
        </p:sp>
        <p:cxnSp>
          <p:nvCxnSpPr>
            <p:cNvPr id="130" name="Google Shape;130;p21"/>
            <p:cNvCxnSpPr>
              <a:stCxn id="119" idx="3"/>
              <a:endCxn id="131" idx="1"/>
            </p:cNvCxnSpPr>
            <p:nvPr/>
          </p:nvCxnSpPr>
          <p:spPr>
            <a:xfrm flipH="1" rot="10800000">
              <a:off x="1313450" y="1186575"/>
              <a:ext cx="1069200" cy="841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1" name="Google Shape;131;p21"/>
            <p:cNvSpPr/>
            <p:nvPr/>
          </p:nvSpPr>
          <p:spPr>
            <a:xfrm>
              <a:off x="2382650" y="796800"/>
              <a:ext cx="1272000" cy="779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IOOS RA DAC</a:t>
              </a:r>
              <a:endParaRPr b="1"/>
            </a:p>
          </p:txBody>
        </p:sp>
        <p:cxnSp>
          <p:nvCxnSpPr>
            <p:cNvPr id="132" name="Google Shape;132;p21"/>
            <p:cNvCxnSpPr>
              <a:stCxn id="131" idx="3"/>
              <a:endCxn id="133" idx="1"/>
            </p:cNvCxnSpPr>
            <p:nvPr/>
          </p:nvCxnSpPr>
          <p:spPr>
            <a:xfrm>
              <a:off x="3654650" y="1186650"/>
              <a:ext cx="926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3" name="Google Shape;133;p21"/>
            <p:cNvSpPr/>
            <p:nvPr/>
          </p:nvSpPr>
          <p:spPr>
            <a:xfrm>
              <a:off x="4581250" y="796800"/>
              <a:ext cx="1551900" cy="779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Web services distribution (ERDDAP, etc)</a:t>
              </a:r>
              <a:endParaRPr b="1"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228950" y="5667975"/>
              <a:ext cx="1160700" cy="64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PI data store</a:t>
              </a:r>
              <a:endParaRPr b="1"/>
            </a:p>
          </p:txBody>
        </p:sp>
        <p:cxnSp>
          <p:nvCxnSpPr>
            <p:cNvPr id="135" name="Google Shape;135;p21"/>
            <p:cNvCxnSpPr>
              <a:stCxn id="134" idx="3"/>
              <a:endCxn id="136" idx="1"/>
            </p:cNvCxnSpPr>
            <p:nvPr/>
          </p:nvCxnSpPr>
          <p:spPr>
            <a:xfrm>
              <a:off x="1389650" y="5990175"/>
              <a:ext cx="959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6" name="Google Shape;136;p21"/>
            <p:cNvSpPr/>
            <p:nvPr/>
          </p:nvSpPr>
          <p:spPr>
            <a:xfrm>
              <a:off x="2349450" y="5600400"/>
              <a:ext cx="1272000" cy="779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IOOS RA DAC</a:t>
              </a:r>
              <a:endParaRPr b="1"/>
            </a:p>
          </p:txBody>
        </p:sp>
        <p:cxnSp>
          <p:nvCxnSpPr>
            <p:cNvPr id="137" name="Google Shape;137;p21"/>
            <p:cNvCxnSpPr>
              <a:stCxn id="136" idx="3"/>
              <a:endCxn id="138" idx="1"/>
            </p:cNvCxnSpPr>
            <p:nvPr/>
          </p:nvCxnSpPr>
          <p:spPr>
            <a:xfrm>
              <a:off x="3621450" y="5990250"/>
              <a:ext cx="959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8" name="Google Shape;138;p21"/>
            <p:cNvSpPr/>
            <p:nvPr/>
          </p:nvSpPr>
          <p:spPr>
            <a:xfrm>
              <a:off x="4581250" y="5600400"/>
              <a:ext cx="1551900" cy="779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Web services distribution (ERDDAP, etc)</a:t>
              </a:r>
              <a:endParaRPr b="1"/>
            </a:p>
          </p:txBody>
        </p:sp>
        <p:cxnSp>
          <p:nvCxnSpPr>
            <p:cNvPr id="139" name="Google Shape;139;p21"/>
            <p:cNvCxnSpPr>
              <a:stCxn id="138" idx="0"/>
              <a:endCxn id="122" idx="2"/>
            </p:cNvCxnSpPr>
            <p:nvPr/>
          </p:nvCxnSpPr>
          <p:spPr>
            <a:xfrm rot="10800000">
              <a:off x="5357200" y="3524400"/>
              <a:ext cx="0" cy="207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0" name="Google Shape;140;p21"/>
            <p:cNvSpPr/>
            <p:nvPr/>
          </p:nvSpPr>
          <p:spPr>
            <a:xfrm>
              <a:off x="76575" y="706275"/>
              <a:ext cx="3992700" cy="2591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76550" y="4194588"/>
              <a:ext cx="6858900" cy="2419500"/>
            </a:xfrm>
            <a:prstGeom prst="rect">
              <a:avLst/>
            </a:prstGeom>
            <a:noFill/>
            <a:ln cap="flat" cmpd="sng" w="19050">
              <a:solidFill>
                <a:srgbClr val="0FBF0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2" name="Google Shape;14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66050" y="4498029"/>
              <a:ext cx="582301" cy="511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1"/>
            <p:cNvSpPr txBox="1"/>
            <p:nvPr/>
          </p:nvSpPr>
          <p:spPr>
            <a:xfrm>
              <a:off x="6645125" y="2961850"/>
              <a:ext cx="19704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/>
                <a:t>via NWS Telecommunications Gateway</a:t>
              </a:r>
              <a:endParaRPr i="1"/>
            </a:p>
          </p:txBody>
        </p:sp>
        <p:cxnSp>
          <p:nvCxnSpPr>
            <p:cNvPr id="144" name="Google Shape;144;p21"/>
            <p:cNvCxnSpPr>
              <a:stCxn id="131" idx="3"/>
              <a:endCxn id="122" idx="0"/>
            </p:cNvCxnSpPr>
            <p:nvPr/>
          </p:nvCxnSpPr>
          <p:spPr>
            <a:xfrm>
              <a:off x="3654650" y="1186650"/>
              <a:ext cx="1702500" cy="1212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5" name="Google Shape;145;p21"/>
            <p:cNvSpPr txBox="1"/>
            <p:nvPr/>
          </p:nvSpPr>
          <p:spPr>
            <a:xfrm>
              <a:off x="3081000" y="1665513"/>
              <a:ext cx="1551900" cy="64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/>
                <a:t>Format to XML, push via FTP</a:t>
              </a:r>
              <a:endParaRPr i="1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133025" y="729150"/>
            <a:ext cx="12059100" cy="5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2100"/>
              <a:t>IOOS Metadata Profile v1.2 </a:t>
            </a:r>
            <a:r>
              <a:rPr lang="en-US" sz="2100"/>
              <a:t>updates - </a:t>
            </a:r>
            <a:r>
              <a:rPr lang="en-US" sz="1400">
                <a:solidFill>
                  <a:srgbClr val="1155CC"/>
                </a:solidFill>
              </a:rPr>
              <a:t>https://ioos.github.io/ioos-metadata</a:t>
            </a:r>
            <a:endParaRPr sz="1400">
              <a:solidFill>
                <a:srgbClr val="1155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1700"/>
              <a:t>Added CF DSG featureType guidance to use for different platform instrumentation scenarios</a:t>
            </a:r>
            <a:endParaRPr sz="17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700"/>
              <a:t>Requirements for the Vertical Coordinate Variable</a:t>
            </a:r>
            <a:endParaRPr sz="17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1700"/>
              <a:t>Instrument attributes (accuracy, precision, resolution, </a:t>
            </a:r>
            <a:br>
              <a:rPr lang="en-US" sz="1700"/>
            </a:br>
            <a:r>
              <a:rPr lang="en-US" sz="1700"/>
              <a:t>make/model, etc) </a:t>
            </a:r>
            <a:endParaRPr sz="17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1700"/>
              <a:t>XML to CF Standard Name Mappings</a:t>
            </a:r>
            <a:endParaRPr sz="17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1700"/>
              <a:t>New water level CF standard names accepted in v76 today!</a:t>
            </a:r>
            <a:endParaRPr sz="17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■"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tidal_sea_surface_height_above_mean_lower_low_water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■"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tidal_sea_surface_height_above_mean_higher_high_water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reference_epoch</a:t>
            </a:r>
            <a:r>
              <a:rPr lang="en-US" sz="1700"/>
              <a:t> (to identify the tidal datum epoch)</a:t>
            </a:r>
            <a:endParaRPr sz="1700"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IOOS Compliance Checker v4.3.3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Includes checks for NDBC/GTS requirements - variable names, etc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Make sure you run your datasets through </a:t>
            </a:r>
            <a:r>
              <a:rPr lang="en-US" sz="1700"/>
              <a:t>Compliance</a:t>
            </a:r>
            <a:r>
              <a:rPr lang="en-US" sz="1700"/>
              <a:t> Checker!</a:t>
            </a:r>
            <a:endParaRPr sz="1700"/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Updates since March DMAC Tech Webinar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8708400" y="3428975"/>
            <a:ext cx="23370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XML to CF Standard Name Mappings</a:t>
            </a:r>
            <a:endParaRPr i="1" sz="600"/>
          </a:p>
        </p:txBody>
      </p:sp>
      <p:grpSp>
        <p:nvGrpSpPr>
          <p:cNvPr id="154" name="Google Shape;154;p22"/>
          <p:cNvGrpSpPr/>
          <p:nvPr/>
        </p:nvGrpSpPr>
        <p:grpSpPr>
          <a:xfrm>
            <a:off x="8708394" y="1485584"/>
            <a:ext cx="3365990" cy="1943390"/>
            <a:chOff x="8034063" y="1414038"/>
            <a:chExt cx="4139700" cy="2390100"/>
          </a:xfrm>
        </p:grpSpPr>
        <p:pic>
          <p:nvPicPr>
            <p:cNvPr id="155" name="Google Shape;155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96150" y="1476925"/>
              <a:ext cx="4015524" cy="2264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56" name="Google Shape;156;p22"/>
            <p:cNvSpPr/>
            <p:nvPr/>
          </p:nvSpPr>
          <p:spPr>
            <a:xfrm>
              <a:off x="8034063" y="1414038"/>
              <a:ext cx="4139700" cy="2390100"/>
            </a:xfrm>
            <a:prstGeom prst="rect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NDBC/GTS test status</a:t>
            </a:r>
            <a:endParaRPr/>
          </a:p>
        </p:txBody>
      </p:sp>
      <p:graphicFrame>
        <p:nvGraphicFramePr>
          <p:cNvPr id="163" name="Google Shape;163;p23"/>
          <p:cNvGraphicFramePr/>
          <p:nvPr/>
        </p:nvGraphicFramePr>
        <p:xfrm>
          <a:off x="267450" y="151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{A0E753FE-55F1-4D52-8EE5-A8848CC42967}</a:tableStyleId>
              </a:tblPr>
              <a:tblGrid>
                <a:gridCol w="3849400"/>
                <a:gridCol w="3251900"/>
                <a:gridCol w="4446900"/>
              </a:tblGrid>
              <a:tr h="55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Completed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Remaining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N/A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4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PacIOOS (WQ buoys)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GLOS - Oct/Nov 2020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AOOS (CDIP*)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SECOORA (1 station done, rest on hold for hurricane season)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GCOOS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MARACOOS (federal/none sent to NDBC)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CeNCOOS (Axiom FTP account)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NANOOS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4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NERACOOS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4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CARICOOS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4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SCCOOS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267450" y="821150"/>
            <a:ext cx="11717700" cy="58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Goal for transitioning from XML/FTP to ERDDAP: March 2021</a:t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267450" y="5427975"/>
            <a:ext cx="51369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i="1" lang="en-US"/>
              <a:t>NDBC harvests CDIP stations directly from CDIP, not from RA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Background: NDBC GTS Harvest - data flow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152750" y="1705575"/>
            <a:ext cx="1160700" cy="64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PI data store</a:t>
            </a:r>
            <a:endParaRPr b="1"/>
          </a:p>
        </p:txBody>
      </p:sp>
      <p:sp>
        <p:nvSpPr>
          <p:cNvPr id="173" name="Google Shape;173;p24"/>
          <p:cNvSpPr txBox="1"/>
          <p:nvPr/>
        </p:nvSpPr>
        <p:spPr>
          <a:xfrm>
            <a:off x="2026550" y="2579538"/>
            <a:ext cx="1551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Format to XML, push via FTP</a:t>
            </a:r>
            <a:endParaRPr i="1"/>
          </a:p>
        </p:txBody>
      </p:sp>
      <p:sp>
        <p:nvSpPr>
          <p:cNvPr id="174" name="Google Shape;174;p24"/>
          <p:cNvSpPr txBox="1"/>
          <p:nvPr/>
        </p:nvSpPr>
        <p:spPr>
          <a:xfrm>
            <a:off x="76550" y="714975"/>
            <a:ext cx="4398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Current pathway:</a:t>
            </a:r>
            <a:endParaRPr b="1" sz="1600"/>
          </a:p>
        </p:txBody>
      </p:sp>
      <p:sp>
        <p:nvSpPr>
          <p:cNvPr id="175" name="Google Shape;175;p24"/>
          <p:cNvSpPr/>
          <p:nvPr/>
        </p:nvSpPr>
        <p:spPr>
          <a:xfrm>
            <a:off x="4303300" y="2398950"/>
            <a:ext cx="2107800" cy="112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NDBC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[Auto QC, produces GTS message]</a:t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7634450" y="1154438"/>
            <a:ext cx="1160700" cy="64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NDBC website</a:t>
            </a:r>
            <a:endParaRPr b="1"/>
          </a:p>
        </p:txBody>
      </p:sp>
      <p:cxnSp>
        <p:nvCxnSpPr>
          <p:cNvPr id="177" name="Google Shape;177;p24"/>
          <p:cNvCxnSpPr>
            <a:stCxn id="172" idx="3"/>
            <a:endCxn id="175" idx="1"/>
          </p:cNvCxnSpPr>
          <p:nvPr/>
        </p:nvCxnSpPr>
        <p:spPr>
          <a:xfrm>
            <a:off x="1313450" y="2027775"/>
            <a:ext cx="2989800" cy="93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4"/>
          <p:cNvCxnSpPr>
            <a:stCxn id="175" idx="3"/>
            <a:endCxn id="176" idx="2"/>
          </p:cNvCxnSpPr>
          <p:nvPr/>
        </p:nvCxnSpPr>
        <p:spPr>
          <a:xfrm flipH="1" rot="10800000">
            <a:off x="6411100" y="1798950"/>
            <a:ext cx="1803600" cy="116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4"/>
          <p:cNvCxnSpPr>
            <a:stCxn id="175" idx="3"/>
            <a:endCxn id="180" idx="1"/>
          </p:cNvCxnSpPr>
          <p:nvPr/>
        </p:nvCxnSpPr>
        <p:spPr>
          <a:xfrm>
            <a:off x="6411100" y="2961750"/>
            <a:ext cx="278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4"/>
          <p:cNvSpPr/>
          <p:nvPr/>
        </p:nvSpPr>
        <p:spPr>
          <a:xfrm>
            <a:off x="9192350" y="1952100"/>
            <a:ext cx="2183400" cy="201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Global Telecommunication System</a:t>
            </a:r>
            <a:br>
              <a:rPr b="1" lang="en-US"/>
            </a:b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Data made available to operational elements of the NWS and modeling communities, and global weather enterprise</a:t>
            </a:r>
            <a:endParaRPr b="1"/>
          </a:p>
        </p:txBody>
      </p:sp>
      <p:sp>
        <p:nvSpPr>
          <p:cNvPr id="181" name="Google Shape;181;p24"/>
          <p:cNvSpPr txBox="1"/>
          <p:nvPr/>
        </p:nvSpPr>
        <p:spPr>
          <a:xfrm>
            <a:off x="76550" y="4203525"/>
            <a:ext cx="4125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Changing to ERDDAP harvest: </a:t>
            </a:r>
            <a:endParaRPr b="1" sz="1600"/>
          </a:p>
        </p:txBody>
      </p:sp>
      <p:sp>
        <p:nvSpPr>
          <p:cNvPr id="182" name="Google Shape;182;p24"/>
          <p:cNvSpPr txBox="1"/>
          <p:nvPr/>
        </p:nvSpPr>
        <p:spPr>
          <a:xfrm>
            <a:off x="5533825" y="4947400"/>
            <a:ext cx="14082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NDBC pull via RA ERDDAP</a:t>
            </a:r>
            <a:endParaRPr i="1"/>
          </a:p>
        </p:txBody>
      </p:sp>
      <p:cxnSp>
        <p:nvCxnSpPr>
          <p:cNvPr id="183" name="Google Shape;183;p24"/>
          <p:cNvCxnSpPr>
            <a:stCxn id="172" idx="3"/>
            <a:endCxn id="184" idx="1"/>
          </p:cNvCxnSpPr>
          <p:nvPr/>
        </p:nvCxnSpPr>
        <p:spPr>
          <a:xfrm flipH="1" rot="10800000">
            <a:off x="1313450" y="1186575"/>
            <a:ext cx="1069200" cy="84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4"/>
          <p:cNvSpPr/>
          <p:nvPr/>
        </p:nvSpPr>
        <p:spPr>
          <a:xfrm>
            <a:off x="2382650" y="796800"/>
            <a:ext cx="1272000" cy="77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IOOS RA DAC</a:t>
            </a:r>
            <a:endParaRPr b="1"/>
          </a:p>
        </p:txBody>
      </p:sp>
      <p:cxnSp>
        <p:nvCxnSpPr>
          <p:cNvPr id="185" name="Google Shape;185;p24"/>
          <p:cNvCxnSpPr>
            <a:stCxn id="184" idx="3"/>
            <a:endCxn id="186" idx="1"/>
          </p:cNvCxnSpPr>
          <p:nvPr/>
        </p:nvCxnSpPr>
        <p:spPr>
          <a:xfrm>
            <a:off x="3654650" y="1186650"/>
            <a:ext cx="92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4"/>
          <p:cNvSpPr/>
          <p:nvPr/>
        </p:nvSpPr>
        <p:spPr>
          <a:xfrm>
            <a:off x="4581250" y="796800"/>
            <a:ext cx="1551900" cy="77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Web services distribution (ERDDAP, etc)</a:t>
            </a:r>
            <a:endParaRPr b="1"/>
          </a:p>
        </p:txBody>
      </p:sp>
      <p:sp>
        <p:nvSpPr>
          <p:cNvPr id="187" name="Google Shape;187;p24"/>
          <p:cNvSpPr/>
          <p:nvPr/>
        </p:nvSpPr>
        <p:spPr>
          <a:xfrm>
            <a:off x="228950" y="5667975"/>
            <a:ext cx="1160700" cy="64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PI data store</a:t>
            </a:r>
            <a:endParaRPr b="1"/>
          </a:p>
        </p:txBody>
      </p:sp>
      <p:cxnSp>
        <p:nvCxnSpPr>
          <p:cNvPr id="188" name="Google Shape;188;p24"/>
          <p:cNvCxnSpPr>
            <a:stCxn id="187" idx="3"/>
            <a:endCxn id="189" idx="1"/>
          </p:cNvCxnSpPr>
          <p:nvPr/>
        </p:nvCxnSpPr>
        <p:spPr>
          <a:xfrm>
            <a:off x="1389650" y="5990175"/>
            <a:ext cx="959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24"/>
          <p:cNvSpPr/>
          <p:nvPr/>
        </p:nvSpPr>
        <p:spPr>
          <a:xfrm>
            <a:off x="2349450" y="5600400"/>
            <a:ext cx="1272000" cy="77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IOOS RA DAC</a:t>
            </a:r>
            <a:endParaRPr b="1"/>
          </a:p>
        </p:txBody>
      </p:sp>
      <p:cxnSp>
        <p:nvCxnSpPr>
          <p:cNvPr id="190" name="Google Shape;190;p24"/>
          <p:cNvCxnSpPr>
            <a:stCxn id="189" idx="3"/>
            <a:endCxn id="191" idx="1"/>
          </p:cNvCxnSpPr>
          <p:nvPr/>
        </p:nvCxnSpPr>
        <p:spPr>
          <a:xfrm>
            <a:off x="3621450" y="5990250"/>
            <a:ext cx="959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24"/>
          <p:cNvSpPr/>
          <p:nvPr/>
        </p:nvSpPr>
        <p:spPr>
          <a:xfrm>
            <a:off x="4581250" y="5600400"/>
            <a:ext cx="1551900" cy="77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Web services distribution (ERDDAP, etc)</a:t>
            </a:r>
            <a:endParaRPr b="1"/>
          </a:p>
        </p:txBody>
      </p:sp>
      <p:cxnSp>
        <p:nvCxnSpPr>
          <p:cNvPr id="192" name="Google Shape;192;p24"/>
          <p:cNvCxnSpPr>
            <a:stCxn id="191" idx="0"/>
            <a:endCxn id="175" idx="2"/>
          </p:cNvCxnSpPr>
          <p:nvPr/>
        </p:nvCxnSpPr>
        <p:spPr>
          <a:xfrm rot="10800000">
            <a:off x="5357200" y="3524400"/>
            <a:ext cx="0" cy="207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4"/>
          <p:cNvSpPr/>
          <p:nvPr/>
        </p:nvSpPr>
        <p:spPr>
          <a:xfrm>
            <a:off x="76575" y="706275"/>
            <a:ext cx="3992700" cy="2591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94" name="Google Shape;194;p24"/>
          <p:cNvSpPr/>
          <p:nvPr/>
        </p:nvSpPr>
        <p:spPr>
          <a:xfrm>
            <a:off x="76550" y="4194588"/>
            <a:ext cx="6858900" cy="2419500"/>
          </a:xfrm>
          <a:prstGeom prst="rect">
            <a:avLst/>
          </a:prstGeom>
          <a:noFill/>
          <a:ln cap="flat" cmpd="sng" w="19050">
            <a:solidFill>
              <a:srgbClr val="0FBF0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050" y="4498029"/>
            <a:ext cx="582301" cy="51192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/>
        </p:nvSpPr>
        <p:spPr>
          <a:xfrm>
            <a:off x="6645125" y="2961850"/>
            <a:ext cx="19704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via NWS Telecommunications Gateway</a:t>
            </a:r>
            <a:endParaRPr i="1"/>
          </a:p>
        </p:txBody>
      </p:sp>
      <p:cxnSp>
        <p:nvCxnSpPr>
          <p:cNvPr id="197" name="Google Shape;197;p24"/>
          <p:cNvCxnSpPr>
            <a:stCxn id="184" idx="3"/>
            <a:endCxn id="175" idx="0"/>
          </p:cNvCxnSpPr>
          <p:nvPr/>
        </p:nvCxnSpPr>
        <p:spPr>
          <a:xfrm>
            <a:off x="3654650" y="1186650"/>
            <a:ext cx="1702500" cy="1212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4"/>
          <p:cNvSpPr txBox="1"/>
          <p:nvPr/>
        </p:nvSpPr>
        <p:spPr>
          <a:xfrm>
            <a:off x="3081000" y="1665513"/>
            <a:ext cx="1551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Format to XML, push via FTP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