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88ca0f1a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b88ca0f1a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9b88ca0f1a_0_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b88ca0f1a_0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b88ca0f1a_0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9b88ca0f1a_0_1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398585" y="2365009"/>
            <a:ext cx="1143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  <a:defRPr sz="3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839788" y="715108"/>
            <a:ext cx="10515600" cy="1237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839788" y="1997687"/>
            <a:ext cx="5157787" cy="7689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None/>
              <a:defRPr b="1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None/>
              <a:defRPr b="1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None/>
              <a:defRPr b="1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839788" y="2766645"/>
            <a:ext cx="5157787" cy="3423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Google Shape;63;p12"/>
          <p:cNvSpPr txBox="1"/>
          <p:nvPr>
            <p:ph idx="3" type="body"/>
          </p:nvPr>
        </p:nvSpPr>
        <p:spPr>
          <a:xfrm>
            <a:off x="6172200" y="1997687"/>
            <a:ext cx="5183188" cy="7689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None/>
              <a:defRPr b="1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None/>
              <a:defRPr b="1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None/>
              <a:defRPr b="1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4" name="Google Shape;64;p12"/>
          <p:cNvSpPr txBox="1"/>
          <p:nvPr>
            <p:ph idx="4" type="body"/>
          </p:nvPr>
        </p:nvSpPr>
        <p:spPr>
          <a:xfrm>
            <a:off x="6172200" y="2766645"/>
            <a:ext cx="5183188" cy="3423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2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67" name="Google Shape;67;p12"/>
          <p:cNvSpPr txBox="1"/>
          <p:nvPr>
            <p:ph idx="5" type="title"/>
          </p:nvPr>
        </p:nvSpPr>
        <p:spPr>
          <a:xfrm>
            <a:off x="0" y="100138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7402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 txBox="1"/>
          <p:nvPr>
            <p:ph idx="2" type="title"/>
          </p:nvPr>
        </p:nvSpPr>
        <p:spPr>
          <a:xfrm>
            <a:off x="0" y="100138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839788" y="731439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5159742" y="1241882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Century Gothic"/>
              <a:buChar char="−"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Century Gothic"/>
              <a:buChar char="»"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2" type="body"/>
          </p:nvPr>
        </p:nvSpPr>
        <p:spPr>
          <a:xfrm>
            <a:off x="839788" y="2303919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ourier New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>
            <p:ph idx="3" type="title"/>
          </p:nvPr>
        </p:nvSpPr>
        <p:spPr>
          <a:xfrm>
            <a:off x="26725" y="74575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838200" y="731439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/>
          <p:nvPr>
            <p:ph idx="2" type="pic"/>
          </p:nvPr>
        </p:nvSpPr>
        <p:spPr>
          <a:xfrm>
            <a:off x="5183188" y="1263740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Courier New"/>
              <a:buNone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Century Gothic"/>
              <a:buNone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Century Gothic"/>
              <a:buNone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838200" y="2325777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ourier New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 txBox="1"/>
          <p:nvPr>
            <p:ph idx="3" type="title"/>
          </p:nvPr>
        </p:nvSpPr>
        <p:spPr>
          <a:xfrm>
            <a:off x="0" y="100138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838200" y="719658"/>
            <a:ext cx="10515600" cy="12380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 rot="5400000">
            <a:off x="3927231" y="-1131276"/>
            <a:ext cx="43375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>
            <p:ph idx="2" type="title"/>
          </p:nvPr>
        </p:nvSpPr>
        <p:spPr>
          <a:xfrm>
            <a:off x="0" y="100138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 rot="5400000">
            <a:off x="7292930" y="2210976"/>
            <a:ext cx="5516286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 rot="5400000">
            <a:off x="1947207" y="-341724"/>
            <a:ext cx="5516286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299" y="1685846"/>
            <a:ext cx="121914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>
            <p:ph idx="2" type="title"/>
          </p:nvPr>
        </p:nvSpPr>
        <p:spPr>
          <a:xfrm>
            <a:off x="0" y="53475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453054" y="1652832"/>
            <a:ext cx="9332912" cy="1289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2385710" y="2965328"/>
            <a:ext cx="7467600" cy="1981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838200" y="365125"/>
            <a:ext cx="10515600" cy="566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/>
          <p:nvPr>
            <p:ph idx="2" type="pic"/>
          </p:nvPr>
        </p:nvSpPr>
        <p:spPr>
          <a:xfrm>
            <a:off x="3012831" y="932053"/>
            <a:ext cx="6166338" cy="4648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773723"/>
            <a:ext cx="10515600" cy="540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7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0" y="81550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8"/>
          <p:cNvSpPr txBox="1"/>
          <p:nvPr>
            <p:ph type="title"/>
          </p:nvPr>
        </p:nvSpPr>
        <p:spPr>
          <a:xfrm>
            <a:off x="838200" y="705095"/>
            <a:ext cx="10515600" cy="9478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8200" y="1852246"/>
            <a:ext cx="10515600" cy="4324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8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40" name="Google Shape;40;p8"/>
          <p:cNvSpPr txBox="1"/>
          <p:nvPr>
            <p:ph idx="2" type="title"/>
          </p:nvPr>
        </p:nvSpPr>
        <p:spPr>
          <a:xfrm>
            <a:off x="0" y="100138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ckwel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None/>
              <a:defRPr b="0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None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None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9"/>
          <p:cNvSpPr txBox="1"/>
          <p:nvPr/>
        </p:nvSpPr>
        <p:spPr>
          <a:xfrm>
            <a:off x="-1" y="41521"/>
            <a:ext cx="12191391" cy="59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idx="2" type="title"/>
          </p:nvPr>
        </p:nvSpPr>
        <p:spPr>
          <a:xfrm>
            <a:off x="0" y="100125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ckwel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entury Gothic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entury Gothic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10"/>
          <p:cNvSpPr txBox="1"/>
          <p:nvPr>
            <p:ph idx="2" type="title"/>
          </p:nvPr>
        </p:nvSpPr>
        <p:spPr>
          <a:xfrm>
            <a:off x="0" y="87950"/>
            <a:ext cx="9774900" cy="47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838200" y="7845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838200" y="2215662"/>
            <a:ext cx="5181600" cy="39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6172200" y="2215661"/>
            <a:ext cx="5181600" cy="3961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11"/>
          <p:cNvSpPr txBox="1"/>
          <p:nvPr/>
        </p:nvSpPr>
        <p:spPr>
          <a:xfrm>
            <a:off x="-1" y="41521"/>
            <a:ext cx="121914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 txBox="1"/>
          <p:nvPr>
            <p:ph idx="3" type="title"/>
          </p:nvPr>
        </p:nvSpPr>
        <p:spPr>
          <a:xfrm>
            <a:off x="0" y="100175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image" Target="../media/image2.png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ckwell"/>
              <a:buNone/>
              <a:defRPr b="0" i="0" sz="4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8" y="0"/>
            <a:ext cx="12191391" cy="685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2392" y="5637158"/>
            <a:ext cx="4027821" cy="583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43716" l="0" r="17554" t="0"/>
          <a:stretch/>
        </p:blipFill>
        <p:spPr>
          <a:xfrm>
            <a:off x="9218867" y="3823056"/>
            <a:ext cx="2973133" cy="30349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17369" y="6435914"/>
            <a:ext cx="1955088" cy="28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 b="78634" l="0" r="0" t="12135"/>
          <a:stretch/>
        </p:blipFill>
        <p:spPr>
          <a:xfrm>
            <a:off x="0" y="0"/>
            <a:ext cx="12191394" cy="63304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/>
          <p:nvPr/>
        </p:nvSpPr>
        <p:spPr>
          <a:xfrm>
            <a:off x="9570830" y="4841631"/>
            <a:ext cx="2621170" cy="2016369"/>
          </a:xfrm>
          <a:prstGeom prst="rect">
            <a:avLst/>
          </a:prstGeom>
          <a:blipFill rotWithShape="1">
            <a:blip r:embed="rId3">
              <a:alphaModFix amt="5000"/>
            </a:blip>
            <a:stretch>
              <a:fillRect b="-41858" l="0" r="-9126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-1" y="20721"/>
            <a:ext cx="121914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ctrTitle"/>
          </p:nvPr>
        </p:nvSpPr>
        <p:spPr>
          <a:xfrm>
            <a:off x="381000" y="2141916"/>
            <a:ext cx="11430000" cy="22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</a:pPr>
            <a:r>
              <a:rPr lang="en-US"/>
              <a:t>DMAC Data Services: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</a:pPr>
            <a:r>
              <a:rPr lang="en-US"/>
              <a:t>Past, Present, and Future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</a:pPr>
            <a:r>
              <a:rPr lang="en-US" sz="1800"/>
              <a:t>DMAC Annual Meeting 2020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</a:pPr>
            <a:r>
              <a:rPr lang="en-US" sz="1800"/>
              <a:t>Tuesday Oct 13 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>
            <p:ph idx="1" type="subTitle"/>
          </p:nvPr>
        </p:nvSpPr>
        <p:spPr>
          <a:xfrm>
            <a:off x="3006800" y="4228900"/>
            <a:ext cx="6308100" cy="1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92B1"/>
              </a:buClr>
              <a:buSzPts val="2000"/>
              <a:buNone/>
            </a:pPr>
            <a:r>
              <a:t/>
            </a:r>
            <a:endParaRPr>
              <a:solidFill>
                <a:srgbClr val="1692B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92B1"/>
              </a:buClr>
              <a:buSzPts val="2000"/>
              <a:buNone/>
            </a:pPr>
            <a:r>
              <a:t/>
            </a:r>
            <a:endParaRPr>
              <a:solidFill>
                <a:srgbClr val="1692B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92B1"/>
              </a:buClr>
              <a:buSzPts val="2000"/>
              <a:buNone/>
            </a:pPr>
            <a:r>
              <a:t/>
            </a:r>
            <a:endParaRPr>
              <a:solidFill>
                <a:srgbClr val="1692B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92B1"/>
              </a:buClr>
              <a:buSzPts val="2000"/>
              <a:buNone/>
            </a:pPr>
            <a:r>
              <a:rPr lang="en-US" sz="2400">
                <a:solidFill>
                  <a:srgbClr val="1692B1"/>
                </a:solidFill>
                <a:latin typeface="Rockwell"/>
                <a:ea typeface="Rockwell"/>
                <a:cs typeface="Rockwell"/>
                <a:sym typeface="Rockwell"/>
              </a:rPr>
              <a:t>Micah Wengren, Kyle Wilcox</a:t>
            </a:r>
            <a:endParaRPr sz="2400">
              <a:solidFill>
                <a:srgbClr val="1692B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0" y="81550"/>
            <a:ext cx="1145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DMAC Technical Design &amp; Implementation Chronology</a:t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46300"/>
            <a:ext cx="11887199" cy="3965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838200" y="991598"/>
            <a:ext cx="10515600" cy="54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Early Days (2006 - 2010):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NOAA IOOS Program Office formed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IOOS DIF SOS, THREDDS/OPeNDAP, WCS/WMS recommendations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SOS Period (2010 - 2018):</a:t>
            </a:r>
            <a:endParaRPr b="1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IOOS SOS/SWE Profile release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ncSOS &amp; i52N SOS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ERDDAP Era (2018 - Present - ?):</a:t>
            </a:r>
            <a:endParaRPr b="1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IOOS Metadata Profile 1.2 release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ERDDAP Transition for NDBC/GTS dissemination, SOS deprecation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The Future:</a:t>
            </a:r>
            <a:endParaRPr b="1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...</a:t>
            </a:r>
            <a:endParaRPr/>
          </a:p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427892" y="6394849"/>
            <a:ext cx="410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solidFill>
                <a:srgbClr val="05328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0"/>
          <p:cNvSpPr txBox="1"/>
          <p:nvPr>
            <p:ph type="title"/>
          </p:nvPr>
        </p:nvSpPr>
        <p:spPr>
          <a:xfrm>
            <a:off x="0" y="81550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DMAC Implementation History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838200" y="773723"/>
            <a:ext cx="10515600" cy="540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J</a:t>
            </a:r>
            <a:r>
              <a:rPr lang="en-US">
                <a:solidFill>
                  <a:schemeClr val="dk2"/>
                </a:solidFill>
              </a:rPr>
              <a:t>oin our breakout session immediately following to discuss: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Current DMAC status and potential activities in the areas of: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Char char="●"/>
            </a:pPr>
            <a:r>
              <a:rPr lang="en-US" sz="1800">
                <a:solidFill>
                  <a:schemeClr val="dk2"/>
                </a:solidFill>
              </a:rPr>
              <a:t>Data Services Usability/Interoperability - ERDDAP, OPeNDAP, WMS, etc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Char char="●"/>
            </a:pPr>
            <a:r>
              <a:rPr lang="en-US" sz="1800">
                <a:solidFill>
                  <a:schemeClr val="dk2"/>
                </a:solidFill>
              </a:rPr>
              <a:t>Cataloging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Char char="●"/>
            </a:pPr>
            <a:r>
              <a:rPr lang="en-US" sz="1800">
                <a:solidFill>
                  <a:schemeClr val="dk2"/>
                </a:solidFill>
              </a:rPr>
              <a:t>Marketing DMAC &amp; User Outreach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1"/>
          <p:cNvSpPr txBox="1"/>
          <p:nvPr>
            <p:ph type="title"/>
          </p:nvPr>
        </p:nvSpPr>
        <p:spPr>
          <a:xfrm>
            <a:off x="0" y="81550"/>
            <a:ext cx="9774900" cy="4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Breakout Session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IOOS">
      <a:dk1>
        <a:srgbClr val="000000"/>
      </a:dk1>
      <a:lt1>
        <a:srgbClr val="FFFFFF"/>
      </a:lt1>
      <a:dk2>
        <a:srgbClr val="05328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3A536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IOOS">
      <a:dk1>
        <a:srgbClr val="000000"/>
      </a:dk1>
      <a:lt1>
        <a:srgbClr val="FFFFFF"/>
      </a:lt1>
      <a:dk2>
        <a:srgbClr val="05328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3A536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