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60" r:id="rId1"/>
    <p:sldMasterId id="2147483672" r:id="rId2"/>
    <p:sldMasterId id="2147483763" r:id="rId3"/>
  </p:sldMasterIdLst>
  <p:notesMasterIdLst>
    <p:notesMasterId r:id="rId8"/>
  </p:notesMasterIdLst>
  <p:sldIdLst>
    <p:sldId id="261" r:id="rId4"/>
    <p:sldId id="257" r:id="rId5"/>
    <p:sldId id="258" r:id="rId6"/>
    <p:sldId id="260" r:id="rId7"/>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49116" autoAdjust="0"/>
  </p:normalViewPr>
  <p:slideViewPr>
    <p:cSldViewPr>
      <p:cViewPr varScale="1">
        <p:scale>
          <a:sx n="59" d="100"/>
          <a:sy n="59" d="100"/>
        </p:scale>
        <p:origin x="3704"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98F1D5-80B3-774E-83DA-3E8FDBDE8315}"/>
              </a:ext>
            </a:extLst>
          </p:cNvPr>
          <p:cNvSpPr>
            <a:spLocks noGrp="1"/>
          </p:cNvSpPr>
          <p:nvPr>
            <p:ph type="hdr" sz="quarter"/>
          </p:nvPr>
        </p:nvSpPr>
        <p:spPr>
          <a:xfrm>
            <a:off x="0" y="0"/>
            <a:ext cx="3032125" cy="463550"/>
          </a:xfrm>
          <a:prstGeom prst="rect">
            <a:avLst/>
          </a:prstGeom>
        </p:spPr>
        <p:txBody>
          <a:bodyPr vert="horz" lIns="92958" tIns="46479" rIns="92958" bIns="46479" rtlCol="0"/>
          <a:lstStyle>
            <a:lvl1pPr algn="l">
              <a:defRPr sz="120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1A9C6A63-8B43-D540-A89A-4037C82C481E}"/>
              </a:ext>
            </a:extLst>
          </p:cNvPr>
          <p:cNvSpPr>
            <a:spLocks noGrp="1"/>
          </p:cNvSpPr>
          <p:nvPr>
            <p:ph type="dt" idx="1"/>
          </p:nvPr>
        </p:nvSpPr>
        <p:spPr>
          <a:xfrm>
            <a:off x="3963988" y="0"/>
            <a:ext cx="3032125" cy="463550"/>
          </a:xfrm>
          <a:prstGeom prst="rect">
            <a:avLst/>
          </a:prstGeom>
        </p:spPr>
        <p:txBody>
          <a:bodyPr vert="horz" lIns="92958" tIns="46479" rIns="92958" bIns="46479" rtlCol="0"/>
          <a:lstStyle>
            <a:lvl1pPr algn="r">
              <a:defRPr sz="1200">
                <a:ea typeface="+mn-ea"/>
                <a:cs typeface="Arial" charset="0"/>
              </a:defRPr>
            </a:lvl1pPr>
          </a:lstStyle>
          <a:p>
            <a:pPr>
              <a:defRPr/>
            </a:pPr>
            <a:fld id="{2813342B-FCA2-6F40-9A14-2CD1008AFEEF}" type="datetimeFigureOut">
              <a:rPr lang="en-US"/>
              <a:pPr>
                <a:defRPr/>
              </a:pPr>
              <a:t>1/17/20</a:t>
            </a:fld>
            <a:endParaRPr lang="en-US"/>
          </a:p>
        </p:txBody>
      </p:sp>
      <p:sp>
        <p:nvSpPr>
          <p:cNvPr id="4" name="Slide Image Placeholder 3">
            <a:extLst>
              <a:ext uri="{FF2B5EF4-FFF2-40B4-BE49-F238E27FC236}">
                <a16:creationId xmlns:a16="http://schemas.microsoft.com/office/drawing/2014/main" id="{EDAC6846-888A-4147-9E7A-3A1098362729}"/>
              </a:ext>
            </a:extLst>
          </p:cNvPr>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a:extLst>
              <a:ext uri="{FF2B5EF4-FFF2-40B4-BE49-F238E27FC236}">
                <a16:creationId xmlns:a16="http://schemas.microsoft.com/office/drawing/2014/main" id="{496A8976-38EF-9943-AB4E-4736CCCC2B2C}"/>
              </a:ext>
            </a:extLst>
          </p:cNvPr>
          <p:cNvSpPr>
            <a:spLocks noGrp="1"/>
          </p:cNvSpPr>
          <p:nvPr>
            <p:ph type="body" sz="quarter" idx="3"/>
          </p:nvPr>
        </p:nvSpPr>
        <p:spPr>
          <a:xfrm>
            <a:off x="700088" y="4403725"/>
            <a:ext cx="5597525" cy="4171950"/>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AD4DE8D-F6B5-AF47-86FB-36D69403FEE8}"/>
              </a:ext>
            </a:extLst>
          </p:cNvPr>
          <p:cNvSpPr>
            <a:spLocks noGrp="1"/>
          </p:cNvSpPr>
          <p:nvPr>
            <p:ph type="ftr" sz="quarter" idx="4"/>
          </p:nvPr>
        </p:nvSpPr>
        <p:spPr>
          <a:xfrm>
            <a:off x="0" y="8805863"/>
            <a:ext cx="3032125" cy="463550"/>
          </a:xfrm>
          <a:prstGeom prst="rect">
            <a:avLst/>
          </a:prstGeom>
        </p:spPr>
        <p:txBody>
          <a:bodyPr vert="horz" lIns="92958" tIns="46479" rIns="92958" bIns="46479" rtlCol="0" anchor="b"/>
          <a:lstStyle>
            <a:lvl1pPr algn="l">
              <a:defRPr sz="120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A4A0D0BB-8A09-EA4E-B4A7-EA3381FB07FD}"/>
              </a:ext>
            </a:extLst>
          </p:cNvPr>
          <p:cNvSpPr>
            <a:spLocks noGrp="1"/>
          </p:cNvSpPr>
          <p:nvPr>
            <p:ph type="sldNum" sz="quarter" idx="5"/>
          </p:nvPr>
        </p:nvSpPr>
        <p:spPr>
          <a:xfrm>
            <a:off x="3963988" y="8805863"/>
            <a:ext cx="3032125"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1B588BBF-9C8C-254C-8725-A1403D66095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EAA62E3D-6C45-1B48-BC8C-C24DEC3709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1DF646EE-CD29-1D48-8289-1F3C7CCA9C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B17056C-80E6-0B4A-B4D2-317C2F39D362}"/>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D4341E30-32EC-2D44-8BD3-7F0346FA0CC1}" type="slidenum">
              <a:rPr lang="en-US" altLang="en-US"/>
              <a:pPr eaLnBrk="1" hangingPunct="1"/>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8CC7A36-E2F9-934D-8E3E-973F7AD6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1010482-6724-8946-8764-0591CFD2876E}"/>
              </a:ext>
            </a:extLst>
          </p:cNvPr>
          <p:cNvSpPr>
            <a:spLocks noGrp="1"/>
          </p:cNvSpPr>
          <p:nvPr>
            <p:ph type="body" idx="1"/>
          </p:nvPr>
        </p:nvSpPr>
        <p:spPr/>
        <p:txBody>
          <a:bodyPr/>
          <a:lstStyle/>
          <a:p>
            <a:pPr marL="174296" indent="-174296" eaLnBrk="1" fontAlgn="auto" hangingPunct="1">
              <a:spcBef>
                <a:spcPts val="0"/>
              </a:spcBef>
              <a:spcAft>
                <a:spcPts val="0"/>
              </a:spcAft>
              <a:buFont typeface="Arial" pitchFamily="34" charset="0"/>
              <a:buChar char="•"/>
              <a:defRPr/>
            </a:pPr>
            <a:r>
              <a:rPr lang="en-US" dirty="0"/>
              <a:t>The National Center for Coastal Ocean Sciences (NCCOS) approached IOOS to improve access to data from more than 150 water quality stations in the Florida Keys National Marine Sanctuary (FKMNS).  </a:t>
            </a:r>
          </a:p>
          <a:p>
            <a:pPr marL="174296" indent="-174296" eaLnBrk="1" fontAlgn="auto" hangingPunct="1">
              <a:spcBef>
                <a:spcPts val="0"/>
              </a:spcBef>
              <a:spcAft>
                <a:spcPts val="0"/>
              </a:spcAft>
              <a:buFont typeface="Arial" pitchFamily="34" charset="0"/>
              <a:buChar char="•"/>
              <a:defRPr/>
            </a:pPr>
            <a:endParaRPr lang="en-US" dirty="0"/>
          </a:p>
          <a:p>
            <a:pPr marL="174296" indent="-174296" eaLnBrk="1" fontAlgn="auto" hangingPunct="1">
              <a:spcBef>
                <a:spcPts val="0"/>
              </a:spcBef>
              <a:spcAft>
                <a:spcPts val="0"/>
              </a:spcAft>
              <a:buFont typeface="Arial" pitchFamily="34" charset="0"/>
              <a:buChar char="•"/>
              <a:defRPr/>
            </a:pPr>
            <a:r>
              <a:rPr lang="en-US" dirty="0"/>
              <a:t>The underlying purpose of the collaboration is to provide climate ecosystem decision support tools and information for the regional science and management constituency in South Florida, including the FKMNS, but also accessible to other users in the region for other purposes.</a:t>
            </a:r>
          </a:p>
          <a:p>
            <a:pPr marL="174296" indent="-174296" eaLnBrk="1" fontAlgn="auto" hangingPunct="1">
              <a:spcBef>
                <a:spcPts val="0"/>
              </a:spcBef>
              <a:spcAft>
                <a:spcPts val="0"/>
              </a:spcAft>
              <a:buFont typeface="Arial" pitchFamily="34" charset="0"/>
              <a:buChar char="•"/>
              <a:defRPr/>
            </a:pPr>
            <a:endParaRPr lang="en-US" dirty="0"/>
          </a:p>
          <a:p>
            <a:pPr marL="174296" indent="-174296" eaLnBrk="1" fontAlgn="auto" hangingPunct="1">
              <a:spcBef>
                <a:spcPts val="0"/>
              </a:spcBef>
              <a:spcAft>
                <a:spcPts val="0"/>
              </a:spcAft>
              <a:buFont typeface="Arial" pitchFamily="34" charset="0"/>
              <a:buChar char="•"/>
              <a:defRPr/>
            </a:pPr>
            <a:r>
              <a:rPr lang="en-US" dirty="0"/>
              <a:t>In this project, vocabulary terms used by FIU were reconciled, following IOOS guidance, with terms in one of the identified IOOS recommended Vocabularies: the CF Standard Names Table or the IOOS Parameter Vocabulary v2.0.  The IOOS Parameter Vocabulary v2.0 is an update to an earlier version originated by Matt Howard (GCOOS) and Stephanie Watson (SEACOOS). </a:t>
            </a:r>
          </a:p>
          <a:p>
            <a:pPr eaLnBrk="1" fontAlgn="auto" hangingPunct="1">
              <a:spcBef>
                <a:spcPts val="0"/>
              </a:spcBef>
              <a:spcAft>
                <a:spcPts val="0"/>
              </a:spcAft>
              <a:buFont typeface="Arial" pitchFamily="34" charset="0"/>
              <a:buNone/>
              <a:defRPr/>
            </a:pPr>
            <a:endParaRPr lang="en-US" dirty="0"/>
          </a:p>
          <a:p>
            <a:pPr marL="174296" indent="-174296" eaLnBrk="1" fontAlgn="auto" hangingPunct="1">
              <a:spcBef>
                <a:spcPts val="0"/>
              </a:spcBef>
              <a:spcAft>
                <a:spcPts val="0"/>
              </a:spcAft>
              <a:buFont typeface="Arial" pitchFamily="34" charset="0"/>
              <a:buChar char="•"/>
              <a:defRPr/>
            </a:pPr>
            <a:r>
              <a:rPr lang="en-US" b="1" dirty="0"/>
              <a:t>The Result: </a:t>
            </a:r>
            <a:r>
              <a:rPr lang="en-US" dirty="0"/>
              <a:t>Before this project, the data was collected and managed by FIU, but only accessible by downloading a static MS Excel spreadsheet off their Website.  And now, the FIU water quality data set is accessible through an SOS service and searchable with a query tool developed by the University of North Carolina – Wilmington; the water quality data is visible on the SECOORA data portal. </a:t>
            </a:r>
          </a:p>
          <a:p>
            <a:pPr marL="174296" indent="-174296" eaLnBrk="1" fontAlgn="auto" hangingPunct="1">
              <a:spcBef>
                <a:spcPts val="0"/>
              </a:spcBef>
              <a:spcAft>
                <a:spcPts val="0"/>
              </a:spcAft>
              <a:buFont typeface="Arial" pitchFamily="34" charset="0"/>
              <a:buChar char="•"/>
              <a:defRPr/>
            </a:pPr>
            <a:endParaRPr lang="en-US" dirty="0"/>
          </a:p>
          <a:p>
            <a:pPr marL="174296" indent="-174296" eaLnBrk="1" fontAlgn="auto" hangingPunct="1">
              <a:spcBef>
                <a:spcPts val="0"/>
              </a:spcBef>
              <a:spcAft>
                <a:spcPts val="0"/>
              </a:spcAft>
              <a:buFont typeface="Arial" pitchFamily="34" charset="0"/>
              <a:buChar char="•"/>
              <a:defRPr/>
            </a:pPr>
            <a:r>
              <a:rPr lang="en-US" dirty="0"/>
              <a:t>This project was completed in April 2012 through key partnerships with SECOORA, UNCW</a:t>
            </a:r>
            <a:r>
              <a:rPr lang="en-US"/>
              <a:t>, NCCOS and </a:t>
            </a:r>
            <a:r>
              <a:rPr lang="en-US" dirty="0"/>
              <a:t>FIU to facilitate the data access.</a:t>
            </a:r>
          </a:p>
          <a:p>
            <a:pPr marL="174296" indent="-174296" eaLnBrk="1" fontAlgn="auto" hangingPunct="1">
              <a:spcBef>
                <a:spcPts val="0"/>
              </a:spcBef>
              <a:spcAft>
                <a:spcPts val="0"/>
              </a:spcAft>
              <a:buFont typeface="Arial" pitchFamily="34" charset="0"/>
              <a:buChar char="•"/>
              <a:defRPr/>
            </a:pPr>
            <a:endParaRPr lang="en-US" dirty="0"/>
          </a:p>
          <a:p>
            <a:pPr marL="174296" indent="-174296" eaLnBrk="1" fontAlgn="auto" hangingPunct="1">
              <a:spcBef>
                <a:spcPts val="0"/>
              </a:spcBef>
              <a:spcAft>
                <a:spcPts val="0"/>
              </a:spcAft>
              <a:buFont typeface="Arial" pitchFamily="34" charset="0"/>
              <a:buChar char="•"/>
              <a:defRPr/>
            </a:pPr>
            <a:r>
              <a:rPr lang="en-US" dirty="0"/>
              <a:t>It should be mentioned the vocabulary work help to launch a more significant vocabulary effort in the IOOS Program that has expanded to the IOOS RAs (involvement from Emilio </a:t>
            </a:r>
            <a:r>
              <a:rPr lang="en-US" dirty="0" err="1"/>
              <a:t>Mayorga</a:t>
            </a:r>
            <a:r>
              <a:rPr lang="en-US" dirty="0"/>
              <a:t> (NANOOS) and Sara Haines (SECOORA)) and MMI, which is needed to advance DMAC interoperability.      </a:t>
            </a:r>
          </a:p>
          <a:p>
            <a:pPr marL="174296" indent="-174296" eaLnBrk="1" fontAlgn="auto" hangingPunct="1">
              <a:spcBef>
                <a:spcPts val="0"/>
              </a:spcBef>
              <a:spcAft>
                <a:spcPts val="0"/>
              </a:spcAft>
              <a:buFont typeface="Arial" pitchFamily="34" charset="0"/>
              <a:buChar char="•"/>
              <a:defRPr/>
            </a:pPr>
            <a:endParaRPr lang="en-US" dirty="0"/>
          </a:p>
          <a:p>
            <a:pPr marL="174296" indent="-174296" eaLnBrk="1" fontAlgn="auto" hangingPunct="1">
              <a:spcBef>
                <a:spcPts val="0"/>
              </a:spcBef>
              <a:spcAft>
                <a:spcPts val="0"/>
              </a:spcAft>
              <a:buFont typeface="Arial" pitchFamily="34" charset="0"/>
              <a:buChar char="•"/>
              <a:defRPr/>
            </a:pPr>
            <a:endParaRPr lang="en-US" dirty="0"/>
          </a:p>
          <a:p>
            <a:pPr eaLnBrk="1" fontAlgn="auto" hangingPunct="1">
              <a:spcBef>
                <a:spcPts val="0"/>
              </a:spcBef>
              <a:spcAft>
                <a:spcPts val="0"/>
              </a:spcAft>
              <a:buFont typeface="Arial" pitchFamily="34" charset="0"/>
              <a:buNone/>
              <a:defRPr/>
            </a:pPr>
            <a:endParaRPr lang="en-US" dirty="0"/>
          </a:p>
          <a:p>
            <a:pPr marL="174296" indent="-174296" eaLnBrk="1" fontAlgn="auto" hangingPunct="1">
              <a:spcBef>
                <a:spcPts val="0"/>
              </a:spcBef>
              <a:spcAft>
                <a:spcPts val="0"/>
              </a:spcAft>
              <a:buFont typeface="Arial" pitchFamily="34" charset="0"/>
              <a:buChar char="•"/>
              <a:defRPr/>
            </a:pPr>
            <a:endParaRPr lang="en-US" dirty="0"/>
          </a:p>
          <a:p>
            <a:pPr marL="174296" indent="-174296" eaLnBrk="1" fontAlgn="auto" hangingPunct="1">
              <a:spcBef>
                <a:spcPts val="0"/>
              </a:spcBef>
              <a:spcAft>
                <a:spcPts val="0"/>
              </a:spcAft>
              <a:buFont typeface="Arial" pitchFamily="34" charset="0"/>
              <a:buChar char="•"/>
              <a:defRPr/>
            </a:pPr>
            <a:endParaRPr lang="en-US" b="1" dirty="0"/>
          </a:p>
          <a:p>
            <a:pPr eaLnBrk="1" fontAlgn="auto" hangingPunct="1">
              <a:spcBef>
                <a:spcPts val="0"/>
              </a:spcBef>
              <a:spcAft>
                <a:spcPts val="0"/>
              </a:spcAft>
              <a:defRPr/>
            </a:pPr>
            <a:r>
              <a:rPr lang="en-US" dirty="0"/>
              <a:t> </a:t>
            </a:r>
          </a:p>
          <a:p>
            <a:pPr eaLnBrk="1" fontAlgn="auto" hangingPunct="1">
              <a:spcBef>
                <a:spcPts val="0"/>
              </a:spcBef>
              <a:spcAft>
                <a:spcPts val="0"/>
              </a:spcAft>
              <a:defRPr/>
            </a:pPr>
            <a:endParaRPr lang="en-US" dirty="0"/>
          </a:p>
        </p:txBody>
      </p:sp>
      <p:sp>
        <p:nvSpPr>
          <p:cNvPr id="22532" name="Slide Number Placeholder 3">
            <a:extLst>
              <a:ext uri="{FF2B5EF4-FFF2-40B4-BE49-F238E27FC236}">
                <a16:creationId xmlns:a16="http://schemas.microsoft.com/office/drawing/2014/main" id="{98CE35E8-A029-6241-990F-B62D8BFA27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E609E64F-C905-8E42-9039-0CAE9133D948}" type="slidenum">
              <a:rPr lang="en-US" altLang="en-US"/>
              <a:pPr eaLnBrk="1" hangingPunct="1"/>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0938872-C4E4-EC41-9473-0E036916A7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BDF22DB-C13D-8149-BE87-D7628F595CEE}"/>
              </a:ext>
            </a:extLst>
          </p:cNvPr>
          <p:cNvSpPr>
            <a:spLocks noGrp="1"/>
          </p:cNvSpPr>
          <p:nvPr>
            <p:ph type="body" idx="1"/>
          </p:nvPr>
        </p:nvSpPr>
        <p:spPr/>
        <p:txBody>
          <a:bodyPr/>
          <a:lstStyle/>
          <a:p>
            <a:pPr marL="174296" indent="-174296" eaLnBrk="1" fontAlgn="auto" hangingPunct="1">
              <a:spcBef>
                <a:spcPts val="0"/>
              </a:spcBef>
              <a:spcAft>
                <a:spcPts val="0"/>
              </a:spcAft>
              <a:buFont typeface="Arial" pitchFamily="34" charset="0"/>
              <a:buChar char="•"/>
              <a:defRPr/>
            </a:pPr>
            <a:r>
              <a:rPr lang="en-US" dirty="0"/>
              <a:t>The collaboration with Eye on Earth began after a discussion with Jacqueline </a:t>
            </a:r>
            <a:r>
              <a:rPr lang="en-US" dirty="0" err="1"/>
              <a:t>McGlade</a:t>
            </a:r>
            <a:r>
              <a:rPr lang="en-US" dirty="0"/>
              <a:t>, the Europe Environment Agency (EEA)  Executive Director, and Gary Foley (EPA) at the GEO Plenary in </a:t>
            </a:r>
            <a:r>
              <a:rPr lang="en-US" dirty="0" err="1"/>
              <a:t>Instanbul</a:t>
            </a:r>
            <a:r>
              <a:rPr lang="en-US" dirty="0"/>
              <a:t>, Turkey in Nov. 2011.  This collaboration has been incorporated into a draft of the GEO Work plan for 2012 – 2015.  </a:t>
            </a:r>
          </a:p>
          <a:p>
            <a:pPr marL="174296" indent="-174296" eaLnBrk="1" fontAlgn="auto" hangingPunct="1">
              <a:spcBef>
                <a:spcPts val="0"/>
              </a:spcBef>
              <a:spcAft>
                <a:spcPts val="0"/>
              </a:spcAft>
              <a:buFont typeface="Arial" pitchFamily="34" charset="0"/>
              <a:buChar char="•"/>
              <a:defRPr/>
            </a:pPr>
            <a:endParaRPr lang="en-US" dirty="0"/>
          </a:p>
          <a:p>
            <a:pPr marL="631496" lvl="1" indent="-174296" eaLnBrk="1" fontAlgn="auto" hangingPunct="1">
              <a:spcBef>
                <a:spcPts val="0"/>
              </a:spcBef>
              <a:spcAft>
                <a:spcPts val="0"/>
              </a:spcAft>
              <a:buFont typeface="Arial" pitchFamily="34" charset="0"/>
              <a:buChar char="•"/>
              <a:defRPr/>
            </a:pPr>
            <a:r>
              <a:rPr lang="en-US" dirty="0"/>
              <a:t>If you have never heard of Eye on Earth, Eye on Earth is a ‘global public information network’ for creating and sharing environmentally relevant data and information online through interactive map-based visualizations.  It is a project that was developed jointly by the EEA and Microsoft and ESRI. </a:t>
            </a:r>
          </a:p>
          <a:p>
            <a:pPr lvl="1" eaLnBrk="1" fontAlgn="auto" hangingPunct="1">
              <a:spcBef>
                <a:spcPts val="0"/>
              </a:spcBef>
              <a:spcAft>
                <a:spcPts val="0"/>
              </a:spcAft>
              <a:buFont typeface="Arial" pitchFamily="34" charset="0"/>
              <a:buNone/>
              <a:defRPr/>
            </a:pPr>
            <a:endParaRPr lang="en-US" dirty="0"/>
          </a:p>
          <a:p>
            <a:pPr marL="631496" lvl="1" indent="-174296" eaLnBrk="1" fontAlgn="auto" hangingPunct="1">
              <a:spcBef>
                <a:spcPts val="0"/>
              </a:spcBef>
              <a:spcAft>
                <a:spcPts val="0"/>
              </a:spcAft>
              <a:buFont typeface="Arial" pitchFamily="34" charset="0"/>
              <a:buChar char="•"/>
              <a:defRPr/>
            </a:pPr>
            <a:r>
              <a:rPr lang="en-US" dirty="0"/>
              <a:t>The overall goal is to improve the environment by sharing information and knowledge. We believe ‘sharing is everything’ - by sharing relevant information, we can expand and improve our knowledge about the environment, to understand better what’s happening, and to underpin the need for actions to improve the environmental situation.</a:t>
            </a:r>
          </a:p>
          <a:p>
            <a:pPr marL="174296" indent="-174296" eaLnBrk="1" fontAlgn="auto" hangingPunct="1">
              <a:spcBef>
                <a:spcPts val="0"/>
              </a:spcBef>
              <a:spcAft>
                <a:spcPts val="0"/>
              </a:spcAft>
              <a:buFont typeface="Arial" pitchFamily="34" charset="0"/>
              <a:buChar char="•"/>
              <a:defRPr/>
            </a:pPr>
            <a:endParaRPr lang="en-US" dirty="0"/>
          </a:p>
          <a:p>
            <a:pPr marL="174296" indent="-174296" eaLnBrk="1" fontAlgn="auto" hangingPunct="1">
              <a:spcBef>
                <a:spcPts val="0"/>
              </a:spcBef>
              <a:spcAft>
                <a:spcPts val="0"/>
              </a:spcAft>
              <a:buFont typeface="Arial" pitchFamily="34" charset="0"/>
              <a:buChar char="•"/>
              <a:defRPr/>
            </a:pPr>
            <a:r>
              <a:rPr lang="en-US" dirty="0"/>
              <a:t>The project to pilot the integration of U.S. IOOS data with the EEA Eye on Earth platform formally started in May of this year after a meeting of project partners (EEA, SECOORA, NANOOS, IOOS , ESRI and EPA) involved in this effort.  </a:t>
            </a:r>
          </a:p>
          <a:p>
            <a:pPr marL="174296" indent="-174296" eaLnBrk="1" fontAlgn="auto" hangingPunct="1">
              <a:spcBef>
                <a:spcPts val="0"/>
              </a:spcBef>
              <a:spcAft>
                <a:spcPts val="0"/>
              </a:spcAft>
              <a:buFont typeface="Arial" pitchFamily="34" charset="0"/>
              <a:buChar char="•"/>
              <a:defRPr/>
            </a:pPr>
            <a:endParaRPr lang="en-US" dirty="0"/>
          </a:p>
          <a:p>
            <a:pPr marL="174296" indent="-174296" eaLnBrk="1" fontAlgn="auto" hangingPunct="1">
              <a:spcBef>
                <a:spcPts val="0"/>
              </a:spcBef>
              <a:spcAft>
                <a:spcPts val="0"/>
              </a:spcAft>
              <a:buFont typeface="Arial" pitchFamily="34" charset="0"/>
              <a:buChar char="•"/>
              <a:defRPr/>
            </a:pPr>
            <a:r>
              <a:rPr lang="en-US" dirty="0"/>
              <a:t>Data sets for water temperature, salinity and water level data were agreed to be the first variables integrated with the platform. </a:t>
            </a:r>
          </a:p>
          <a:p>
            <a:pPr marL="174296" indent="-174296" eaLnBrk="1" fontAlgn="auto" hangingPunct="1">
              <a:spcBef>
                <a:spcPts val="0"/>
              </a:spcBef>
              <a:spcAft>
                <a:spcPts val="0"/>
              </a:spcAft>
              <a:buFont typeface="Arial" pitchFamily="34" charset="0"/>
              <a:buChar char="•"/>
              <a:defRPr/>
            </a:pPr>
            <a:endParaRPr lang="en-US" dirty="0"/>
          </a:p>
          <a:p>
            <a:pPr marL="174296" indent="-174296" eaLnBrk="1" fontAlgn="auto" hangingPunct="1">
              <a:spcBef>
                <a:spcPts val="0"/>
              </a:spcBef>
              <a:spcAft>
                <a:spcPts val="0"/>
              </a:spcAft>
              <a:buFont typeface="Arial" pitchFamily="34" charset="0"/>
              <a:buChar char="•"/>
              <a:defRPr/>
            </a:pPr>
            <a:r>
              <a:rPr lang="en-US" dirty="0"/>
              <a:t>The pathways into Eye on Earth have been identified as well as formats for delivering data to the platform.</a:t>
            </a:r>
          </a:p>
          <a:p>
            <a:pPr marL="174296" indent="-174296" eaLnBrk="1" fontAlgn="auto" hangingPunct="1">
              <a:spcBef>
                <a:spcPts val="0"/>
              </a:spcBef>
              <a:spcAft>
                <a:spcPts val="0"/>
              </a:spcAft>
              <a:buFont typeface="Arial" pitchFamily="34" charset="0"/>
              <a:buChar char="•"/>
              <a:defRPr/>
            </a:pPr>
            <a:endParaRPr lang="en-US" dirty="0"/>
          </a:p>
          <a:p>
            <a:pPr marL="174296" indent="-174296" eaLnBrk="1" fontAlgn="auto" hangingPunct="1">
              <a:spcBef>
                <a:spcPts val="0"/>
              </a:spcBef>
              <a:spcAft>
                <a:spcPts val="0"/>
              </a:spcAft>
              <a:buFont typeface="Arial" pitchFamily="34" charset="0"/>
              <a:buChar char="•"/>
              <a:defRPr/>
            </a:pPr>
            <a:r>
              <a:rPr lang="en-US" dirty="0"/>
              <a:t>Emilio </a:t>
            </a:r>
            <a:r>
              <a:rPr lang="en-US" dirty="0" err="1"/>
              <a:t>Mayorga</a:t>
            </a:r>
            <a:r>
              <a:rPr lang="en-US" dirty="0"/>
              <a:t> (NANOOS ) and Dan </a:t>
            </a:r>
            <a:r>
              <a:rPr lang="en-US" dirty="0" err="1"/>
              <a:t>Ramage</a:t>
            </a:r>
            <a:r>
              <a:rPr lang="en-US" dirty="0"/>
              <a:t> (SECOORA) have been generating KMLs of the water temperature, salinity and water level data.  The data is being submitted data to Eye on Earth through ArcGIS Online.  </a:t>
            </a:r>
          </a:p>
          <a:p>
            <a:pPr marL="174296" indent="-174296" eaLnBrk="1" fontAlgn="auto" hangingPunct="1">
              <a:spcBef>
                <a:spcPts val="0"/>
              </a:spcBef>
              <a:spcAft>
                <a:spcPts val="0"/>
              </a:spcAft>
              <a:buFont typeface="Arial" pitchFamily="34" charset="0"/>
              <a:buChar char="•"/>
              <a:defRPr/>
            </a:pPr>
            <a:endParaRPr lang="en-US" dirty="0"/>
          </a:p>
          <a:p>
            <a:pPr marL="174296" indent="-174296" eaLnBrk="1" fontAlgn="auto" hangingPunct="1">
              <a:spcBef>
                <a:spcPts val="0"/>
              </a:spcBef>
              <a:spcAft>
                <a:spcPts val="0"/>
              </a:spcAft>
              <a:buFont typeface="Arial" pitchFamily="34" charset="0"/>
              <a:buChar char="•"/>
              <a:defRPr/>
            </a:pPr>
            <a:r>
              <a:rPr lang="en-US" dirty="0"/>
              <a:t>The </a:t>
            </a:r>
            <a:r>
              <a:rPr lang="en-US" b="1" dirty="0"/>
              <a:t>outcome</a:t>
            </a:r>
            <a:r>
              <a:rPr lang="en-US" dirty="0"/>
              <a:t> of the collaboration will be U.S. IOOS data integrated with and visible on the </a:t>
            </a:r>
            <a:r>
              <a:rPr lang="en-US" dirty="0" err="1"/>
              <a:t>WaterWatch</a:t>
            </a:r>
            <a:r>
              <a:rPr lang="en-US" dirty="0"/>
              <a:t> viewer of the Eye on Earth platform in November 2012.   </a:t>
            </a:r>
          </a:p>
          <a:p>
            <a:pPr marL="174296" indent="-174296" eaLnBrk="1" fontAlgn="auto" hangingPunct="1">
              <a:spcBef>
                <a:spcPts val="0"/>
              </a:spcBef>
              <a:spcAft>
                <a:spcPts val="0"/>
              </a:spcAft>
              <a:buFont typeface="Arial" pitchFamily="34" charset="0"/>
              <a:buChar char="•"/>
              <a:defRPr/>
            </a:pPr>
            <a:endParaRPr lang="en-US" dirty="0"/>
          </a:p>
        </p:txBody>
      </p:sp>
      <p:sp>
        <p:nvSpPr>
          <p:cNvPr id="23556" name="Slide Number Placeholder 3">
            <a:extLst>
              <a:ext uri="{FF2B5EF4-FFF2-40B4-BE49-F238E27FC236}">
                <a16:creationId xmlns:a16="http://schemas.microsoft.com/office/drawing/2014/main" id="{72FCE051-5ADE-C84D-991D-6C0E0E3C0F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2A8FB787-DD3C-604E-9286-BB012EA9012A}" type="slidenum">
              <a:rPr lang="en-US" altLang="en-US">
                <a:solidFill>
                  <a:srgbClr val="000000"/>
                </a:solidFill>
              </a:rPr>
              <a:pPr eaLnBrk="1" hangingPunct="1"/>
              <a:t>3</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6ACA8A3-2C65-384F-9696-D69CAB8E42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D52F3BF-9CF9-9B46-BE3B-06D478F603D7}"/>
              </a:ext>
            </a:extLst>
          </p:cNvPr>
          <p:cNvSpPr>
            <a:spLocks noGrp="1"/>
          </p:cNvSpPr>
          <p:nvPr>
            <p:ph type="body" idx="1"/>
          </p:nvPr>
        </p:nvSpPr>
        <p:spPr/>
        <p:txBody>
          <a:bodyPr/>
          <a:lstStyle/>
          <a:p>
            <a:pPr marL="171450" indent="-171450" eaLnBrk="1" fontAlgn="auto" hangingPunct="1">
              <a:spcBef>
                <a:spcPts val="0"/>
              </a:spcBef>
              <a:spcAft>
                <a:spcPts val="0"/>
              </a:spcAft>
              <a:buFont typeface="Arial" pitchFamily="34" charset="0"/>
              <a:buChar char="•"/>
              <a:defRPr/>
            </a:pPr>
            <a:r>
              <a:rPr lang="en-US" dirty="0"/>
              <a:t>In 2008, the U.S. IOOS Program approached EPA and USGS about integrating data.  These were technical discussions that did not have concrete results but paved the way for further discussions.  </a:t>
            </a:r>
          </a:p>
          <a:p>
            <a:pPr eaLnBrk="1" fontAlgn="auto" hangingPunct="1">
              <a:spcBef>
                <a:spcPts val="0"/>
              </a:spcBef>
              <a:spcAft>
                <a:spcPts val="0"/>
              </a:spcAft>
              <a:buFont typeface="Arial" pitchFamily="34" charset="0"/>
              <a:buNone/>
              <a:defRPr/>
            </a:pPr>
            <a:endParaRPr lang="en-US" dirty="0"/>
          </a:p>
          <a:p>
            <a:pPr marL="171450" indent="-171450" eaLnBrk="1" fontAlgn="auto" hangingPunct="1">
              <a:spcBef>
                <a:spcPts val="0"/>
              </a:spcBef>
              <a:spcAft>
                <a:spcPts val="0"/>
              </a:spcAft>
              <a:buFont typeface="Arial" pitchFamily="34" charset="0"/>
              <a:buChar char="•"/>
              <a:defRPr/>
            </a:pPr>
            <a:r>
              <a:rPr lang="en-US" dirty="0"/>
              <a:t>These smaller, technical discussions spawned a series of higher-level discussions that involved IOOS, NWQMC Co-Chairs (EPA, USGS) and several Regional Associations (SECOORA, MARACOOS, NERACOOS).</a:t>
            </a:r>
          </a:p>
          <a:p>
            <a:pPr marL="628650" lvl="1" indent="-171450" eaLnBrk="1" fontAlgn="auto" hangingPunct="1">
              <a:spcBef>
                <a:spcPts val="0"/>
              </a:spcBef>
              <a:spcAft>
                <a:spcPts val="0"/>
              </a:spcAft>
              <a:buFont typeface="Arial" pitchFamily="34" charset="0"/>
              <a:buChar char="•"/>
              <a:defRPr/>
            </a:pPr>
            <a:r>
              <a:rPr lang="en-US" dirty="0"/>
              <a:t>In 2010, there was a workshop (a direct outcome of the high-level IOOS and NWQMC meetings) to address key water quality issues: hypoxia and nutrient enrichment, Beach health, and HABs through integrated science based solutions, near Baltimore, MD. </a:t>
            </a:r>
          </a:p>
          <a:p>
            <a:pPr marL="628650" lvl="1" indent="-171450" eaLnBrk="1" fontAlgn="auto" hangingPunct="1">
              <a:spcBef>
                <a:spcPts val="0"/>
              </a:spcBef>
              <a:spcAft>
                <a:spcPts val="0"/>
              </a:spcAft>
              <a:buFont typeface="Arial" pitchFamily="34" charset="0"/>
              <a:buChar char="•"/>
              <a:defRPr/>
            </a:pPr>
            <a:r>
              <a:rPr lang="en-US" dirty="0"/>
              <a:t>An actionable outcome was to develop a multi-region water quality project centered on one of the three water quality issues.  A project to improve beach health through data integration was a consensus pick at the workshop. </a:t>
            </a:r>
          </a:p>
          <a:p>
            <a:pPr marL="628650" lvl="1" indent="-171450" eaLnBrk="1" fontAlgn="auto" hangingPunct="1">
              <a:spcBef>
                <a:spcPts val="0"/>
              </a:spcBef>
              <a:spcAft>
                <a:spcPts val="0"/>
              </a:spcAft>
              <a:buFont typeface="Arial" pitchFamily="34" charset="0"/>
              <a:buChar char="•"/>
              <a:defRPr/>
            </a:pPr>
            <a:r>
              <a:rPr lang="en-US" dirty="0"/>
              <a:t>A project was scoped, but never implemented due to funding.  </a:t>
            </a:r>
          </a:p>
          <a:p>
            <a:pPr marL="171450" indent="-171450" eaLnBrk="1" fontAlgn="auto" hangingPunct="1">
              <a:spcBef>
                <a:spcPts val="0"/>
              </a:spcBef>
              <a:spcAft>
                <a:spcPts val="0"/>
              </a:spcAft>
              <a:buFont typeface="Arial" pitchFamily="34" charset="0"/>
              <a:buChar char="•"/>
              <a:defRPr/>
            </a:pPr>
            <a:endParaRPr lang="en-US" dirty="0"/>
          </a:p>
          <a:p>
            <a:pPr marL="171450" indent="-171450" eaLnBrk="1" fontAlgn="auto" hangingPunct="1">
              <a:spcBef>
                <a:spcPts val="0"/>
              </a:spcBef>
              <a:spcAft>
                <a:spcPts val="0"/>
              </a:spcAft>
              <a:buFont typeface="Arial" pitchFamily="34" charset="0"/>
              <a:buChar char="•"/>
              <a:defRPr/>
            </a:pPr>
            <a:r>
              <a:rPr lang="en-US" dirty="0"/>
              <a:t>In 2012, Jan Newton, NANOOS Executive Director, served on a panel at the National Water Quality Monitoring Conference in Portland, OR for Advancing the implementation of a National Water Quality Monitoring Network (the Network) for U.S. Coastal Waters and their Tributaries.  Jan’s brief on IOOS and water quality activities elicited a great response and follow-up from EPA.  </a:t>
            </a:r>
          </a:p>
          <a:p>
            <a:pPr eaLnBrk="1" fontAlgn="auto" hangingPunct="1">
              <a:spcBef>
                <a:spcPts val="0"/>
              </a:spcBef>
              <a:spcAft>
                <a:spcPts val="0"/>
              </a:spcAft>
              <a:buFont typeface="Arial" pitchFamily="34" charset="0"/>
              <a:buNone/>
              <a:defRPr/>
            </a:pPr>
            <a:r>
              <a:rPr lang="en-US" dirty="0"/>
              <a:t>  </a:t>
            </a:r>
          </a:p>
          <a:p>
            <a:pPr marL="171450" indent="-171450" eaLnBrk="1" fontAlgn="auto" hangingPunct="1">
              <a:spcBef>
                <a:spcPts val="0"/>
              </a:spcBef>
              <a:spcAft>
                <a:spcPts val="0"/>
              </a:spcAft>
              <a:buFont typeface="Arial" pitchFamily="34" charset="0"/>
              <a:buChar char="•"/>
              <a:defRPr/>
            </a:pPr>
            <a:r>
              <a:rPr lang="en-US" dirty="0"/>
              <a:t>In July 2012, EPA’s Dr. Bernice Smith, Coastal Management Branch Chief, approached U.S. IOOS on further NWQMN collaborating opportunities. </a:t>
            </a:r>
          </a:p>
          <a:p>
            <a:pPr marL="171450" indent="-171450" eaLnBrk="1" fontAlgn="auto" hangingPunct="1">
              <a:spcBef>
                <a:spcPts val="0"/>
              </a:spcBef>
              <a:spcAft>
                <a:spcPts val="0"/>
              </a:spcAft>
              <a:buFont typeface="Arial" pitchFamily="34" charset="0"/>
              <a:buChar char="•"/>
              <a:defRPr/>
            </a:pPr>
            <a:r>
              <a:rPr lang="en-US" dirty="0"/>
              <a:t>The NWQMC is being reinvigorated and a new work group is being established to help the Council better address coastal water-quality monitoring issues.  </a:t>
            </a:r>
          </a:p>
          <a:p>
            <a:pPr marL="171450" indent="-171450" eaLnBrk="1" fontAlgn="auto" hangingPunct="1">
              <a:spcBef>
                <a:spcPts val="0"/>
              </a:spcBef>
              <a:spcAft>
                <a:spcPts val="0"/>
              </a:spcAft>
              <a:buFont typeface="Arial" pitchFamily="34" charset="0"/>
              <a:buChar char="•"/>
              <a:defRPr/>
            </a:pPr>
            <a:r>
              <a:rPr lang="en-US" dirty="0"/>
              <a:t>U.S. IOOS (Rob Ragsdale and Jan Newton) will be represented on this new work group.   </a:t>
            </a:r>
          </a:p>
          <a:p>
            <a:pPr marL="171450" indent="-171450" eaLnBrk="1" fontAlgn="auto" hangingPunct="1">
              <a:spcBef>
                <a:spcPts val="0"/>
              </a:spcBef>
              <a:spcAft>
                <a:spcPts val="0"/>
              </a:spcAft>
              <a:buFont typeface="Arial" pitchFamily="34" charset="0"/>
              <a:buChar char="•"/>
              <a:defRPr/>
            </a:pPr>
            <a:endParaRPr lang="en-US" dirty="0"/>
          </a:p>
          <a:p>
            <a:pPr marL="171450" indent="-171450" eaLnBrk="1" fontAlgn="auto" hangingPunct="1">
              <a:spcBef>
                <a:spcPts val="0"/>
              </a:spcBef>
              <a:spcAft>
                <a:spcPts val="0"/>
              </a:spcAft>
              <a:buFont typeface="Arial" pitchFamily="34" charset="0"/>
              <a:buChar char="•"/>
              <a:defRPr/>
            </a:pPr>
            <a:r>
              <a:rPr lang="en-US" b="1" dirty="0"/>
              <a:t>Map:</a:t>
            </a:r>
            <a:r>
              <a:rPr lang="en-US" dirty="0"/>
              <a:t> Highlights the regions where the first three NWQMN demonstration projects were implemented.  Two new demonstration studies were implemented in Puget Sound and Albemarle Sound </a:t>
            </a:r>
            <a:r>
              <a:rPr lang="en-US"/>
              <a:t>(NC).    </a:t>
            </a:r>
            <a:endParaRPr lang="en-US" dirty="0"/>
          </a:p>
        </p:txBody>
      </p:sp>
      <p:sp>
        <p:nvSpPr>
          <p:cNvPr id="24580" name="Slide Number Placeholder 3">
            <a:extLst>
              <a:ext uri="{FF2B5EF4-FFF2-40B4-BE49-F238E27FC236}">
                <a16:creationId xmlns:a16="http://schemas.microsoft.com/office/drawing/2014/main" id="{54632816-CFCC-2D47-B008-7DD22C67ED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68C4EB92-8A42-9740-8DD2-6378E9847E4A}" type="slidenum">
              <a:rPr lang="en-US" altLang="en-US">
                <a:solidFill>
                  <a:srgbClr val="000000"/>
                </a:solidFill>
              </a:rPr>
              <a:pPr eaLnBrk="1" hangingPunct="1"/>
              <a:t>4</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June 09 title white">
            <a:extLst>
              <a:ext uri="{FF2B5EF4-FFF2-40B4-BE49-F238E27FC236}">
                <a16:creationId xmlns:a16="http://schemas.microsoft.com/office/drawing/2014/main" id="{408089EB-7D9D-E14F-8AC8-2F798B2AE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June 09 title white">
            <a:extLst>
              <a:ext uri="{FF2B5EF4-FFF2-40B4-BE49-F238E27FC236}">
                <a16:creationId xmlns:a16="http://schemas.microsoft.com/office/drawing/2014/main" id="{696ED8E9-9C87-9B47-91DF-C8F8EE210E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Date Placeholder 3">
            <a:extLst>
              <a:ext uri="{FF2B5EF4-FFF2-40B4-BE49-F238E27FC236}">
                <a16:creationId xmlns:a16="http://schemas.microsoft.com/office/drawing/2014/main" id="{6DBAF3E6-0707-EA45-9FEC-DDC6C6F5130B}"/>
              </a:ext>
            </a:extLst>
          </p:cNvPr>
          <p:cNvSpPr>
            <a:spLocks noGrp="1"/>
          </p:cNvSpPr>
          <p:nvPr>
            <p:ph type="dt" sz="half" idx="10"/>
          </p:nvPr>
        </p:nvSpPr>
        <p:spPr/>
        <p:txBody>
          <a:bodyPr/>
          <a:lstStyle>
            <a:lvl1pPr>
              <a:defRPr>
                <a:cs typeface="Arial" charset="0"/>
              </a:defRPr>
            </a:lvl1pPr>
          </a:lstStyle>
          <a:p>
            <a:pPr>
              <a:defRPr/>
            </a:pPr>
            <a:endParaRPr lang="en-US"/>
          </a:p>
        </p:txBody>
      </p:sp>
      <p:sp>
        <p:nvSpPr>
          <p:cNvPr id="7" name="Footer Placeholder 4">
            <a:extLst>
              <a:ext uri="{FF2B5EF4-FFF2-40B4-BE49-F238E27FC236}">
                <a16:creationId xmlns:a16="http://schemas.microsoft.com/office/drawing/2014/main" id="{9FFA24C2-D76E-3A4D-8650-9DE33BE42ADE}"/>
              </a:ext>
            </a:extLst>
          </p:cNvPr>
          <p:cNvSpPr>
            <a:spLocks noGrp="1"/>
          </p:cNvSpPr>
          <p:nvPr>
            <p:ph type="ftr" sz="quarter" idx="11"/>
          </p:nvPr>
        </p:nvSpPr>
        <p:spPr/>
        <p:txBody>
          <a:bodyPr/>
          <a:lstStyle>
            <a:lvl1pPr>
              <a:defRPr>
                <a:cs typeface="Arial" charset="0"/>
              </a:defRPr>
            </a:lvl1pPr>
          </a:lstStyle>
          <a:p>
            <a:pPr>
              <a:defRPr/>
            </a:pPr>
            <a:endParaRPr lang="en-US"/>
          </a:p>
        </p:txBody>
      </p:sp>
      <p:sp>
        <p:nvSpPr>
          <p:cNvPr id="8" name="Slide Number Placeholder 5">
            <a:extLst>
              <a:ext uri="{FF2B5EF4-FFF2-40B4-BE49-F238E27FC236}">
                <a16:creationId xmlns:a16="http://schemas.microsoft.com/office/drawing/2014/main" id="{954132B9-97E4-7C4C-B3F1-796CBD17D8F7}"/>
              </a:ext>
            </a:extLst>
          </p:cNvPr>
          <p:cNvSpPr>
            <a:spLocks noGrp="1"/>
          </p:cNvSpPr>
          <p:nvPr>
            <p:ph type="sldNum" sz="quarter" idx="12"/>
          </p:nvPr>
        </p:nvSpPr>
        <p:spPr/>
        <p:txBody>
          <a:bodyPr/>
          <a:lstStyle>
            <a:lvl1pPr>
              <a:defRPr/>
            </a:lvl1pPr>
          </a:lstStyle>
          <a:p>
            <a:fld id="{85012879-3468-444B-8FD8-ED991FB674C4}" type="slidenum">
              <a:rPr lang="en-US" altLang="en-US"/>
              <a:pPr/>
              <a:t>‹#›</a:t>
            </a:fld>
            <a:endParaRPr lang="en-US" altLang="en-US"/>
          </a:p>
        </p:txBody>
      </p:sp>
    </p:spTree>
    <p:extLst>
      <p:ext uri="{BB962C8B-B14F-4D97-AF65-F5344CB8AC3E}">
        <p14:creationId xmlns:p14="http://schemas.microsoft.com/office/powerpoint/2010/main" val="1408899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8F29C16-E6EB-DC43-8DEA-D4A59E4E39AE}"/>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08B494BE-3436-CB43-BF70-1CF01E7D7B17}"/>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775926FC-937D-7A4C-83EF-84504530FAFE}"/>
              </a:ext>
            </a:extLst>
          </p:cNvPr>
          <p:cNvSpPr>
            <a:spLocks noGrp="1" noChangeArrowheads="1"/>
          </p:cNvSpPr>
          <p:nvPr>
            <p:ph type="sldNum" sz="quarter" idx="12"/>
          </p:nvPr>
        </p:nvSpPr>
        <p:spPr/>
        <p:txBody>
          <a:bodyPr/>
          <a:lstStyle>
            <a:lvl1pPr>
              <a:defRPr/>
            </a:lvl1pPr>
          </a:lstStyle>
          <a:p>
            <a:fld id="{EBA796FC-7645-2F49-B6E1-D0F668EEC612}" type="slidenum">
              <a:rPr lang="en-US" altLang="en-US"/>
              <a:pPr/>
              <a:t>‹#›</a:t>
            </a:fld>
            <a:endParaRPr lang="en-US" altLang="en-US"/>
          </a:p>
        </p:txBody>
      </p:sp>
    </p:spTree>
    <p:extLst>
      <p:ext uri="{BB962C8B-B14F-4D97-AF65-F5344CB8AC3E}">
        <p14:creationId xmlns:p14="http://schemas.microsoft.com/office/powerpoint/2010/main" val="374315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DE26AD-41DB-7A40-82C1-F0B1DB6E5BDD}"/>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DF4CA8DA-33E4-4E4A-B3AF-C0B42734730F}"/>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6927F30C-C744-994C-ACBC-3FDCE0BC9590}"/>
              </a:ext>
            </a:extLst>
          </p:cNvPr>
          <p:cNvSpPr>
            <a:spLocks noGrp="1" noChangeArrowheads="1"/>
          </p:cNvSpPr>
          <p:nvPr>
            <p:ph type="sldNum" sz="quarter" idx="12"/>
          </p:nvPr>
        </p:nvSpPr>
        <p:spPr/>
        <p:txBody>
          <a:bodyPr/>
          <a:lstStyle>
            <a:lvl1pPr>
              <a:defRPr/>
            </a:lvl1pPr>
          </a:lstStyle>
          <a:p>
            <a:fld id="{105CBDD1-2D36-A64E-B941-E5F6D967122A}" type="slidenum">
              <a:rPr lang="en-US" altLang="en-US"/>
              <a:pPr/>
              <a:t>‹#›</a:t>
            </a:fld>
            <a:endParaRPr lang="en-US" altLang="en-US"/>
          </a:p>
        </p:txBody>
      </p:sp>
    </p:spTree>
    <p:extLst>
      <p:ext uri="{BB962C8B-B14F-4D97-AF65-F5344CB8AC3E}">
        <p14:creationId xmlns:p14="http://schemas.microsoft.com/office/powerpoint/2010/main" val="3585663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June 09 title white">
            <a:extLst>
              <a:ext uri="{FF2B5EF4-FFF2-40B4-BE49-F238E27FC236}">
                <a16:creationId xmlns:a16="http://schemas.microsoft.com/office/drawing/2014/main" id="{61A2F007-56FC-1D4A-8CA0-A2E19C338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June 09 title white">
            <a:extLst>
              <a:ext uri="{FF2B5EF4-FFF2-40B4-BE49-F238E27FC236}">
                <a16:creationId xmlns:a16="http://schemas.microsoft.com/office/drawing/2014/main" id="{9BAEC7BD-408D-2042-AB22-5EAACBE4FA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Date Placeholder 3">
            <a:extLst>
              <a:ext uri="{FF2B5EF4-FFF2-40B4-BE49-F238E27FC236}">
                <a16:creationId xmlns:a16="http://schemas.microsoft.com/office/drawing/2014/main" id="{016D57F2-BED5-A641-825D-2F2CA6C6AAC9}"/>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8308BBE3-926C-9240-A4E1-FFF3055AD20B}"/>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BFBA42F-A307-5B47-8A54-5CF1EC42D55F}"/>
              </a:ext>
            </a:extLst>
          </p:cNvPr>
          <p:cNvSpPr>
            <a:spLocks noGrp="1"/>
          </p:cNvSpPr>
          <p:nvPr>
            <p:ph type="sldNum" sz="quarter" idx="12"/>
          </p:nvPr>
        </p:nvSpPr>
        <p:spPr/>
        <p:txBody>
          <a:bodyPr/>
          <a:lstStyle>
            <a:lvl1pPr>
              <a:defRPr/>
            </a:lvl1pPr>
          </a:lstStyle>
          <a:p>
            <a:fld id="{C6D0965A-0271-F541-B1C8-9D8E5D4DC399}" type="slidenum">
              <a:rPr lang="en-US" altLang="en-US"/>
              <a:pPr/>
              <a:t>‹#›</a:t>
            </a:fld>
            <a:endParaRPr lang="en-US" altLang="en-US"/>
          </a:p>
        </p:txBody>
      </p:sp>
    </p:spTree>
    <p:extLst>
      <p:ext uri="{BB962C8B-B14F-4D97-AF65-F5344CB8AC3E}">
        <p14:creationId xmlns:p14="http://schemas.microsoft.com/office/powerpoint/2010/main" val="2056293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88846D-8787-4646-995A-DB5DC6FCB4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82C9B50-9681-454A-96F5-844E3DE66D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1F41B65-F6B7-5340-835C-995EA5C8AF2F}"/>
              </a:ext>
            </a:extLst>
          </p:cNvPr>
          <p:cNvSpPr>
            <a:spLocks noGrp="1" noChangeArrowheads="1"/>
          </p:cNvSpPr>
          <p:nvPr>
            <p:ph type="sldNum" sz="quarter" idx="12"/>
          </p:nvPr>
        </p:nvSpPr>
        <p:spPr>
          <a:ln/>
        </p:spPr>
        <p:txBody>
          <a:bodyPr/>
          <a:lstStyle>
            <a:lvl1pPr>
              <a:defRPr/>
            </a:lvl1pPr>
          </a:lstStyle>
          <a:p>
            <a:fld id="{8C68CA17-3203-8446-9157-6978B0943207}" type="slidenum">
              <a:rPr lang="en-US" altLang="en-US"/>
              <a:pPr/>
              <a:t>‹#›</a:t>
            </a:fld>
            <a:endParaRPr lang="en-US" altLang="en-US"/>
          </a:p>
        </p:txBody>
      </p:sp>
    </p:spTree>
    <p:extLst>
      <p:ext uri="{BB962C8B-B14F-4D97-AF65-F5344CB8AC3E}">
        <p14:creationId xmlns:p14="http://schemas.microsoft.com/office/powerpoint/2010/main" val="2158876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54CA52B-9989-6C4F-8525-79DAD44EDA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2BBFB9-CC18-1E45-B1A0-4E08941517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4A62018-B017-124C-BE5B-856F213D6C0C}"/>
              </a:ext>
            </a:extLst>
          </p:cNvPr>
          <p:cNvSpPr>
            <a:spLocks noGrp="1" noChangeArrowheads="1"/>
          </p:cNvSpPr>
          <p:nvPr>
            <p:ph type="sldNum" sz="quarter" idx="12"/>
          </p:nvPr>
        </p:nvSpPr>
        <p:spPr>
          <a:ln/>
        </p:spPr>
        <p:txBody>
          <a:bodyPr/>
          <a:lstStyle>
            <a:lvl1pPr>
              <a:defRPr/>
            </a:lvl1pPr>
          </a:lstStyle>
          <a:p>
            <a:fld id="{827C521D-2FA8-CA4C-9D5F-59E8A460867D}" type="slidenum">
              <a:rPr lang="en-US" altLang="en-US"/>
              <a:pPr/>
              <a:t>‹#›</a:t>
            </a:fld>
            <a:endParaRPr lang="en-US" altLang="en-US"/>
          </a:p>
        </p:txBody>
      </p:sp>
    </p:spTree>
    <p:extLst>
      <p:ext uri="{BB962C8B-B14F-4D97-AF65-F5344CB8AC3E}">
        <p14:creationId xmlns:p14="http://schemas.microsoft.com/office/powerpoint/2010/main" val="917579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55E2A81-176A-0640-83B6-0CF3CA62B1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0DD183-E342-6A46-A27E-8C9FE6677F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75C6991-400B-264D-87E2-CABED52C758B}"/>
              </a:ext>
            </a:extLst>
          </p:cNvPr>
          <p:cNvSpPr>
            <a:spLocks noGrp="1" noChangeArrowheads="1"/>
          </p:cNvSpPr>
          <p:nvPr>
            <p:ph type="sldNum" sz="quarter" idx="12"/>
          </p:nvPr>
        </p:nvSpPr>
        <p:spPr>
          <a:ln/>
        </p:spPr>
        <p:txBody>
          <a:bodyPr/>
          <a:lstStyle>
            <a:lvl1pPr>
              <a:defRPr/>
            </a:lvl1pPr>
          </a:lstStyle>
          <a:p>
            <a:fld id="{48B86EAD-8AE2-1742-8D28-A0FC653801B6}" type="slidenum">
              <a:rPr lang="en-US" altLang="en-US"/>
              <a:pPr/>
              <a:t>‹#›</a:t>
            </a:fld>
            <a:endParaRPr lang="en-US" altLang="en-US"/>
          </a:p>
        </p:txBody>
      </p:sp>
    </p:spTree>
    <p:extLst>
      <p:ext uri="{BB962C8B-B14F-4D97-AF65-F5344CB8AC3E}">
        <p14:creationId xmlns:p14="http://schemas.microsoft.com/office/powerpoint/2010/main" val="2641883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6637226-999E-4040-A724-BAE7EC5DEDE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2F9B278-A1F6-2D43-AE18-31C762F67A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BF9D7E4-A932-AE49-A3E6-F177B94BF94D}"/>
              </a:ext>
            </a:extLst>
          </p:cNvPr>
          <p:cNvSpPr>
            <a:spLocks noGrp="1" noChangeArrowheads="1"/>
          </p:cNvSpPr>
          <p:nvPr>
            <p:ph type="sldNum" sz="quarter" idx="12"/>
          </p:nvPr>
        </p:nvSpPr>
        <p:spPr>
          <a:ln/>
        </p:spPr>
        <p:txBody>
          <a:bodyPr/>
          <a:lstStyle>
            <a:lvl1pPr>
              <a:defRPr/>
            </a:lvl1pPr>
          </a:lstStyle>
          <a:p>
            <a:fld id="{63411B5D-9808-F541-9221-4B18266F85EE}" type="slidenum">
              <a:rPr lang="en-US" altLang="en-US"/>
              <a:pPr/>
              <a:t>‹#›</a:t>
            </a:fld>
            <a:endParaRPr lang="en-US" altLang="en-US"/>
          </a:p>
        </p:txBody>
      </p:sp>
    </p:spTree>
    <p:extLst>
      <p:ext uri="{BB962C8B-B14F-4D97-AF65-F5344CB8AC3E}">
        <p14:creationId xmlns:p14="http://schemas.microsoft.com/office/powerpoint/2010/main" val="1081667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F47A278-4126-7B4A-87B7-7513C4D0DAF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8D656F3-32E8-4D42-AD87-537D4B711A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1072C70-159F-D949-BA1D-704E1AC05FB6}"/>
              </a:ext>
            </a:extLst>
          </p:cNvPr>
          <p:cNvSpPr>
            <a:spLocks noGrp="1" noChangeArrowheads="1"/>
          </p:cNvSpPr>
          <p:nvPr>
            <p:ph type="sldNum" sz="quarter" idx="12"/>
          </p:nvPr>
        </p:nvSpPr>
        <p:spPr>
          <a:ln/>
        </p:spPr>
        <p:txBody>
          <a:bodyPr/>
          <a:lstStyle>
            <a:lvl1pPr>
              <a:defRPr/>
            </a:lvl1pPr>
          </a:lstStyle>
          <a:p>
            <a:fld id="{44D436C5-0986-694A-83ED-F6608C12FC2A}" type="slidenum">
              <a:rPr lang="en-US" altLang="en-US"/>
              <a:pPr/>
              <a:t>‹#›</a:t>
            </a:fld>
            <a:endParaRPr lang="en-US" altLang="en-US"/>
          </a:p>
        </p:txBody>
      </p:sp>
    </p:spTree>
    <p:extLst>
      <p:ext uri="{BB962C8B-B14F-4D97-AF65-F5344CB8AC3E}">
        <p14:creationId xmlns:p14="http://schemas.microsoft.com/office/powerpoint/2010/main" val="42346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CB4B579-1B0A-2A41-99C5-F2596B78807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5103D84-5486-0C4F-9BD9-0DC4C7EBAB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9180C46-8226-FC40-B525-1D5C26B7F015}"/>
              </a:ext>
            </a:extLst>
          </p:cNvPr>
          <p:cNvSpPr>
            <a:spLocks noGrp="1" noChangeArrowheads="1"/>
          </p:cNvSpPr>
          <p:nvPr>
            <p:ph type="sldNum" sz="quarter" idx="12"/>
          </p:nvPr>
        </p:nvSpPr>
        <p:spPr>
          <a:ln/>
        </p:spPr>
        <p:txBody>
          <a:bodyPr/>
          <a:lstStyle>
            <a:lvl1pPr>
              <a:defRPr/>
            </a:lvl1pPr>
          </a:lstStyle>
          <a:p>
            <a:fld id="{7561A3AD-9FA9-DD43-ABB0-4D1F2564CFD5}" type="slidenum">
              <a:rPr lang="en-US" altLang="en-US"/>
              <a:pPr/>
              <a:t>‹#›</a:t>
            </a:fld>
            <a:endParaRPr lang="en-US" altLang="en-US"/>
          </a:p>
        </p:txBody>
      </p:sp>
    </p:spTree>
    <p:extLst>
      <p:ext uri="{BB962C8B-B14F-4D97-AF65-F5344CB8AC3E}">
        <p14:creationId xmlns:p14="http://schemas.microsoft.com/office/powerpoint/2010/main" val="1150997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844AFA7-2D5F-5149-9525-DC6B87C218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8DA2F9B-CD67-E444-B174-0B905DBCCE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0738045-4D00-C64F-A5B5-F540EA2A7E35}"/>
              </a:ext>
            </a:extLst>
          </p:cNvPr>
          <p:cNvSpPr>
            <a:spLocks noGrp="1" noChangeArrowheads="1"/>
          </p:cNvSpPr>
          <p:nvPr>
            <p:ph type="sldNum" sz="quarter" idx="12"/>
          </p:nvPr>
        </p:nvSpPr>
        <p:spPr>
          <a:ln/>
        </p:spPr>
        <p:txBody>
          <a:bodyPr/>
          <a:lstStyle>
            <a:lvl1pPr>
              <a:defRPr/>
            </a:lvl1pPr>
          </a:lstStyle>
          <a:p>
            <a:fld id="{E21713F1-270F-4045-8FF4-2444015AB5FB}" type="slidenum">
              <a:rPr lang="en-US" altLang="en-US"/>
              <a:pPr/>
              <a:t>‹#›</a:t>
            </a:fld>
            <a:endParaRPr lang="en-US" altLang="en-US"/>
          </a:p>
        </p:txBody>
      </p:sp>
    </p:spTree>
    <p:extLst>
      <p:ext uri="{BB962C8B-B14F-4D97-AF65-F5344CB8AC3E}">
        <p14:creationId xmlns:p14="http://schemas.microsoft.com/office/powerpoint/2010/main" val="298326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724B878-0161-B446-91F0-C5C48737D453}"/>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0C9CF004-FA17-FF46-A402-679A380DD6F2}"/>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323EAF68-5261-6847-BC0B-26CB6D6A99FF}"/>
              </a:ext>
            </a:extLst>
          </p:cNvPr>
          <p:cNvSpPr>
            <a:spLocks noGrp="1" noChangeArrowheads="1"/>
          </p:cNvSpPr>
          <p:nvPr>
            <p:ph type="sldNum" sz="quarter" idx="12"/>
          </p:nvPr>
        </p:nvSpPr>
        <p:spPr/>
        <p:txBody>
          <a:bodyPr/>
          <a:lstStyle>
            <a:lvl1pPr>
              <a:defRPr/>
            </a:lvl1pPr>
          </a:lstStyle>
          <a:p>
            <a:fld id="{9C03FCDA-A3CF-0C45-B8BE-ED4A74563D50}" type="slidenum">
              <a:rPr lang="en-US" altLang="en-US"/>
              <a:pPr/>
              <a:t>‹#›</a:t>
            </a:fld>
            <a:endParaRPr lang="en-US" altLang="en-US"/>
          </a:p>
        </p:txBody>
      </p:sp>
    </p:spTree>
    <p:extLst>
      <p:ext uri="{BB962C8B-B14F-4D97-AF65-F5344CB8AC3E}">
        <p14:creationId xmlns:p14="http://schemas.microsoft.com/office/powerpoint/2010/main" val="2664413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5751C04-3D37-C440-B3F5-CC6D39981B7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77C82DC-AFEC-A346-B7D6-A760033558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9F6C499-5A2F-0A4C-A55A-3E958EB48585}"/>
              </a:ext>
            </a:extLst>
          </p:cNvPr>
          <p:cNvSpPr>
            <a:spLocks noGrp="1" noChangeArrowheads="1"/>
          </p:cNvSpPr>
          <p:nvPr>
            <p:ph type="sldNum" sz="quarter" idx="12"/>
          </p:nvPr>
        </p:nvSpPr>
        <p:spPr>
          <a:ln/>
        </p:spPr>
        <p:txBody>
          <a:bodyPr/>
          <a:lstStyle>
            <a:lvl1pPr>
              <a:defRPr/>
            </a:lvl1pPr>
          </a:lstStyle>
          <a:p>
            <a:fld id="{2DB37969-F1F9-3241-B7F2-BFC547DB2E88}" type="slidenum">
              <a:rPr lang="en-US" altLang="en-US"/>
              <a:pPr/>
              <a:t>‹#›</a:t>
            </a:fld>
            <a:endParaRPr lang="en-US" altLang="en-US"/>
          </a:p>
        </p:txBody>
      </p:sp>
    </p:spTree>
    <p:extLst>
      <p:ext uri="{BB962C8B-B14F-4D97-AF65-F5344CB8AC3E}">
        <p14:creationId xmlns:p14="http://schemas.microsoft.com/office/powerpoint/2010/main" val="3657476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3B57DF-3A15-A543-B815-C94ED71E55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751984-89DA-284D-A228-352D672E87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247FD33-E233-3447-944E-5919AE8BDA50}"/>
              </a:ext>
            </a:extLst>
          </p:cNvPr>
          <p:cNvSpPr>
            <a:spLocks noGrp="1" noChangeArrowheads="1"/>
          </p:cNvSpPr>
          <p:nvPr>
            <p:ph type="sldNum" sz="quarter" idx="12"/>
          </p:nvPr>
        </p:nvSpPr>
        <p:spPr>
          <a:ln/>
        </p:spPr>
        <p:txBody>
          <a:bodyPr/>
          <a:lstStyle>
            <a:lvl1pPr>
              <a:defRPr/>
            </a:lvl1pPr>
          </a:lstStyle>
          <a:p>
            <a:fld id="{05479795-DD23-084A-8861-C55B1DBC1D06}" type="slidenum">
              <a:rPr lang="en-US" altLang="en-US"/>
              <a:pPr/>
              <a:t>‹#›</a:t>
            </a:fld>
            <a:endParaRPr lang="en-US" altLang="en-US"/>
          </a:p>
        </p:txBody>
      </p:sp>
    </p:spTree>
    <p:extLst>
      <p:ext uri="{BB962C8B-B14F-4D97-AF65-F5344CB8AC3E}">
        <p14:creationId xmlns:p14="http://schemas.microsoft.com/office/powerpoint/2010/main" val="1531458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FC1016-A27C-1B4D-A27E-7B9279BD8E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131A4F1-654D-614A-8237-E83BBF4277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24C98BE-47B3-E24A-925C-C955DE439CE6}"/>
              </a:ext>
            </a:extLst>
          </p:cNvPr>
          <p:cNvSpPr>
            <a:spLocks noGrp="1" noChangeArrowheads="1"/>
          </p:cNvSpPr>
          <p:nvPr>
            <p:ph type="sldNum" sz="quarter" idx="12"/>
          </p:nvPr>
        </p:nvSpPr>
        <p:spPr>
          <a:ln/>
        </p:spPr>
        <p:txBody>
          <a:bodyPr/>
          <a:lstStyle>
            <a:lvl1pPr>
              <a:defRPr/>
            </a:lvl1pPr>
          </a:lstStyle>
          <a:p>
            <a:fld id="{6F5753AC-6026-DD4F-AF0D-55BC6CDF9C52}" type="slidenum">
              <a:rPr lang="en-US" altLang="en-US"/>
              <a:pPr/>
              <a:t>‹#›</a:t>
            </a:fld>
            <a:endParaRPr lang="en-US" altLang="en-US"/>
          </a:p>
        </p:txBody>
      </p:sp>
    </p:spTree>
    <p:extLst>
      <p:ext uri="{BB962C8B-B14F-4D97-AF65-F5344CB8AC3E}">
        <p14:creationId xmlns:p14="http://schemas.microsoft.com/office/powerpoint/2010/main" val="3153417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70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59A01FA-E42E-0D4E-A8AC-A1DCE1CBB403}"/>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a:ext uri="{FF2B5EF4-FFF2-40B4-BE49-F238E27FC236}">
                <a16:creationId xmlns:a16="http://schemas.microsoft.com/office/drawing/2014/main" id="{D5ACDF01-E6CE-D441-897F-FA462736A9F8}"/>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a:ext uri="{FF2B5EF4-FFF2-40B4-BE49-F238E27FC236}">
                <a16:creationId xmlns:a16="http://schemas.microsoft.com/office/drawing/2014/main" id="{E3908B91-6A15-5F4F-BDAF-0CE0F3A9E774}"/>
              </a:ext>
            </a:extLst>
          </p:cNvPr>
          <p:cNvSpPr>
            <a:spLocks noGrp="1" noChangeArrowheads="1"/>
          </p:cNvSpPr>
          <p:nvPr>
            <p:ph type="sldNum" sz="quarter" idx="12"/>
          </p:nvPr>
        </p:nvSpPr>
        <p:spPr/>
        <p:txBody>
          <a:bodyPr/>
          <a:lstStyle>
            <a:lvl1pPr>
              <a:defRPr/>
            </a:lvl1pPr>
          </a:lstStyle>
          <a:p>
            <a:fld id="{1C8FB9AC-0E0C-C349-993B-DDCEB2B0383E}" type="slidenum">
              <a:rPr lang="en-US" altLang="en-US"/>
              <a:pPr/>
              <a:t>‹#›</a:t>
            </a:fld>
            <a:endParaRPr lang="en-US" altLang="en-US"/>
          </a:p>
        </p:txBody>
      </p:sp>
    </p:spTree>
    <p:extLst>
      <p:ext uri="{BB962C8B-B14F-4D97-AF65-F5344CB8AC3E}">
        <p14:creationId xmlns:p14="http://schemas.microsoft.com/office/powerpoint/2010/main" val="3473858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E900E8-F76B-1542-99F5-5F062B8451A5}"/>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Footer Placeholder 5">
            <a:extLst>
              <a:ext uri="{FF2B5EF4-FFF2-40B4-BE49-F238E27FC236}">
                <a16:creationId xmlns:a16="http://schemas.microsoft.com/office/drawing/2014/main" id="{47813791-50BC-EC4B-8A7B-2045FAA53367}"/>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9286F2E9-7217-414A-B9D5-E0B54F37F756}"/>
              </a:ext>
            </a:extLst>
          </p:cNvPr>
          <p:cNvSpPr>
            <a:spLocks noGrp="1" noChangeArrowheads="1"/>
          </p:cNvSpPr>
          <p:nvPr>
            <p:ph type="sldNum" sz="quarter" idx="12"/>
          </p:nvPr>
        </p:nvSpPr>
        <p:spPr/>
        <p:txBody>
          <a:bodyPr/>
          <a:lstStyle>
            <a:lvl1pPr>
              <a:defRPr/>
            </a:lvl1pPr>
          </a:lstStyle>
          <a:p>
            <a:fld id="{3F6C14F4-50D0-7843-B156-0E047787ADCF}" type="slidenum">
              <a:rPr lang="en-US" altLang="en-US"/>
              <a:pPr/>
              <a:t>‹#›</a:t>
            </a:fld>
            <a:endParaRPr lang="en-US" altLang="en-US"/>
          </a:p>
        </p:txBody>
      </p:sp>
    </p:spTree>
    <p:extLst>
      <p:ext uri="{BB962C8B-B14F-4D97-AF65-F5344CB8AC3E}">
        <p14:creationId xmlns:p14="http://schemas.microsoft.com/office/powerpoint/2010/main" val="1225322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C9C5063-FA0F-FE41-8136-53FE7C79AB94}"/>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8" name="Rectangle 5">
            <a:extLst>
              <a:ext uri="{FF2B5EF4-FFF2-40B4-BE49-F238E27FC236}">
                <a16:creationId xmlns:a16="http://schemas.microsoft.com/office/drawing/2014/main" id="{95949BDA-7165-8141-AB5C-DDFF307C3660}"/>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9" name="Rectangle 6">
            <a:extLst>
              <a:ext uri="{FF2B5EF4-FFF2-40B4-BE49-F238E27FC236}">
                <a16:creationId xmlns:a16="http://schemas.microsoft.com/office/drawing/2014/main" id="{104DB1A4-25DA-3044-9EC2-510BAF2FDC75}"/>
              </a:ext>
            </a:extLst>
          </p:cNvPr>
          <p:cNvSpPr>
            <a:spLocks noGrp="1" noChangeArrowheads="1"/>
          </p:cNvSpPr>
          <p:nvPr>
            <p:ph type="sldNum" sz="quarter" idx="12"/>
          </p:nvPr>
        </p:nvSpPr>
        <p:spPr/>
        <p:txBody>
          <a:bodyPr/>
          <a:lstStyle>
            <a:lvl1pPr>
              <a:defRPr/>
            </a:lvl1pPr>
          </a:lstStyle>
          <a:p>
            <a:fld id="{55170B88-C170-E54D-8639-A18F22E23891}" type="slidenum">
              <a:rPr lang="en-US" altLang="en-US"/>
              <a:pPr/>
              <a:t>‹#›</a:t>
            </a:fld>
            <a:endParaRPr lang="en-US" altLang="en-US"/>
          </a:p>
        </p:txBody>
      </p:sp>
    </p:spTree>
    <p:extLst>
      <p:ext uri="{BB962C8B-B14F-4D97-AF65-F5344CB8AC3E}">
        <p14:creationId xmlns:p14="http://schemas.microsoft.com/office/powerpoint/2010/main" val="356280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1EE2B78-3AA2-FD4B-84FE-4CCD65E76741}"/>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a:extLst>
              <a:ext uri="{FF2B5EF4-FFF2-40B4-BE49-F238E27FC236}">
                <a16:creationId xmlns:a16="http://schemas.microsoft.com/office/drawing/2014/main" id="{22F0A903-C10E-D34E-9FF5-59E49570D2F1}"/>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a:extLst>
              <a:ext uri="{FF2B5EF4-FFF2-40B4-BE49-F238E27FC236}">
                <a16:creationId xmlns:a16="http://schemas.microsoft.com/office/drawing/2014/main" id="{E5F5207D-FCDC-E34E-B57F-AC642EEAE477}"/>
              </a:ext>
            </a:extLst>
          </p:cNvPr>
          <p:cNvSpPr>
            <a:spLocks noGrp="1" noChangeArrowheads="1"/>
          </p:cNvSpPr>
          <p:nvPr>
            <p:ph type="sldNum" sz="quarter" idx="12"/>
          </p:nvPr>
        </p:nvSpPr>
        <p:spPr/>
        <p:txBody>
          <a:bodyPr/>
          <a:lstStyle>
            <a:lvl1pPr>
              <a:defRPr/>
            </a:lvl1pPr>
          </a:lstStyle>
          <a:p>
            <a:fld id="{09C42DF6-C0C4-0E4D-AAC2-75C1244C5C8E}" type="slidenum">
              <a:rPr lang="en-US" altLang="en-US"/>
              <a:pPr/>
              <a:t>‹#›</a:t>
            </a:fld>
            <a:endParaRPr lang="en-US" altLang="en-US"/>
          </a:p>
        </p:txBody>
      </p:sp>
    </p:spTree>
    <p:extLst>
      <p:ext uri="{BB962C8B-B14F-4D97-AF65-F5344CB8AC3E}">
        <p14:creationId xmlns:p14="http://schemas.microsoft.com/office/powerpoint/2010/main" val="3216005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1CB1FD3-BD3F-A147-8973-FB887929DF4C}"/>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3" name="Rectangle 5">
            <a:extLst>
              <a:ext uri="{FF2B5EF4-FFF2-40B4-BE49-F238E27FC236}">
                <a16:creationId xmlns:a16="http://schemas.microsoft.com/office/drawing/2014/main" id="{3376F3A5-3B9B-ED40-90E0-C332B0C307F0}"/>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4" name="Rectangle 6">
            <a:extLst>
              <a:ext uri="{FF2B5EF4-FFF2-40B4-BE49-F238E27FC236}">
                <a16:creationId xmlns:a16="http://schemas.microsoft.com/office/drawing/2014/main" id="{D1C43596-FC44-B041-81EC-FD630F0A5EE5}"/>
              </a:ext>
            </a:extLst>
          </p:cNvPr>
          <p:cNvSpPr>
            <a:spLocks noGrp="1" noChangeArrowheads="1"/>
          </p:cNvSpPr>
          <p:nvPr>
            <p:ph type="sldNum" sz="quarter" idx="12"/>
          </p:nvPr>
        </p:nvSpPr>
        <p:spPr/>
        <p:txBody>
          <a:bodyPr/>
          <a:lstStyle>
            <a:lvl1pPr>
              <a:defRPr/>
            </a:lvl1pPr>
          </a:lstStyle>
          <a:p>
            <a:fld id="{20E0E0A7-214B-AC49-B9A5-96D391A46E52}" type="slidenum">
              <a:rPr lang="en-US" altLang="en-US"/>
              <a:pPr/>
              <a:t>‹#›</a:t>
            </a:fld>
            <a:endParaRPr lang="en-US" altLang="en-US"/>
          </a:p>
        </p:txBody>
      </p:sp>
    </p:spTree>
    <p:extLst>
      <p:ext uri="{BB962C8B-B14F-4D97-AF65-F5344CB8AC3E}">
        <p14:creationId xmlns:p14="http://schemas.microsoft.com/office/powerpoint/2010/main" val="17176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907ECC5-F8D9-3F4A-97E0-A6078DE77D0E}"/>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Footer Placeholder 5">
            <a:extLst>
              <a:ext uri="{FF2B5EF4-FFF2-40B4-BE49-F238E27FC236}">
                <a16:creationId xmlns:a16="http://schemas.microsoft.com/office/drawing/2014/main" id="{4B4548F8-AEA7-2D44-BEA4-0B3C2CA6670B}"/>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A98E26E9-DC21-7B4C-8D23-F097A8DF1659}"/>
              </a:ext>
            </a:extLst>
          </p:cNvPr>
          <p:cNvSpPr>
            <a:spLocks noGrp="1" noChangeArrowheads="1"/>
          </p:cNvSpPr>
          <p:nvPr>
            <p:ph type="sldNum" sz="quarter" idx="12"/>
          </p:nvPr>
        </p:nvSpPr>
        <p:spPr/>
        <p:txBody>
          <a:bodyPr/>
          <a:lstStyle>
            <a:lvl1pPr>
              <a:defRPr/>
            </a:lvl1pPr>
          </a:lstStyle>
          <a:p>
            <a:fld id="{45EBA221-365D-184C-AE18-9D6FFB530E26}" type="slidenum">
              <a:rPr lang="en-US" altLang="en-US"/>
              <a:pPr/>
              <a:t>‹#›</a:t>
            </a:fld>
            <a:endParaRPr lang="en-US" altLang="en-US"/>
          </a:p>
        </p:txBody>
      </p:sp>
    </p:spTree>
    <p:extLst>
      <p:ext uri="{BB962C8B-B14F-4D97-AF65-F5344CB8AC3E}">
        <p14:creationId xmlns:p14="http://schemas.microsoft.com/office/powerpoint/2010/main" val="1810236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1545EE9-1147-0E4E-B153-AA9071859137}"/>
              </a:ext>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Footer Placeholder 5">
            <a:extLst>
              <a:ext uri="{FF2B5EF4-FFF2-40B4-BE49-F238E27FC236}">
                <a16:creationId xmlns:a16="http://schemas.microsoft.com/office/drawing/2014/main" id="{DF6216E9-B57D-274B-816A-E29956446FF8}"/>
              </a:ext>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796AC3B9-886E-F84C-8214-A65974835100}"/>
              </a:ext>
            </a:extLst>
          </p:cNvPr>
          <p:cNvSpPr>
            <a:spLocks noGrp="1" noChangeArrowheads="1"/>
          </p:cNvSpPr>
          <p:nvPr>
            <p:ph type="sldNum" sz="quarter" idx="12"/>
          </p:nvPr>
        </p:nvSpPr>
        <p:spPr/>
        <p:txBody>
          <a:bodyPr/>
          <a:lstStyle>
            <a:lvl1pPr>
              <a:defRPr/>
            </a:lvl1pPr>
          </a:lstStyle>
          <a:p>
            <a:fld id="{CC0A30BD-F13A-0E43-A0B0-B860E41113A5}" type="slidenum">
              <a:rPr lang="en-US" altLang="en-US"/>
              <a:pPr/>
              <a:t>‹#›</a:t>
            </a:fld>
            <a:endParaRPr lang="en-US" altLang="en-US"/>
          </a:p>
        </p:txBody>
      </p:sp>
    </p:spTree>
    <p:extLst>
      <p:ext uri="{BB962C8B-B14F-4D97-AF65-F5344CB8AC3E}">
        <p14:creationId xmlns:p14="http://schemas.microsoft.com/office/powerpoint/2010/main" val="30899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2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June 09 text white">
            <a:extLst>
              <a:ext uri="{FF2B5EF4-FFF2-40B4-BE49-F238E27FC236}">
                <a16:creationId xmlns:a16="http://schemas.microsoft.com/office/drawing/2014/main" id="{15522B50-2B37-2D4A-88E0-DA3D5F6DD06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4BE5CFB1-C3BB-BE4E-85C1-471BFF23A852}"/>
              </a:ext>
            </a:extLst>
          </p:cNvPr>
          <p:cNvSpPr>
            <a:spLocks noGrp="1" noChangeArrowheads="1"/>
          </p:cNvSpPr>
          <p:nvPr>
            <p:ph type="title"/>
          </p:nvPr>
        </p:nvSpPr>
        <p:spPr bwMode="auto">
          <a:xfrm>
            <a:off x="685800" y="762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122FCA92-0277-6A46-8CEF-7EBADC631F16}"/>
              </a:ext>
            </a:extLst>
          </p:cNvPr>
          <p:cNvSpPr>
            <a:spLocks noGrp="1" noChangeArrowheads="1"/>
          </p:cNvSpPr>
          <p:nvPr>
            <p:ph type="body" idx="1"/>
          </p:nvPr>
        </p:nvSpPr>
        <p:spPr bwMode="auto">
          <a:xfrm>
            <a:off x="685800" y="914400"/>
            <a:ext cx="777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75AF0B16-3945-1445-A93F-E0F7D97CD39E}"/>
              </a:ext>
            </a:extLst>
          </p:cNvPr>
          <p:cNvSpPr>
            <a:spLocks noGrp="1" noChangeArrowheads="1"/>
          </p:cNvSpPr>
          <p:nvPr>
            <p:ph type="dt" sz="half" idx="2"/>
          </p:nvPr>
        </p:nvSpPr>
        <p:spPr bwMode="auto">
          <a:xfrm>
            <a:off x="7162800" y="6324600"/>
            <a:ext cx="1143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0" hangingPunct="0">
              <a:defRPr sz="1400">
                <a:solidFill>
                  <a:srgbClr val="000000"/>
                </a:solidFill>
                <a:latin typeface="Arial" charset="0"/>
                <a:ea typeface="ＭＳ Ｐゴシック" pitchFamily="1" charset="-128"/>
                <a:cs typeface="+mn-cs"/>
              </a:defRPr>
            </a:lvl1pPr>
          </a:lstStyle>
          <a:p>
            <a:pPr>
              <a:defRPr/>
            </a:pPr>
            <a:endParaRPr lang="en-US"/>
          </a:p>
        </p:txBody>
      </p:sp>
      <p:sp>
        <p:nvSpPr>
          <p:cNvPr id="1029" name="Rectangle 5">
            <a:extLst>
              <a:ext uri="{FF2B5EF4-FFF2-40B4-BE49-F238E27FC236}">
                <a16:creationId xmlns:a16="http://schemas.microsoft.com/office/drawing/2014/main" id="{DA9F4EB9-433C-6544-97CC-56D6F6AB72F8}"/>
              </a:ext>
            </a:extLst>
          </p:cNvPr>
          <p:cNvSpPr>
            <a:spLocks noGrp="1" noChangeArrowheads="1"/>
          </p:cNvSpPr>
          <p:nvPr>
            <p:ph type="ftr" sz="quarter" idx="3"/>
          </p:nvPr>
        </p:nvSpPr>
        <p:spPr bwMode="auto">
          <a:xfrm>
            <a:off x="2209800" y="6324600"/>
            <a:ext cx="4800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0" hangingPunct="0">
              <a:defRPr sz="1400">
                <a:solidFill>
                  <a:srgbClr val="000000"/>
                </a:solidFill>
                <a:latin typeface="Arial" charset="0"/>
                <a:ea typeface="ＭＳ Ｐゴシック" pitchFamily="1" charset="-128"/>
                <a:cs typeface="+mn-cs"/>
              </a:defRPr>
            </a:lvl1pPr>
          </a:lstStyle>
          <a:p>
            <a:pPr>
              <a:defRPr/>
            </a:pPr>
            <a:endParaRPr lang="en-US"/>
          </a:p>
        </p:txBody>
      </p:sp>
      <p:sp>
        <p:nvSpPr>
          <p:cNvPr id="1030" name="Rectangle 6">
            <a:extLst>
              <a:ext uri="{FF2B5EF4-FFF2-40B4-BE49-F238E27FC236}">
                <a16:creationId xmlns:a16="http://schemas.microsoft.com/office/drawing/2014/main" id="{E0567397-CDDF-124C-9A5D-93F70B51F857}"/>
              </a:ext>
            </a:extLst>
          </p:cNvPr>
          <p:cNvSpPr>
            <a:spLocks noGrp="1" noChangeArrowheads="1"/>
          </p:cNvSpPr>
          <p:nvPr>
            <p:ph type="sldNum" sz="quarter" idx="4"/>
          </p:nvPr>
        </p:nvSpPr>
        <p:spPr bwMode="auto">
          <a:xfrm>
            <a:off x="8458200" y="6324600"/>
            <a:ext cx="609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0" hangingPunct="0">
              <a:defRPr sz="1400">
                <a:solidFill>
                  <a:srgbClr val="000000"/>
                </a:solidFill>
                <a:latin typeface="Arial" panose="020B0604020202020204" pitchFamily="34" charset="0"/>
              </a:defRPr>
            </a:lvl1pPr>
          </a:lstStyle>
          <a:p>
            <a:fld id="{8351C70F-9412-4A43-A1EB-7B6B79F1AADF}" type="slidenum">
              <a:rPr lang="en-US" altLang="en-US"/>
              <a:pPr/>
              <a:t>‹#›</a:t>
            </a:fld>
            <a:endParaRPr lang="en-US" altLang="en-US"/>
          </a:p>
        </p:txBody>
      </p:sp>
      <p:cxnSp>
        <p:nvCxnSpPr>
          <p:cNvPr id="9" name="Straight Connector 8">
            <a:extLst>
              <a:ext uri="{FF2B5EF4-FFF2-40B4-BE49-F238E27FC236}">
                <a16:creationId xmlns:a16="http://schemas.microsoft.com/office/drawing/2014/main" id="{100ABB73-81DA-DF4F-A1CB-D402214CBA9E}"/>
              </a:ext>
            </a:extLst>
          </p:cNvPr>
          <p:cNvCxnSpPr/>
          <p:nvPr/>
        </p:nvCxnSpPr>
        <p:spPr bwMode="auto">
          <a:xfrm>
            <a:off x="0" y="762000"/>
            <a:ext cx="91440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033" name="Picture 4" descr="June 09 text white">
            <a:extLst>
              <a:ext uri="{FF2B5EF4-FFF2-40B4-BE49-F238E27FC236}">
                <a16:creationId xmlns:a16="http://schemas.microsoft.com/office/drawing/2014/main" id="{CA1E8051-AF0D-544D-A4E2-0BD86A92435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C3B99009-C028-264F-A380-591FAFD4C1FD}"/>
              </a:ext>
            </a:extLst>
          </p:cNvPr>
          <p:cNvCxnSpPr/>
          <p:nvPr userDrawn="1"/>
        </p:nvCxnSpPr>
        <p:spPr bwMode="auto">
          <a:xfrm>
            <a:off x="0" y="762000"/>
            <a:ext cx="91440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4" descr="June 09 text white">
            <a:extLst>
              <a:ext uri="{FF2B5EF4-FFF2-40B4-BE49-F238E27FC236}">
                <a16:creationId xmlns:a16="http://schemas.microsoft.com/office/drawing/2014/main" id="{746B757B-CC70-834D-8E87-0D0C6633522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8795C3A3-A39B-1949-9D37-004C7BC52AC5}"/>
              </a:ext>
            </a:extLst>
          </p:cNvPr>
          <p:cNvSpPr>
            <a:spLocks noGrp="1" noChangeArrowheads="1"/>
          </p:cNvSpPr>
          <p:nvPr>
            <p:ph type="title"/>
          </p:nvPr>
        </p:nvSpPr>
        <p:spPr bwMode="auto">
          <a:xfrm>
            <a:off x="685800" y="762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3">
            <a:extLst>
              <a:ext uri="{FF2B5EF4-FFF2-40B4-BE49-F238E27FC236}">
                <a16:creationId xmlns:a16="http://schemas.microsoft.com/office/drawing/2014/main" id="{70E14389-C3D9-2B44-8552-B07E1D08DAFC}"/>
              </a:ext>
            </a:extLst>
          </p:cNvPr>
          <p:cNvSpPr>
            <a:spLocks noGrp="1" noChangeArrowheads="1"/>
          </p:cNvSpPr>
          <p:nvPr>
            <p:ph type="body" idx="1"/>
          </p:nvPr>
        </p:nvSpPr>
        <p:spPr bwMode="auto">
          <a:xfrm>
            <a:off x="685800" y="914400"/>
            <a:ext cx="777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02DB5D8F-FA71-3A4D-A47D-9816749F9A31}"/>
              </a:ext>
            </a:extLst>
          </p:cNvPr>
          <p:cNvSpPr>
            <a:spLocks noGrp="1" noChangeArrowheads="1"/>
          </p:cNvSpPr>
          <p:nvPr>
            <p:ph type="dt" sz="half" idx="2"/>
          </p:nvPr>
        </p:nvSpPr>
        <p:spPr bwMode="auto">
          <a:xfrm>
            <a:off x="7162800" y="6324600"/>
            <a:ext cx="1143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0" hangingPunct="0">
              <a:defRPr sz="1400">
                <a:solidFill>
                  <a:srgbClr val="000000"/>
                </a:solidFill>
                <a:latin typeface="Arial" charset="0"/>
                <a:ea typeface="ＭＳ Ｐゴシック" pitchFamily="1" charset="-128"/>
                <a:cs typeface="Arial" charset="0"/>
              </a:defRPr>
            </a:lvl1pPr>
          </a:lstStyle>
          <a:p>
            <a:pPr>
              <a:defRPr/>
            </a:pPr>
            <a:endParaRPr lang="en-US"/>
          </a:p>
        </p:txBody>
      </p:sp>
      <p:sp>
        <p:nvSpPr>
          <p:cNvPr id="1029" name="Rectangle 5">
            <a:extLst>
              <a:ext uri="{FF2B5EF4-FFF2-40B4-BE49-F238E27FC236}">
                <a16:creationId xmlns:a16="http://schemas.microsoft.com/office/drawing/2014/main" id="{8E4EE722-7029-324B-B6AA-42593B541937}"/>
              </a:ext>
            </a:extLst>
          </p:cNvPr>
          <p:cNvSpPr>
            <a:spLocks noGrp="1" noChangeArrowheads="1"/>
          </p:cNvSpPr>
          <p:nvPr>
            <p:ph type="ftr" sz="quarter" idx="3"/>
          </p:nvPr>
        </p:nvSpPr>
        <p:spPr bwMode="auto">
          <a:xfrm>
            <a:off x="2209800" y="6324600"/>
            <a:ext cx="4800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0" hangingPunct="0">
              <a:defRPr sz="1400">
                <a:solidFill>
                  <a:srgbClr val="000000"/>
                </a:solidFill>
                <a:latin typeface="Arial" charset="0"/>
                <a:ea typeface="ＭＳ Ｐゴシック" pitchFamily="1" charset="-128"/>
                <a:cs typeface="Arial" charset="0"/>
              </a:defRPr>
            </a:lvl1pPr>
          </a:lstStyle>
          <a:p>
            <a:pPr>
              <a:defRPr/>
            </a:pPr>
            <a:endParaRPr lang="en-US"/>
          </a:p>
        </p:txBody>
      </p:sp>
      <p:sp>
        <p:nvSpPr>
          <p:cNvPr id="1030" name="Rectangle 6">
            <a:extLst>
              <a:ext uri="{FF2B5EF4-FFF2-40B4-BE49-F238E27FC236}">
                <a16:creationId xmlns:a16="http://schemas.microsoft.com/office/drawing/2014/main" id="{397369FF-3857-D64E-8B69-0E2E8293CD05}"/>
              </a:ext>
            </a:extLst>
          </p:cNvPr>
          <p:cNvSpPr>
            <a:spLocks noGrp="1" noChangeArrowheads="1"/>
          </p:cNvSpPr>
          <p:nvPr>
            <p:ph type="sldNum" sz="quarter" idx="4"/>
          </p:nvPr>
        </p:nvSpPr>
        <p:spPr bwMode="auto">
          <a:xfrm>
            <a:off x="8458200" y="6324600"/>
            <a:ext cx="609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0" hangingPunct="0">
              <a:defRPr sz="1400">
                <a:solidFill>
                  <a:srgbClr val="000000"/>
                </a:solidFill>
                <a:latin typeface="Arial" panose="020B0604020202020204" pitchFamily="34" charset="0"/>
              </a:defRPr>
            </a:lvl1pPr>
          </a:lstStyle>
          <a:p>
            <a:fld id="{DD0AA010-CE8A-8B4F-B419-DC86BEED999E}" type="slidenum">
              <a:rPr lang="en-US" altLang="en-US"/>
              <a:pPr/>
              <a:t>‹#›</a:t>
            </a:fld>
            <a:endParaRPr lang="en-US" altLang="en-US"/>
          </a:p>
        </p:txBody>
      </p:sp>
      <p:cxnSp>
        <p:nvCxnSpPr>
          <p:cNvPr id="9" name="Straight Connector 8">
            <a:extLst>
              <a:ext uri="{FF2B5EF4-FFF2-40B4-BE49-F238E27FC236}">
                <a16:creationId xmlns:a16="http://schemas.microsoft.com/office/drawing/2014/main" id="{68BD7B68-21D9-C144-897C-49AE6C3E3A11}"/>
              </a:ext>
            </a:extLst>
          </p:cNvPr>
          <p:cNvCxnSpPr/>
          <p:nvPr/>
        </p:nvCxnSpPr>
        <p:spPr bwMode="auto">
          <a:xfrm>
            <a:off x="0" y="762000"/>
            <a:ext cx="91440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2057" name="Picture 4" descr="June 09 text white">
            <a:extLst>
              <a:ext uri="{FF2B5EF4-FFF2-40B4-BE49-F238E27FC236}">
                <a16:creationId xmlns:a16="http://schemas.microsoft.com/office/drawing/2014/main" id="{7B69B4D1-6934-7F47-85C5-CCC107717D3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C85B168A-9D69-4247-A499-0D15BF13C930}"/>
              </a:ext>
            </a:extLst>
          </p:cNvPr>
          <p:cNvCxnSpPr/>
          <p:nvPr userDrawn="1"/>
        </p:nvCxnSpPr>
        <p:spPr bwMode="auto">
          <a:xfrm>
            <a:off x="0" y="762000"/>
            <a:ext cx="91440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39"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4" descr="text slide border">
            <a:extLst>
              <a:ext uri="{FF2B5EF4-FFF2-40B4-BE49-F238E27FC236}">
                <a16:creationId xmlns:a16="http://schemas.microsoft.com/office/drawing/2014/main" id="{F9F4D940-CA5C-6944-B9A3-E57CBA1D3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13475"/>
            <a:ext cx="914558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descr="June 09 title white">
            <a:extLst>
              <a:ext uri="{FF2B5EF4-FFF2-40B4-BE49-F238E27FC236}">
                <a16:creationId xmlns:a16="http://schemas.microsoft.com/office/drawing/2014/main" id="{76456742-3D83-A147-B138-83FD89BFB5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a:extLst>
              <a:ext uri="{FF2B5EF4-FFF2-40B4-BE49-F238E27FC236}">
                <a16:creationId xmlns:a16="http://schemas.microsoft.com/office/drawing/2014/main" id="{DA61F9AF-2FE3-A342-8317-E6D19B7D978E}"/>
              </a:ext>
            </a:extLst>
          </p:cNvPr>
          <p:cNvSpPr>
            <a:spLocks noGrp="1" noChangeArrowheads="1"/>
          </p:cNvSpPr>
          <p:nvPr>
            <p:ph type="title"/>
          </p:nvPr>
        </p:nvSpPr>
        <p:spPr bwMode="auto">
          <a:xfrm>
            <a:off x="609600" y="80963"/>
            <a:ext cx="77724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7" name="Rectangle 3">
            <a:extLst>
              <a:ext uri="{FF2B5EF4-FFF2-40B4-BE49-F238E27FC236}">
                <a16:creationId xmlns:a16="http://schemas.microsoft.com/office/drawing/2014/main" id="{B162F487-F420-2042-B3B3-6C8C592D1C7A}"/>
              </a:ext>
            </a:extLst>
          </p:cNvPr>
          <p:cNvSpPr>
            <a:spLocks noGrp="1" noChangeArrowheads="1"/>
          </p:cNvSpPr>
          <p:nvPr>
            <p:ph type="body" idx="1"/>
          </p:nvPr>
        </p:nvSpPr>
        <p:spPr bwMode="auto">
          <a:xfrm>
            <a:off x="304800" y="928688"/>
            <a:ext cx="8458200"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27" r:id="rId1"/>
  </p:sldLayoutIdLst>
  <p:hf hdr="0" ftr="0" dt="0"/>
  <p:txStyles>
    <p:titleStyle>
      <a:lvl1pPr algn="ctr" rtl="0" eaLnBrk="0" fontAlgn="base" hangingPunct="0">
        <a:spcBef>
          <a:spcPct val="0"/>
        </a:spcBef>
        <a:spcAft>
          <a:spcPct val="0"/>
        </a:spcAft>
        <a:defRPr sz="3600">
          <a:solidFill>
            <a:schemeClr val="tx2"/>
          </a:solidFill>
          <a:latin typeface="+mj-lt"/>
          <a:ea typeface="MS PGothic" pitchFamily="34" charset="-128"/>
          <a:cs typeface="+mj-cs"/>
        </a:defRPr>
      </a:lvl1pPr>
      <a:lvl2pPr algn="ctr" rtl="0" eaLnBrk="0" fontAlgn="base" hangingPunct="0">
        <a:spcBef>
          <a:spcPct val="0"/>
        </a:spcBef>
        <a:spcAft>
          <a:spcPct val="0"/>
        </a:spcAft>
        <a:defRPr sz="3600">
          <a:solidFill>
            <a:schemeClr val="tx2"/>
          </a:solidFill>
          <a:latin typeface="Arial" charset="0"/>
          <a:ea typeface="MS PGothic" pitchFamily="34" charset="-128"/>
          <a:cs typeface="ＭＳ Ｐゴシック"/>
        </a:defRPr>
      </a:lvl2pPr>
      <a:lvl3pPr algn="ctr" rtl="0" eaLnBrk="0" fontAlgn="base" hangingPunct="0">
        <a:spcBef>
          <a:spcPct val="0"/>
        </a:spcBef>
        <a:spcAft>
          <a:spcPct val="0"/>
        </a:spcAft>
        <a:defRPr sz="3600">
          <a:solidFill>
            <a:schemeClr val="tx2"/>
          </a:solidFill>
          <a:latin typeface="Arial" charset="0"/>
          <a:ea typeface="MS PGothic" pitchFamily="34" charset="-128"/>
          <a:cs typeface="ＭＳ Ｐゴシック"/>
        </a:defRPr>
      </a:lvl3pPr>
      <a:lvl4pPr algn="ctr" rtl="0" eaLnBrk="0" fontAlgn="base" hangingPunct="0">
        <a:spcBef>
          <a:spcPct val="0"/>
        </a:spcBef>
        <a:spcAft>
          <a:spcPct val="0"/>
        </a:spcAft>
        <a:defRPr sz="3600">
          <a:solidFill>
            <a:schemeClr val="tx2"/>
          </a:solidFill>
          <a:latin typeface="Arial" charset="0"/>
          <a:ea typeface="MS PGothic" pitchFamily="34" charset="-128"/>
          <a:cs typeface="ＭＳ Ｐゴシック"/>
        </a:defRPr>
      </a:lvl4pPr>
      <a:lvl5pPr algn="ctr" rtl="0" eaLnBrk="0" fontAlgn="base" hangingPunct="0">
        <a:spcBef>
          <a:spcPct val="0"/>
        </a:spcBef>
        <a:spcAft>
          <a:spcPct val="0"/>
        </a:spcAft>
        <a:defRPr sz="3600">
          <a:solidFill>
            <a:schemeClr val="tx2"/>
          </a:solidFill>
          <a:latin typeface="Arial" charset="0"/>
          <a:ea typeface="MS PGothic" pitchFamily="34" charset="-128"/>
          <a:cs typeface="ＭＳ Ｐゴシック"/>
        </a:defRPr>
      </a:lvl5pPr>
      <a:lvl6pPr marL="457200" algn="ctr" rtl="0" eaLnBrk="0" fontAlgn="base" hangingPunct="0">
        <a:spcBef>
          <a:spcPct val="0"/>
        </a:spcBef>
        <a:spcAft>
          <a:spcPct val="0"/>
        </a:spcAft>
        <a:defRPr sz="3600">
          <a:solidFill>
            <a:schemeClr val="tx2"/>
          </a:solidFill>
          <a:latin typeface="Arial" charset="0"/>
          <a:ea typeface="ＭＳ Ｐゴシック"/>
          <a:cs typeface="ＭＳ Ｐゴシック"/>
        </a:defRPr>
      </a:lvl6pPr>
      <a:lvl7pPr marL="914400" algn="ctr" rtl="0" eaLnBrk="0" fontAlgn="base" hangingPunct="0">
        <a:spcBef>
          <a:spcPct val="0"/>
        </a:spcBef>
        <a:spcAft>
          <a:spcPct val="0"/>
        </a:spcAft>
        <a:defRPr sz="3600">
          <a:solidFill>
            <a:schemeClr val="tx2"/>
          </a:solidFill>
          <a:latin typeface="Arial" charset="0"/>
          <a:ea typeface="ＭＳ Ｐゴシック"/>
          <a:cs typeface="ＭＳ Ｐゴシック"/>
        </a:defRPr>
      </a:lvl7pPr>
      <a:lvl8pPr marL="1371600" algn="ctr" rtl="0" eaLnBrk="0" fontAlgn="base" hangingPunct="0">
        <a:spcBef>
          <a:spcPct val="0"/>
        </a:spcBef>
        <a:spcAft>
          <a:spcPct val="0"/>
        </a:spcAft>
        <a:defRPr sz="3600">
          <a:solidFill>
            <a:schemeClr val="tx2"/>
          </a:solidFill>
          <a:latin typeface="Arial" charset="0"/>
          <a:ea typeface="ＭＳ Ｐゴシック"/>
          <a:cs typeface="ＭＳ Ｐゴシック"/>
        </a:defRPr>
      </a:lvl8pPr>
      <a:lvl9pPr marL="1828800" algn="ctr" rtl="0" eaLnBrk="0" fontAlgn="base" hangingPunct="0">
        <a:spcBef>
          <a:spcPct val="0"/>
        </a:spcBef>
        <a:spcAft>
          <a:spcPct val="0"/>
        </a:spcAft>
        <a:defRPr sz="3600">
          <a:solidFill>
            <a:schemeClr val="tx2"/>
          </a:solidFill>
          <a:latin typeface="Arial" charset="0"/>
          <a:ea typeface="ＭＳ Ｐゴシック"/>
          <a:cs typeface="ＭＳ Ｐゴシック"/>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Char char="–"/>
        <a:defRPr>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cs typeface="+mn-cs"/>
        </a:defRPr>
      </a:lvl5pPr>
      <a:lvl6pPr marL="2514600" indent="-228600" algn="l" rtl="0" eaLnBrk="0" fontAlgn="base" hangingPunct="0">
        <a:spcBef>
          <a:spcPct val="20000"/>
        </a:spcBef>
        <a:spcAft>
          <a:spcPct val="0"/>
        </a:spcAft>
        <a:buChar char="»"/>
        <a:defRPr sz="1600">
          <a:solidFill>
            <a:schemeClr val="tx1"/>
          </a:solidFill>
          <a:latin typeface="+mn-lt"/>
          <a:ea typeface="+mn-ea"/>
          <a:cs typeface="+mn-cs"/>
        </a:defRPr>
      </a:lvl6pPr>
      <a:lvl7pPr marL="2971800" indent="-228600" algn="l" rtl="0" eaLnBrk="0" fontAlgn="base" hangingPunct="0">
        <a:spcBef>
          <a:spcPct val="20000"/>
        </a:spcBef>
        <a:spcAft>
          <a:spcPct val="0"/>
        </a:spcAft>
        <a:buChar char="»"/>
        <a:defRPr sz="1600">
          <a:solidFill>
            <a:schemeClr val="tx1"/>
          </a:solidFill>
          <a:latin typeface="+mn-lt"/>
          <a:ea typeface="+mn-ea"/>
          <a:cs typeface="+mn-cs"/>
        </a:defRPr>
      </a:lvl7pPr>
      <a:lvl8pPr marL="3429000" indent="-228600" algn="l" rtl="0" eaLnBrk="0" fontAlgn="base" hangingPunct="0">
        <a:spcBef>
          <a:spcPct val="20000"/>
        </a:spcBef>
        <a:spcAft>
          <a:spcPct val="0"/>
        </a:spcAft>
        <a:buChar char="»"/>
        <a:defRPr sz="1600">
          <a:solidFill>
            <a:schemeClr val="tx1"/>
          </a:solidFill>
          <a:latin typeface="+mn-lt"/>
          <a:ea typeface="+mn-ea"/>
          <a:cs typeface="+mn-cs"/>
        </a:defRPr>
      </a:lvl8pPr>
      <a:lvl9pPr marL="3886200" indent="-228600" algn="l" rtl="0" eaLnBrk="0" fontAlgn="base" hangingPunct="0">
        <a:spcBef>
          <a:spcPct val="20000"/>
        </a:spcBef>
        <a:spcAft>
          <a:spcPct val="0"/>
        </a:spcAft>
        <a:buChar char="»"/>
        <a:defRPr sz="16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465D2A41-9C37-B64D-ACBF-5E6FC3A764C0}"/>
              </a:ext>
            </a:extLst>
          </p:cNvPr>
          <p:cNvSpPr txBox="1">
            <a:spLocks/>
          </p:cNvSpPr>
          <p:nvPr/>
        </p:nvSpPr>
        <p:spPr bwMode="auto">
          <a:xfrm>
            <a:off x="457200" y="1641475"/>
            <a:ext cx="8686800" cy="1600200"/>
          </a:xfrm>
          <a:prstGeom prst="rect">
            <a:avLst/>
          </a:prstGeom>
          <a:ln>
            <a:miter lim="800000"/>
            <a:headEnd/>
            <a:tailEnd/>
          </a:ln>
        </p:spPr>
        <p:txBody>
          <a:bodyPr/>
          <a:lstStyle/>
          <a:p>
            <a:pPr algn="ctr">
              <a:defRPr/>
            </a:pPr>
            <a:r>
              <a:rPr lang="en-US" sz="3200" b="1" kern="0" dirty="0">
                <a:ea typeface="ＭＳ Ｐゴシック"/>
                <a:cs typeface="Calibri" pitchFamily="34" charset="0"/>
              </a:rPr>
              <a:t>Synergies being developed for IOOS with EPA and NWQM Network</a:t>
            </a:r>
            <a:br>
              <a:rPr lang="en-US" b="1" i="1" kern="0" dirty="0">
                <a:solidFill>
                  <a:srgbClr val="000000"/>
                </a:solidFill>
                <a:ea typeface="ＭＳ Ｐゴシック"/>
                <a:cs typeface="Calibri" pitchFamily="34" charset="0"/>
              </a:rPr>
            </a:br>
            <a:br>
              <a:rPr lang="en-US" sz="800" b="1" kern="0" dirty="0">
                <a:solidFill>
                  <a:srgbClr val="000000"/>
                </a:solidFill>
                <a:ea typeface="ＭＳ Ｐゴシック"/>
                <a:cs typeface="Calibri" pitchFamily="34" charset="0"/>
              </a:rPr>
            </a:br>
            <a:endParaRPr lang="en-US" b="1" kern="0" dirty="0">
              <a:solidFill>
                <a:srgbClr val="FF0000"/>
              </a:solidFill>
              <a:ea typeface="ＭＳ Ｐゴシック"/>
              <a:cs typeface="Calibri" pitchFamily="34" charset="0"/>
            </a:endParaRPr>
          </a:p>
        </p:txBody>
      </p:sp>
      <p:sp>
        <p:nvSpPr>
          <p:cNvPr id="8" name="Subtitle 4">
            <a:extLst>
              <a:ext uri="{FF2B5EF4-FFF2-40B4-BE49-F238E27FC236}">
                <a16:creationId xmlns:a16="http://schemas.microsoft.com/office/drawing/2014/main" id="{7E5A88E6-BAC0-E24A-AA40-A8AAA3247433}"/>
              </a:ext>
            </a:extLst>
          </p:cNvPr>
          <p:cNvSpPr txBox="1">
            <a:spLocks/>
          </p:cNvSpPr>
          <p:nvPr/>
        </p:nvSpPr>
        <p:spPr bwMode="auto">
          <a:xfrm>
            <a:off x="430213" y="2895600"/>
            <a:ext cx="8686800" cy="1524000"/>
          </a:xfrm>
          <a:prstGeom prst="rect">
            <a:avLst/>
          </a:prstGeom>
          <a:noFill/>
          <a:ln>
            <a:miter lim="800000"/>
            <a:headEnd/>
            <a:tailEnd/>
          </a:ln>
        </p:spPr>
        <p:txBody>
          <a:bodyPr/>
          <a:lstStyle/>
          <a:p>
            <a:pPr marL="342900" indent="-342900">
              <a:spcBef>
                <a:spcPct val="20000"/>
              </a:spcBef>
              <a:defRPr/>
            </a:pPr>
            <a:endParaRPr lang="en-US" sz="2400" b="1" i="1" kern="0" dirty="0">
              <a:solidFill>
                <a:srgbClr val="000000"/>
              </a:solidFill>
              <a:ea typeface="ＭＳ Ｐゴシック"/>
              <a:cs typeface="Calibri" pitchFamily="34" charset="0"/>
            </a:endParaRPr>
          </a:p>
          <a:p>
            <a:pPr marL="342900" indent="-342900" algn="ctr">
              <a:spcBef>
                <a:spcPct val="20000"/>
              </a:spcBef>
              <a:defRPr/>
            </a:pPr>
            <a:r>
              <a:rPr lang="en-US" sz="2000" b="1" kern="0" dirty="0" err="1">
                <a:solidFill>
                  <a:srgbClr val="000000"/>
                </a:solidFill>
                <a:ea typeface="ＭＳ Ｐゴシック"/>
                <a:cs typeface="Calibri" pitchFamily="34" charset="0"/>
              </a:rPr>
              <a:t>Zdenka</a:t>
            </a:r>
            <a:r>
              <a:rPr lang="en-US" sz="2000" b="1" kern="0" dirty="0">
                <a:solidFill>
                  <a:srgbClr val="000000"/>
                </a:solidFill>
                <a:ea typeface="ＭＳ Ｐゴシック"/>
                <a:cs typeface="Calibri" pitchFamily="34" charset="0"/>
              </a:rPr>
              <a:t> Willis </a:t>
            </a:r>
          </a:p>
          <a:p>
            <a:pPr marL="342900" indent="-342900" algn="ctr">
              <a:spcBef>
                <a:spcPct val="20000"/>
              </a:spcBef>
              <a:defRPr/>
            </a:pPr>
            <a:r>
              <a:rPr lang="en-US" sz="2000" b="1" kern="0" dirty="0">
                <a:solidFill>
                  <a:srgbClr val="000000"/>
                </a:solidFill>
                <a:ea typeface="ＭＳ Ｐゴシック"/>
                <a:cs typeface="Calibri" pitchFamily="34" charset="0"/>
              </a:rPr>
              <a:t>Director, U.S. IOOS Program Office </a:t>
            </a:r>
          </a:p>
          <a:p>
            <a:pPr marL="342900" indent="-342900" algn="ctr">
              <a:spcBef>
                <a:spcPct val="20000"/>
              </a:spcBef>
              <a:defRPr/>
            </a:pPr>
            <a:endParaRPr lang="en-US" sz="800" b="1" i="1" kern="0" dirty="0">
              <a:solidFill>
                <a:srgbClr val="000000"/>
              </a:solidFill>
              <a:ea typeface="ＭＳ Ｐゴシック"/>
              <a:cs typeface="Calibri" pitchFamily="34" charset="0"/>
            </a:endParaRPr>
          </a:p>
          <a:p>
            <a:pPr algn="ctr">
              <a:spcBef>
                <a:spcPct val="20000"/>
              </a:spcBef>
              <a:defRPr/>
            </a:pPr>
            <a:endParaRPr lang="en-US" sz="800" i="1" kern="0" dirty="0">
              <a:solidFill>
                <a:srgbClr val="000000"/>
              </a:solidFill>
              <a:ea typeface="ＭＳ Ｐゴシック"/>
              <a:cs typeface="Calibri" pitchFamily="34" charset="0"/>
            </a:endParaRPr>
          </a:p>
          <a:p>
            <a:pPr marL="342900" indent="-342900">
              <a:spcBef>
                <a:spcPct val="20000"/>
              </a:spcBef>
              <a:defRPr/>
            </a:pPr>
            <a:endParaRPr lang="en-US" sz="2000" b="1" kern="0" dirty="0">
              <a:solidFill>
                <a:srgbClr val="000000"/>
              </a:solidFill>
              <a:ea typeface="ＭＳ Ｐゴシック"/>
              <a:cs typeface="Calibri" pitchFamily="34" charset="0"/>
            </a:endParaRPr>
          </a:p>
        </p:txBody>
      </p:sp>
      <p:sp>
        <p:nvSpPr>
          <p:cNvPr id="11" name="Subtitle 4">
            <a:extLst>
              <a:ext uri="{FF2B5EF4-FFF2-40B4-BE49-F238E27FC236}">
                <a16:creationId xmlns:a16="http://schemas.microsoft.com/office/drawing/2014/main" id="{FFFDD626-89CC-D945-AA13-3EA615B4A4E0}"/>
              </a:ext>
            </a:extLst>
          </p:cNvPr>
          <p:cNvSpPr txBox="1">
            <a:spLocks/>
          </p:cNvSpPr>
          <p:nvPr/>
        </p:nvSpPr>
        <p:spPr bwMode="auto">
          <a:xfrm>
            <a:off x="430213" y="4724400"/>
            <a:ext cx="8686800" cy="1524000"/>
          </a:xfrm>
          <a:prstGeom prst="rect">
            <a:avLst/>
          </a:prstGeom>
          <a:noFill/>
          <a:ln>
            <a:miter lim="800000"/>
            <a:headEnd/>
            <a:tailEnd/>
          </a:ln>
        </p:spPr>
        <p:txBody>
          <a:bodyPr/>
          <a:lstStyle/>
          <a:p>
            <a:pPr marL="342900" indent="-342900" algn="ctr">
              <a:spcBef>
                <a:spcPct val="20000"/>
              </a:spcBef>
              <a:defRPr/>
            </a:pPr>
            <a:r>
              <a:rPr lang="en-US" sz="2000" b="1" kern="0" dirty="0">
                <a:solidFill>
                  <a:srgbClr val="000000"/>
                </a:solidFill>
                <a:ea typeface="ＭＳ Ｐゴシック"/>
                <a:cs typeface="Calibri" pitchFamily="34" charset="0"/>
              </a:rPr>
              <a:t>GCOOS Board of Directors Meeting </a:t>
            </a:r>
          </a:p>
          <a:p>
            <a:pPr marL="342900" indent="-342900" algn="ctr">
              <a:spcBef>
                <a:spcPct val="20000"/>
              </a:spcBef>
              <a:defRPr/>
            </a:pPr>
            <a:r>
              <a:rPr lang="en-US" sz="2000" b="1" kern="0" dirty="0">
                <a:solidFill>
                  <a:srgbClr val="000000"/>
                </a:solidFill>
                <a:ea typeface="ＭＳ Ｐゴシック"/>
                <a:cs typeface="Calibri" pitchFamily="34" charset="0"/>
              </a:rPr>
              <a:t>26 – 27 September 2012</a:t>
            </a:r>
          </a:p>
          <a:p>
            <a:pPr marL="342900" indent="-342900" algn="ctr">
              <a:spcBef>
                <a:spcPct val="20000"/>
              </a:spcBef>
              <a:defRPr/>
            </a:pPr>
            <a:r>
              <a:rPr lang="en-US" sz="2000" b="1" kern="0" dirty="0">
                <a:solidFill>
                  <a:srgbClr val="000000"/>
                </a:solidFill>
                <a:ea typeface="ＭＳ Ｐゴシック"/>
                <a:cs typeface="Calibri" pitchFamily="34" charset="0"/>
              </a:rPr>
              <a:t>Corpus Christi, TX</a:t>
            </a:r>
          </a:p>
          <a:p>
            <a:pPr marL="342900" indent="-342900" algn="ctr">
              <a:spcBef>
                <a:spcPct val="20000"/>
              </a:spcBef>
              <a:defRPr/>
            </a:pPr>
            <a:endParaRPr lang="en-US" sz="800" b="1" i="1" kern="0" dirty="0">
              <a:solidFill>
                <a:srgbClr val="000000"/>
              </a:solidFill>
              <a:ea typeface="ＭＳ Ｐゴシック"/>
              <a:cs typeface="Calibri" pitchFamily="34" charset="0"/>
            </a:endParaRPr>
          </a:p>
          <a:p>
            <a:pPr algn="ctr">
              <a:spcBef>
                <a:spcPct val="20000"/>
              </a:spcBef>
              <a:defRPr/>
            </a:pPr>
            <a:endParaRPr lang="en-US" sz="800" i="1" kern="0" dirty="0">
              <a:solidFill>
                <a:srgbClr val="000000"/>
              </a:solidFill>
              <a:ea typeface="ＭＳ Ｐゴシック"/>
              <a:cs typeface="Calibri" pitchFamily="34" charset="0"/>
            </a:endParaRPr>
          </a:p>
          <a:p>
            <a:pPr marL="342900" indent="-342900">
              <a:spcBef>
                <a:spcPct val="20000"/>
              </a:spcBef>
              <a:defRPr/>
            </a:pPr>
            <a:endParaRPr lang="en-US" sz="2000" b="1" kern="0" dirty="0">
              <a:solidFill>
                <a:srgbClr val="000000"/>
              </a:solidFill>
              <a:ea typeface="ＭＳ Ｐゴシック"/>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a:extLst>
              <a:ext uri="{FF2B5EF4-FFF2-40B4-BE49-F238E27FC236}">
                <a16:creationId xmlns:a16="http://schemas.microsoft.com/office/drawing/2014/main" id="{741A5564-C3A7-AA4B-AC98-D5D1D5D7FA54}"/>
              </a:ext>
            </a:extLst>
          </p:cNvPr>
          <p:cNvSpPr>
            <a:spLocks noGrp="1"/>
          </p:cNvSpPr>
          <p:nvPr>
            <p:ph type="title"/>
          </p:nvPr>
        </p:nvSpPr>
        <p:spPr>
          <a:xfrm>
            <a:off x="0" y="76200"/>
            <a:ext cx="9144000" cy="609600"/>
          </a:xfrm>
        </p:spPr>
        <p:txBody>
          <a:bodyPr/>
          <a:lstStyle/>
          <a:p>
            <a:pPr eaLnBrk="1" hangingPunct="1"/>
            <a:r>
              <a:rPr lang="en-US" altLang="en-US" sz="2800" b="1">
                <a:solidFill>
                  <a:schemeClr val="tx1"/>
                </a:solidFill>
                <a:latin typeface="Calibri" panose="020F0502020204030204" pitchFamily="34" charset="0"/>
                <a:cs typeface="Calibri" panose="020F0502020204030204" pitchFamily="34" charset="0"/>
              </a:rPr>
              <a:t>NCCOS Water Quality Data Project</a:t>
            </a:r>
          </a:p>
        </p:txBody>
      </p:sp>
      <p:sp>
        <p:nvSpPr>
          <p:cNvPr id="17411" name="TextBox 4">
            <a:extLst>
              <a:ext uri="{FF2B5EF4-FFF2-40B4-BE49-F238E27FC236}">
                <a16:creationId xmlns:a16="http://schemas.microsoft.com/office/drawing/2014/main" id="{53384669-6E05-6B41-9C97-E9DBCFE88816}"/>
              </a:ext>
            </a:extLst>
          </p:cNvPr>
          <p:cNvSpPr txBox="1">
            <a:spLocks noChangeArrowheads="1"/>
          </p:cNvSpPr>
          <p:nvPr/>
        </p:nvSpPr>
        <p:spPr bwMode="auto">
          <a:xfrm>
            <a:off x="306388" y="3875088"/>
            <a:ext cx="449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a:cs typeface="Calibri" panose="020F0502020204030204" pitchFamily="34" charset="0"/>
              </a:rPr>
              <a:t>Resulting in improved access to water quality station data sets from the Florida Keys National Marine Sanctuary and surrounding waters.  </a:t>
            </a:r>
          </a:p>
        </p:txBody>
      </p:sp>
      <p:sp>
        <p:nvSpPr>
          <p:cNvPr id="17412" name="TextBox 4">
            <a:extLst>
              <a:ext uri="{FF2B5EF4-FFF2-40B4-BE49-F238E27FC236}">
                <a16:creationId xmlns:a16="http://schemas.microsoft.com/office/drawing/2014/main" id="{F2B96D05-4514-7E4B-A509-BFCA7B0D093A}"/>
              </a:ext>
            </a:extLst>
          </p:cNvPr>
          <p:cNvSpPr txBox="1">
            <a:spLocks noChangeArrowheads="1"/>
          </p:cNvSpPr>
          <p:nvPr/>
        </p:nvSpPr>
        <p:spPr bwMode="auto">
          <a:xfrm>
            <a:off x="293688" y="1357313"/>
            <a:ext cx="449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a:cs typeface="Calibri" panose="020F0502020204030204" pitchFamily="34" charset="0"/>
              </a:rPr>
              <a:t>A partnership between U.S. IOOS and NCCOS, SECOORA, FIU and UNCW. </a:t>
            </a:r>
          </a:p>
        </p:txBody>
      </p:sp>
      <p:sp>
        <p:nvSpPr>
          <p:cNvPr id="17413" name="TextBox 4">
            <a:extLst>
              <a:ext uri="{FF2B5EF4-FFF2-40B4-BE49-F238E27FC236}">
                <a16:creationId xmlns:a16="http://schemas.microsoft.com/office/drawing/2014/main" id="{B0431A27-4CB4-9F4D-B3F7-411D4F2EC33F}"/>
              </a:ext>
            </a:extLst>
          </p:cNvPr>
          <p:cNvSpPr txBox="1">
            <a:spLocks noChangeArrowheads="1"/>
          </p:cNvSpPr>
          <p:nvPr/>
        </p:nvSpPr>
        <p:spPr bwMode="auto">
          <a:xfrm>
            <a:off x="276225" y="2339975"/>
            <a:ext cx="449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a:cs typeface="Calibri" panose="020F0502020204030204" pitchFamily="34" charset="0"/>
              </a:rPr>
              <a:t>Reconciled FIU water quality variable terms with the CF Standard Names Table and IOOS Parameter Vocabulary terms</a:t>
            </a:r>
          </a:p>
        </p:txBody>
      </p:sp>
      <p:pic>
        <p:nvPicPr>
          <p:cNvPr id="17414" name="Picture 1">
            <a:extLst>
              <a:ext uri="{FF2B5EF4-FFF2-40B4-BE49-F238E27FC236}">
                <a16:creationId xmlns:a16="http://schemas.microsoft.com/office/drawing/2014/main" id="{1EE7E3B8-D916-A54F-AC68-9FAE51E6A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040" r="40050" b="3439"/>
          <a:stretch>
            <a:fillRect/>
          </a:stretch>
        </p:blipFill>
        <p:spPr bwMode="auto">
          <a:xfrm>
            <a:off x="4922838" y="3152775"/>
            <a:ext cx="4164012" cy="2390775"/>
          </a:xfrm>
          <a:prstGeom prst="rect">
            <a:avLst/>
          </a:prstGeom>
          <a:noFill/>
          <a:ln w="9525">
            <a:solidFill>
              <a:schemeClr val="tx1">
                <a:alpha val="50195"/>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7415" name="Picture 6" descr="NCCOS">
            <a:extLst>
              <a:ext uri="{FF2B5EF4-FFF2-40B4-BE49-F238E27FC236}">
                <a16:creationId xmlns:a16="http://schemas.microsoft.com/office/drawing/2014/main" id="{620C5562-8BE8-ED4D-AEEF-FBAF2834EC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3275" y="1790700"/>
            <a:ext cx="197643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7" descr="C:\Users\rob.ragsdale\Desktop\Copy of IOOS Logo.jpg">
            <a:extLst>
              <a:ext uri="{FF2B5EF4-FFF2-40B4-BE49-F238E27FC236}">
                <a16:creationId xmlns:a16="http://schemas.microsoft.com/office/drawing/2014/main" id="{20E05722-0F3A-C64C-BF3B-67361279D8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154113"/>
            <a:ext cx="1554163"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Home">
            <a:extLst>
              <a:ext uri="{FF2B5EF4-FFF2-40B4-BE49-F238E27FC236}">
                <a16:creationId xmlns:a16="http://schemas.microsoft.com/office/drawing/2014/main" id="{AB0029E3-B938-9D4C-94EE-F3C6B1CA26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076325"/>
            <a:ext cx="23161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1" descr="University of North Carolina Wilmington">
            <a:extLst>
              <a:ext uri="{FF2B5EF4-FFF2-40B4-BE49-F238E27FC236}">
                <a16:creationId xmlns:a16="http://schemas.microsoft.com/office/drawing/2014/main" id="{06A247CC-D9AD-6147-B904-6266089B9B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1888" y="2459038"/>
            <a:ext cx="40894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3" descr="Florida International University Logo">
            <a:extLst>
              <a:ext uri="{FF2B5EF4-FFF2-40B4-BE49-F238E27FC236}">
                <a16:creationId xmlns:a16="http://schemas.microsoft.com/office/drawing/2014/main" id="{8EFAD145-3772-9E41-8AFC-240F9D47B0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3475" y="1927225"/>
            <a:ext cx="2220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Box 11">
            <a:extLst>
              <a:ext uri="{FF2B5EF4-FFF2-40B4-BE49-F238E27FC236}">
                <a16:creationId xmlns:a16="http://schemas.microsoft.com/office/drawing/2014/main" id="{CD5EEEA7-32A5-A94B-A3D8-2228B2FFEDC6}"/>
              </a:ext>
            </a:extLst>
          </p:cNvPr>
          <p:cNvSpPr txBox="1">
            <a:spLocks noChangeArrowheads="1"/>
          </p:cNvSpPr>
          <p:nvPr/>
        </p:nvSpPr>
        <p:spPr bwMode="auto">
          <a:xfrm>
            <a:off x="5062538" y="6367463"/>
            <a:ext cx="3732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r>
              <a:rPr lang="en-US" altLang="en-US" b="1">
                <a:solidFill>
                  <a:schemeClr val="bg1"/>
                </a:solidFill>
              </a:rPr>
              <a:t>Completed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a:extLst>
              <a:ext uri="{FF2B5EF4-FFF2-40B4-BE49-F238E27FC236}">
                <a16:creationId xmlns:a16="http://schemas.microsoft.com/office/drawing/2014/main" id="{7CC10BE9-08B8-7146-ADF5-2265FF37D864}"/>
              </a:ext>
            </a:extLst>
          </p:cNvPr>
          <p:cNvSpPr>
            <a:spLocks noGrp="1"/>
          </p:cNvSpPr>
          <p:nvPr>
            <p:ph type="title"/>
          </p:nvPr>
        </p:nvSpPr>
        <p:spPr>
          <a:xfrm>
            <a:off x="0" y="76200"/>
            <a:ext cx="9144000" cy="609600"/>
          </a:xfrm>
        </p:spPr>
        <p:txBody>
          <a:bodyPr/>
          <a:lstStyle/>
          <a:p>
            <a:pPr eaLnBrk="1" hangingPunct="1"/>
            <a:r>
              <a:rPr lang="en-US" altLang="en-US" sz="2800" b="1">
                <a:solidFill>
                  <a:schemeClr val="tx1"/>
                </a:solidFill>
                <a:latin typeface="Calibri" panose="020F0502020204030204" pitchFamily="34" charset="0"/>
                <a:cs typeface="Calibri" panose="020F0502020204030204" pitchFamily="34" charset="0"/>
              </a:rPr>
              <a:t>EEA Eye on Earth – U.S. IOOS Collaboration</a:t>
            </a:r>
          </a:p>
        </p:txBody>
      </p:sp>
      <p:sp>
        <p:nvSpPr>
          <p:cNvPr id="18435" name="TextBox 4">
            <a:extLst>
              <a:ext uri="{FF2B5EF4-FFF2-40B4-BE49-F238E27FC236}">
                <a16:creationId xmlns:a16="http://schemas.microsoft.com/office/drawing/2014/main" id="{0FE1D3D8-064A-9441-AE54-61632FDF52CD}"/>
              </a:ext>
            </a:extLst>
          </p:cNvPr>
          <p:cNvSpPr txBox="1">
            <a:spLocks noChangeArrowheads="1"/>
          </p:cNvSpPr>
          <p:nvPr/>
        </p:nvSpPr>
        <p:spPr bwMode="auto">
          <a:xfrm>
            <a:off x="293688" y="2549525"/>
            <a:ext cx="449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a:solidFill>
                  <a:srgbClr val="000000"/>
                </a:solidFill>
              </a:rPr>
              <a:t>U.S. IOOS, SECOORA and NANOOS are piloting the integration of water temperature, salinity and water level data with the Eye on Earth platform.  </a:t>
            </a:r>
          </a:p>
        </p:txBody>
      </p:sp>
      <p:sp>
        <p:nvSpPr>
          <p:cNvPr id="18436" name="TextBox 4">
            <a:extLst>
              <a:ext uri="{FF2B5EF4-FFF2-40B4-BE49-F238E27FC236}">
                <a16:creationId xmlns:a16="http://schemas.microsoft.com/office/drawing/2014/main" id="{F529C613-8F16-BF45-8ECC-6E457EA99899}"/>
              </a:ext>
            </a:extLst>
          </p:cNvPr>
          <p:cNvSpPr txBox="1">
            <a:spLocks noChangeArrowheads="1"/>
          </p:cNvSpPr>
          <p:nvPr/>
        </p:nvSpPr>
        <p:spPr bwMode="auto">
          <a:xfrm>
            <a:off x="293688" y="1206500"/>
            <a:ext cx="449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a:solidFill>
                  <a:srgbClr val="000000"/>
                </a:solidFill>
              </a:rPr>
              <a:t>The intent of this project is to show how we can seamlessly bring together global data sets.  </a:t>
            </a:r>
          </a:p>
        </p:txBody>
      </p:sp>
      <p:sp>
        <p:nvSpPr>
          <p:cNvPr id="18437" name="TextBox 4">
            <a:extLst>
              <a:ext uri="{FF2B5EF4-FFF2-40B4-BE49-F238E27FC236}">
                <a16:creationId xmlns:a16="http://schemas.microsoft.com/office/drawing/2014/main" id="{63445CB4-FEEF-9341-9AD6-BDBB45AF4B42}"/>
              </a:ext>
            </a:extLst>
          </p:cNvPr>
          <p:cNvSpPr txBox="1">
            <a:spLocks noChangeArrowheads="1"/>
          </p:cNvSpPr>
          <p:nvPr/>
        </p:nvSpPr>
        <p:spPr bwMode="auto">
          <a:xfrm>
            <a:off x="312738" y="4343400"/>
            <a:ext cx="449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a:solidFill>
                  <a:srgbClr val="000000"/>
                </a:solidFill>
              </a:rPr>
              <a:t>The outcome will be visibility of IOOS data on a global data portal.  </a:t>
            </a:r>
          </a:p>
        </p:txBody>
      </p:sp>
      <p:pic>
        <p:nvPicPr>
          <p:cNvPr id="18438" name="Picture 1">
            <a:extLst>
              <a:ext uri="{FF2B5EF4-FFF2-40B4-BE49-F238E27FC236}">
                <a16:creationId xmlns:a16="http://schemas.microsoft.com/office/drawing/2014/main" id="{42A4FF9F-12B3-5347-A1ED-38250007B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676" t="4616" r="55200" b="3590"/>
          <a:stretch>
            <a:fillRect/>
          </a:stretch>
        </p:blipFill>
        <p:spPr bwMode="auto">
          <a:xfrm>
            <a:off x="4876800" y="1100138"/>
            <a:ext cx="4068763"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6">
            <a:extLst>
              <a:ext uri="{FF2B5EF4-FFF2-40B4-BE49-F238E27FC236}">
                <a16:creationId xmlns:a16="http://schemas.microsoft.com/office/drawing/2014/main" id="{1EF875B1-7BC0-1B4F-9F85-7D91756E6773}"/>
              </a:ext>
            </a:extLst>
          </p:cNvPr>
          <p:cNvSpPr txBox="1">
            <a:spLocks noChangeArrowheads="1"/>
          </p:cNvSpPr>
          <p:nvPr/>
        </p:nvSpPr>
        <p:spPr bwMode="auto">
          <a:xfrm>
            <a:off x="5062538" y="6367463"/>
            <a:ext cx="3732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r>
              <a:rPr lang="en-US" altLang="en-US" b="1">
                <a:solidFill>
                  <a:schemeClr val="bg1"/>
                </a:solidFill>
              </a:rPr>
              <a:t>Evaluate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DOI seal">
            <a:extLst>
              <a:ext uri="{FF2B5EF4-FFF2-40B4-BE49-F238E27FC236}">
                <a16:creationId xmlns:a16="http://schemas.microsoft.com/office/drawing/2014/main" id="{78F32146-CA49-9F44-BF79-B66932472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0" y="3708400"/>
            <a:ext cx="12096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descr="EPA logo">
            <a:extLst>
              <a:ext uri="{FF2B5EF4-FFF2-40B4-BE49-F238E27FC236}">
                <a16:creationId xmlns:a16="http://schemas.microsoft.com/office/drawing/2014/main" id="{B9C75D03-47AE-0A46-916B-B311BB8E44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613150"/>
            <a:ext cx="11811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le 6">
            <a:extLst>
              <a:ext uri="{FF2B5EF4-FFF2-40B4-BE49-F238E27FC236}">
                <a16:creationId xmlns:a16="http://schemas.microsoft.com/office/drawing/2014/main" id="{18BC1D24-C788-C445-9675-BA02CD4BE767}"/>
              </a:ext>
            </a:extLst>
          </p:cNvPr>
          <p:cNvSpPr>
            <a:spLocks noGrp="1"/>
          </p:cNvSpPr>
          <p:nvPr>
            <p:ph type="title"/>
          </p:nvPr>
        </p:nvSpPr>
        <p:spPr>
          <a:xfrm>
            <a:off x="0" y="76200"/>
            <a:ext cx="9144000" cy="609600"/>
          </a:xfrm>
        </p:spPr>
        <p:txBody>
          <a:bodyPr/>
          <a:lstStyle/>
          <a:p>
            <a:pPr eaLnBrk="1" hangingPunct="1"/>
            <a:r>
              <a:rPr lang="en-US" altLang="en-US" sz="2800" b="1">
                <a:solidFill>
                  <a:schemeClr val="tx1"/>
                </a:solidFill>
                <a:latin typeface="Calibri" panose="020F0502020204030204" pitchFamily="34" charset="0"/>
                <a:cs typeface="Calibri" panose="020F0502020204030204" pitchFamily="34" charset="0"/>
              </a:rPr>
              <a:t>IOOS and the National Water Quality Monitoring Network</a:t>
            </a:r>
          </a:p>
        </p:txBody>
      </p:sp>
      <p:sp>
        <p:nvSpPr>
          <p:cNvPr id="19461" name="TextBox 4">
            <a:extLst>
              <a:ext uri="{FF2B5EF4-FFF2-40B4-BE49-F238E27FC236}">
                <a16:creationId xmlns:a16="http://schemas.microsoft.com/office/drawing/2014/main" id="{25D4C5B5-6CCB-EB4F-9CFC-02DB02DFC322}"/>
              </a:ext>
            </a:extLst>
          </p:cNvPr>
          <p:cNvSpPr txBox="1">
            <a:spLocks noChangeArrowheads="1"/>
          </p:cNvSpPr>
          <p:nvPr/>
        </p:nvSpPr>
        <p:spPr bwMode="auto">
          <a:xfrm>
            <a:off x="452438" y="1371600"/>
            <a:ext cx="40909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b="1">
                <a:solidFill>
                  <a:srgbClr val="000000"/>
                </a:solidFill>
                <a:cs typeface="Calibri" panose="020F0502020204030204" pitchFamily="34" charset="0"/>
              </a:rPr>
              <a:t>2008 – 2009: </a:t>
            </a:r>
            <a:r>
              <a:rPr lang="en-US" altLang="en-US">
                <a:solidFill>
                  <a:srgbClr val="000000"/>
                </a:solidFill>
                <a:cs typeface="Calibri" panose="020F0502020204030204" pitchFamily="34" charset="0"/>
              </a:rPr>
              <a:t>U.S. IOOS established  relationships with EPA and USGS that did not result in any outcomes.   </a:t>
            </a:r>
          </a:p>
        </p:txBody>
      </p:sp>
      <p:pic>
        <p:nvPicPr>
          <p:cNvPr id="19462" name="Picture 4" descr="NOAA logo">
            <a:extLst>
              <a:ext uri="{FF2B5EF4-FFF2-40B4-BE49-F238E27FC236}">
                <a16:creationId xmlns:a16="http://schemas.microsoft.com/office/drawing/2014/main" id="{D4AF1114-6206-3345-9233-69A6D876F5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1900" y="4929188"/>
            <a:ext cx="11811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2" descr="USGS Science for a changing world">
            <a:extLst>
              <a:ext uri="{FF2B5EF4-FFF2-40B4-BE49-F238E27FC236}">
                <a16:creationId xmlns:a16="http://schemas.microsoft.com/office/drawing/2014/main" id="{0F07DAA5-F94B-D74B-9B6A-656EE37538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1950" y="5253038"/>
            <a:ext cx="188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Box 2">
            <a:extLst>
              <a:ext uri="{FF2B5EF4-FFF2-40B4-BE49-F238E27FC236}">
                <a16:creationId xmlns:a16="http://schemas.microsoft.com/office/drawing/2014/main" id="{60514F0A-FC17-3649-9F1E-AE3EC0CF25AE}"/>
              </a:ext>
            </a:extLst>
          </p:cNvPr>
          <p:cNvSpPr txBox="1">
            <a:spLocks noChangeArrowheads="1"/>
          </p:cNvSpPr>
          <p:nvPr/>
        </p:nvSpPr>
        <p:spPr bwMode="auto">
          <a:xfrm>
            <a:off x="407988" y="2695575"/>
            <a:ext cx="42370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b="1">
                <a:solidFill>
                  <a:srgbClr val="000000"/>
                </a:solidFill>
              </a:rPr>
              <a:t>NWQM Conference 2012: </a:t>
            </a:r>
            <a:r>
              <a:rPr lang="en-US" altLang="en-US">
                <a:solidFill>
                  <a:srgbClr val="000000"/>
                </a:solidFill>
              </a:rPr>
              <a:t>Jan Newton, NANOOS Exec. Dir., served on a panel and presented a very well received brief.</a:t>
            </a:r>
            <a:endParaRPr lang="en-US" altLang="en-US"/>
          </a:p>
        </p:txBody>
      </p:sp>
      <p:sp>
        <p:nvSpPr>
          <p:cNvPr id="19465" name="TextBox 14">
            <a:extLst>
              <a:ext uri="{FF2B5EF4-FFF2-40B4-BE49-F238E27FC236}">
                <a16:creationId xmlns:a16="http://schemas.microsoft.com/office/drawing/2014/main" id="{7CD36B60-3968-4E45-AB29-D86284218BA3}"/>
              </a:ext>
            </a:extLst>
          </p:cNvPr>
          <p:cNvSpPr txBox="1">
            <a:spLocks noChangeArrowheads="1"/>
          </p:cNvSpPr>
          <p:nvPr/>
        </p:nvSpPr>
        <p:spPr bwMode="auto">
          <a:xfrm>
            <a:off x="441325" y="4114800"/>
            <a:ext cx="5268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anose="020F0502020204030204" pitchFamily="34" charset="0"/>
                <a:ea typeface="MS PGothic" panose="020B0600070205080204" pitchFamily="34" charset="-128"/>
              </a:defRPr>
            </a:lvl1pPr>
            <a:lvl2pPr marL="2857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1" eaLnBrk="1" hangingPunct="1">
              <a:buFont typeface="Arial" panose="020B0604020202020204" pitchFamily="34" charset="0"/>
              <a:buChar char="•"/>
            </a:pPr>
            <a:r>
              <a:rPr lang="en-US" altLang="en-US" b="1">
                <a:solidFill>
                  <a:srgbClr val="000000"/>
                </a:solidFill>
              </a:rPr>
              <a:t>Result of Jan Newton’s participation: </a:t>
            </a:r>
            <a:r>
              <a:rPr lang="en-US" altLang="en-US">
                <a:solidFill>
                  <a:srgbClr val="000000"/>
                </a:solidFill>
              </a:rPr>
              <a:t>Dr. Bernice Smith, EPA Coastal Management Branch Chief, approached IOOS about participating  on a new NWQMC work group.    </a:t>
            </a:r>
            <a:endParaRPr lang="en-US" altLang="en-US"/>
          </a:p>
        </p:txBody>
      </p:sp>
      <p:pic>
        <p:nvPicPr>
          <p:cNvPr id="19466" name="Picture 16" descr="http://acwi.gov/monitoring/network/pilots/natmap.gif">
            <a:extLst>
              <a:ext uri="{FF2B5EF4-FFF2-40B4-BE49-F238E27FC236}">
                <a16:creationId xmlns:a16="http://schemas.microsoft.com/office/drawing/2014/main" id="{F5CBAEE2-6170-B44E-959E-B9EA9D3EF1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289" t="4526"/>
          <a:stretch>
            <a:fillRect/>
          </a:stretch>
        </p:blipFill>
        <p:spPr bwMode="auto">
          <a:xfrm>
            <a:off x="4572000" y="903288"/>
            <a:ext cx="4557713"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Box 3">
            <a:extLst>
              <a:ext uri="{FF2B5EF4-FFF2-40B4-BE49-F238E27FC236}">
                <a16:creationId xmlns:a16="http://schemas.microsoft.com/office/drawing/2014/main" id="{AB0073A2-8A15-734E-8BA8-C95065669AE7}"/>
              </a:ext>
            </a:extLst>
          </p:cNvPr>
          <p:cNvSpPr txBox="1">
            <a:spLocks noChangeArrowheads="1"/>
          </p:cNvSpPr>
          <p:nvPr/>
        </p:nvSpPr>
        <p:spPr bwMode="auto">
          <a:xfrm>
            <a:off x="5062538" y="6367463"/>
            <a:ext cx="3732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r>
              <a:rPr lang="en-US" altLang="en-US" b="1">
                <a:solidFill>
                  <a:schemeClr val="bg1"/>
                </a:solidFill>
              </a:rPr>
              <a:t>Reinvigorated</a:t>
            </a:r>
          </a:p>
        </p:txBody>
      </p:sp>
    </p:spTree>
  </p:cSld>
  <p:clrMapOvr>
    <a:masterClrMapping/>
  </p:clrMapOvr>
</p:sld>
</file>

<file path=ppt/theme/theme1.xml><?xml version="1.0" encoding="utf-8"?>
<a:theme xmlns:a="http://schemas.openxmlformats.org/drawingml/2006/main" name="ioos_white_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oos_white_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6_ioos_white">
  <a:themeElements>
    <a:clrScheme name="1_ioos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ioos_whi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a:cs typeface="ＭＳ Ｐゴシック"/>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a:cs typeface="ＭＳ Ｐゴシック"/>
          </a:defRPr>
        </a:defPPr>
      </a:lstStyle>
    </a:lnDef>
  </a:objectDefaults>
  <a:extraClrSchemeLst>
    <a:extraClrScheme>
      <a:clrScheme name="1_ioos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oos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oos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oos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oos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oos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oos_whi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oos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oos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oos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oos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oos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TotalTime>
  <Words>1222</Words>
  <Application>Microsoft Macintosh PowerPoint</Application>
  <PresentationFormat>On-screen Show (4:3)</PresentationFormat>
  <Paragraphs>74</Paragraphs>
  <Slides>4</Slides>
  <Notes>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vt:i4>
      </vt:variant>
    </vt:vector>
  </HeadingPairs>
  <TitlesOfParts>
    <vt:vector size="10" baseType="lpstr">
      <vt:lpstr>Calibri</vt:lpstr>
      <vt:lpstr>MS PGothic</vt:lpstr>
      <vt:lpstr>Arial</vt:lpstr>
      <vt:lpstr>ioos_white_2010</vt:lpstr>
      <vt:lpstr>1_ioos_white_2010</vt:lpstr>
      <vt:lpstr>36_ioos_white</vt:lpstr>
      <vt:lpstr>PowerPoint Presentation</vt:lpstr>
      <vt:lpstr>NCCOS Water Quality Data Project</vt:lpstr>
      <vt:lpstr>EEA Eye on Earth – U.S. IOOS Collaboration</vt:lpstr>
      <vt:lpstr>IOOS and the National Water Quality Monitoring Network</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Ragsdale</dc:creator>
  <cp:lastModifiedBy>Torie Ketcham</cp:lastModifiedBy>
  <cp:revision>57</cp:revision>
  <cp:lastPrinted>2012-09-14T17:31:15Z</cp:lastPrinted>
  <dcterms:created xsi:type="dcterms:W3CDTF">2012-09-12T22:07:17Z</dcterms:created>
  <dcterms:modified xsi:type="dcterms:W3CDTF">2020-01-17T16:48:59Z</dcterms:modified>
</cp:coreProperties>
</file>