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61" r:id="rId4"/>
    <p:sldId id="259" r:id="rId5"/>
    <p:sldId id="265" r:id="rId6"/>
    <p:sldId id="258" r:id="rId7"/>
    <p:sldId id="257" r:id="rId8"/>
    <p:sldId id="262" r:id="rId9"/>
    <p:sldId id="263" r:id="rId10"/>
    <p:sldId id="260"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9" d="100"/>
          <a:sy n="59" d="100"/>
        </p:scale>
        <p:origin x="-14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0B046C-2303-4FB3-B70C-457189057A9D}" type="datetimeFigureOut">
              <a:rPr lang="en-US" smtClean="0"/>
              <a:pPr/>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11C75-C118-49E0-B503-6ABFC489B6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latin typeface="Arial" pitchFamily="34" charset="0"/>
                <a:ea typeface="ＭＳ Ｐゴシック"/>
              </a:rPr>
              <a:t>NANOOS has also produced a data delivery and visualization system, the NANOOS Visualization System (NVS) that is capable of meeting user needs. The value of the NVS for users is its service of data from a wide diversity of data providers, including coastal ocean data from a UW buoy operated with NOAA; from the Taylor hatchery (one of the PCSGA sites), and from King Co at the Seattle Aquarium. We serve all of the PCSGA sites. NANOOS continues to expanding our service of new datastreams.</a:t>
            </a:r>
          </a:p>
        </p:txBody>
      </p:sp>
      <p:sp>
        <p:nvSpPr>
          <p:cNvPr id="115716" name="Slide Number Placeholder 3"/>
          <p:cNvSpPr>
            <a:spLocks noGrp="1"/>
          </p:cNvSpPr>
          <p:nvPr>
            <p:ph type="sldNum" sz="quarter" idx="5"/>
          </p:nvPr>
        </p:nvSpPr>
        <p:spPr>
          <a:noFill/>
        </p:spPr>
        <p:txBody>
          <a:bodyPr/>
          <a:lstStyle/>
          <a:p>
            <a:fld id="{B7ED6A36-D461-4FC4-8506-DF23469ED474}" type="slidenum">
              <a:rPr lang="en-US">
                <a:solidFill>
                  <a:srgbClr val="000000"/>
                </a:solidFill>
              </a:rPr>
              <a:pPr/>
              <a:t>3</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0C62E2-F41C-4BC2-8430-C967300EF524}"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62E2-F41C-4BC2-8430-C967300EF524}"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62E2-F41C-4BC2-8430-C967300EF524}"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id-blue title"/>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9" descr="nanoos"/>
          <p:cNvPicPr>
            <a:picLocks noChangeAspect="1" noChangeArrowheads="1"/>
          </p:cNvPicPr>
          <p:nvPr userDrawn="1"/>
        </p:nvPicPr>
        <p:blipFill>
          <a:blip r:embed="rId3" cstate="print"/>
          <a:srcRect/>
          <a:stretch>
            <a:fillRect/>
          </a:stretch>
        </p:blipFill>
        <p:spPr bwMode="auto">
          <a:xfrm>
            <a:off x="4343400" y="6170613"/>
            <a:ext cx="762000" cy="692150"/>
          </a:xfrm>
          <a:prstGeom prst="rect">
            <a:avLst/>
          </a:prstGeom>
          <a:noFill/>
          <a:ln w="9525">
            <a:noFill/>
            <a:miter lim="800000"/>
            <a:headEnd/>
            <a:tailEnd/>
          </a:ln>
        </p:spPr>
      </p:pic>
      <p:sp>
        <p:nvSpPr>
          <p:cNvPr id="4098" name="Rectangle 2"/>
          <p:cNvSpPr>
            <a:spLocks noGrp="1" noChangeArrowheads="1"/>
          </p:cNvSpPr>
          <p:nvPr>
            <p:ph type="ctrTitle"/>
          </p:nvPr>
        </p:nvSpPr>
        <p:spPr>
          <a:xfrm>
            <a:off x="685800" y="1447800"/>
            <a:ext cx="7772400" cy="1470025"/>
          </a:xfrm>
        </p:spPr>
        <p:txBody>
          <a:bodyPr/>
          <a:lstStyle>
            <a:lvl1pPr>
              <a:defRPr sz="4000"/>
            </a:lvl1pPr>
          </a:lstStyle>
          <a:p>
            <a:r>
              <a:rPr lang="en-US"/>
              <a:t>Click to edit Master title style</a:t>
            </a:r>
          </a:p>
        </p:txBody>
      </p:sp>
      <p:sp>
        <p:nvSpPr>
          <p:cNvPr id="4099" name="Rectangle 3"/>
          <p:cNvSpPr>
            <a:spLocks noGrp="1" noChangeArrowheads="1"/>
          </p:cNvSpPr>
          <p:nvPr>
            <p:ph type="subTitle" idx="1"/>
          </p:nvPr>
        </p:nvSpPr>
        <p:spPr>
          <a:xfrm>
            <a:off x="1371600" y="3352800"/>
            <a:ext cx="6400800" cy="1752600"/>
          </a:xfrm>
        </p:spPr>
        <p:txBody>
          <a:bodyPr/>
          <a:lstStyle>
            <a:lvl1pPr marL="0" indent="0" algn="ctr">
              <a:buFontTx/>
              <a:buNone/>
              <a:defRPr sz="3900"/>
            </a:lvl1pPr>
          </a:lstStyle>
          <a:p>
            <a:r>
              <a:rPr lang="en-US"/>
              <a:t>Click to edit Master subtitle style</a:t>
            </a:r>
          </a:p>
        </p:txBody>
      </p:sp>
      <p:sp>
        <p:nvSpPr>
          <p:cNvPr id="6" name="Rectangle 8"/>
          <p:cNvSpPr>
            <a:spLocks noGrp="1" noChangeArrowheads="1"/>
          </p:cNvSpPr>
          <p:nvPr>
            <p:ph type="sldNum" sz="quarter" idx="10"/>
          </p:nvPr>
        </p:nvSpPr>
        <p:spPr>
          <a:xfrm>
            <a:off x="7162800" y="6324600"/>
            <a:ext cx="1905000" cy="457200"/>
          </a:xfrm>
        </p:spPr>
        <p:txBody>
          <a:bodyPr/>
          <a:lstStyle>
            <a:lvl1pPr>
              <a:defRPr sz="1200"/>
            </a:lvl1pPr>
          </a:lstStyle>
          <a:p>
            <a:pPr>
              <a:defRPr/>
            </a:pPr>
            <a:fld id="{F3193551-38A0-4935-8158-7EF3D995051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B9562D-F64D-4F96-8BE7-E9202829CAA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4BBD5E0-2AE7-4E47-9659-CE75DFBD1B2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305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305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5315928-1AE9-4A17-AF6C-6B7AFB9D963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94C25C2-1708-40FE-80C1-2344052070D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A64E1A1-BB4D-4AA2-AFC8-7D98E9EA04B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04C653-7546-4F96-8834-92F0D52C11B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97ED0B2-D561-4803-8A15-058B6C993C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62E2-F41C-4BC2-8430-C967300EF524}"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F2AD45-A051-4B99-B2AB-08DCEDB45B5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1DB3F29-0C01-4437-9A4A-35340FF0584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1907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4198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DB40EEA-17CA-4908-8299-ECE496818A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0C62E2-F41C-4BC2-8430-C967300EF524}"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0C62E2-F41C-4BC2-8430-C967300EF524}"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0C62E2-F41C-4BC2-8430-C967300EF524}" type="datetimeFigureOut">
              <a:rPr lang="en-US" smtClean="0"/>
              <a:pPr/>
              <a:t>3/7/2013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0C62E2-F41C-4BC2-8430-C967300EF524}" type="datetimeFigureOut">
              <a:rPr lang="en-US" smtClean="0"/>
              <a:pPr/>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C62E2-F41C-4BC2-8430-C967300EF524}" type="datetimeFigureOut">
              <a:rPr lang="en-US" smtClean="0"/>
              <a:pPr/>
              <a:t>3/7/2013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C62E2-F41C-4BC2-8430-C967300EF524}"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C62E2-F41C-4BC2-8430-C967300EF524}"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F44C4-9DCC-4AD6-9A35-789ABD0F32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C62E2-F41C-4BC2-8430-C967300EF524}" type="datetimeFigureOut">
              <a:rPr lang="en-US" smtClean="0"/>
              <a:pPr/>
              <a:t>3/7/2013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F44C4-9DCC-4AD6-9A35-789ABD0F32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pic>
        <p:nvPicPr>
          <p:cNvPr id="8194" name="Picture 8" descr="mid-blue text"/>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8195" name="Rectangle 2"/>
          <p:cNvSpPr>
            <a:spLocks noGrp="1" noChangeArrowheads="1"/>
          </p:cNvSpPr>
          <p:nvPr>
            <p:ph type="title"/>
          </p:nvPr>
        </p:nvSpPr>
        <p:spPr bwMode="auto">
          <a:xfrm>
            <a:off x="685800" y="2286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3"/>
          <p:cNvSpPr>
            <a:spLocks noGrp="1" noChangeArrowheads="1"/>
          </p:cNvSpPr>
          <p:nvPr>
            <p:ph type="body" idx="1"/>
          </p:nvPr>
        </p:nvSpPr>
        <p:spPr bwMode="auto">
          <a:xfrm>
            <a:off x="228600" y="1447800"/>
            <a:ext cx="8763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Line 9"/>
          <p:cNvSpPr>
            <a:spLocks noChangeShapeType="1"/>
          </p:cNvSpPr>
          <p:nvPr userDrawn="1"/>
        </p:nvSpPr>
        <p:spPr bwMode="auto">
          <a:xfrm>
            <a:off x="0" y="1066800"/>
            <a:ext cx="9144000" cy="0"/>
          </a:xfrm>
          <a:prstGeom prst="line">
            <a:avLst/>
          </a:prstGeom>
          <a:noFill/>
          <a:ln w="19050">
            <a:solidFill>
              <a:schemeClr val="bg1"/>
            </a:solidFill>
            <a:round/>
            <a:headEnd/>
            <a:tailEnd/>
          </a:ln>
        </p:spPr>
        <p:txBody>
          <a:bodyPr/>
          <a:lstStyle/>
          <a:p>
            <a:pPr eaLnBrk="0" fontAlgn="base" hangingPunct="0">
              <a:spcBef>
                <a:spcPct val="0"/>
              </a:spcBef>
              <a:spcAft>
                <a:spcPct val="0"/>
              </a:spcAft>
              <a:defRPr/>
            </a:pPr>
            <a:endParaRPr lang="en-US" sz="2400">
              <a:solidFill>
                <a:srgbClr val="000000"/>
              </a:solidFill>
            </a:endParaRPr>
          </a:p>
        </p:txBody>
      </p:sp>
      <p:pic>
        <p:nvPicPr>
          <p:cNvPr id="8198" name="Picture 10" descr="nanoos"/>
          <p:cNvPicPr>
            <a:picLocks noChangeAspect="1" noChangeArrowheads="1"/>
          </p:cNvPicPr>
          <p:nvPr userDrawn="1"/>
        </p:nvPicPr>
        <p:blipFill>
          <a:blip r:embed="rId14" cstate="print"/>
          <a:srcRect/>
          <a:stretch>
            <a:fillRect/>
          </a:stretch>
        </p:blipFill>
        <p:spPr bwMode="auto">
          <a:xfrm>
            <a:off x="4343400" y="6172200"/>
            <a:ext cx="762000" cy="6921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rgbClr val="FFFFFF"/>
                </a:solidFill>
                <a:latin typeface="Arial" charset="0"/>
                <a:ea typeface="ＭＳ Ｐゴシック" pitchFamily="34" charset="-128"/>
                <a:cs typeface="+mn-cs"/>
              </a:defRPr>
            </a:lvl1pPr>
          </a:lstStyle>
          <a:p>
            <a:pPr fontAlgn="base">
              <a:spcBef>
                <a:spcPct val="0"/>
              </a:spcBef>
              <a:spcAft>
                <a:spcPct val="0"/>
              </a:spcAft>
              <a:defRPr/>
            </a:pPr>
            <a:fld id="{55AAE2EE-433A-4D78-AC61-5AD51E72F7D3}"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200" b="1">
          <a:solidFill>
            <a:schemeClr val="bg1"/>
          </a:solidFill>
          <a:latin typeface="+mj-lt"/>
          <a:ea typeface="+mj-ea"/>
          <a:cs typeface="ＭＳ Ｐゴシック"/>
        </a:defRPr>
      </a:lvl1pPr>
      <a:lvl2pPr algn="ctr" rtl="0" eaLnBrk="0" fontAlgn="base" hangingPunct="0">
        <a:spcBef>
          <a:spcPct val="0"/>
        </a:spcBef>
        <a:spcAft>
          <a:spcPct val="0"/>
        </a:spcAft>
        <a:defRPr sz="3200" b="1">
          <a:solidFill>
            <a:schemeClr val="bg1"/>
          </a:solidFill>
          <a:latin typeface="Arial" charset="0"/>
          <a:ea typeface="ＭＳ Ｐゴシック" pitchFamily="34" charset="-128"/>
          <a:cs typeface="ＭＳ Ｐゴシック"/>
        </a:defRPr>
      </a:lvl2pPr>
      <a:lvl3pPr algn="ctr" rtl="0" eaLnBrk="0" fontAlgn="base" hangingPunct="0">
        <a:spcBef>
          <a:spcPct val="0"/>
        </a:spcBef>
        <a:spcAft>
          <a:spcPct val="0"/>
        </a:spcAft>
        <a:defRPr sz="3200" b="1">
          <a:solidFill>
            <a:schemeClr val="bg1"/>
          </a:solidFill>
          <a:latin typeface="Arial" charset="0"/>
          <a:ea typeface="ＭＳ Ｐゴシック" pitchFamily="34" charset="-128"/>
          <a:cs typeface="ＭＳ Ｐゴシック"/>
        </a:defRPr>
      </a:lvl3pPr>
      <a:lvl4pPr algn="ctr" rtl="0" eaLnBrk="0" fontAlgn="base" hangingPunct="0">
        <a:spcBef>
          <a:spcPct val="0"/>
        </a:spcBef>
        <a:spcAft>
          <a:spcPct val="0"/>
        </a:spcAft>
        <a:defRPr sz="3200" b="1">
          <a:solidFill>
            <a:schemeClr val="bg1"/>
          </a:solidFill>
          <a:latin typeface="Arial" charset="0"/>
          <a:ea typeface="ＭＳ Ｐゴシック" pitchFamily="34" charset="-128"/>
          <a:cs typeface="ＭＳ Ｐゴシック"/>
        </a:defRPr>
      </a:lvl4pPr>
      <a:lvl5pPr algn="ctr" rtl="0" eaLnBrk="0" fontAlgn="base" hangingPunct="0">
        <a:spcBef>
          <a:spcPct val="0"/>
        </a:spcBef>
        <a:spcAft>
          <a:spcPct val="0"/>
        </a:spcAft>
        <a:defRPr sz="3200" b="1">
          <a:solidFill>
            <a:schemeClr val="bg1"/>
          </a:solidFill>
          <a:latin typeface="Arial" charset="0"/>
          <a:ea typeface="ＭＳ Ｐゴシック" pitchFamily="34" charset="-128"/>
          <a:cs typeface="ＭＳ Ｐゴシック"/>
        </a:defRPr>
      </a:lvl5pPr>
      <a:lvl6pPr marL="457200" algn="ctr" rtl="0" fontAlgn="base">
        <a:spcBef>
          <a:spcPct val="0"/>
        </a:spcBef>
        <a:spcAft>
          <a:spcPct val="0"/>
        </a:spcAft>
        <a:defRPr sz="3200" b="1">
          <a:solidFill>
            <a:schemeClr val="bg1"/>
          </a:solidFill>
          <a:latin typeface="Arial" charset="0"/>
          <a:ea typeface="ＭＳ Ｐゴシック" pitchFamily="34" charset="-128"/>
        </a:defRPr>
      </a:lvl6pPr>
      <a:lvl7pPr marL="914400" algn="ctr" rtl="0" fontAlgn="base">
        <a:spcBef>
          <a:spcPct val="0"/>
        </a:spcBef>
        <a:spcAft>
          <a:spcPct val="0"/>
        </a:spcAft>
        <a:defRPr sz="3200" b="1">
          <a:solidFill>
            <a:schemeClr val="bg1"/>
          </a:solidFill>
          <a:latin typeface="Arial" charset="0"/>
          <a:ea typeface="ＭＳ Ｐゴシック" pitchFamily="34" charset="-128"/>
        </a:defRPr>
      </a:lvl7pPr>
      <a:lvl8pPr marL="1371600" algn="ctr" rtl="0" fontAlgn="base">
        <a:spcBef>
          <a:spcPct val="0"/>
        </a:spcBef>
        <a:spcAft>
          <a:spcPct val="0"/>
        </a:spcAft>
        <a:defRPr sz="3200" b="1">
          <a:solidFill>
            <a:schemeClr val="bg1"/>
          </a:solidFill>
          <a:latin typeface="Arial" charset="0"/>
          <a:ea typeface="ＭＳ Ｐゴシック" pitchFamily="34" charset="-128"/>
        </a:defRPr>
      </a:lvl8pPr>
      <a:lvl9pPr marL="1828800" algn="ctr" rtl="0" fontAlgn="base">
        <a:spcBef>
          <a:spcPct val="0"/>
        </a:spcBef>
        <a:spcAft>
          <a:spcPct val="0"/>
        </a:spcAft>
        <a:defRPr sz="3200" b="1">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bg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bg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n-lt"/>
          <a:ea typeface="+mn-ea"/>
          <a:cs typeface="ＭＳ Ｐゴシック"/>
        </a:defRPr>
      </a:lvl4pPr>
      <a:lvl5pPr marL="2057400" indent="-228600" algn="l" rtl="0" eaLnBrk="0" fontAlgn="base" hangingPunct="0">
        <a:spcBef>
          <a:spcPct val="20000"/>
        </a:spcBef>
        <a:spcAft>
          <a:spcPct val="0"/>
        </a:spcAft>
        <a:buChar char="»"/>
        <a:defRPr>
          <a:solidFill>
            <a:schemeClr val="bg1"/>
          </a:solidFill>
          <a:latin typeface="+mn-lt"/>
          <a:ea typeface="+mn-ea"/>
          <a:cs typeface="ＭＳ Ｐゴシック"/>
        </a:defRPr>
      </a:lvl5pPr>
      <a:lvl6pPr marL="2514600" indent="-228600" algn="l" rtl="0" fontAlgn="base">
        <a:spcBef>
          <a:spcPct val="20000"/>
        </a:spcBef>
        <a:spcAft>
          <a:spcPct val="0"/>
        </a:spcAft>
        <a:buChar char="»"/>
        <a:defRPr>
          <a:solidFill>
            <a:schemeClr val="bg1"/>
          </a:solidFill>
          <a:latin typeface="+mn-lt"/>
          <a:ea typeface="+mn-ea"/>
        </a:defRPr>
      </a:lvl6pPr>
      <a:lvl7pPr marL="2971800" indent="-228600" algn="l" rtl="0" fontAlgn="base">
        <a:spcBef>
          <a:spcPct val="20000"/>
        </a:spcBef>
        <a:spcAft>
          <a:spcPct val="0"/>
        </a:spcAft>
        <a:buChar char="»"/>
        <a:defRPr>
          <a:solidFill>
            <a:schemeClr val="bg1"/>
          </a:solidFill>
          <a:latin typeface="+mn-lt"/>
          <a:ea typeface="+mn-ea"/>
        </a:defRPr>
      </a:lvl7pPr>
      <a:lvl8pPr marL="3429000" indent="-228600" algn="l" rtl="0" fontAlgn="base">
        <a:spcBef>
          <a:spcPct val="20000"/>
        </a:spcBef>
        <a:spcAft>
          <a:spcPct val="0"/>
        </a:spcAft>
        <a:buChar char="»"/>
        <a:defRPr>
          <a:solidFill>
            <a:schemeClr val="bg1"/>
          </a:solidFill>
          <a:latin typeface="+mn-lt"/>
          <a:ea typeface="+mn-ea"/>
        </a:defRPr>
      </a:lvl8pPr>
      <a:lvl9pPr marL="3886200" indent="-228600" algn="l" rtl="0" fontAlgn="base">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smtClean="0"/>
              <a:t>OA: </a:t>
            </a:r>
            <a:br>
              <a:rPr lang="en-US" dirty="0" smtClean="0"/>
            </a:br>
            <a:r>
              <a:rPr lang="en-US" dirty="0" smtClean="0"/>
              <a:t>What </a:t>
            </a:r>
            <a:r>
              <a:rPr lang="en-US" dirty="0"/>
              <a:t>products and tools are we using now?</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Can the RAs help by doing needs assessments with regional users </a:t>
            </a:r>
            <a:r>
              <a:rPr lang="en-US" dirty="0" smtClean="0"/>
              <a:t>and </a:t>
            </a:r>
            <a:r>
              <a:rPr lang="en-US" dirty="0"/>
              <a:t>stakeholders to </a:t>
            </a:r>
            <a:r>
              <a:rPr lang="en-US" dirty="0" smtClean="0"/>
              <a:t>identify </a:t>
            </a:r>
            <a:r>
              <a:rPr lang="en-US" dirty="0"/>
              <a:t>what products and tools are needed?</a:t>
            </a:r>
          </a:p>
          <a:p>
            <a:pPr>
              <a:buNone/>
            </a:pPr>
            <a:endParaRPr lang="en-US" dirty="0"/>
          </a:p>
          <a:p>
            <a:r>
              <a:rPr lang="en-US" dirty="0"/>
              <a:t>Can the RAs help with data synthesis and development of those products and tools?</a:t>
            </a:r>
          </a:p>
          <a:p>
            <a:pPr>
              <a:buNone/>
            </a:pPr>
            <a:endParaRPr lang="en-US" dirty="0"/>
          </a:p>
          <a:p>
            <a:r>
              <a:rPr lang="en-US" dirty="0"/>
              <a:t>How can </a:t>
            </a:r>
            <a:r>
              <a:rPr lang="en-US" dirty="0" smtClean="0"/>
              <a:t>RAs </a:t>
            </a:r>
            <a:r>
              <a:rPr lang="en-US" dirty="0"/>
              <a:t>support these efforts and coordinate and leverage their </a:t>
            </a:r>
            <a:r>
              <a:rPr lang="en-US" dirty="0" smtClean="0"/>
              <a:t>own education/outreach </a:t>
            </a:r>
            <a:r>
              <a:rPr lang="en-US" dirty="0"/>
              <a:t>efforts with </a:t>
            </a:r>
            <a:r>
              <a:rPr lang="en-US" dirty="0" smtClean="0"/>
              <a:t>these?</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1875" t="17321" r="21875"/>
          <a:stretch>
            <a:fillRect/>
          </a:stretch>
        </p:blipFill>
        <p:spPr bwMode="auto">
          <a:xfrm>
            <a:off x="1676400" y="1066800"/>
            <a:ext cx="6858000" cy="5819775"/>
          </a:xfrm>
          <a:prstGeom prst="rect">
            <a:avLst/>
          </a:prstGeom>
          <a:noFill/>
          <a:ln w="9525">
            <a:noFill/>
            <a:miter lim="800000"/>
            <a:headEnd/>
            <a:tailEnd/>
          </a:ln>
        </p:spPr>
      </p:pic>
      <p:pic>
        <p:nvPicPr>
          <p:cNvPr id="5" name="Picture 4" descr="Home"/>
          <p:cNvPicPr>
            <a:picLocks noChangeAspect="1" noChangeArrowheads="1"/>
          </p:cNvPicPr>
          <p:nvPr/>
        </p:nvPicPr>
        <p:blipFill>
          <a:blip r:embed="rId3" cstate="print"/>
          <a:srcRect/>
          <a:stretch>
            <a:fillRect/>
          </a:stretch>
        </p:blipFill>
        <p:spPr bwMode="auto">
          <a:xfrm>
            <a:off x="-76200" y="0"/>
            <a:ext cx="9525000" cy="1524001"/>
          </a:xfrm>
          <a:prstGeom prst="rect">
            <a:avLst/>
          </a:prstGeom>
          <a:noFill/>
        </p:spPr>
      </p:pic>
      <p:sp>
        <p:nvSpPr>
          <p:cNvPr id="6" name="TextBox 5"/>
          <p:cNvSpPr txBox="1"/>
          <p:nvPr/>
        </p:nvSpPr>
        <p:spPr>
          <a:xfrm>
            <a:off x="228600" y="4584918"/>
            <a:ext cx="2209800" cy="1815882"/>
          </a:xfrm>
          <a:prstGeom prst="rect">
            <a:avLst/>
          </a:prstGeom>
          <a:noFill/>
        </p:spPr>
        <p:txBody>
          <a:bodyPr wrap="square" rtlCol="0">
            <a:spAutoFit/>
          </a:bodyPr>
          <a:lstStyle/>
          <a:p>
            <a:r>
              <a:rPr lang="en-US" sz="2800" dirty="0" smtClean="0"/>
              <a:t>Data insert from NOAA PMEL Carbon Program</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5367338" y="6324600"/>
            <a:ext cx="2551112" cy="3968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a:solidFill>
                  <a:srgbClr val="FFFF00"/>
                </a:solidFill>
              </a:rPr>
              <a:t>http://nvs.nanoos.org</a:t>
            </a:r>
          </a:p>
        </p:txBody>
      </p:sp>
      <p:sp>
        <p:nvSpPr>
          <p:cNvPr id="98307" name="Title 1"/>
          <p:cNvSpPr>
            <a:spLocks noGrp="1"/>
          </p:cNvSpPr>
          <p:nvPr>
            <p:ph type="ctrTitle"/>
          </p:nvPr>
        </p:nvSpPr>
        <p:spPr/>
        <p:txBody>
          <a:bodyPr/>
          <a:lstStyle/>
          <a:p>
            <a:pPr eaLnBrk="1" hangingPunct="1"/>
            <a:endParaRPr lang="en-US" smtClean="0"/>
          </a:p>
        </p:txBody>
      </p:sp>
      <p:sp>
        <p:nvSpPr>
          <p:cNvPr id="98308" name="Subtitle 2"/>
          <p:cNvSpPr>
            <a:spLocks noGrp="1"/>
          </p:cNvSpPr>
          <p:nvPr>
            <p:ph type="subTitle" idx="1"/>
          </p:nvPr>
        </p:nvSpPr>
        <p:spPr/>
        <p:txBody>
          <a:bodyPr/>
          <a:lstStyle/>
          <a:p>
            <a:pPr eaLnBrk="1" hangingPunct="1"/>
            <a:endParaRPr lang="en-US" smtClean="0"/>
          </a:p>
        </p:txBody>
      </p:sp>
      <p:pic>
        <p:nvPicPr>
          <p:cNvPr id="98309" name="Picture 2"/>
          <p:cNvPicPr>
            <a:picLocks noChangeAspect="1" noChangeArrowheads="1"/>
          </p:cNvPicPr>
          <p:nvPr/>
        </p:nvPicPr>
        <p:blipFill>
          <a:blip r:embed="rId3" cstate="print"/>
          <a:srcRect t="9277" r="26765"/>
          <a:stretch>
            <a:fillRect/>
          </a:stretch>
        </p:blipFill>
        <p:spPr bwMode="auto">
          <a:xfrm>
            <a:off x="-76200" y="0"/>
            <a:ext cx="9245600" cy="6934200"/>
          </a:xfrm>
          <a:prstGeom prst="rect">
            <a:avLst/>
          </a:prstGeom>
          <a:noFill/>
          <a:ln w="9525">
            <a:noFill/>
            <a:miter lim="800000"/>
            <a:headEnd/>
            <a:tailEnd/>
          </a:ln>
        </p:spPr>
      </p:pic>
      <p:pic>
        <p:nvPicPr>
          <p:cNvPr id="43019" name="Picture 11"/>
          <p:cNvPicPr>
            <a:picLocks noChangeAspect="1" noChangeArrowheads="1"/>
          </p:cNvPicPr>
          <p:nvPr/>
        </p:nvPicPr>
        <p:blipFill>
          <a:blip r:embed="rId4" cstate="print"/>
          <a:srcRect l="51250" t="28889" r="14999" b="28889"/>
          <a:stretch>
            <a:fillRect/>
          </a:stretch>
        </p:blipFill>
        <p:spPr bwMode="auto">
          <a:xfrm>
            <a:off x="1752600" y="3403600"/>
            <a:ext cx="4656138" cy="3276600"/>
          </a:xfrm>
          <a:prstGeom prst="rect">
            <a:avLst/>
          </a:prstGeom>
          <a:noFill/>
          <a:ln w="9525">
            <a:noFill/>
            <a:miter lim="800000"/>
            <a:headEnd/>
            <a:tailEnd/>
          </a:ln>
        </p:spPr>
      </p:pic>
      <p:pic>
        <p:nvPicPr>
          <p:cNvPr id="43020" name="Picture 12"/>
          <p:cNvPicPr>
            <a:picLocks noChangeAspect="1" noChangeArrowheads="1"/>
          </p:cNvPicPr>
          <p:nvPr/>
        </p:nvPicPr>
        <p:blipFill>
          <a:blip r:embed="rId5" cstate="print"/>
          <a:srcRect l="46249" t="24445" r="20625" b="33334"/>
          <a:stretch>
            <a:fillRect/>
          </a:stretch>
        </p:blipFill>
        <p:spPr bwMode="auto">
          <a:xfrm>
            <a:off x="-76200" y="76200"/>
            <a:ext cx="4648200" cy="3332163"/>
          </a:xfrm>
          <a:prstGeom prst="rect">
            <a:avLst/>
          </a:prstGeom>
          <a:noFill/>
          <a:ln w="9525">
            <a:noFill/>
            <a:miter lim="800000"/>
            <a:headEnd/>
            <a:tailEnd/>
          </a:ln>
        </p:spPr>
      </p:pic>
      <p:sp>
        <p:nvSpPr>
          <p:cNvPr id="24" name="TextBox 23"/>
          <p:cNvSpPr txBox="1">
            <a:spLocks noChangeArrowheads="1"/>
          </p:cNvSpPr>
          <p:nvPr/>
        </p:nvSpPr>
        <p:spPr bwMode="auto">
          <a:xfrm>
            <a:off x="2133600" y="0"/>
            <a:ext cx="1905000" cy="457200"/>
          </a:xfrm>
          <a:prstGeom prst="rect">
            <a:avLst/>
          </a:prstGeom>
          <a:solidFill>
            <a:schemeClr val="bg1">
              <a:alpha val="41176"/>
            </a:schemeClr>
          </a:solidFill>
          <a:ln w="9525">
            <a:noFill/>
            <a:miter lim="800000"/>
            <a:headEnd/>
            <a:tailEnd/>
          </a:ln>
        </p:spPr>
        <p:txBody>
          <a:bodyPr>
            <a:spAutoFit/>
          </a:bodyPr>
          <a:lstStyle/>
          <a:p>
            <a:pPr eaLnBrk="0" fontAlgn="base" hangingPunct="0">
              <a:spcBef>
                <a:spcPct val="0"/>
              </a:spcBef>
              <a:spcAft>
                <a:spcPct val="0"/>
              </a:spcAft>
            </a:pPr>
            <a:r>
              <a:rPr lang="en-US" sz="2400">
                <a:solidFill>
                  <a:srgbClr val="000000"/>
                </a:solidFill>
              </a:rPr>
              <a:t>UW-NOAA</a:t>
            </a:r>
          </a:p>
        </p:txBody>
      </p:sp>
      <p:sp>
        <p:nvSpPr>
          <p:cNvPr id="25" name="TextBox 24"/>
          <p:cNvSpPr txBox="1">
            <a:spLocks noChangeArrowheads="1"/>
          </p:cNvSpPr>
          <p:nvPr/>
        </p:nvSpPr>
        <p:spPr bwMode="auto">
          <a:xfrm>
            <a:off x="3962400" y="3352800"/>
            <a:ext cx="1905000" cy="457200"/>
          </a:xfrm>
          <a:prstGeom prst="rect">
            <a:avLst/>
          </a:prstGeom>
          <a:solidFill>
            <a:schemeClr val="bg1">
              <a:alpha val="41176"/>
            </a:schemeClr>
          </a:solidFill>
          <a:ln w="9525">
            <a:noFill/>
            <a:miter lim="800000"/>
            <a:headEnd/>
            <a:tailEnd/>
          </a:ln>
        </p:spPr>
        <p:txBody>
          <a:bodyPr>
            <a:spAutoFit/>
          </a:bodyPr>
          <a:lstStyle/>
          <a:p>
            <a:pPr eaLnBrk="0" fontAlgn="base" hangingPunct="0">
              <a:spcBef>
                <a:spcPct val="0"/>
              </a:spcBef>
              <a:spcAft>
                <a:spcPct val="0"/>
              </a:spcAft>
            </a:pPr>
            <a:r>
              <a:rPr lang="en-US" sz="2400">
                <a:solidFill>
                  <a:srgbClr val="000000"/>
                </a:solidFill>
              </a:rPr>
              <a:t>Taylor Inc.</a:t>
            </a:r>
          </a:p>
        </p:txBody>
      </p:sp>
      <p:cxnSp>
        <p:nvCxnSpPr>
          <p:cNvPr id="12" name="Straight Arrow Connector 11"/>
          <p:cNvCxnSpPr/>
          <p:nvPr/>
        </p:nvCxnSpPr>
        <p:spPr>
          <a:xfrm>
            <a:off x="4648200" y="2068513"/>
            <a:ext cx="76200" cy="903287"/>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705600" y="-4763"/>
            <a:ext cx="2438400" cy="461963"/>
          </a:xfrm>
          <a:prstGeom prst="rect">
            <a:avLst/>
          </a:prstGeom>
          <a:solidFill>
            <a:schemeClr val="bg1">
              <a:alpha val="41176"/>
            </a:schemeClr>
          </a:solidFill>
          <a:ln w="9525">
            <a:noFill/>
            <a:miter lim="800000"/>
            <a:headEnd/>
            <a:tailEnd/>
          </a:ln>
        </p:spPr>
        <p:txBody>
          <a:bodyPr>
            <a:spAutoFit/>
          </a:bodyPr>
          <a:lstStyle/>
          <a:p>
            <a:pPr eaLnBrk="0" fontAlgn="base" hangingPunct="0">
              <a:spcBef>
                <a:spcPct val="0"/>
              </a:spcBef>
              <a:spcAft>
                <a:spcPct val="0"/>
              </a:spcAft>
            </a:pPr>
            <a:r>
              <a:rPr lang="en-US" sz="2400">
                <a:solidFill>
                  <a:srgbClr val="000000"/>
                </a:solidFill>
              </a:rPr>
              <a:t>Seattle Aquar.</a:t>
            </a:r>
          </a:p>
        </p:txBody>
      </p:sp>
      <p:cxnSp>
        <p:nvCxnSpPr>
          <p:cNvPr id="8" name="Straight Arrow Connector 7"/>
          <p:cNvCxnSpPr/>
          <p:nvPr/>
        </p:nvCxnSpPr>
        <p:spPr>
          <a:xfrm flipV="1">
            <a:off x="5867400" y="3276600"/>
            <a:ext cx="609600" cy="30480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43018" name="Picture 10"/>
          <p:cNvPicPr>
            <a:picLocks noChangeAspect="1" noChangeArrowheads="1"/>
          </p:cNvPicPr>
          <p:nvPr/>
        </p:nvPicPr>
        <p:blipFill>
          <a:blip r:embed="rId6" cstate="print"/>
          <a:srcRect l="52499" t="30000" r="14375" b="27779"/>
          <a:stretch>
            <a:fillRect/>
          </a:stretch>
        </p:blipFill>
        <p:spPr bwMode="auto">
          <a:xfrm>
            <a:off x="4495800" y="0"/>
            <a:ext cx="4756150" cy="3409950"/>
          </a:xfrm>
          <a:prstGeom prst="rect">
            <a:avLst/>
          </a:prstGeom>
          <a:noFill/>
          <a:ln w="9525">
            <a:noFill/>
            <a:miter lim="800000"/>
            <a:headEnd/>
            <a:tailEnd/>
          </a:ln>
        </p:spPr>
      </p:pic>
      <p:cxnSp>
        <p:nvCxnSpPr>
          <p:cNvPr id="22" name="Straight Arrow Connector 21"/>
          <p:cNvCxnSpPr/>
          <p:nvPr/>
        </p:nvCxnSpPr>
        <p:spPr>
          <a:xfrm flipH="1">
            <a:off x="7010400" y="3200400"/>
            <a:ext cx="228600" cy="30480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324600" y="-4763"/>
            <a:ext cx="2438400" cy="461963"/>
          </a:xfrm>
          <a:prstGeom prst="rect">
            <a:avLst/>
          </a:prstGeom>
          <a:solidFill>
            <a:schemeClr val="bg1">
              <a:alpha val="41176"/>
            </a:schemeClr>
          </a:solidFill>
          <a:ln w="9525">
            <a:noFill/>
            <a:miter lim="800000"/>
            <a:headEnd/>
            <a:tailEnd/>
          </a:ln>
        </p:spPr>
        <p:txBody>
          <a:bodyPr>
            <a:spAutoFit/>
          </a:bodyPr>
          <a:lstStyle/>
          <a:p>
            <a:pPr eaLnBrk="0" fontAlgn="base" hangingPunct="0">
              <a:spcBef>
                <a:spcPct val="0"/>
              </a:spcBef>
              <a:spcAft>
                <a:spcPct val="0"/>
              </a:spcAft>
            </a:pPr>
            <a:r>
              <a:rPr lang="en-US" sz="2400">
                <a:solidFill>
                  <a:srgbClr val="000000"/>
                </a:solidFill>
              </a:rPr>
              <a:t>Seattle Aquar.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sccoos.org/projects/2012OA/images/aragoniteSaturation.png"/>
          <p:cNvPicPr>
            <a:picLocks noChangeAspect="1" noChangeArrowheads="1"/>
          </p:cNvPicPr>
          <p:nvPr/>
        </p:nvPicPr>
        <p:blipFill>
          <a:blip r:embed="rId2" cstate="print"/>
          <a:srcRect l="2740"/>
          <a:stretch>
            <a:fillRect/>
          </a:stretch>
        </p:blipFill>
        <p:spPr bwMode="auto">
          <a:xfrm>
            <a:off x="76200" y="1600200"/>
            <a:ext cx="5409116" cy="4191000"/>
          </a:xfrm>
          <a:prstGeom prst="rect">
            <a:avLst/>
          </a:prstGeom>
          <a:noFill/>
        </p:spPr>
      </p:pic>
      <p:pic>
        <p:nvPicPr>
          <p:cNvPr id="34820" name="Picture 4" descr="top"/>
          <p:cNvPicPr>
            <a:picLocks noChangeAspect="1" noChangeArrowheads="1"/>
          </p:cNvPicPr>
          <p:nvPr/>
        </p:nvPicPr>
        <p:blipFill>
          <a:blip r:embed="rId3" cstate="print"/>
          <a:srcRect/>
          <a:stretch>
            <a:fillRect/>
          </a:stretch>
        </p:blipFill>
        <p:spPr bwMode="auto">
          <a:xfrm>
            <a:off x="0" y="0"/>
            <a:ext cx="9165566" cy="1295400"/>
          </a:xfrm>
          <a:prstGeom prst="rect">
            <a:avLst/>
          </a:prstGeom>
          <a:noFill/>
        </p:spPr>
      </p:pic>
      <p:sp>
        <p:nvSpPr>
          <p:cNvPr id="4" name="Rectangle 3"/>
          <p:cNvSpPr/>
          <p:nvPr/>
        </p:nvSpPr>
        <p:spPr>
          <a:xfrm>
            <a:off x="5638800" y="2136339"/>
            <a:ext cx="3352800" cy="3693319"/>
          </a:xfrm>
          <a:prstGeom prst="rect">
            <a:avLst/>
          </a:prstGeom>
        </p:spPr>
        <p:txBody>
          <a:bodyPr wrap="square">
            <a:spAutoFit/>
          </a:bodyPr>
          <a:lstStyle/>
          <a:p>
            <a:r>
              <a:rPr lang="en-US" b="1" dirty="0" smtClean="0"/>
              <a:t>Using relationships </a:t>
            </a:r>
            <a:r>
              <a:rPr lang="en-US" dirty="0" smtClean="0"/>
              <a:t>developed by scientists at Scripps Institution of Oceanography, NOAA Pacific Marine Environmental Laboratory, Universidad </a:t>
            </a:r>
            <a:r>
              <a:rPr lang="en-US" dirty="0" err="1" smtClean="0"/>
              <a:t>Autonoma</a:t>
            </a:r>
            <a:r>
              <a:rPr lang="en-US" dirty="0" smtClean="0"/>
              <a:t> de Baja California, and University of Washington, </a:t>
            </a:r>
            <a:r>
              <a:rPr lang="en-US" b="1" dirty="0" smtClean="0"/>
              <a:t>the glider data have been used to estimate pH and aragonite saturation. </a:t>
            </a:r>
            <a:r>
              <a:rPr lang="en-US" dirty="0" smtClean="0"/>
              <a:t>Aragonite is important to organisms that form shells, as saturation levels below one may lead to dissolution of the shells.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7321" r="26875"/>
          <a:stretch>
            <a:fillRect/>
          </a:stretch>
        </p:blipFill>
        <p:spPr bwMode="auto">
          <a:xfrm>
            <a:off x="0" y="1"/>
            <a:ext cx="10505872"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87500" t="18606" r="2500" b="71651"/>
          <a:stretch>
            <a:fillRect/>
          </a:stretch>
        </p:blipFill>
        <p:spPr bwMode="auto">
          <a:xfrm>
            <a:off x="6553200" y="32084"/>
            <a:ext cx="1896533" cy="1066800"/>
          </a:xfrm>
          <a:prstGeom prst="rect">
            <a:avLst/>
          </a:prstGeom>
          <a:noFill/>
          <a:ln w="9525">
            <a:noFill/>
            <a:miter lim="800000"/>
            <a:headEnd/>
            <a:tailEnd/>
          </a:ln>
        </p:spPr>
      </p:pic>
      <p:sp>
        <p:nvSpPr>
          <p:cNvPr id="4" name="TextBox 3"/>
          <p:cNvSpPr txBox="1"/>
          <p:nvPr/>
        </p:nvSpPr>
        <p:spPr>
          <a:xfrm>
            <a:off x="5943600" y="1524000"/>
            <a:ext cx="3200400" cy="3785652"/>
          </a:xfrm>
          <a:prstGeom prst="rect">
            <a:avLst/>
          </a:prstGeom>
          <a:noFill/>
        </p:spPr>
        <p:txBody>
          <a:bodyPr wrap="square" rtlCol="0">
            <a:spAutoFit/>
          </a:bodyPr>
          <a:lstStyle/>
          <a:p>
            <a:r>
              <a:rPr lang="en-US" sz="2400" dirty="0" smtClean="0"/>
              <a:t>Designed by shellfish growers</a:t>
            </a:r>
          </a:p>
          <a:p>
            <a:endParaRPr lang="en-US" sz="2400" dirty="0"/>
          </a:p>
          <a:p>
            <a:r>
              <a:rPr lang="en-US" sz="2400" dirty="0" smtClean="0"/>
              <a:t>Flexible units, time scale</a:t>
            </a:r>
          </a:p>
          <a:p>
            <a:endParaRPr lang="en-US" sz="2400" dirty="0"/>
          </a:p>
          <a:p>
            <a:r>
              <a:rPr lang="en-US" sz="2400" dirty="0" smtClean="0"/>
              <a:t>Narrative of what to expect</a:t>
            </a:r>
          </a:p>
          <a:p>
            <a:endParaRPr lang="en-US" sz="2400" dirty="0"/>
          </a:p>
          <a:p>
            <a:r>
              <a:rPr lang="en-US" sz="2400" dirty="0" smtClean="0"/>
              <a:t>NANOOS revisiting with NERRS and PCSGA</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l="14192" t="17321" r="23880"/>
          <a:stretch>
            <a:fillRect/>
          </a:stretch>
        </p:blipFill>
        <p:spPr bwMode="auto">
          <a:xfrm>
            <a:off x="0" y="0"/>
            <a:ext cx="9144000" cy="7315200"/>
          </a:xfrm>
          <a:prstGeom prst="rect">
            <a:avLst/>
          </a:prstGeom>
          <a:noFill/>
          <a:ln w="9525">
            <a:noFill/>
            <a:miter lim="800000"/>
            <a:headEnd/>
            <a:tailEnd/>
          </a:ln>
        </p:spPr>
      </p:pic>
      <p:sp>
        <p:nvSpPr>
          <p:cNvPr id="5" name="TextBox 4"/>
          <p:cNvSpPr txBox="1"/>
          <p:nvPr/>
        </p:nvSpPr>
        <p:spPr>
          <a:xfrm>
            <a:off x="304800" y="2209800"/>
            <a:ext cx="2209800" cy="2308324"/>
          </a:xfrm>
          <a:prstGeom prst="rect">
            <a:avLst/>
          </a:prstGeom>
          <a:noFill/>
        </p:spPr>
        <p:txBody>
          <a:bodyPr wrap="square" rtlCol="0">
            <a:spAutoFit/>
          </a:bodyPr>
          <a:lstStyle/>
          <a:p>
            <a:r>
              <a:rPr lang="en-US" sz="2400" dirty="0" smtClean="0"/>
              <a:t>Shows composites, statistics, and indices</a:t>
            </a:r>
          </a:p>
          <a:p>
            <a:endParaRPr lang="en-US" sz="2400" dirty="0"/>
          </a:p>
          <a:p>
            <a:endParaRPr lang="en-US" sz="2400" dirty="0"/>
          </a:p>
        </p:txBody>
      </p:sp>
      <p:pic>
        <p:nvPicPr>
          <p:cNvPr id="2052" name="Picture 4" descr="cicore"/>
          <p:cNvPicPr>
            <a:picLocks noChangeAspect="1" noChangeArrowheads="1"/>
          </p:cNvPicPr>
          <p:nvPr/>
        </p:nvPicPr>
        <p:blipFill>
          <a:blip r:embed="rId3" cstate="print"/>
          <a:srcRect/>
          <a:stretch>
            <a:fillRect/>
          </a:stretch>
        </p:blipFill>
        <p:spPr bwMode="auto">
          <a:xfrm>
            <a:off x="155575" y="19049"/>
            <a:ext cx="1400175" cy="6667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l="7500" t="20568" r="8750"/>
          <a:stretch>
            <a:fillRect/>
          </a:stretch>
        </p:blipFill>
        <p:spPr bwMode="auto">
          <a:xfrm>
            <a:off x="0" y="1495425"/>
            <a:ext cx="9144000" cy="5819775"/>
          </a:xfrm>
          <a:prstGeom prst="rect">
            <a:avLst/>
          </a:prstGeom>
          <a:noFill/>
          <a:ln w="9525">
            <a:noFill/>
            <a:miter lim="800000"/>
            <a:headEnd/>
            <a:tailEnd/>
          </a:ln>
        </p:spPr>
      </p:pic>
      <p:pic>
        <p:nvPicPr>
          <p:cNvPr id="4100" name="Picture 4" descr="Home"/>
          <p:cNvPicPr>
            <a:picLocks noChangeAspect="1" noChangeArrowheads="1"/>
          </p:cNvPicPr>
          <p:nvPr/>
        </p:nvPicPr>
        <p:blipFill>
          <a:blip r:embed="rId3" cstate="print"/>
          <a:srcRect/>
          <a:stretch>
            <a:fillRect/>
          </a:stretch>
        </p:blipFill>
        <p:spPr bwMode="auto">
          <a:xfrm>
            <a:off x="-76200" y="0"/>
            <a:ext cx="9525000" cy="1524001"/>
          </a:xfrm>
          <a:prstGeom prst="rect">
            <a:avLst/>
          </a:prstGeom>
          <a:noFill/>
        </p:spPr>
      </p:pic>
      <p:sp>
        <p:nvSpPr>
          <p:cNvPr id="5" name="TextBox 4"/>
          <p:cNvSpPr txBox="1"/>
          <p:nvPr/>
        </p:nvSpPr>
        <p:spPr>
          <a:xfrm>
            <a:off x="381000" y="1828800"/>
            <a:ext cx="1752600" cy="2308324"/>
          </a:xfrm>
          <a:prstGeom prst="rect">
            <a:avLst/>
          </a:prstGeom>
          <a:noFill/>
        </p:spPr>
        <p:txBody>
          <a:bodyPr wrap="square" rtlCol="0">
            <a:spAutoFit/>
          </a:bodyPr>
          <a:lstStyle/>
          <a:p>
            <a:r>
              <a:rPr lang="en-US" sz="2400" dirty="0" smtClean="0"/>
              <a:t>Compares reef and ocean states and in terms of omega aragonite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sp>
        <p:nvSpPr>
          <p:cNvPr id="3" name="Content Placeholder 2"/>
          <p:cNvSpPr>
            <a:spLocks noGrp="1"/>
          </p:cNvSpPr>
          <p:nvPr>
            <p:ph idx="1"/>
          </p:nvPr>
        </p:nvSpPr>
        <p:spPr/>
        <p:txBody>
          <a:bodyPr/>
          <a:lstStyle/>
          <a:p>
            <a:pPr>
              <a:buNone/>
            </a:pPr>
            <a:r>
              <a:rPr lang="en-US" dirty="0" smtClean="0"/>
              <a:t>	I may have missed others’ products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For growers, perhaps follow one’s advice “keep it simple…like looking at the weather report” </a:t>
            </a:r>
          </a:p>
          <a:p>
            <a:endParaRPr lang="en-US" dirty="0" smtClean="0"/>
          </a:p>
          <a:p>
            <a:r>
              <a:rPr lang="en-US" dirty="0" smtClean="0"/>
              <a:t>But is that all we need ?</a:t>
            </a:r>
            <a:endParaRPr lang="en-US" dirty="0"/>
          </a:p>
          <a:p>
            <a:endParaRPr lang="en-US" dirty="0"/>
          </a:p>
          <a:p>
            <a:r>
              <a:rPr lang="en-US" dirty="0" smtClean="0"/>
              <a:t>How variable are needs nationally ?</a:t>
            </a:r>
          </a:p>
          <a:p>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305</Words>
  <Application>Microsoft Office PowerPoint</Application>
  <PresentationFormat>On-screen Show (4:3)</PresentationFormat>
  <Paragraphs>33</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6_Default Design</vt:lpstr>
      <vt:lpstr> OA:  What products and tools are we using now? </vt:lpstr>
      <vt:lpstr>Slide 2</vt:lpstr>
      <vt:lpstr>Slide 3</vt:lpstr>
      <vt:lpstr>Slide 4</vt:lpstr>
      <vt:lpstr>Slide 5</vt:lpstr>
      <vt:lpstr>Slide 6</vt:lpstr>
      <vt:lpstr>Slide 7</vt:lpstr>
      <vt:lpstr>Caveat</vt:lpstr>
      <vt:lpstr>Considerations</vt:lpstr>
      <vt:lpstr>Discussion</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products and tools are we using now? </dc:title>
  <dc:creator>Jan Newton</dc:creator>
  <cp:lastModifiedBy>Jan Newton</cp:lastModifiedBy>
  <cp:revision>2</cp:revision>
  <dcterms:created xsi:type="dcterms:W3CDTF">2013-03-08T02:52:31Z</dcterms:created>
  <dcterms:modified xsi:type="dcterms:W3CDTF">2013-03-08T17:12:47Z</dcterms:modified>
</cp:coreProperties>
</file>