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17"/>
  </p:notesMasterIdLst>
  <p:sldIdLst>
    <p:sldId id="289" r:id="rId2"/>
    <p:sldId id="290" r:id="rId3"/>
    <p:sldId id="260" r:id="rId4"/>
    <p:sldId id="268" r:id="rId5"/>
    <p:sldId id="271" r:id="rId6"/>
    <p:sldId id="263" r:id="rId7"/>
    <p:sldId id="273" r:id="rId8"/>
    <p:sldId id="274" r:id="rId9"/>
    <p:sldId id="270" r:id="rId10"/>
    <p:sldId id="267" r:id="rId11"/>
    <p:sldId id="280" r:id="rId12"/>
    <p:sldId id="283" r:id="rId13"/>
    <p:sldId id="285" r:id="rId14"/>
    <p:sldId id="278" r:id="rId15"/>
    <p:sldId id="287"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McCammon" initials="M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4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890" y="23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99D342A-DAD1-44DC-89BD-247694003A11}" type="datetime1">
              <a:rPr lang="en-US"/>
              <a:pPr/>
              <a:t>9/2/2013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4882DA4-B7B5-4FAC-B714-884DDA3205F0}" type="slidenum">
              <a:rPr lang="en-US"/>
              <a:pPr/>
              <a:t>‹#›</a:t>
            </a:fld>
            <a:endParaRPr lang="en-US"/>
          </a:p>
        </p:txBody>
      </p:sp>
    </p:spTree>
    <p:extLst>
      <p:ext uri="{BB962C8B-B14F-4D97-AF65-F5344CB8AC3E}">
        <p14:creationId xmlns:p14="http://schemas.microsoft.com/office/powerpoint/2010/main" val="2980941919"/>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F3D752E1-0151-4B68-A305-A0F8A6E6572E}"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Developed in response to agency request – difficult to keep track of who is doing what, where</a:t>
            </a:r>
          </a:p>
          <a:p>
            <a:pPr>
              <a:spcBef>
                <a:spcPct val="0"/>
              </a:spcBef>
            </a:pPr>
            <a:endParaRPr lang="en-US" dirty="0" smtClean="0"/>
          </a:p>
          <a:p>
            <a:pPr>
              <a:spcBef>
                <a:spcPct val="0"/>
              </a:spcBef>
            </a:pPr>
            <a:r>
              <a:rPr lang="en-US" dirty="0" smtClean="0"/>
              <a:t>Includes: Buoys, moorings, vessel tracks, aerial transects, sampling locations, etc.</a:t>
            </a:r>
          </a:p>
          <a:p>
            <a:pPr>
              <a:spcBef>
                <a:spcPct val="0"/>
              </a:spcBef>
            </a:pPr>
            <a:endParaRPr lang="en-US" dirty="0" smtClean="0"/>
          </a:p>
          <a:p>
            <a:pPr>
              <a:spcBef>
                <a:spcPct val="0"/>
              </a:spcBef>
            </a:pPr>
            <a:r>
              <a:rPr lang="en-US" dirty="0" smtClean="0"/>
              <a:t>Searchable by project name, sensor type, or host</a:t>
            </a:r>
          </a:p>
          <a:p>
            <a:pPr>
              <a:spcBef>
                <a:spcPct val="0"/>
              </a:spcBef>
            </a:pPr>
            <a:endParaRPr lang="en-US" dirty="0" smtClean="0"/>
          </a:p>
          <a:p>
            <a:pPr>
              <a:spcBef>
                <a:spcPct val="0"/>
              </a:spcBef>
            </a:pPr>
            <a:r>
              <a:rPr lang="en-US" dirty="0" smtClean="0"/>
              <a:t>Time-slider allows view of different time periods</a:t>
            </a:r>
          </a:p>
          <a:p>
            <a:pPr>
              <a:spcBef>
                <a:spcPct val="0"/>
              </a:spcBef>
            </a:pPr>
            <a:endParaRPr lang="en-US" dirty="0" smtClean="0"/>
          </a:p>
          <a:p>
            <a:pPr>
              <a:spcBef>
                <a:spcPct val="0"/>
              </a:spcBef>
            </a:pPr>
            <a:r>
              <a:rPr lang="en-US" dirty="0" smtClean="0"/>
              <a:t>Updated each spring, and after the field season</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E7C9515B-BBEA-4F92-9993-DD44561C56A5}" type="slidenum">
              <a:rPr lang="en-US" sz="1200"/>
              <a:pP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Collaborative file sharing with large or small inter disciplinary groups</a:t>
            </a:r>
          </a:p>
          <a:p>
            <a:pPr>
              <a:spcBef>
                <a:spcPct val="0"/>
              </a:spcBef>
            </a:pPr>
            <a:endParaRPr lang="en-US" dirty="0"/>
          </a:p>
          <a:p>
            <a:pPr>
              <a:spcBef>
                <a:spcPct val="0"/>
              </a:spcBef>
            </a:pPr>
            <a:endParaRPr lang="en-US" dirty="0" smtClean="0"/>
          </a:p>
          <a:p>
            <a:pPr>
              <a:spcBef>
                <a:spcPct val="0"/>
              </a:spcBef>
            </a:pPr>
            <a:r>
              <a:rPr lang="en-US" dirty="0" smtClean="0"/>
              <a:t>Currently 150 users and over 2,000 files in the system</a:t>
            </a:r>
          </a:p>
          <a:p>
            <a:pPr>
              <a:spcBef>
                <a:spcPct val="0"/>
              </a:spcBef>
            </a:pPr>
            <a:r>
              <a:rPr lang="en-US" dirty="0" smtClean="0"/>
              <a:t>Existing groups using the Workspace include </a:t>
            </a:r>
          </a:p>
          <a:p>
            <a:pPr>
              <a:spcBef>
                <a:spcPct val="0"/>
              </a:spcBef>
            </a:pPr>
            <a:endParaRPr lang="en-US" dirty="0" smtClean="0"/>
          </a:p>
          <a:p>
            <a:pPr>
              <a:spcBef>
                <a:spcPct val="0"/>
              </a:spcBef>
              <a:buFontTx/>
              <a:buChar char="•"/>
            </a:pPr>
            <a:r>
              <a:rPr lang="en-US" dirty="0" smtClean="0"/>
              <a:t>North Pacific Research Board’s Gulf of Alaska Project</a:t>
            </a:r>
          </a:p>
          <a:p>
            <a:pPr>
              <a:spcBef>
                <a:spcPct val="0"/>
              </a:spcBef>
              <a:buFontTx/>
              <a:buChar char="•"/>
            </a:pPr>
            <a:r>
              <a:rPr lang="en-US" dirty="0" err="1" smtClean="0"/>
              <a:t>GulfWatch</a:t>
            </a:r>
            <a:r>
              <a:rPr lang="en-US" dirty="0" smtClean="0"/>
              <a:t> Alaska – the long term monitoring program of the Exxon Valdez Oil Spill Trustee Council</a:t>
            </a:r>
          </a:p>
          <a:p>
            <a:pPr>
              <a:spcBef>
                <a:spcPct val="0"/>
              </a:spcBef>
              <a:buFontTx/>
              <a:buChar char="•"/>
            </a:pPr>
            <a:r>
              <a:rPr lang="en-US" dirty="0" smtClean="0"/>
              <a:t>Prince William Sound Science Center</a:t>
            </a:r>
          </a:p>
          <a:p>
            <a:pPr>
              <a:spcBef>
                <a:spcPct val="0"/>
              </a:spcBef>
            </a:pPr>
            <a:endParaRPr 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2F20456B-B3CF-4CC5-A5AC-7FF50355CE4D}" type="slidenum">
              <a:rPr lang="en-US" sz="1200"/>
              <a:pPr/>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Climate models exist at the small scale – large area</a:t>
            </a:r>
          </a:p>
          <a:p>
            <a:endParaRPr lang="en-US" dirty="0"/>
          </a:p>
          <a:p>
            <a:r>
              <a:rPr lang="en-US" dirty="0" smtClean="0"/>
              <a:t>AOOS is funding to take these large area models to downscale to be regionally specific for Alaska</a:t>
            </a:r>
          </a:p>
          <a:p>
            <a:endParaRPr lang="en-US" dirty="0"/>
          </a:p>
          <a:p>
            <a:r>
              <a:rPr lang="en-US" dirty="0" smtClean="0"/>
              <a:t>There will be forecasts available for 2030, 2070, 2100  and will include error bars.</a:t>
            </a:r>
          </a:p>
          <a:p>
            <a:endParaRPr lang="en-US" dirty="0"/>
          </a:p>
          <a:p>
            <a:r>
              <a:rPr lang="en-US" dirty="0" smtClean="0"/>
              <a:t>These models can be used for planning and as overall climate modeling improves, then these models will be improved and reflected in the error bars</a:t>
            </a:r>
            <a:endParaRPr lang="en-US" dirty="0"/>
          </a:p>
        </p:txBody>
      </p:sp>
      <p:sp>
        <p:nvSpPr>
          <p:cNvPr id="4" name="Slide Number Placeholder 3"/>
          <p:cNvSpPr>
            <a:spLocks noGrp="1"/>
          </p:cNvSpPr>
          <p:nvPr>
            <p:ph type="sldNum" sz="quarter" idx="10"/>
          </p:nvPr>
        </p:nvSpPr>
        <p:spPr/>
        <p:txBody>
          <a:bodyPr/>
          <a:lstStyle/>
          <a:p>
            <a:fld id="{F4882DA4-B7B5-4FAC-B714-884DDA3205F0}" type="slidenum">
              <a:rPr lang="en-US" smtClean="0"/>
              <a:pPr/>
              <a:t>12</a:t>
            </a:fld>
            <a:endParaRPr lang="en-US"/>
          </a:p>
        </p:txBody>
      </p:sp>
    </p:spTree>
    <p:extLst>
      <p:ext uri="{BB962C8B-B14F-4D97-AF65-F5344CB8AC3E}">
        <p14:creationId xmlns:p14="http://schemas.microsoft.com/office/powerpoint/2010/main" val="2013650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Partners are AOOS, ACCAP, National Weather Service, National Snow and Ice Data Center, NOAA’s Pacific Environmental Marine Laboratory.</a:t>
            </a:r>
          </a:p>
          <a:p>
            <a:pPr>
              <a:spcBef>
                <a:spcPct val="0"/>
              </a:spcBef>
            </a:pPr>
            <a:endParaRPr lang="en-US" dirty="0"/>
          </a:p>
          <a:p>
            <a:pPr>
              <a:spcBef>
                <a:spcPct val="0"/>
              </a:spcBef>
            </a:pPr>
            <a:r>
              <a:rPr lang="en-US" dirty="0" smtClean="0"/>
              <a:t>Again to take the Arctic wide effort and provide the Alaska view.  </a:t>
            </a:r>
          </a:p>
          <a:p>
            <a:pPr>
              <a:spcBef>
                <a:spcPct val="0"/>
              </a:spcBef>
            </a:pPr>
            <a:endParaRPr lang="en-US" dirty="0"/>
          </a:p>
          <a:p>
            <a:pPr>
              <a:spcBef>
                <a:spcPct val="0"/>
              </a:spcBef>
            </a:pPr>
            <a:r>
              <a:rPr lang="en-US" dirty="0" smtClean="0"/>
              <a:t>Sea Ice grids and digital maps of sea ice concentration.  </a:t>
            </a:r>
          </a:p>
          <a:p>
            <a:pPr>
              <a:spcBef>
                <a:spcPct val="0"/>
              </a:spcBef>
            </a:pPr>
            <a:endParaRPr lang="en-US" dirty="0"/>
          </a:p>
          <a:p>
            <a:pPr>
              <a:spcBef>
                <a:spcPct val="0"/>
              </a:spcBef>
            </a:pPr>
            <a:r>
              <a:rPr lang="en-US" dirty="0" smtClean="0"/>
              <a:t>Monthly mid-19</a:t>
            </a:r>
            <a:r>
              <a:rPr lang="en-US" baseline="30000" dirty="0" smtClean="0"/>
              <a:t>th</a:t>
            </a:r>
            <a:r>
              <a:rPr lang="en-US" dirty="0" smtClean="0"/>
              <a:t> century to 1952; weekly 1953 to present</a:t>
            </a:r>
          </a:p>
          <a:p>
            <a:pPr>
              <a:spcBef>
                <a:spcPct val="0"/>
              </a:spcBef>
            </a:pPr>
            <a:endParaRPr lang="en-US" dirty="0"/>
          </a:p>
          <a:p>
            <a:pPr>
              <a:spcBef>
                <a:spcPct val="0"/>
              </a:spcBef>
            </a:pPr>
            <a:r>
              <a:rPr lang="en-US" dirty="0" smtClean="0"/>
              <a:t>Should be completed by the end of December 2013</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7F862C0B-C4E5-4DAE-AA2C-0603A3D28088}" type="slidenum">
              <a:rPr lang="en-US" sz="1200"/>
              <a:pP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 of AOOS’ strong data management efforts, they received money from another part of NOAA through NOAA’s Regional Ocean Partnership Program.</a:t>
            </a:r>
          </a:p>
          <a:p>
            <a:endParaRPr lang="en-US" dirty="0"/>
          </a:p>
          <a:p>
            <a:r>
              <a:rPr lang="en-US" dirty="0" smtClean="0"/>
              <a:t>Goal: collect, synthesis of spatial data into a suite of visualization tools for long-term collaborative planning in Alaska for a wide range of coastal uses</a:t>
            </a:r>
            <a:endParaRPr lang="en-US" dirty="0"/>
          </a:p>
        </p:txBody>
      </p:sp>
      <p:sp>
        <p:nvSpPr>
          <p:cNvPr id="4" name="Slide Number Placeholder 3"/>
          <p:cNvSpPr>
            <a:spLocks noGrp="1"/>
          </p:cNvSpPr>
          <p:nvPr>
            <p:ph type="sldNum" sz="quarter" idx="10"/>
          </p:nvPr>
        </p:nvSpPr>
        <p:spPr/>
        <p:txBody>
          <a:bodyPr/>
          <a:lstStyle/>
          <a:p>
            <a:fld id="{F4882DA4-B7B5-4FAC-B714-884DDA3205F0}" type="slidenum">
              <a:rPr lang="en-US" smtClean="0"/>
              <a:pPr/>
              <a:t>14</a:t>
            </a:fld>
            <a:endParaRPr lang="en-US"/>
          </a:p>
        </p:txBody>
      </p:sp>
    </p:spTree>
    <p:extLst>
      <p:ext uri="{BB962C8B-B14F-4D97-AF65-F5344CB8AC3E}">
        <p14:creationId xmlns:p14="http://schemas.microsoft.com/office/powerpoint/2010/main" val="350073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xfrm>
            <a:off x="545523" y="4343715"/>
            <a:ext cx="5486400" cy="4113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IOOS as a concept dates to 1998, codified in legislation in 2009.  NOAA was named as the lead Federal Agency and established the IOOS Program Office in 2007.</a:t>
            </a:r>
          </a:p>
          <a:p>
            <a:pPr eaLnBrk="1" hangingPunct="1">
              <a:spcBef>
                <a:spcPct val="0"/>
              </a:spcBef>
            </a:pPr>
            <a:endParaRPr lang="en-US" dirty="0"/>
          </a:p>
          <a:p>
            <a:pPr eaLnBrk="1" hangingPunct="1">
              <a:spcBef>
                <a:spcPct val="0"/>
              </a:spcBef>
            </a:pPr>
            <a:r>
              <a:rPr lang="en-US" dirty="0" smtClean="0"/>
              <a:t>Key Elements:</a:t>
            </a:r>
          </a:p>
          <a:p>
            <a:pPr eaLnBrk="1" hangingPunct="1">
              <a:spcBef>
                <a:spcPct val="0"/>
              </a:spcBef>
            </a:pPr>
            <a:r>
              <a:rPr lang="en-US" dirty="0" smtClean="0"/>
              <a:t>Federal Agencies have observations in the oceans, coasts and Great Lakes based on their missions and are considered contributions to IOOS.</a:t>
            </a:r>
          </a:p>
          <a:p>
            <a:pPr eaLnBrk="1" hangingPunct="1">
              <a:spcBef>
                <a:spcPct val="0"/>
              </a:spcBef>
            </a:pPr>
            <a:endParaRPr lang="en-US" dirty="0"/>
          </a:p>
          <a:p>
            <a:pPr eaLnBrk="1" hangingPunct="1">
              <a:spcBef>
                <a:spcPct val="0"/>
              </a:spcBef>
            </a:pPr>
            <a:r>
              <a:rPr lang="en-US" dirty="0" smtClean="0"/>
              <a:t>What is unique and makes IOOS a success are the 11 RCOOS that encompass our Ocean, Coasts and Great Lakes and extends our reach to the stakeholders.</a:t>
            </a:r>
          </a:p>
          <a:p>
            <a:pPr eaLnBrk="1" hangingPunct="1">
              <a:spcBef>
                <a:spcPct val="0"/>
              </a:spcBef>
            </a:pPr>
            <a:endParaRPr lang="en-US" dirty="0"/>
          </a:p>
          <a:p>
            <a:pPr eaLnBrk="1" hangingPunct="1">
              <a:spcBef>
                <a:spcPct val="0"/>
              </a:spcBef>
            </a:pPr>
            <a:r>
              <a:rPr lang="en-US" dirty="0" smtClean="0"/>
              <a:t>Because they are part of a National Program, there is national consistency.</a:t>
            </a:r>
          </a:p>
          <a:p>
            <a:pPr eaLnBrk="1" hangingPunct="1">
              <a:spcBef>
                <a:spcPct val="0"/>
              </a:spcBef>
            </a:pPr>
            <a:endParaRPr lang="en-US" dirty="0"/>
          </a:p>
          <a:p>
            <a:pPr eaLnBrk="1" hangingPunct="1">
              <a:spcBef>
                <a:spcPct val="0"/>
              </a:spcBef>
            </a:pPr>
            <a:r>
              <a:rPr lang="en-US" dirty="0" smtClean="0"/>
              <a:t>The IOOS Program Office is about coordinating the Federal Agency contributions and the RCOOS so that 1 + 1 is greater than 2</a:t>
            </a:r>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30766" indent="-281064">
              <a:defRPr sz="2400">
                <a:solidFill>
                  <a:schemeClr val="tx1"/>
                </a:solidFill>
                <a:latin typeface="Arial" pitchFamily="34" charset="0"/>
                <a:ea typeface="MS PGothic" pitchFamily="34" charset="-128"/>
              </a:defRPr>
            </a:lvl2pPr>
            <a:lvl3pPr marL="1124255" indent="-224851">
              <a:defRPr sz="2400">
                <a:solidFill>
                  <a:schemeClr val="tx1"/>
                </a:solidFill>
                <a:latin typeface="Arial" pitchFamily="34" charset="0"/>
                <a:ea typeface="MS PGothic" pitchFamily="34" charset="-128"/>
              </a:defRPr>
            </a:lvl3pPr>
            <a:lvl4pPr marL="1573957" indent="-224851">
              <a:defRPr sz="2400">
                <a:solidFill>
                  <a:schemeClr val="tx1"/>
                </a:solidFill>
                <a:latin typeface="Arial" pitchFamily="34" charset="0"/>
                <a:ea typeface="MS PGothic" pitchFamily="34" charset="-128"/>
              </a:defRPr>
            </a:lvl4pPr>
            <a:lvl5pPr marL="2023659" indent="-224851">
              <a:defRPr sz="2400">
                <a:solidFill>
                  <a:schemeClr val="tx1"/>
                </a:solidFill>
                <a:latin typeface="Arial" pitchFamily="34" charset="0"/>
                <a:ea typeface="MS PGothic" pitchFamily="34" charset="-128"/>
              </a:defRPr>
            </a:lvl5pPr>
            <a:lvl6pPr marL="2473361" indent="-224851" eaLnBrk="0" fontAlgn="base" hangingPunct="0">
              <a:spcBef>
                <a:spcPct val="0"/>
              </a:spcBef>
              <a:spcAft>
                <a:spcPct val="0"/>
              </a:spcAft>
              <a:defRPr sz="2400">
                <a:solidFill>
                  <a:schemeClr val="tx1"/>
                </a:solidFill>
                <a:latin typeface="Arial" pitchFamily="34" charset="0"/>
                <a:ea typeface="MS PGothic" pitchFamily="34" charset="-128"/>
              </a:defRPr>
            </a:lvl6pPr>
            <a:lvl7pPr marL="2923062" indent="-224851" eaLnBrk="0" fontAlgn="base" hangingPunct="0">
              <a:spcBef>
                <a:spcPct val="0"/>
              </a:spcBef>
              <a:spcAft>
                <a:spcPct val="0"/>
              </a:spcAft>
              <a:defRPr sz="2400">
                <a:solidFill>
                  <a:schemeClr val="tx1"/>
                </a:solidFill>
                <a:latin typeface="Arial" pitchFamily="34" charset="0"/>
                <a:ea typeface="MS PGothic" pitchFamily="34" charset="-128"/>
              </a:defRPr>
            </a:lvl7pPr>
            <a:lvl8pPr marL="3372764" indent="-224851" eaLnBrk="0" fontAlgn="base" hangingPunct="0">
              <a:spcBef>
                <a:spcPct val="0"/>
              </a:spcBef>
              <a:spcAft>
                <a:spcPct val="0"/>
              </a:spcAft>
              <a:defRPr sz="2400">
                <a:solidFill>
                  <a:schemeClr val="tx1"/>
                </a:solidFill>
                <a:latin typeface="Arial" pitchFamily="34" charset="0"/>
                <a:ea typeface="MS PGothic" pitchFamily="34" charset="-128"/>
              </a:defRPr>
            </a:lvl8pPr>
            <a:lvl9pPr marL="3822466" indent="-224851" eaLnBrk="0" fontAlgn="base" hangingPunct="0">
              <a:spcBef>
                <a:spcPct val="0"/>
              </a:spcBef>
              <a:spcAft>
                <a:spcPct val="0"/>
              </a:spcAft>
              <a:defRPr sz="2400">
                <a:solidFill>
                  <a:schemeClr val="tx1"/>
                </a:solidFill>
                <a:latin typeface="Arial" pitchFamily="34" charset="0"/>
                <a:ea typeface="MS PGothic" pitchFamily="34" charset="-128"/>
              </a:defRPr>
            </a:lvl9pPr>
          </a:lstStyle>
          <a:p>
            <a:fld id="{E3CA2893-74DB-402F-A7E6-065CC2B1C441}" type="slidenum">
              <a:rPr lang="en-US" sz="1200"/>
              <a:pPr/>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IOOS RCOOS is a partnership between State, Local, Tribal governments; academia, industry and NGO.</a:t>
            </a:r>
          </a:p>
          <a:p>
            <a:pPr>
              <a:spcBef>
                <a:spcPct val="0"/>
              </a:spcBef>
            </a:pPr>
            <a:endParaRPr lang="en-US" dirty="0"/>
          </a:p>
          <a:p>
            <a:pPr>
              <a:spcBef>
                <a:spcPct val="0"/>
              </a:spcBef>
            </a:pPr>
            <a:r>
              <a:rPr lang="en-US" dirty="0" smtClean="0"/>
              <a:t>Regions are end to end which means they put in observation platforms, data management, models, products, education and outreach.</a:t>
            </a:r>
          </a:p>
          <a:p>
            <a:pPr>
              <a:spcBef>
                <a:spcPct val="0"/>
              </a:spcBef>
            </a:pPr>
            <a:endParaRPr lang="en-US" dirty="0"/>
          </a:p>
          <a:p>
            <a:pPr>
              <a:spcBef>
                <a:spcPct val="0"/>
              </a:spcBef>
            </a:pPr>
            <a:r>
              <a:rPr lang="en-US" dirty="0" smtClean="0"/>
              <a:t>It is important to note that AOOS does not have funding to do it all and rely on many partnerships.</a:t>
            </a:r>
          </a:p>
          <a:p>
            <a:pPr>
              <a:spcBef>
                <a:spcPct val="0"/>
              </a:spcBef>
            </a:pPr>
            <a:endParaRPr lang="en-US" dirty="0"/>
          </a:p>
          <a:p>
            <a:pPr>
              <a:spcBef>
                <a:spcPct val="0"/>
              </a:spcBef>
            </a:pPr>
            <a:r>
              <a:rPr lang="en-US" dirty="0" smtClean="0"/>
              <a:t>IOOS Regions augment and complement the Federal observations.</a:t>
            </a:r>
          </a:p>
          <a:p>
            <a:pPr>
              <a:spcBef>
                <a:spcPct val="0"/>
              </a:spcBef>
            </a:pPr>
            <a:endParaRPr lang="en-US" dirty="0" smtClean="0"/>
          </a:p>
          <a:p>
            <a:pPr>
              <a:spcBef>
                <a:spcPct val="0"/>
              </a:spcBef>
            </a:pPr>
            <a:endParaRPr 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189AB6B2-F6BD-48DA-9A31-0E1050420722}" type="slidenum">
              <a:rPr lang="en-US" sz="1200"/>
              <a:pPr/>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AOOS’s goals extend to the Arctic.</a:t>
            </a:r>
          </a:p>
          <a:p>
            <a:endParaRPr lang="en-US" dirty="0"/>
          </a:p>
          <a:p>
            <a:r>
              <a:rPr lang="en-US" dirty="0" smtClean="0"/>
              <a:t>Important point is that AOOS is policy neutral and stakeholder driven.  </a:t>
            </a:r>
            <a:endParaRPr lang="en-US" dirty="0"/>
          </a:p>
          <a:p>
            <a:endParaRPr lang="en-US" dirty="0" smtClean="0"/>
          </a:p>
          <a:p>
            <a:r>
              <a:rPr lang="en-US" dirty="0" smtClean="0"/>
              <a:t>AOOS is seeking to meet the needs of many</a:t>
            </a:r>
          </a:p>
          <a:p>
            <a:r>
              <a:rPr lang="en-US" dirty="0" smtClean="0"/>
              <a:t>Goal is to help people find relevant information and tools to meet their needs</a:t>
            </a:r>
          </a:p>
          <a:p>
            <a:endParaRPr lang="en-US" dirty="0"/>
          </a:p>
        </p:txBody>
      </p:sp>
      <p:sp>
        <p:nvSpPr>
          <p:cNvPr id="4" name="Slide Number Placeholder 3"/>
          <p:cNvSpPr>
            <a:spLocks noGrp="1"/>
          </p:cNvSpPr>
          <p:nvPr>
            <p:ph type="sldNum" sz="quarter" idx="10"/>
          </p:nvPr>
        </p:nvSpPr>
        <p:spPr/>
        <p:txBody>
          <a:bodyPr/>
          <a:lstStyle/>
          <a:p>
            <a:fld id="{F4882DA4-B7B5-4FAC-B714-884DDA3205F0}" type="slidenum">
              <a:rPr lang="en-US" smtClean="0"/>
              <a:pPr/>
              <a:t>4</a:t>
            </a:fld>
            <a:endParaRPr lang="en-US"/>
          </a:p>
        </p:txBody>
      </p:sp>
    </p:spTree>
    <p:extLst>
      <p:ext uri="{BB962C8B-B14F-4D97-AF65-F5344CB8AC3E}">
        <p14:creationId xmlns:p14="http://schemas.microsoft.com/office/powerpoint/2010/main" val="381209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As part of the Legislation, we needed to produce an Independent Cost Estimate  and AOOS produces a 10 year build out plan.</a:t>
            </a:r>
          </a:p>
          <a:p>
            <a:pPr>
              <a:spcBef>
                <a:spcPct val="0"/>
              </a:spcBef>
            </a:pPr>
            <a:endParaRPr lang="en-US" dirty="0"/>
          </a:p>
          <a:p>
            <a:pPr>
              <a:spcBef>
                <a:spcPct val="0"/>
              </a:spcBef>
            </a:pPr>
            <a:r>
              <a:rPr lang="en-US" dirty="0" smtClean="0"/>
              <a:t>From there they focused on the Arctic and have put together a conceptual build out plan for the Arctic.</a:t>
            </a:r>
          </a:p>
          <a:p>
            <a:pPr>
              <a:spcBef>
                <a:spcPct val="0"/>
              </a:spcBef>
            </a:pPr>
            <a:endParaRPr lang="en-US" dirty="0"/>
          </a:p>
          <a:p>
            <a:pPr>
              <a:spcBef>
                <a:spcPct val="0"/>
              </a:spcBef>
            </a:pPr>
            <a:r>
              <a:rPr lang="en-US" dirty="0" smtClean="0"/>
              <a:t>Prioritizes core monitoring platforms and activities for safe marine operations, improved storm and hazard response, and integrated data products for ecosystems assessments and climate trends</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C666B3B8-1BB2-444B-8ABD-81B57562B9D3}" type="slidenum">
              <a:rPr lang="en-US" sz="1200"/>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Based on stakeholder input</a:t>
            </a:r>
          </a:p>
          <a:p>
            <a:pPr>
              <a:spcBef>
                <a:spcPct val="0"/>
              </a:spcBef>
            </a:pPr>
            <a:endParaRPr lang="en-US" dirty="0"/>
          </a:p>
          <a:p>
            <a:pPr>
              <a:spcBef>
                <a:spcPct val="0"/>
              </a:spcBef>
            </a:pPr>
            <a:r>
              <a:rPr lang="en-US" dirty="0" smtClean="0"/>
              <a:t>AOOS activities can be broken into three themes:</a:t>
            </a:r>
          </a:p>
          <a:p>
            <a:pPr>
              <a:spcBef>
                <a:spcPct val="0"/>
              </a:spcBef>
            </a:pPr>
            <a:r>
              <a:rPr lang="en-US" dirty="0" smtClean="0"/>
              <a:t>Marine Operations</a:t>
            </a:r>
          </a:p>
          <a:p>
            <a:pPr>
              <a:spcBef>
                <a:spcPct val="0"/>
              </a:spcBef>
            </a:pPr>
            <a:r>
              <a:rPr lang="en-US" dirty="0" smtClean="0"/>
              <a:t>Coastal Hazards</a:t>
            </a:r>
          </a:p>
          <a:p>
            <a:pPr>
              <a:spcBef>
                <a:spcPct val="0"/>
              </a:spcBef>
            </a:pPr>
            <a:r>
              <a:rPr lang="en-US" dirty="0" smtClean="0"/>
              <a:t>Climate Trends and Ecosystems</a:t>
            </a:r>
          </a:p>
          <a:p>
            <a:pPr>
              <a:spcBef>
                <a:spcPct val="0"/>
              </a:spcBef>
            </a:pPr>
            <a:endParaRPr lang="en-US" dirty="0" smtClean="0"/>
          </a:p>
          <a:p>
            <a:pPr>
              <a:spcBef>
                <a:spcPct val="0"/>
              </a:spcBef>
            </a:pPr>
            <a:r>
              <a:rPr lang="en-US" dirty="0" smtClean="0"/>
              <a:t>Activities listed….</a:t>
            </a:r>
          </a:p>
          <a:p>
            <a:pPr>
              <a:spcBef>
                <a:spcPct val="0"/>
              </a:spcBef>
            </a:pPr>
            <a:endParaRPr lang="en-US" dirty="0"/>
          </a:p>
          <a:p>
            <a:pPr>
              <a:spcBef>
                <a:spcPct val="0"/>
              </a:spcBef>
            </a:pPr>
            <a:r>
              <a:rPr lang="en-US" dirty="0" smtClean="0"/>
              <a:t>Subsequent slides go in details on some of the activities.</a:t>
            </a:r>
          </a:p>
          <a:p>
            <a:pPr>
              <a:spcBef>
                <a:spcPct val="0"/>
              </a:spcBef>
            </a:pPr>
            <a:endParaRPr lang="en-US" dirty="0"/>
          </a:p>
          <a:p>
            <a:pPr>
              <a:spcBef>
                <a:spcPct val="0"/>
              </a:spcBef>
            </a:pPr>
            <a:r>
              <a:rPr lang="en-US" dirty="0" smtClean="0"/>
              <a:t>Let me draw your attention to Ecosystem </a:t>
            </a:r>
          </a:p>
          <a:p>
            <a:pPr>
              <a:spcBef>
                <a:spcPct val="0"/>
              </a:spcBef>
            </a:pPr>
            <a:r>
              <a:rPr lang="en-US" dirty="0" smtClean="0"/>
              <a:t>Test sensor at Seward Hatchery is part of the new IOOS Marine Sensor Innovation project</a:t>
            </a:r>
          </a:p>
          <a:p>
            <a:pPr>
              <a:spcBef>
                <a:spcPct val="0"/>
              </a:spcBef>
            </a:pPr>
            <a:endParaRPr lang="en-US" dirty="0"/>
          </a:p>
          <a:p>
            <a:pPr>
              <a:spcBef>
                <a:spcPct val="0"/>
              </a:spcBef>
            </a:pPr>
            <a:r>
              <a:rPr lang="en-US" dirty="0" smtClean="0"/>
              <a:t>Pushing the limits of technology – with the glider efforts</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7803C3A8-ED89-427C-B731-5CFF5CEE9C27}" type="slidenum">
              <a:rPr lang="en-US" sz="1200"/>
              <a:pP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AOOS has a project with the Marine Exchange of Alaska to “push out” local weather conditions through the land-based AIS (Automated Identification System, which tracks vessels).  Vessel operators thus do not have to listen to entire regional marine weather forecast by VHF radio, but rather, can get very tailored, specific information for a smaller region.</a:t>
            </a:r>
          </a:p>
          <a:p>
            <a:pPr>
              <a:spcBef>
                <a:spcPct val="0"/>
              </a:spcBef>
            </a:pPr>
            <a:endParaRPr lang="en-US" dirty="0"/>
          </a:p>
          <a:p>
            <a:pPr>
              <a:spcBef>
                <a:spcPct val="0"/>
              </a:spcBef>
            </a:pPr>
            <a:r>
              <a:rPr lang="en-US" dirty="0" smtClean="0"/>
              <a:t>Improves effectiveness and safety of operations.</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D1683765-2098-431F-B2C1-2FA8469F1792}" type="slidenum">
              <a:rPr lang="en-US" sz="1200"/>
              <a:pP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spcBef>
                <a:spcPct val="0"/>
              </a:spcBef>
            </a:pPr>
            <a:r>
              <a:rPr lang="en-US" dirty="0" smtClean="0"/>
              <a:t>HF radars part of a larger network.  There are 130 Radars, in Lower 48, HI, Puerto Rico</a:t>
            </a:r>
          </a:p>
          <a:p>
            <a:pPr>
              <a:spcBef>
                <a:spcPct val="0"/>
              </a:spcBef>
            </a:pPr>
            <a:endParaRPr lang="en-US" dirty="0"/>
          </a:p>
          <a:p>
            <a:pPr>
              <a:spcBef>
                <a:spcPct val="0"/>
              </a:spcBef>
            </a:pPr>
            <a:r>
              <a:rPr lang="en-US" dirty="0" smtClean="0"/>
              <a:t>Unique characteristics is not electrical power outlets in Barrow so UAF has come up with the HF Radar shed using both wind and solar power.</a:t>
            </a:r>
          </a:p>
          <a:p>
            <a:pPr>
              <a:spcBef>
                <a:spcPct val="0"/>
              </a:spcBef>
            </a:pPr>
            <a:endParaRPr lang="en-US" dirty="0"/>
          </a:p>
          <a:p>
            <a:pPr>
              <a:spcBef>
                <a:spcPct val="0"/>
              </a:spcBef>
            </a:pPr>
            <a:r>
              <a:rPr lang="en-US" dirty="0" smtClean="0"/>
              <a:t>With funding from BOEM, Conoco-Phillips, Shell, AOOS – UAF has conducted three years worth of HF Radar, drifters, glider studies to understand the 3Dimesional circulation pattern to understand what would be needed in response if there would be an oil spill</a:t>
            </a:r>
          </a:p>
          <a:p>
            <a:pPr>
              <a:spcBef>
                <a:spcPct val="0"/>
              </a:spcBef>
            </a:pPr>
            <a:endParaRPr lang="en-US" dirty="0"/>
          </a:p>
          <a:p>
            <a:pPr>
              <a:spcBef>
                <a:spcPct val="0"/>
              </a:spcBef>
            </a:pPr>
            <a:r>
              <a:rPr lang="en-US" dirty="0" smtClean="0"/>
              <a:t>Data input to NOAA’s Oil Spill tracking software and USCG operational Search and Rescue system.  We have done tests that using HF radar data and short term forecasting we can decrease the search area by 2/3irds over 96 hours.</a:t>
            </a:r>
          </a:p>
          <a:p>
            <a:pPr>
              <a:spcBef>
                <a:spcPct val="0"/>
              </a:spcBef>
            </a:pPr>
            <a:endParaRPr lang="en-US" dirty="0"/>
          </a:p>
          <a:p>
            <a:pPr>
              <a:spcBef>
                <a:spcPct val="0"/>
              </a:spcBef>
            </a:pPr>
            <a:r>
              <a:rPr lang="en-US" dirty="0" smtClean="0"/>
              <a:t>Post DWH we received 5M for O&amp;M and that basically keeps the 130 Radars going in the network, we have no money for further capitalization and full O &amp;M costs.</a:t>
            </a:r>
          </a:p>
          <a:p>
            <a:pPr>
              <a:spcBef>
                <a:spcPct val="0"/>
              </a:spcBef>
            </a:pPr>
            <a:endParaRPr lang="en-US" dirty="0"/>
          </a:p>
          <a:p>
            <a:pPr>
              <a:spcBef>
                <a:spcPct val="0"/>
              </a:spcBef>
            </a:pPr>
            <a:r>
              <a:rPr lang="en-US" dirty="0" smtClean="0"/>
              <a:t>HF radars, which map surface currents, are currently in place at 3 locations in the Chukchi Sea:  Barrow, Wainwright, &amp; Pt. Lay.  For increased vessel traffic through the Bering strait, should probably install these at that location.  And ideally, along the Beaufort Sea coast.  These are expensive, and to operate and maintain over the long-term, would require a joint funding consortium.     Based on the OSE (observing system experiment) AOOS conducted in Prince William Sound in 2009, the use of HF radar data significantly improved ocean circulation forecasts.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9B9E5C3D-E074-4C8D-A2E6-EF27D1EB66E3}" type="slidenum">
              <a:rPr lang="en-US" sz="120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This system will allow users to visualize, query and integrate data from multiple source types (sensors, models, remote sensing, GIS data layers and in situ observations) on a single platform.</a:t>
            </a:r>
          </a:p>
          <a:p>
            <a:pPr>
              <a:spcBef>
                <a:spcPct val="0"/>
              </a:spcBef>
            </a:pPr>
            <a:r>
              <a:rPr lang="en-US" dirty="0" smtClean="0">
                <a:sym typeface="Wingdings" charset="2"/>
              </a:rPr>
              <a:t>planning and management</a:t>
            </a:r>
          </a:p>
          <a:p>
            <a:pPr>
              <a:spcBef>
                <a:spcPct val="0"/>
              </a:spcBef>
            </a:pPr>
            <a:endParaRPr lang="en-US" dirty="0">
              <a:sym typeface="Wingdings" charset="2"/>
            </a:endParaRPr>
          </a:p>
          <a:p>
            <a:pPr>
              <a:spcBef>
                <a:spcPct val="0"/>
              </a:spcBef>
            </a:pPr>
            <a:r>
              <a:rPr lang="en-US" dirty="0" smtClean="0">
                <a:sym typeface="Wingdings" charset="2"/>
              </a:rPr>
              <a:t>This is the heart of AOOS is the data portals.  AOOS portal makes real-time data, models, satellite imagery from many sources available in an easy to use format that can be combined in ways to support decision making</a:t>
            </a:r>
          </a:p>
          <a:p>
            <a:pPr>
              <a:spcBef>
                <a:spcPct val="0"/>
              </a:spcBef>
            </a:pPr>
            <a:endParaRPr lang="en-US" dirty="0">
              <a:sym typeface="Wingdings" charset="2"/>
            </a:endParaRPr>
          </a:p>
          <a:p>
            <a:pPr>
              <a:spcBef>
                <a:spcPct val="0"/>
              </a:spcBef>
            </a:pPr>
            <a:r>
              <a:rPr lang="en-US" dirty="0" smtClean="0">
                <a:sym typeface="Wingdings" charset="2"/>
              </a:rPr>
              <a:t>Polar projection.  Handles many data types, over 200 layers.</a:t>
            </a:r>
            <a:endParaRPr lang="en-US" dirty="0" smtClean="0"/>
          </a:p>
          <a:p>
            <a:pPr>
              <a:spcBef>
                <a:spcPct val="0"/>
              </a:spcBef>
            </a:pPr>
            <a:endParaRPr 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45BD1F87-0B3B-44DE-93F1-85388D0F06B0}" type="slidenum">
              <a:rPr lang="en-US" sz="120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2936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C17926B-F7AC-4F35-8755-58D0A061281A}" type="slidenum">
              <a:rPr lang="en-US"/>
              <a:pPr/>
              <a:t>‹#›</a:t>
            </a:fld>
            <a:endParaRPr lang="en-US"/>
          </a:p>
        </p:txBody>
      </p:sp>
    </p:spTree>
    <p:extLst>
      <p:ext uri="{BB962C8B-B14F-4D97-AF65-F5344CB8AC3E}">
        <p14:creationId xmlns:p14="http://schemas.microsoft.com/office/powerpoint/2010/main" val="318338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C1784B-C1A0-4E8F-89D8-BFC45AE2057B}" type="slidenum">
              <a:rPr lang="en-US"/>
              <a:pPr/>
              <a:t>‹#›</a:t>
            </a:fld>
            <a:endParaRPr lang="en-US"/>
          </a:p>
        </p:txBody>
      </p:sp>
    </p:spTree>
    <p:extLst>
      <p:ext uri="{BB962C8B-B14F-4D97-AF65-F5344CB8AC3E}">
        <p14:creationId xmlns:p14="http://schemas.microsoft.com/office/powerpoint/2010/main" val="119875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solidFill>
                  <a:schemeClr val="accent2"/>
                </a:solidFill>
              </a:defRPr>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99963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5727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990600"/>
            <a:ext cx="3810000" cy="5029200"/>
          </a:xfrm>
        </p:spPr>
        <p:txBody>
          <a:bodyPr/>
          <a:lstStyle>
            <a:lvl1pPr>
              <a:defRPr sz="2400">
                <a:solidFill>
                  <a:schemeClr val="accent2"/>
                </a:solidFill>
              </a:defRPr>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990600"/>
            <a:ext cx="3810000" cy="5105400"/>
          </a:xfrm>
        </p:spPr>
        <p:txBody>
          <a:bodyPr/>
          <a:lstStyle>
            <a:lvl1pPr>
              <a:defRPr sz="2400">
                <a:solidFill>
                  <a:schemeClr val="accent2"/>
                </a:solidFill>
              </a:defRPr>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685800" y="76200"/>
            <a:ext cx="7772400" cy="609600"/>
          </a:xfrm>
        </p:spPr>
        <p:txBody>
          <a:bodyPr/>
          <a:lstStyle>
            <a:lvl1pPr>
              <a:defRPr sz="3200" b="1">
                <a:solidFill>
                  <a:schemeClr val="accent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11440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lvl1pPr>
              <a:defRPr sz="3200">
                <a:solidFill>
                  <a:schemeClr val="accent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F4B0C59-C1F3-4A71-9E86-D1C885EC4890}" type="slidenum">
              <a:rPr lang="en-US"/>
              <a:pPr/>
              <a:t>‹#›</a:t>
            </a:fld>
            <a:endParaRPr lang="en-US"/>
          </a:p>
        </p:txBody>
      </p:sp>
    </p:spTree>
    <p:extLst>
      <p:ext uri="{BB962C8B-B14F-4D97-AF65-F5344CB8AC3E}">
        <p14:creationId xmlns:p14="http://schemas.microsoft.com/office/powerpoint/2010/main" val="133692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accent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74859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012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2221876-B5BE-44BB-9524-57B870E86603}" type="slidenum">
              <a:rPr lang="en-US"/>
              <a:pPr/>
              <a:t>‹#›</a:t>
            </a:fld>
            <a:endParaRPr lang="en-US"/>
          </a:p>
        </p:txBody>
      </p:sp>
    </p:spTree>
    <p:extLst>
      <p:ext uri="{BB962C8B-B14F-4D97-AF65-F5344CB8AC3E}">
        <p14:creationId xmlns:p14="http://schemas.microsoft.com/office/powerpoint/2010/main" val="5996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E9C399D-17D0-4553-A4B4-05133D9FB102}" type="slidenum">
              <a:rPr lang="en-US"/>
              <a:pPr/>
              <a:t>‹#›</a:t>
            </a:fld>
            <a:endParaRPr lang="en-US"/>
          </a:p>
        </p:txBody>
      </p:sp>
    </p:spTree>
    <p:extLst>
      <p:ext uri="{BB962C8B-B14F-4D97-AF65-F5344CB8AC3E}">
        <p14:creationId xmlns:p14="http://schemas.microsoft.com/office/powerpoint/2010/main" val="1334242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June 09 text whit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762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914400"/>
            <a:ext cx="777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7162800" y="6324600"/>
            <a:ext cx="1143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a:ea typeface="ＭＳ Ｐゴシック" pitchFamily="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2209800" y="6324600"/>
            <a:ext cx="4800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a:ea typeface="ＭＳ Ｐゴシック" pitchFamily="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8458200" y="6324600"/>
            <a:ext cx="609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400"/>
            </a:lvl1pPr>
          </a:lstStyle>
          <a:p>
            <a:fld id="{087740C5-37D0-467B-9D84-D1E6EBCD585E}" type="slidenum">
              <a:rPr lang="en-US"/>
              <a:pPr/>
              <a:t>‹#›</a:t>
            </a:fld>
            <a:endParaRPr lang="en-US"/>
          </a:p>
        </p:txBody>
      </p:sp>
      <p:cxnSp>
        <p:nvCxnSpPr>
          <p:cNvPr id="9" name="Straight Connector 8"/>
          <p:cNvCxnSpPr>
            <a:cxnSpLocks noChangeShapeType="1"/>
          </p:cNvCxnSpPr>
          <p:nvPr/>
        </p:nvCxnSpPr>
        <p:spPr bwMode="auto">
          <a:xfrm>
            <a:off x="0" y="762000"/>
            <a:ext cx="9144000" cy="0"/>
          </a:xfrm>
          <a:prstGeom prst="line">
            <a:avLst/>
          </a:prstGeom>
          <a:noFill/>
          <a:ln w="25400">
            <a:solidFill>
              <a:schemeClr val="accent1"/>
            </a:solidFill>
            <a:round/>
            <a:headEnd/>
            <a:tailEnd/>
          </a:ln>
          <a:effectLst>
            <a:outerShdw blurRad="63500" dist="20000" dir="5400000" rotWithShape="0">
              <a:srgbClr val="000000">
                <a:alpha val="37999"/>
              </a:srgbClr>
            </a:outerShdw>
          </a:effectLst>
        </p:spPr>
      </p:cxnSp>
      <p:pic>
        <p:nvPicPr>
          <p:cNvPr id="1033" name="Picture 4" descr="June 09 text white"/>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a:cxnSpLocks noChangeShapeType="1"/>
          </p:cNvCxnSpPr>
          <p:nvPr userDrawn="1"/>
        </p:nvCxnSpPr>
        <p:spPr bwMode="auto">
          <a:xfrm>
            <a:off x="0" y="762000"/>
            <a:ext cx="9144000" cy="0"/>
          </a:xfrm>
          <a:prstGeom prst="line">
            <a:avLst/>
          </a:prstGeom>
          <a:noFill/>
          <a:ln w="25400">
            <a:solidFill>
              <a:schemeClr val="accent1"/>
            </a:solidFill>
            <a:round/>
            <a:headEnd/>
            <a:tailEnd/>
          </a:ln>
          <a:effectLst>
            <a:outerShdw blurRad="63500" dist="20000" dir="5400000" rotWithShape="0">
              <a:srgbClr val="000000">
                <a:alpha val="37999"/>
              </a:srgbClr>
            </a:outerShdw>
          </a:effectLst>
        </p:spPr>
      </p:cxn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686800" cy="1524000"/>
          </a:xfrm>
        </p:spPr>
        <p:txBody>
          <a:bodyPr>
            <a:noAutofit/>
          </a:bodyPr>
          <a:lstStyle/>
          <a:p>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b="1" dirty="0" smtClean="0"/>
              <a:t>Future needs and plans for ocean observing in the Arctic</a:t>
            </a: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4800" dirty="0" smtClean="0">
                <a:solidFill>
                  <a:srgbClr val="DCDC00"/>
                </a:solidFill>
              </a:rPr>
              <a:t>AOOS Arctic Town Hall</a:t>
            </a:r>
            <a:r>
              <a:rPr lang="en-US" sz="3600" dirty="0" smtClean="0">
                <a:solidFill>
                  <a:srgbClr val="666666"/>
                </a:solidFill>
              </a:rPr>
              <a:t/>
            </a:r>
            <a:br>
              <a:rPr lang="en-US" sz="3600" dirty="0" smtClean="0">
                <a:solidFill>
                  <a:srgbClr val="666666"/>
                </a:solidFill>
              </a:rPr>
            </a:br>
            <a:r>
              <a:rPr lang="en-US" sz="3600" dirty="0" smtClean="0"/>
              <a:t> </a:t>
            </a:r>
            <a:r>
              <a:rPr lang="en-US" sz="3600" dirty="0" err="1" smtClean="0"/>
              <a:t>Futur</a:t>
            </a:r>
            <a:endParaRPr lang="en-US" sz="2800" dirty="0" smtClean="0">
              <a:solidFill>
                <a:schemeClr val="tx1"/>
              </a:solidFill>
            </a:endParaRPr>
          </a:p>
        </p:txBody>
      </p:sp>
      <p:sp>
        <p:nvSpPr>
          <p:cNvPr id="3" name="Subtitle 2"/>
          <p:cNvSpPr>
            <a:spLocks noGrp="1"/>
          </p:cNvSpPr>
          <p:nvPr>
            <p:ph type="subTitle" idx="1"/>
          </p:nvPr>
        </p:nvSpPr>
        <p:spPr>
          <a:xfrm>
            <a:off x="1676400" y="4953000"/>
            <a:ext cx="5410200" cy="1295400"/>
          </a:xfrm>
        </p:spPr>
        <p:txBody>
          <a:bodyPr>
            <a:normAutofit/>
          </a:bodyPr>
          <a:lstStyle/>
          <a:p>
            <a:pPr>
              <a:lnSpc>
                <a:spcPct val="80000"/>
              </a:lnSpc>
            </a:pPr>
            <a:r>
              <a:rPr lang="en-US" sz="2000" b="1" smtClean="0">
                <a:cs typeface="Arial" charset="0"/>
              </a:rPr>
              <a:t>Zdenka Willis</a:t>
            </a:r>
          </a:p>
          <a:p>
            <a:pPr>
              <a:lnSpc>
                <a:spcPct val="80000"/>
              </a:lnSpc>
            </a:pPr>
            <a:r>
              <a:rPr lang="en-US" sz="2000" b="1" smtClean="0">
                <a:cs typeface="Arial" charset="0"/>
              </a:rPr>
              <a:t>Integrated Ocean Observing System</a:t>
            </a:r>
          </a:p>
          <a:p>
            <a:pPr>
              <a:lnSpc>
                <a:spcPct val="80000"/>
              </a:lnSpc>
            </a:pPr>
            <a:r>
              <a:rPr lang="en-US" sz="2000" b="1" smtClean="0">
                <a:cs typeface="Arial" charset="0"/>
              </a:rPr>
              <a:t>National Program Office</a:t>
            </a:r>
          </a:p>
          <a:p>
            <a:pPr>
              <a:lnSpc>
                <a:spcPct val="80000"/>
              </a:lnSpc>
            </a:pPr>
            <a:r>
              <a:rPr lang="en-US" sz="2000" b="1" smtClean="0">
                <a:cs typeface="Arial" charset="0"/>
              </a:rPr>
              <a:t>August, 2013</a:t>
            </a:r>
          </a:p>
          <a:p>
            <a:pPr>
              <a:lnSpc>
                <a:spcPct val="80000"/>
              </a:lnSpc>
            </a:pPr>
            <a:endParaRPr lang="en-US" sz="2000" smtClean="0">
              <a:cs typeface="Arial" charset="0"/>
            </a:endParaRPr>
          </a:p>
          <a:p>
            <a:pPr>
              <a:lnSpc>
                <a:spcPct val="80000"/>
              </a:lnSpc>
            </a:pPr>
            <a:endParaRPr lang="en-US" sz="2000" smtClean="0">
              <a:cs typeface="Arial" charset="0"/>
            </a:endParaRPr>
          </a:p>
          <a:p>
            <a:pPr>
              <a:lnSpc>
                <a:spcPct val="80000"/>
              </a:lnSpc>
            </a:pPr>
            <a:endParaRPr lang="en-US" sz="2000" smtClean="0">
              <a:cs typeface="Arial" charset="0"/>
            </a:endParaRPr>
          </a:p>
        </p:txBody>
      </p:sp>
      <p:pic>
        <p:nvPicPr>
          <p:cNvPr id="14340" name="Picture 7" descr="bering_strait_sea_ice.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295400"/>
            <a:ext cx="49149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PB_snack.KateIMG_2843.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029200" y="1905000"/>
            <a:ext cx="4114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AOOS_logo-1.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61250" y="6248400"/>
            <a:ext cx="1682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algn="ctr"/>
            <a:r>
              <a:rPr lang="en-US" sz="3600" b="1" cap="none" dirty="0" smtClean="0"/>
              <a:t>Research Assets Map</a:t>
            </a:r>
          </a:p>
        </p:txBody>
      </p:sp>
      <p:sp>
        <p:nvSpPr>
          <p:cNvPr id="48131" name="Text Placeholder 2"/>
          <p:cNvSpPr>
            <a:spLocks noGrp="1"/>
          </p:cNvSpPr>
          <p:nvPr>
            <p:ph type="body" idx="4294967295"/>
          </p:nvPr>
        </p:nvSpPr>
        <p:spPr>
          <a:xfrm>
            <a:off x="228600" y="896203"/>
            <a:ext cx="8610599" cy="762000"/>
          </a:xfrm>
        </p:spPr>
        <p:txBody>
          <a:bodyPr/>
          <a:lstStyle/>
          <a:p>
            <a:pPr marL="0" indent="0" algn="ctr">
              <a:buNone/>
            </a:pPr>
            <a:r>
              <a:rPr lang="en-US" sz="2400" i="1" dirty="0" smtClean="0">
                <a:solidFill>
                  <a:schemeClr val="accent2"/>
                </a:solidFill>
                <a:cs typeface="Arial" charset="0"/>
              </a:rPr>
              <a:t>What instruments are deployed and what are they collecting?</a:t>
            </a:r>
            <a:endParaRPr lang="en-US" sz="2400" dirty="0" smtClean="0">
              <a:solidFill>
                <a:schemeClr val="accent2"/>
              </a:solidFill>
              <a:cs typeface="Arial" charset="0"/>
            </a:endParaRPr>
          </a:p>
          <a:p>
            <a:pPr lvl="1">
              <a:buClr>
                <a:schemeClr val="tx1"/>
              </a:buClr>
              <a:buFont typeface="Arial" charset="0"/>
              <a:buChar char="•"/>
            </a:pPr>
            <a:endParaRPr lang="en-US" dirty="0" smtClean="0">
              <a:cs typeface="Arial" charset="0"/>
            </a:endParaRPr>
          </a:p>
          <a:p>
            <a:endParaRPr lang="en-US" dirty="0" smtClean="0">
              <a:cs typeface="Arial" charset="0"/>
            </a:endParaRPr>
          </a:p>
        </p:txBody>
      </p:sp>
      <p:pic>
        <p:nvPicPr>
          <p:cNvPr id="48132" name="Content Placeholder 3" descr="Arctic Assets screenshot web.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3850" y="1371600"/>
            <a:ext cx="501015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6"/>
          <p:cNvSpPr txBox="1">
            <a:spLocks noChangeArrowheads="1"/>
          </p:cNvSpPr>
          <p:nvPr/>
        </p:nvSpPr>
        <p:spPr bwMode="auto">
          <a:xfrm>
            <a:off x="0" y="1646830"/>
            <a:ext cx="40386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lvl="1">
              <a:buClr>
                <a:schemeClr val="tx1"/>
              </a:buClr>
            </a:pPr>
            <a:r>
              <a:rPr lang="en-US" sz="2000" u="sng" dirty="0">
                <a:cs typeface="Arial" charset="0"/>
              </a:rPr>
              <a:t>Goals of the map  </a:t>
            </a:r>
          </a:p>
          <a:p>
            <a:pPr lvl="1">
              <a:buClr>
                <a:schemeClr val="tx1"/>
              </a:buClr>
              <a:buFont typeface="Arial" charset="0"/>
              <a:buChar char="•"/>
            </a:pPr>
            <a:r>
              <a:rPr lang="en-US" sz="2000" dirty="0">
                <a:cs typeface="Arial" charset="0"/>
              </a:rPr>
              <a:t>  Assist research planning</a:t>
            </a:r>
          </a:p>
          <a:p>
            <a:pPr lvl="1">
              <a:buClr>
                <a:schemeClr val="tx1"/>
              </a:buClr>
              <a:buFont typeface="Arial" charset="0"/>
              <a:buChar char="•"/>
            </a:pPr>
            <a:r>
              <a:rPr lang="en-US" sz="2000" dirty="0">
                <a:cs typeface="Arial" charset="0"/>
              </a:rPr>
              <a:t>  Reduce duplication of effort</a:t>
            </a:r>
          </a:p>
          <a:p>
            <a:pPr lvl="1">
              <a:buClr>
                <a:schemeClr val="tx1"/>
              </a:buClr>
              <a:buFont typeface="Arial" charset="0"/>
              <a:buChar char="•"/>
            </a:pPr>
            <a:r>
              <a:rPr lang="en-US" sz="2000" dirty="0">
                <a:cs typeface="Arial" charset="0"/>
              </a:rPr>
              <a:t>  Avoid collisions</a:t>
            </a:r>
          </a:p>
          <a:p>
            <a:pPr lvl="1">
              <a:buClr>
                <a:schemeClr val="tx1"/>
              </a:buClr>
              <a:buFont typeface="Arial" charset="0"/>
              <a:buChar char="•"/>
            </a:pPr>
            <a:r>
              <a:rPr lang="en-US" sz="2000" dirty="0">
                <a:cs typeface="Arial" charset="0"/>
              </a:rPr>
              <a:t>  See holistic picture</a:t>
            </a:r>
          </a:p>
          <a:p>
            <a:endParaRPr lang="en-US" dirty="0"/>
          </a:p>
        </p:txBody>
      </p:sp>
      <p:sp>
        <p:nvSpPr>
          <p:cNvPr id="48134" name="TextBox 7"/>
          <p:cNvSpPr txBox="1">
            <a:spLocks noChangeArrowheads="1"/>
          </p:cNvSpPr>
          <p:nvPr/>
        </p:nvSpPr>
        <p:spPr bwMode="auto">
          <a:xfrm>
            <a:off x="197324" y="3723280"/>
            <a:ext cx="4666662"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r>
              <a:rPr lang="en-US" dirty="0">
                <a:cs typeface="Arial" charset="0"/>
              </a:rPr>
              <a:t>Started in the Arctic, </a:t>
            </a:r>
          </a:p>
          <a:p>
            <a:r>
              <a:rPr lang="en-US" dirty="0">
                <a:cs typeface="Arial" charset="0"/>
              </a:rPr>
              <a:t>now expanding </a:t>
            </a:r>
            <a:r>
              <a:rPr lang="en-US" dirty="0" smtClean="0">
                <a:cs typeface="Arial" charset="0"/>
              </a:rPr>
              <a:t>statewide</a:t>
            </a:r>
          </a:p>
          <a:p>
            <a:endParaRPr lang="en-US" dirty="0" smtClean="0">
              <a:cs typeface="Arial" charset="0"/>
            </a:endParaRPr>
          </a:p>
          <a:p>
            <a:r>
              <a:rPr lang="en-US" dirty="0" smtClean="0">
                <a:cs typeface="Arial" charset="0"/>
              </a:rPr>
              <a:t>Includes Platform of Opportunity:</a:t>
            </a:r>
          </a:p>
          <a:p>
            <a:pPr>
              <a:buFont typeface="Arial"/>
              <a:buChar char="•"/>
            </a:pPr>
            <a:r>
              <a:rPr lang="en-US" sz="2000" dirty="0" smtClean="0">
                <a:cs typeface="Arial" charset="0"/>
              </a:rPr>
              <a:t> Research vessel schedules &amp; </a:t>
            </a:r>
          </a:p>
          <a:p>
            <a:r>
              <a:rPr lang="en-US" sz="2000" dirty="0" smtClean="0">
                <a:cs typeface="Arial" charset="0"/>
              </a:rPr>
              <a:t>  opportunities </a:t>
            </a:r>
            <a:endParaRPr lang="en-US" sz="2000" dirty="0">
              <a:cs typeface="Arial" charset="0"/>
            </a:endParaRPr>
          </a:p>
        </p:txBody>
      </p:sp>
      <p:pic>
        <p:nvPicPr>
          <p:cNvPr id="48135" name="Picture 8" descr="AOOS_logo-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1400" y="6223000"/>
            <a:ext cx="1752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apop_02.jpeg"/>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5486400" y="4038600"/>
            <a:ext cx="2900288"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Research Workspace</a:t>
            </a:r>
          </a:p>
        </p:txBody>
      </p:sp>
      <p:sp>
        <p:nvSpPr>
          <p:cNvPr id="3" name="Text Placeholder 2"/>
          <p:cNvSpPr>
            <a:spLocks noGrp="1"/>
          </p:cNvSpPr>
          <p:nvPr>
            <p:ph idx="1"/>
          </p:nvPr>
        </p:nvSpPr>
        <p:spPr>
          <a:xfrm>
            <a:off x="0" y="789296"/>
            <a:ext cx="7461250" cy="5181600"/>
          </a:xfrm>
        </p:spPr>
        <p:txBody>
          <a:bodyPr>
            <a:normAutofit fontScale="92500" lnSpcReduction="10000"/>
          </a:bodyPr>
          <a:lstStyle/>
          <a:p>
            <a:r>
              <a:rPr lang="en-US" dirty="0" smtClean="0"/>
              <a:t>Web-based data management system for assembling, storing, and sharing data between members of biological and physical oceanography communities. </a:t>
            </a:r>
          </a:p>
          <a:p>
            <a:r>
              <a:rPr lang="en-US" dirty="0" smtClean="0"/>
              <a:t>Users can:</a:t>
            </a:r>
          </a:p>
          <a:p>
            <a:pPr lvl="1"/>
            <a:r>
              <a:rPr lang="en-US" dirty="0" smtClean="0"/>
              <a:t>Create projects</a:t>
            </a:r>
          </a:p>
          <a:p>
            <a:pPr lvl="1"/>
            <a:r>
              <a:rPr lang="en-US" dirty="0" smtClean="0"/>
              <a:t>Create metadata</a:t>
            </a:r>
          </a:p>
          <a:p>
            <a:pPr lvl="1"/>
            <a:r>
              <a:rPr lang="en-US" dirty="0" smtClean="0"/>
              <a:t>Upload data (drag and drop)</a:t>
            </a:r>
          </a:p>
          <a:p>
            <a:pPr lvl="1"/>
            <a:r>
              <a:rPr lang="en-US" dirty="0" smtClean="0"/>
              <a:t>Share or download data</a:t>
            </a:r>
          </a:p>
          <a:p>
            <a:pPr lvl="1"/>
            <a:r>
              <a:rPr lang="en-US" dirty="0" smtClean="0"/>
              <a:t>View all projects, folders, and files uploaded by other group members</a:t>
            </a:r>
          </a:p>
          <a:p>
            <a:pPr lvl="1"/>
            <a:r>
              <a:rPr lang="en-US" dirty="0" smtClean="0"/>
              <a:t>Track history of data management within the project</a:t>
            </a:r>
          </a:p>
          <a:p>
            <a:r>
              <a:rPr lang="en-US" dirty="0" smtClean="0"/>
              <a:t>Next steps: automated archive to NODC, incorporate data into AOOS Ocean Portal Search Tool, publish to completely public access</a:t>
            </a:r>
          </a:p>
          <a:p>
            <a:r>
              <a:rPr lang="en-US" dirty="0" smtClean="0"/>
              <a:t>Groups: Gulf Watch AK, GOAIERP, RUSALCA, DBO, Arctic EIS</a:t>
            </a:r>
          </a:p>
          <a:p>
            <a:endParaRPr lang="en-US" dirty="0" smtClean="0"/>
          </a:p>
          <a:p>
            <a:endParaRPr lang="en-US" dirty="0" smtClean="0"/>
          </a:p>
        </p:txBody>
      </p:sp>
      <p:pic>
        <p:nvPicPr>
          <p:cNvPr id="50180" name="Picture 4" descr="Workspace demo1.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58725" y="914400"/>
            <a:ext cx="192246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descr="Workspace demo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64387" y="2743200"/>
            <a:ext cx="19796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descr="Workspace demo3.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62800" y="4495800"/>
            <a:ext cx="19462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7" descr="AOOS_logo-1.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61250" y="6248400"/>
            <a:ext cx="1682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0" y="0"/>
            <a:ext cx="9144000" cy="914400"/>
          </a:xfrm>
        </p:spPr>
        <p:txBody>
          <a:bodyPr>
            <a:normAutofit fontScale="90000"/>
          </a:bodyPr>
          <a:lstStyle/>
          <a:p>
            <a:r>
              <a:rPr lang="en-US" dirty="0" smtClean="0"/>
              <a:t>Downscaled climate model projections </a:t>
            </a:r>
            <a:br>
              <a:rPr lang="en-US" dirty="0" smtClean="0"/>
            </a:br>
            <a:endParaRPr lang="en-US" dirty="0" smtClean="0"/>
          </a:p>
        </p:txBody>
      </p:sp>
      <p:sp>
        <p:nvSpPr>
          <p:cNvPr id="2" name="Content Placeholder 1"/>
          <p:cNvSpPr>
            <a:spLocks noGrp="1"/>
          </p:cNvSpPr>
          <p:nvPr>
            <p:ph idx="1"/>
          </p:nvPr>
        </p:nvSpPr>
        <p:spPr>
          <a:xfrm>
            <a:off x="7034" y="902494"/>
            <a:ext cx="6088966" cy="5181600"/>
          </a:xfrm>
        </p:spPr>
        <p:txBody>
          <a:bodyPr/>
          <a:lstStyle/>
          <a:p>
            <a:r>
              <a:rPr lang="en-US" dirty="0" smtClean="0"/>
              <a:t>High-resolution spatial fields of  temperature, precipitation and wind for entire Alaska coast</a:t>
            </a:r>
          </a:p>
          <a:p>
            <a:endParaRPr lang="en-US" dirty="0" smtClean="0"/>
          </a:p>
          <a:p>
            <a:r>
              <a:rPr lang="en-US" dirty="0" smtClean="0"/>
              <a:t>Downscaled future scenarios for 21st-century time-slices</a:t>
            </a:r>
          </a:p>
          <a:p>
            <a:endParaRPr lang="en-US" dirty="0" smtClean="0"/>
          </a:p>
          <a:p>
            <a:r>
              <a:rPr lang="en-US" dirty="0" smtClean="0"/>
              <a:t>Addresses potential impacts of these changes in context of a changing sea ice cover</a:t>
            </a:r>
          </a:p>
          <a:p>
            <a:r>
              <a:rPr lang="en-US" dirty="0" smtClean="0"/>
              <a:t>Partnership with AK Center for Climate Assessment &amp; Policy: Available in December 2013</a:t>
            </a:r>
            <a:endParaRPr lang="en-US" dirty="0"/>
          </a:p>
        </p:txBody>
      </p:sp>
      <p:pic>
        <p:nvPicPr>
          <p:cNvPr id="55299"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l="3268" t="15332" r="15334" b="19070"/>
          <a:stretch>
            <a:fillRect/>
          </a:stretch>
        </p:blipFill>
        <p:spPr bwMode="auto">
          <a:xfrm>
            <a:off x="6096000" y="990600"/>
            <a:ext cx="2884488"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6" descr="AOOS_logo-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5200" y="6196013"/>
            <a:ext cx="18288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959525" y="3505200"/>
            <a:ext cx="3020963" cy="248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p:cNvSpPr>
            <a:spLocks noGrp="1"/>
          </p:cNvSpPr>
          <p:nvPr>
            <p:ph type="sldNum" sz="quarter" idx="4294967295"/>
          </p:nvPr>
        </p:nvSpPr>
        <p:spPr>
          <a:xfrm>
            <a:off x="7924800" y="6356350"/>
            <a:ext cx="762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D88B226F-0763-4E7C-9D1D-A613225F4F7E}" type="slidenum">
              <a:rPr lang="en-US" sz="1400"/>
              <a:pPr/>
              <a:t>13</a:t>
            </a:fld>
            <a:endParaRPr lang="en-US" sz="1400"/>
          </a:p>
        </p:txBody>
      </p:sp>
      <p:pic>
        <p:nvPicPr>
          <p:cNvPr id="58371" name="Picture 2" descr="Sea ice atlas.tif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2233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3" descr="AOOS_logo-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800" y="6278563"/>
            <a:ext cx="160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b="1" dirty="0" smtClean="0"/>
              <a:t>STAMP Project</a:t>
            </a:r>
          </a:p>
        </p:txBody>
      </p:sp>
      <p:sp>
        <p:nvSpPr>
          <p:cNvPr id="60419" name="Content Placeholder 2"/>
          <p:cNvSpPr>
            <a:spLocks noGrp="1"/>
          </p:cNvSpPr>
          <p:nvPr>
            <p:ph idx="4294967295"/>
          </p:nvPr>
        </p:nvSpPr>
        <p:spPr>
          <a:xfrm>
            <a:off x="0" y="1368425"/>
            <a:ext cx="8229600" cy="3657600"/>
          </a:xfrm>
        </p:spPr>
        <p:txBody>
          <a:bodyPr/>
          <a:lstStyle/>
          <a:p>
            <a:r>
              <a:rPr lang="en-US" sz="1600" dirty="0" smtClean="0"/>
              <a:t>Strong state support for data integration</a:t>
            </a:r>
          </a:p>
          <a:p>
            <a:r>
              <a:rPr lang="en-US" sz="1600" dirty="0" smtClean="0"/>
              <a:t>Data for decision support: human uses, </a:t>
            </a:r>
          </a:p>
          <a:p>
            <a:pPr>
              <a:buFont typeface="Wingdings 2" charset="2"/>
              <a:buNone/>
            </a:pPr>
            <a:r>
              <a:rPr lang="en-US" sz="1600" dirty="0" smtClean="0"/>
              <a:t>    20 year climate scenarios, environmental (physical, biological, chemical)</a:t>
            </a:r>
          </a:p>
          <a:p>
            <a:r>
              <a:rPr lang="en-US" sz="1600" dirty="0" smtClean="0"/>
              <a:t>Based on: What info do stakeholders need to plan for</a:t>
            </a:r>
          </a:p>
          <a:p>
            <a:pPr>
              <a:buFontTx/>
              <a:buNone/>
            </a:pPr>
            <a:r>
              <a:rPr lang="en-US" sz="1600" dirty="0" smtClean="0"/>
              <a:t>	potential commercial fisheries in Arctic?</a:t>
            </a:r>
          </a:p>
          <a:p>
            <a:r>
              <a:rPr lang="en-US" sz="1600" dirty="0" smtClean="0"/>
              <a:t>What tools do decision-</a:t>
            </a:r>
          </a:p>
          <a:p>
            <a:pPr>
              <a:buFontTx/>
              <a:buNone/>
            </a:pPr>
            <a:r>
              <a:rPr lang="en-US" sz="1600" dirty="0" smtClean="0"/>
              <a:t>	makers need? Scenarios? </a:t>
            </a:r>
          </a:p>
          <a:p>
            <a:pPr>
              <a:buFontTx/>
              <a:buNone/>
            </a:pPr>
            <a:r>
              <a:rPr lang="en-US" sz="1600" dirty="0" smtClean="0"/>
              <a:t>	Cumulative impacts?</a:t>
            </a:r>
          </a:p>
          <a:p>
            <a:r>
              <a:rPr lang="en-US" sz="1600" dirty="0" smtClean="0"/>
              <a:t>No. Bering &amp; </a:t>
            </a:r>
          </a:p>
          <a:p>
            <a:pPr>
              <a:buFontTx/>
              <a:buNone/>
            </a:pPr>
            <a:r>
              <a:rPr lang="en-US" sz="1600" dirty="0" smtClean="0"/>
              <a:t>       Chukchi Seas</a:t>
            </a:r>
          </a:p>
          <a:p>
            <a:r>
              <a:rPr lang="en-US" sz="1600" dirty="0" smtClean="0"/>
              <a:t>Includes socio-</a:t>
            </a:r>
          </a:p>
          <a:p>
            <a:pPr>
              <a:buNone/>
            </a:pPr>
            <a:r>
              <a:rPr lang="en-US" sz="1600" dirty="0" smtClean="0"/>
              <a:t>	economic data </a:t>
            </a:r>
          </a:p>
          <a:p>
            <a:pPr>
              <a:buFontTx/>
              <a:buNone/>
            </a:pPr>
            <a:endParaRPr lang="en-US" sz="1600" dirty="0" smtClean="0"/>
          </a:p>
        </p:txBody>
      </p:sp>
      <p:pic>
        <p:nvPicPr>
          <p:cNvPr id="60420" name="Content Placeholder 3" descr="AISES1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62200" y="34290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6" descr="C:\Users\darcy\Pictures\Nov9Storm.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0" y="2514600"/>
            <a:ext cx="19431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43625" y="3810000"/>
            <a:ext cx="300037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81800" y="2438400"/>
            <a:ext cx="2362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92732" y="895107"/>
            <a:ext cx="6051080" cy="461665"/>
          </a:xfrm>
          <a:prstGeom prst="rect">
            <a:avLst/>
          </a:prstGeom>
          <a:noFill/>
        </p:spPr>
        <p:txBody>
          <a:bodyPr wrap="none" rtlCol="0">
            <a:spAutoFit/>
          </a:bodyPr>
          <a:lstStyle/>
          <a:p>
            <a:r>
              <a:rPr lang="en-US" dirty="0" smtClean="0"/>
              <a:t>Spatial Tools for Arctic Mapping &amp; Planning</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p:cNvSpPr>
          <p:nvPr>
            <p:ph type="title"/>
          </p:nvPr>
        </p:nvSpPr>
        <p:spPr/>
        <p:txBody>
          <a:bodyPr/>
          <a:lstStyle/>
          <a:p>
            <a:r>
              <a:rPr lang="en-US" smtClean="0"/>
              <a:t>Final thoughts</a:t>
            </a:r>
          </a:p>
        </p:txBody>
      </p:sp>
      <p:sp>
        <p:nvSpPr>
          <p:cNvPr id="63491" name="Text Placeholder 3"/>
          <p:cNvSpPr>
            <a:spLocks noGrp="1"/>
          </p:cNvSpPr>
          <p:nvPr>
            <p:ph idx="1"/>
          </p:nvPr>
        </p:nvSpPr>
        <p:spPr>
          <a:xfrm>
            <a:off x="685800" y="1676400"/>
            <a:ext cx="7772400" cy="3124200"/>
          </a:xfrm>
        </p:spPr>
        <p:txBody>
          <a:bodyPr/>
          <a:lstStyle/>
          <a:p>
            <a:r>
              <a:rPr lang="en-US" dirty="0" smtClean="0"/>
              <a:t> Need to coordinate &amp; integrate the Arctic data portals, including at international level</a:t>
            </a:r>
          </a:p>
          <a:p>
            <a:endParaRPr lang="en-US" dirty="0" smtClean="0"/>
          </a:p>
          <a:p>
            <a:r>
              <a:rPr lang="en-US" dirty="0" smtClean="0"/>
              <a:t> Need to develop clear operational needs for Arctic observations</a:t>
            </a:r>
          </a:p>
          <a:p>
            <a:endParaRPr lang="en-US" dirty="0" smtClean="0"/>
          </a:p>
          <a:p>
            <a:r>
              <a:rPr lang="en-US" dirty="0" smtClean="0"/>
              <a:t>  No one entity can do it all: need partnerships</a:t>
            </a:r>
          </a:p>
        </p:txBody>
      </p:sp>
      <p:sp>
        <p:nvSpPr>
          <p:cNvPr id="63492" name="Slide Number Placeholder 1"/>
          <p:cNvSpPr>
            <a:spLocks noGrp="1"/>
          </p:cNvSpPr>
          <p:nvPr>
            <p:ph type="sldNum" sz="quarter" idx="4294967295"/>
          </p:nvPr>
        </p:nvSpPr>
        <p:spPr>
          <a:xfrm>
            <a:off x="8382000" y="6356350"/>
            <a:ext cx="762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E8BFA2E0-3D75-4A3F-8D76-27E3FE6D1913}" type="slidenum">
              <a:rPr lang="en-US" sz="1400"/>
              <a:pPr/>
              <a:t>15</a:t>
            </a:fld>
            <a:endParaRPr lang="en-US" sz="1400"/>
          </a:p>
        </p:txBody>
      </p:sp>
      <p:pic>
        <p:nvPicPr>
          <p:cNvPr id="63493" name="Picture 4" descr="AOOS_logo-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1400" y="6223000"/>
            <a:ext cx="1752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7"/>
          <p:cNvSpPr txBox="1">
            <a:spLocks noChangeArrowheads="1"/>
          </p:cNvSpPr>
          <p:nvPr/>
        </p:nvSpPr>
        <p:spPr bwMode="auto">
          <a:xfrm>
            <a:off x="0" y="76207"/>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nchor="ct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sz="3600" b="1" dirty="0" smtClean="0">
                <a:solidFill>
                  <a:srgbClr val="2D2D8A"/>
                </a:solidFill>
                <a:cs typeface="Arial" pitchFamily="34" charset="0"/>
              </a:rPr>
              <a:t>U.S. </a:t>
            </a:r>
            <a:r>
              <a:rPr lang="en-US" sz="3600" b="1" dirty="0">
                <a:solidFill>
                  <a:srgbClr val="2D2D8A"/>
                </a:solidFill>
                <a:cs typeface="Arial" pitchFamily="34" charset="0"/>
              </a:rPr>
              <a:t>IOOS</a:t>
            </a:r>
            <a:r>
              <a:rPr lang="en-US" sz="3600" b="1" baseline="30000" dirty="0">
                <a:solidFill>
                  <a:srgbClr val="2D2D8A"/>
                </a:solidFill>
                <a:cs typeface="Arial" pitchFamily="34" charset="0"/>
              </a:rPr>
              <a:t>®</a:t>
            </a:r>
            <a:endParaRPr lang="en-US" sz="3600" b="1" dirty="0">
              <a:solidFill>
                <a:srgbClr val="2D2D8A"/>
              </a:solidFill>
              <a:cs typeface="Arial" pitchFamily="34" charset="0"/>
            </a:endParaRPr>
          </a:p>
        </p:txBody>
      </p:sp>
      <p:sp>
        <p:nvSpPr>
          <p:cNvPr id="20482" name="Rectangle 3"/>
          <p:cNvSpPr>
            <a:spLocks noChangeArrowheads="1"/>
          </p:cNvSpPr>
          <p:nvPr/>
        </p:nvSpPr>
        <p:spPr bwMode="auto">
          <a:xfrm>
            <a:off x="281280" y="722316"/>
            <a:ext cx="8821445" cy="5629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91349" tIns="45676" rIns="91349" bIns="45676">
            <a:spAutoFit/>
          </a:bodyPr>
          <a:lstStyle/>
          <a:p>
            <a:pPr algn="ctr">
              <a:lnSpc>
                <a:spcPct val="110000"/>
              </a:lnSpc>
              <a:spcBef>
                <a:spcPct val="30000"/>
              </a:spcBef>
            </a:pPr>
            <a:endParaRPr lang="en-US" sz="2100" b="1" dirty="0">
              <a:solidFill>
                <a:schemeClr val="accent2"/>
              </a:solidFill>
            </a:endParaRPr>
          </a:p>
          <a:p>
            <a:pPr algn="ctr">
              <a:lnSpc>
                <a:spcPct val="110000"/>
              </a:lnSpc>
              <a:spcBef>
                <a:spcPct val="30000"/>
              </a:spcBef>
            </a:pPr>
            <a:r>
              <a:rPr lang="en-US" b="1" dirty="0" smtClean="0">
                <a:solidFill>
                  <a:schemeClr val="accent2"/>
                </a:solidFill>
              </a:rPr>
              <a:t>Enables </a:t>
            </a:r>
            <a:r>
              <a:rPr lang="en-US" b="1" dirty="0">
                <a:solidFill>
                  <a:schemeClr val="accent2"/>
                </a:solidFill>
              </a:rPr>
              <a:t>decision </a:t>
            </a:r>
            <a:r>
              <a:rPr lang="en-US" b="1" dirty="0" smtClean="0">
                <a:solidFill>
                  <a:schemeClr val="accent2"/>
                </a:solidFill>
              </a:rPr>
              <a:t>making everyday</a:t>
            </a:r>
          </a:p>
          <a:p>
            <a:pPr algn="ctr">
              <a:lnSpc>
                <a:spcPct val="110000"/>
              </a:lnSpc>
              <a:spcBef>
                <a:spcPct val="30000"/>
              </a:spcBef>
            </a:pPr>
            <a:r>
              <a:rPr lang="en-US" b="1" dirty="0" smtClean="0">
                <a:solidFill>
                  <a:schemeClr val="accent2"/>
                </a:solidFill>
              </a:rPr>
              <a:t>Fosters advances in science </a:t>
            </a:r>
            <a:r>
              <a:rPr lang="en-US" b="1" dirty="0">
                <a:solidFill>
                  <a:schemeClr val="accent2"/>
                </a:solidFill>
              </a:rPr>
              <a:t>and technology</a:t>
            </a:r>
          </a:p>
          <a:p>
            <a:pPr algn="ctr">
              <a:lnSpc>
                <a:spcPct val="110000"/>
              </a:lnSpc>
              <a:spcBef>
                <a:spcPct val="30000"/>
              </a:spcBef>
            </a:pPr>
            <a:r>
              <a:rPr lang="en-US" sz="2100" b="1" dirty="0" smtClean="0">
                <a:solidFill>
                  <a:schemeClr val="accent2"/>
                </a:solidFill>
              </a:rPr>
              <a:t>By</a:t>
            </a:r>
            <a:r>
              <a:rPr lang="en-US" sz="2100" b="1" dirty="0">
                <a:solidFill>
                  <a:schemeClr val="accent2"/>
                </a:solidFill>
              </a:rPr>
              <a:t>:</a:t>
            </a:r>
          </a:p>
          <a:p>
            <a:pPr algn="ctr">
              <a:lnSpc>
                <a:spcPct val="110000"/>
              </a:lnSpc>
              <a:spcBef>
                <a:spcPct val="30000"/>
              </a:spcBef>
            </a:pPr>
            <a:r>
              <a:rPr lang="en-US" sz="2100" b="1" dirty="0">
                <a:solidFill>
                  <a:schemeClr val="accent2"/>
                </a:solidFill>
              </a:rPr>
              <a:t>Linking Federal Agencies with IOOS Regions to increase the # of observations</a:t>
            </a:r>
          </a:p>
          <a:p>
            <a:pPr algn="ctr">
              <a:lnSpc>
                <a:spcPct val="110000"/>
              </a:lnSpc>
              <a:spcBef>
                <a:spcPct val="30000"/>
              </a:spcBef>
            </a:pPr>
            <a:r>
              <a:rPr lang="en-US" sz="2100" b="1" dirty="0">
                <a:solidFill>
                  <a:schemeClr val="accent2"/>
                </a:solidFill>
              </a:rPr>
              <a:t>Leverage information from disparate sources into tailored products</a:t>
            </a:r>
          </a:p>
          <a:p>
            <a:pPr algn="ctr">
              <a:lnSpc>
                <a:spcPct val="110000"/>
              </a:lnSpc>
              <a:spcBef>
                <a:spcPct val="30000"/>
              </a:spcBef>
            </a:pPr>
            <a:endParaRPr lang="en-US" sz="2100" b="1" dirty="0">
              <a:solidFill>
                <a:schemeClr val="accent2"/>
              </a:solidFill>
            </a:endParaRPr>
          </a:p>
          <a:p>
            <a:pPr marL="342557" indent="-342557">
              <a:lnSpc>
                <a:spcPct val="110000"/>
              </a:lnSpc>
              <a:spcBef>
                <a:spcPct val="30000"/>
              </a:spcBef>
              <a:buFont typeface="Wingdings" pitchFamily="2" charset="2"/>
              <a:buChar char="q"/>
            </a:pPr>
            <a:r>
              <a:rPr lang="en-US" b="1" dirty="0" smtClean="0">
                <a:solidFill>
                  <a:srgbClr val="2D2D8A"/>
                </a:solidFill>
                <a:cs typeface="Arial" pitchFamily="34" charset="0"/>
              </a:rPr>
              <a:t>A </a:t>
            </a:r>
            <a:r>
              <a:rPr lang="en-US" b="1" dirty="0">
                <a:solidFill>
                  <a:srgbClr val="2D2D8A"/>
                </a:solidFill>
                <a:cs typeface="Arial" pitchFamily="34" charset="0"/>
              </a:rPr>
              <a:t>national program comprising 17 federal agencies</a:t>
            </a:r>
          </a:p>
          <a:p>
            <a:pPr marL="342557" indent="-342557">
              <a:lnSpc>
                <a:spcPct val="110000"/>
              </a:lnSpc>
              <a:spcBef>
                <a:spcPct val="30000"/>
              </a:spcBef>
              <a:buFont typeface="Wingdings" pitchFamily="2" charset="2"/>
              <a:buChar char="q"/>
            </a:pPr>
            <a:r>
              <a:rPr lang="en-US" b="1" dirty="0" smtClean="0">
                <a:solidFill>
                  <a:srgbClr val="2D2D8A"/>
                </a:solidFill>
                <a:cs typeface="Arial" pitchFamily="34" charset="0"/>
              </a:rPr>
              <a:t>11 Regional Coastal Ocean Observing Systems </a:t>
            </a:r>
          </a:p>
          <a:p>
            <a:pPr marL="342557" indent="-342557">
              <a:lnSpc>
                <a:spcPct val="110000"/>
              </a:lnSpc>
              <a:spcBef>
                <a:spcPct val="30000"/>
              </a:spcBef>
              <a:buFont typeface="Wingdings" pitchFamily="2" charset="2"/>
              <a:buChar char="q"/>
            </a:pPr>
            <a:r>
              <a:rPr lang="en-US" b="1" dirty="0" smtClean="0">
                <a:solidFill>
                  <a:srgbClr val="2D2D8A"/>
                </a:solidFill>
                <a:cs typeface="Arial" pitchFamily="34" charset="0"/>
              </a:rPr>
              <a:t>Observing, Data management, modeling and analysis</a:t>
            </a:r>
          </a:p>
          <a:p>
            <a:pPr marL="346829" indent="-342557">
              <a:lnSpc>
                <a:spcPct val="110000"/>
              </a:lnSpc>
              <a:spcBef>
                <a:spcPct val="30000"/>
              </a:spcBef>
              <a:buFont typeface="Wingdings" pitchFamily="2" charset="2"/>
              <a:buChar char="Ø"/>
            </a:pPr>
            <a:endParaRPr lang="en-US" sz="2000" b="1" dirty="0">
              <a:solidFill>
                <a:srgbClr val="2D2D8A"/>
              </a:solidFill>
              <a:cs typeface="Arial" pitchFamily="34" charset="0"/>
            </a:endParaRPr>
          </a:p>
        </p:txBody>
      </p:sp>
      <p:sp>
        <p:nvSpPr>
          <p:cNvPr id="20483" name="Slide Number Placeholder 1"/>
          <p:cNvSpPr txBox="1">
            <a:spLocks noGrp="1"/>
          </p:cNvSpPr>
          <p:nvPr/>
        </p:nvSpPr>
        <p:spPr bwMode="auto">
          <a:xfrm>
            <a:off x="8729663" y="6508750"/>
            <a:ext cx="3730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49" tIns="45676" rIns="91349" bIns="45676"/>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fld id="{E825C33E-0971-40F8-8EE0-404789D1C180}" type="slidenum">
              <a:rPr lang="en-US" sz="1400" b="1">
                <a:solidFill>
                  <a:srgbClr val="1F497D"/>
                </a:solidFill>
                <a:cs typeface="Arial" pitchFamily="34" charset="0"/>
              </a:rPr>
              <a:pPr algn="r" eaLnBrk="1" hangingPunct="1"/>
              <a:t>2</a:t>
            </a:fld>
            <a:endParaRPr lang="en-US" sz="1400" b="1">
              <a:solidFill>
                <a:srgbClr val="1F497D"/>
              </a:solidFill>
              <a:cs typeface="Arial" pitchFamily="34" charset="0"/>
            </a:endParaRPr>
          </a:p>
        </p:txBody>
      </p:sp>
    </p:spTree>
    <p:extLst>
      <p:ext uri="{BB962C8B-B14F-4D97-AF65-F5344CB8AC3E}">
        <p14:creationId xmlns:p14="http://schemas.microsoft.com/office/powerpoint/2010/main" val="300502503"/>
      </p:ext>
    </p:extLst>
  </p:cSld>
  <p:clrMapOvr>
    <a:masterClrMapping/>
  </p:clrMapOvr>
  <mc:AlternateContent xmlns:mc="http://schemas.openxmlformats.org/markup-compatibility/2006" xmlns:p14="http://schemas.microsoft.com/office/powerpoint/2010/main">
    <mc:Choice Requires="p14">
      <p:transition p14:dur="0" advClick="0"/>
    </mc:Choice>
    <mc:Fallback xmlns="" xmlns:mv="urn:schemas-microsoft-com:mac:vml">
      <mp:transition xmlns:mp="http://schemas.microsoft.com/office/mac/powerpoint/2008/mai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What is AOOS?</a:t>
            </a:r>
          </a:p>
        </p:txBody>
      </p:sp>
      <p:sp>
        <p:nvSpPr>
          <p:cNvPr id="18435" name="Content Placeholder 2"/>
          <p:cNvSpPr>
            <a:spLocks noGrp="1"/>
          </p:cNvSpPr>
          <p:nvPr>
            <p:ph idx="1"/>
          </p:nvPr>
        </p:nvSpPr>
        <p:spPr>
          <a:xfrm>
            <a:off x="152400" y="835025"/>
            <a:ext cx="5867400" cy="5181600"/>
          </a:xfrm>
        </p:spPr>
        <p:txBody>
          <a:bodyPr/>
          <a:lstStyle/>
          <a:p>
            <a:r>
              <a:rPr lang="en-US" dirty="0" smtClean="0"/>
              <a:t>IOOS Region with the mission of observing the ocean in 4-D and providing easy access to marine data</a:t>
            </a:r>
          </a:p>
          <a:p>
            <a:r>
              <a:rPr lang="en-US" dirty="0" smtClean="0"/>
              <a:t>Governed by board: state &amp; federal</a:t>
            </a:r>
          </a:p>
          <a:p>
            <a:pPr>
              <a:buNone/>
            </a:pPr>
            <a:r>
              <a:rPr lang="en-US" dirty="0" smtClean="0"/>
              <a:t>	agencies, research entities, industry</a:t>
            </a:r>
          </a:p>
          <a:p>
            <a:endParaRPr lang="en-US" dirty="0" smtClean="0"/>
          </a:p>
          <a:p>
            <a:r>
              <a:rPr lang="en-US" dirty="0" smtClean="0"/>
              <a:t>Primary Activities:</a:t>
            </a:r>
          </a:p>
          <a:p>
            <a:pPr lvl="1"/>
            <a:r>
              <a:rPr lang="en-US" dirty="0" smtClean="0"/>
              <a:t> Host a centralized data clearing house with web-based tools and data products</a:t>
            </a:r>
          </a:p>
          <a:p>
            <a:pPr lvl="1"/>
            <a:r>
              <a:rPr lang="en-US" dirty="0" smtClean="0"/>
              <a:t> Work with marine users to fill gaps in ocean monitoring</a:t>
            </a:r>
          </a:p>
          <a:p>
            <a:pPr lvl="1"/>
            <a:r>
              <a:rPr lang="en-US" dirty="0" smtClean="0"/>
              <a:t> Foster collaborations to meet multiple stakeholder needs</a:t>
            </a:r>
          </a:p>
        </p:txBody>
      </p:sp>
      <p:pic>
        <p:nvPicPr>
          <p:cNvPr id="18437" name="Picture 4" descr="This screen shot of the Arctic Research Assets map shows station locations and monitoring transects. By scrolling over the map, the viewer can learn more about the specifics of each instrument or transec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89310" y="2362200"/>
            <a:ext cx="264831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 descr="The Kodiak station was deployed in August and streams 24 hr data and webcam imag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955288" y="4766600"/>
            <a:ext cx="1981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descr="Kris Holderied of the NOAA Kasitsna Bay Lab stands with the buoy aboard the Pandalus, moments before deployment on the evening of May 2nd. Photo by Angie Dorof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59837" y="914400"/>
            <a:ext cx="1676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7" descr="AOOS_logo-1.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461250" y="6248400"/>
            <a:ext cx="1682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9"/>
          <p:cNvSpPr>
            <a:spLocks noGrp="1"/>
          </p:cNvSpPr>
          <p:nvPr>
            <p:ph type="title"/>
          </p:nvPr>
        </p:nvSpPr>
        <p:spPr/>
        <p:txBody>
          <a:bodyPr/>
          <a:lstStyle/>
          <a:p>
            <a:r>
              <a:rPr lang="en-US" smtClean="0"/>
              <a:t>AOOS Goals in the Arctic</a:t>
            </a:r>
          </a:p>
        </p:txBody>
      </p:sp>
      <p:sp>
        <p:nvSpPr>
          <p:cNvPr id="22531" name="Text Placeholder 10"/>
          <p:cNvSpPr>
            <a:spLocks noGrp="1"/>
          </p:cNvSpPr>
          <p:nvPr>
            <p:ph idx="1"/>
          </p:nvPr>
        </p:nvSpPr>
        <p:spPr/>
        <p:txBody>
          <a:bodyPr/>
          <a:lstStyle/>
          <a:p>
            <a:r>
              <a:rPr lang="en-US" dirty="0" smtClean="0"/>
              <a:t> Increase ocean &amp; coastal observations in U.S. Arctic; fill the gaps</a:t>
            </a:r>
          </a:p>
          <a:p>
            <a:r>
              <a:rPr lang="en-US" dirty="0" smtClean="0"/>
              <a:t> Make Arctic data more accessible and useful</a:t>
            </a:r>
          </a:p>
          <a:p>
            <a:r>
              <a:rPr lang="en-US" dirty="0" smtClean="0"/>
              <a:t> Develop information products for stakeholders &amp; decision-makers</a:t>
            </a:r>
          </a:p>
        </p:txBody>
      </p:sp>
      <p:sp>
        <p:nvSpPr>
          <p:cNvPr id="22533" name="Slide Number Placeholder 5"/>
          <p:cNvSpPr>
            <a:spLocks noGrp="1"/>
          </p:cNvSpPr>
          <p:nvPr>
            <p:ph type="sldNum" sz="quarter" idx="4294967295"/>
          </p:nvPr>
        </p:nvSpPr>
        <p:spPr>
          <a:xfrm>
            <a:off x="8534400" y="6324600"/>
            <a:ext cx="609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A2238E1D-4D18-4959-8C82-8677742BD27E}" type="slidenum">
              <a:rPr lang="en-US" sz="1400"/>
              <a:pPr/>
              <a:t>4</a:t>
            </a:fld>
            <a:endParaRPr lang="en-US" sz="1400"/>
          </a:p>
        </p:txBody>
      </p:sp>
      <p:pic>
        <p:nvPicPr>
          <p:cNvPr id="22532"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4681" y="3581400"/>
            <a:ext cx="3351212"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AOOS_logo-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50113" y="6172200"/>
            <a:ext cx="18938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Arctic Observing Plan</a:t>
            </a:r>
            <a:endParaRPr lang="en-US" dirty="0"/>
          </a:p>
        </p:txBody>
      </p:sp>
      <p:sp>
        <p:nvSpPr>
          <p:cNvPr id="23554" name="Slide Number Placeholder 3"/>
          <p:cNvSpPr>
            <a:spLocks noGrp="1"/>
          </p:cNvSpPr>
          <p:nvPr>
            <p:ph type="sldNum" sz="quarter" idx="4294967295"/>
          </p:nvPr>
        </p:nvSpPr>
        <p:spPr>
          <a:xfrm>
            <a:off x="8534400" y="6324600"/>
            <a:ext cx="609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A0982B49-A8EB-4156-B1E4-B54CBFD922E6}" type="slidenum">
              <a:rPr lang="en-US" sz="1400"/>
              <a:pPr/>
              <a:t>5</a:t>
            </a:fld>
            <a:endParaRPr lang="en-US" sz="1400"/>
          </a:p>
        </p:txBody>
      </p:sp>
      <p:pic>
        <p:nvPicPr>
          <p:cNvPr id="23555" name="Picture 4" descr="Arctic buildout screenshot.tif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0" y="0"/>
            <a:ext cx="4191000" cy="542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AOOS_logo-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39000" y="6167438"/>
            <a:ext cx="1905000"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1828800"/>
            <a:ext cx="579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What does AOOS do?</a:t>
            </a:r>
          </a:p>
        </p:txBody>
      </p:sp>
      <p:sp>
        <p:nvSpPr>
          <p:cNvPr id="3" name="Text Placeholder 2"/>
          <p:cNvSpPr>
            <a:spLocks noGrp="1"/>
          </p:cNvSpPr>
          <p:nvPr>
            <p:ph idx="1"/>
          </p:nvPr>
        </p:nvSpPr>
        <p:spPr>
          <a:xfrm>
            <a:off x="228600" y="762000"/>
            <a:ext cx="8609084" cy="5181600"/>
          </a:xfrm>
        </p:spPr>
        <p:txBody>
          <a:bodyPr>
            <a:normAutofit lnSpcReduction="10000"/>
          </a:bodyPr>
          <a:lstStyle/>
          <a:p>
            <a:pPr marL="0" indent="0">
              <a:buNone/>
            </a:pPr>
            <a:r>
              <a:rPr lang="en-US" dirty="0" smtClean="0"/>
              <a:t>Marine Operations</a:t>
            </a:r>
          </a:p>
          <a:p>
            <a:r>
              <a:rPr lang="en-US" sz="2000" dirty="0" smtClean="0">
                <a:solidFill>
                  <a:schemeClr val="tx1"/>
                </a:solidFill>
              </a:rPr>
              <a:t>Maintain weather stations, wave buoys, radars &amp; forecasts</a:t>
            </a:r>
          </a:p>
          <a:p>
            <a:r>
              <a:rPr lang="en-US" sz="2000" dirty="0" smtClean="0">
                <a:solidFill>
                  <a:schemeClr val="tx1"/>
                </a:solidFill>
              </a:rPr>
              <a:t>Add weather stations to AIS transmitters</a:t>
            </a:r>
          </a:p>
          <a:p>
            <a:pPr>
              <a:buNone/>
            </a:pPr>
            <a:r>
              <a:rPr lang="en-US" dirty="0" smtClean="0"/>
              <a:t>Coastal Hazards</a:t>
            </a:r>
          </a:p>
          <a:p>
            <a:r>
              <a:rPr lang="en-US" sz="2000" dirty="0" smtClean="0">
                <a:solidFill>
                  <a:schemeClr val="tx1"/>
                </a:solidFill>
              </a:rPr>
              <a:t>Support tide gauges, wave buoys, coastal beach profiles</a:t>
            </a:r>
          </a:p>
          <a:p>
            <a:r>
              <a:rPr lang="en-US" sz="2000" dirty="0" smtClean="0">
                <a:solidFill>
                  <a:schemeClr val="tx1"/>
                </a:solidFill>
              </a:rPr>
              <a:t>Develop electronic sea ice atlas: 1850s to present</a:t>
            </a:r>
          </a:p>
          <a:p>
            <a:r>
              <a:rPr lang="en-US" sz="2000" dirty="0" smtClean="0">
                <a:solidFill>
                  <a:schemeClr val="tx1"/>
                </a:solidFill>
              </a:rPr>
              <a:t>Piloted harbor observing systems in Seward &amp; Kodiak</a:t>
            </a:r>
          </a:p>
          <a:p>
            <a:pPr>
              <a:buNone/>
            </a:pPr>
            <a:r>
              <a:rPr lang="en-US" dirty="0" smtClean="0"/>
              <a:t>Ecosystems &amp; Climate Trends, Fisheries &amp; Water Quality</a:t>
            </a:r>
          </a:p>
          <a:p>
            <a:r>
              <a:rPr lang="en-US" sz="2000" dirty="0" smtClean="0">
                <a:solidFill>
                  <a:schemeClr val="tx1"/>
                </a:solidFill>
              </a:rPr>
              <a:t>Support Seward Line: longest time series in AK</a:t>
            </a:r>
          </a:p>
          <a:p>
            <a:r>
              <a:rPr lang="en-US" sz="2000" dirty="0" smtClean="0">
                <a:solidFill>
                  <a:schemeClr val="tx1"/>
                </a:solidFill>
              </a:rPr>
              <a:t>Ocean acidification: support mooring network; pilot OA </a:t>
            </a:r>
          </a:p>
          <a:p>
            <a:pPr>
              <a:buNone/>
            </a:pPr>
            <a:r>
              <a:rPr lang="en-US" sz="2000" dirty="0" smtClean="0">
                <a:solidFill>
                  <a:schemeClr val="tx1"/>
                </a:solidFill>
              </a:rPr>
              <a:t>     forecast in Gulf of Alaska, test sensor at Seward hatchery</a:t>
            </a:r>
          </a:p>
          <a:p>
            <a:r>
              <a:rPr lang="en-US" sz="2000" dirty="0" smtClean="0">
                <a:solidFill>
                  <a:schemeClr val="tx1"/>
                </a:solidFill>
              </a:rPr>
              <a:t>Support glider lines &amp; new mooring in Chukchi: test glider hydrophone to record marine mammal calls</a:t>
            </a:r>
          </a:p>
          <a:p>
            <a:r>
              <a:rPr lang="en-US" sz="2000" dirty="0" smtClean="0">
                <a:solidFill>
                  <a:schemeClr val="tx1"/>
                </a:solidFill>
              </a:rPr>
              <a:t>Facilitating animal tagging network for Arctic</a:t>
            </a:r>
          </a:p>
          <a:p>
            <a:pPr>
              <a:buNone/>
            </a:pPr>
            <a:endParaRPr lang="en-US" sz="2000" dirty="0" smtClean="0">
              <a:solidFill>
                <a:schemeClr val="tx1"/>
              </a:solidFill>
            </a:endParaRPr>
          </a:p>
          <a:p>
            <a:pPr>
              <a:buNone/>
            </a:pPr>
            <a:endParaRPr lang="en-US" dirty="0" smtClean="0"/>
          </a:p>
        </p:txBody>
      </p:sp>
      <p:pic>
        <p:nvPicPr>
          <p:cNvPr id="27652" name="Picture 3" descr="Buoy Redeploy 5 (Small).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74000" y="762000"/>
            <a:ext cx="1270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AIS Weather station.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05700" y="1828800"/>
            <a:ext cx="16383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descr="AOOS_logo-1.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15200" y="6196013"/>
            <a:ext cx="18288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glider-surface.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24800" y="3733800"/>
            <a:ext cx="1219200" cy="95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9"/>
          <p:cNvSpPr>
            <a:spLocks noGrp="1"/>
          </p:cNvSpPr>
          <p:nvPr>
            <p:ph type="title"/>
          </p:nvPr>
        </p:nvSpPr>
        <p:spPr/>
        <p:txBody>
          <a:bodyPr/>
          <a:lstStyle/>
          <a:p>
            <a:r>
              <a:rPr lang="en-US" b="1" dirty="0" smtClean="0"/>
              <a:t>Adding weather to AIS stations</a:t>
            </a:r>
          </a:p>
        </p:txBody>
      </p:sp>
      <p:sp>
        <p:nvSpPr>
          <p:cNvPr id="31748" name="Slide Number Placeholder 5"/>
          <p:cNvSpPr>
            <a:spLocks noGrp="1"/>
          </p:cNvSpPr>
          <p:nvPr>
            <p:ph type="sldNum" sz="quarter" idx="4294967295"/>
          </p:nvPr>
        </p:nvSpPr>
        <p:spPr>
          <a:xfrm>
            <a:off x="8534400" y="6324600"/>
            <a:ext cx="609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D1711733-27ED-493F-8D0A-716B30174C64}" type="slidenum">
              <a:rPr lang="en-US" sz="1400"/>
              <a:pPr/>
              <a:t>7</a:t>
            </a:fld>
            <a:endParaRPr lang="en-US" sz="1400"/>
          </a:p>
        </p:txBody>
      </p:sp>
      <p:pic>
        <p:nvPicPr>
          <p:cNvPr id="31749"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813" y="1066800"/>
            <a:ext cx="7543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4343400"/>
            <a:ext cx="289401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8" descr="AOOS_logo-1.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0000" y="6305550"/>
            <a:ext cx="1524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9"/>
          <p:cNvSpPr>
            <a:spLocks noGrp="1"/>
          </p:cNvSpPr>
          <p:nvPr>
            <p:ph type="title"/>
          </p:nvPr>
        </p:nvSpPr>
        <p:spPr/>
        <p:txBody>
          <a:bodyPr/>
          <a:lstStyle/>
          <a:p>
            <a:r>
              <a:rPr lang="en-US" b="1" dirty="0" smtClean="0"/>
              <a:t>High Frequency radars</a:t>
            </a:r>
          </a:p>
        </p:txBody>
      </p:sp>
      <p:sp>
        <p:nvSpPr>
          <p:cNvPr id="33796" name="Slide Number Placeholder 5"/>
          <p:cNvSpPr>
            <a:spLocks noGrp="1"/>
          </p:cNvSpPr>
          <p:nvPr>
            <p:ph type="sldNum" sz="quarter" idx="4294967295"/>
          </p:nvPr>
        </p:nvSpPr>
        <p:spPr>
          <a:xfrm>
            <a:off x="8534400" y="6324600"/>
            <a:ext cx="609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a:defRPr sz="2400">
                <a:solidFill>
                  <a:schemeClr val="tx1"/>
                </a:solidFill>
                <a:latin typeface="Arial" charset="0"/>
                <a:ea typeface="ＭＳ Ｐゴシック" charset="-128"/>
              </a:defRPr>
            </a:lvl3pPr>
            <a:lvl4pPr>
              <a:defRPr sz="2400">
                <a:solidFill>
                  <a:schemeClr val="tx1"/>
                </a:solidFill>
                <a:latin typeface="Arial" charset="0"/>
                <a:ea typeface="ＭＳ Ｐゴシック" charset="-128"/>
              </a:defRPr>
            </a:lvl4pPr>
            <a:lvl5pPr>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fld id="{C7E80E38-3DEE-4C16-8013-94F27F5E3E9D}" type="slidenum">
              <a:rPr lang="en-US" sz="1400"/>
              <a:pPr/>
              <a:t>8</a:t>
            </a:fld>
            <a:endParaRPr lang="en-US" sz="1400"/>
          </a:p>
        </p:txBody>
      </p:sp>
      <p:pic>
        <p:nvPicPr>
          <p:cNvPr id="33797" name="Picture 4" descr="http://www.ims.uaf.edu/hfradar/newest.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362" y="2743200"/>
            <a:ext cx="44656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8" descr="rpm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80000" y="28956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0" descr="hf_radar1.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59100" y="797968"/>
            <a:ext cx="32258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1" descr="AOOS_logo-1.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43800" y="6278563"/>
            <a:ext cx="160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a:xfrm>
            <a:off x="0" y="914400"/>
            <a:ext cx="8839200" cy="5181600"/>
          </a:xfrm>
        </p:spPr>
        <p:txBody>
          <a:bodyPr>
            <a:normAutofit fontScale="92500" lnSpcReduction="10000"/>
          </a:bodyPr>
          <a:lstStyle/>
          <a:p>
            <a:r>
              <a:rPr lang="en-US" dirty="0" smtClean="0"/>
              <a:t>Linking AOOS data applications</a:t>
            </a:r>
          </a:p>
          <a:p>
            <a:r>
              <a:rPr lang="en-US" dirty="0" smtClean="0"/>
              <a:t>View multiple types of data on one interface</a:t>
            </a:r>
          </a:p>
          <a:p>
            <a:pPr lvl="1"/>
            <a:r>
              <a:rPr lang="en-US" dirty="0" smtClean="0"/>
              <a:t>Sensors</a:t>
            </a:r>
          </a:p>
          <a:p>
            <a:pPr lvl="1"/>
            <a:r>
              <a:rPr lang="en-US" dirty="0" smtClean="0"/>
              <a:t>Models</a:t>
            </a:r>
          </a:p>
          <a:p>
            <a:pPr lvl="1"/>
            <a:r>
              <a:rPr lang="en-US" dirty="0" smtClean="0"/>
              <a:t>Remote Sensing</a:t>
            </a:r>
          </a:p>
          <a:p>
            <a:pPr lvl="1"/>
            <a:r>
              <a:rPr lang="en-US" dirty="0" smtClean="0"/>
              <a:t>GIS &amp; project data</a:t>
            </a:r>
          </a:p>
          <a:p>
            <a:pPr lvl="1"/>
            <a:r>
              <a:rPr lang="en-US" dirty="0" smtClean="0"/>
              <a:t>In-situ observations</a:t>
            </a:r>
          </a:p>
          <a:p>
            <a:r>
              <a:rPr lang="en-US" dirty="0" smtClean="0"/>
              <a:t>View time ranges for each layer</a:t>
            </a:r>
          </a:p>
          <a:p>
            <a:r>
              <a:rPr lang="en-US" dirty="0" smtClean="0"/>
              <a:t>Download data sets simultaneously</a:t>
            </a:r>
          </a:p>
          <a:p>
            <a:r>
              <a:rPr lang="en-US" dirty="0" smtClean="0"/>
              <a:t>Follow links to data sources</a:t>
            </a:r>
          </a:p>
          <a:p>
            <a:r>
              <a:rPr lang="en-US" dirty="0" smtClean="0"/>
              <a:t>Useful for government &amp; industry planning</a:t>
            </a:r>
          </a:p>
          <a:p>
            <a:r>
              <a:rPr lang="en-US" b="1" dirty="0" smtClean="0"/>
              <a:t>Public access to industry data</a:t>
            </a:r>
          </a:p>
          <a:p>
            <a:r>
              <a:rPr lang="en-US" b="1" dirty="0" smtClean="0"/>
              <a:t>Organized by </a:t>
            </a:r>
            <a:r>
              <a:rPr lang="en-US" b="1" dirty="0" err="1" smtClean="0"/>
              <a:t>LMEs</a:t>
            </a:r>
            <a:r>
              <a:rPr lang="en-US" b="1" dirty="0" smtClean="0"/>
              <a:t>: Arctic, Bering Sea/Aleutians, </a:t>
            </a:r>
          </a:p>
          <a:p>
            <a:pPr>
              <a:buNone/>
            </a:pPr>
            <a:r>
              <a:rPr lang="en-US" b="1" dirty="0" smtClean="0"/>
              <a:t>    Gulf of Alaska</a:t>
            </a:r>
          </a:p>
          <a:p>
            <a:endParaRPr lang="en-US" dirty="0" smtClean="0"/>
          </a:p>
        </p:txBody>
      </p:sp>
      <p:pic>
        <p:nvPicPr>
          <p:cNvPr id="4198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68675" y="1925667"/>
            <a:ext cx="3653051" cy="2265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4" descr="AOOS_logo-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61250" y="6248400"/>
            <a:ext cx="1682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dirty="0" smtClean="0"/>
              <a:t>AOOS Ocean Portal</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oos_white_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ioos_white_2010</Template>
  <TotalTime>1498</TotalTime>
  <Words>1749</Words>
  <Application>Microsoft Office PowerPoint</Application>
  <PresentationFormat>On-screen Show (4:3)</PresentationFormat>
  <Paragraphs>234</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ioos_white_2010</vt:lpstr>
      <vt:lpstr>    Future needs and plans for ocean observing in the Arctic    AOOS Arctic Town Hall  Futur</vt:lpstr>
      <vt:lpstr>PowerPoint Presentation</vt:lpstr>
      <vt:lpstr>What is AOOS?</vt:lpstr>
      <vt:lpstr>AOOS Goals in the Arctic</vt:lpstr>
      <vt:lpstr>Arctic Observing Plan</vt:lpstr>
      <vt:lpstr>What does AOOS do?</vt:lpstr>
      <vt:lpstr>Adding weather to AIS stations</vt:lpstr>
      <vt:lpstr>High Frequency radars</vt:lpstr>
      <vt:lpstr>AOOS Ocean Portal</vt:lpstr>
      <vt:lpstr>Research Assets Map</vt:lpstr>
      <vt:lpstr>Research Workspace</vt:lpstr>
      <vt:lpstr>Downscaled climate model projections  </vt:lpstr>
      <vt:lpstr>PowerPoint Presentation</vt:lpstr>
      <vt:lpstr>STAMP Project</vt:lpstr>
      <vt:lpstr>Final thoughts</vt:lpstr>
    </vt:vector>
  </TitlesOfParts>
  <Company>NOS 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NOS NOAA</dc:creator>
  <cp:lastModifiedBy>NOSTEMP</cp:lastModifiedBy>
  <cp:revision>38</cp:revision>
  <dcterms:created xsi:type="dcterms:W3CDTF">2013-08-25T12:56:42Z</dcterms:created>
  <dcterms:modified xsi:type="dcterms:W3CDTF">2013-09-02T22:57:32Z</dcterms:modified>
</cp:coreProperties>
</file>