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4227" r:id="rId2"/>
    <p:sldMasterId id="2147484239" r:id="rId3"/>
  </p:sldMasterIdLst>
  <p:notesMasterIdLst>
    <p:notesMasterId r:id="rId12"/>
  </p:notesMasterIdLst>
  <p:handoutMasterIdLst>
    <p:handoutMasterId r:id="rId13"/>
  </p:handoutMasterIdLst>
  <p:sldIdLst>
    <p:sldId id="422" r:id="rId4"/>
    <p:sldId id="451" r:id="rId5"/>
    <p:sldId id="462" r:id="rId6"/>
    <p:sldId id="463" r:id="rId7"/>
    <p:sldId id="445" r:id="rId8"/>
    <p:sldId id="459" r:id="rId9"/>
    <p:sldId id="458" r:id="rId10"/>
    <p:sldId id="461" r:id="rId11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2060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85405" autoAdjust="0"/>
  </p:normalViewPr>
  <p:slideViewPr>
    <p:cSldViewPr>
      <p:cViewPr>
        <p:scale>
          <a:sx n="110" d="100"/>
          <a:sy n="110" d="100"/>
        </p:scale>
        <p:origin x="1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90" d="100"/>
          <a:sy n="90" d="100"/>
        </p:scale>
        <p:origin x="-1050" y="1944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867" cy="462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243" y="0"/>
            <a:ext cx="3032867" cy="462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513CCC0-78B2-441A-A708-EFDC1DC7028B}" type="datetimeFigureOut">
              <a:rPr lang="en-US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6499"/>
            <a:ext cx="3032867" cy="462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243" y="8806499"/>
            <a:ext cx="3032867" cy="462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2F0ECA-DD98-4518-8628-CB16E0C4E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17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867" cy="462916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243" y="0"/>
            <a:ext cx="3032867" cy="462916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10BE291-EC0B-4FFF-B240-6AFD738B3C38}" type="datetimeFigureOut">
              <a:rPr lang="en-US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4043"/>
            <a:ext cx="5598160" cy="4170999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6499"/>
            <a:ext cx="3032867" cy="46291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243" y="8806499"/>
            <a:ext cx="3032867" cy="46291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eaLnBrk="0" hangingPunct="0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94FC58F-9C6B-4C8B-8860-C05C787B8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03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0A68627-F0F7-43A3-8CC6-C66E4D0523A2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June 09 title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June 09 title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0103-ACF0-4ADB-8DBF-725E79A4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1AC9F-8E65-4FA4-94C3-CE28894E9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E6CCE-A22C-4BD1-ADB3-18991FBB1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3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65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58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84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88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771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7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Calibri" pitchFamily="34" charset="0"/>
              </a:defRPr>
            </a:lvl1pPr>
            <a:lvl2pPr>
              <a:defRPr sz="2000">
                <a:solidFill>
                  <a:srgbClr val="002060"/>
                </a:solidFill>
                <a:latin typeface="Calibri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Calibri" pitchFamily="34" charset="0"/>
              </a:defRPr>
            </a:lvl3pPr>
            <a:lvl4pPr>
              <a:defRPr sz="2000">
                <a:solidFill>
                  <a:srgbClr val="002060"/>
                </a:solidFill>
                <a:latin typeface="Calibri" pitchFamily="34" charset="0"/>
              </a:defRPr>
            </a:lvl4pPr>
            <a:lvl5pPr>
              <a:defRPr sz="2000">
                <a:solidFill>
                  <a:srgbClr val="00206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8B5F-FA4E-4FD7-806F-BD93450A4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2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0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76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99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4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72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201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38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7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1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B9AA1-CFD2-4A5A-8A3D-C0CEC3912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8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78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8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91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8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5300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43000"/>
            <a:ext cx="4191000" cy="495300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71DD-BCFE-4811-9E32-2AD07E998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D7A3-198E-46BB-B8E1-C2ABF3156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4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8FC8-0B8D-40E6-8773-AAD9641BB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C3BC-6F05-4A71-A941-5FC92B021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A15F-81CF-43B0-91AA-895AE45F8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0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4F8A-CA44-4460-993E-829D8AC79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June 09 text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2800" y="632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324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324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ED58B4AB-3FB0-4957-975C-60A12711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762000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4" descr="June 09 text 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0" y="762000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1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35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53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70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471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48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5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1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6/17/2013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809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687901C-EA9C-084F-A615-C0623F2247F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6/17/2013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F7527115-C075-824A-9FAD-9C6BFCDA6F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37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41" r:id="rId2"/>
    <p:sldLayoutId id="2147484242" r:id="rId3"/>
    <p:sldLayoutId id="2147484243" r:id="rId4"/>
    <p:sldLayoutId id="2147484244" r:id="rId5"/>
    <p:sldLayoutId id="2147484245" r:id="rId6"/>
    <p:sldLayoutId id="2147484246" r:id="rId7"/>
    <p:sldLayoutId id="2147484247" r:id="rId8"/>
    <p:sldLayoutId id="2147484248" r:id="rId9"/>
    <p:sldLayoutId id="2147484249" r:id="rId10"/>
    <p:sldLayoutId id="214748425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wyatt@jcu.edu.au" TargetMode="External"/><Relationship Id="rId2" Type="http://schemas.openxmlformats.org/officeDocument/2006/relationships/hyperlink" Target="mailto:Jack.harlan@noa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rique@puertos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8305800" cy="609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Global High Frequency (HF) Radar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Surface Current Mapping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GEO Task</a:t>
            </a:r>
          </a:p>
        </p:txBody>
      </p:sp>
      <p:sp>
        <p:nvSpPr>
          <p:cNvPr id="3075" name="Subtitle 11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4582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Co-Chairs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Jack Harlan (USA)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Lucy Wyatt (Australia)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Enrique Alvarez-</a:t>
            </a:r>
            <a:r>
              <a:rPr lang="en-US" b="1" dirty="0" err="1" smtClean="0">
                <a:solidFill>
                  <a:srgbClr val="002060"/>
                </a:solidFill>
                <a:latin typeface="Calibri" pitchFamily="34" charset="0"/>
              </a:rPr>
              <a:t>Fanjul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(Spain)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b="0" smtClean="0">
                <a:solidFill>
                  <a:schemeClr val="tx2"/>
                </a:solidFill>
              </a:rPr>
              <a:t>GEO Work Plan 2012-2015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</a:rPr>
              <a:t>Endorses a task to plan a Global HF Radar Network for </a:t>
            </a:r>
            <a:r>
              <a:rPr lang="en-US" sz="3200" smtClean="0">
                <a:solidFill>
                  <a:srgbClr val="FF0000"/>
                </a:solidFill>
                <a:latin typeface="Arial" pitchFamily="34" charset="0"/>
              </a:rPr>
              <a:t>data sharing 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</a:rPr>
              <a:t>and delivery and to help </a:t>
            </a:r>
            <a:r>
              <a:rPr lang="en-US" sz="3200" smtClean="0">
                <a:solidFill>
                  <a:srgbClr val="FF0000"/>
                </a:solidFill>
                <a:latin typeface="Arial" pitchFamily="34" charset="0"/>
              </a:rPr>
              <a:t>expand HF radar networks</a:t>
            </a:r>
            <a:r>
              <a:rPr lang="en-US" sz="3200" smtClean="0">
                <a:solidFill>
                  <a:schemeClr val="tx1"/>
                </a:solidFill>
                <a:latin typeface="Arial" pitchFamily="34" charset="0"/>
              </a:rPr>
              <a:t> for surface current and wave measurements. </a:t>
            </a:r>
          </a:p>
          <a:p>
            <a:r>
              <a:rPr lang="en-US" sz="3200" smtClean="0">
                <a:solidFill>
                  <a:schemeClr val="tx1"/>
                </a:solidFill>
                <a:latin typeface="Arial" pitchFamily="34" charset="0"/>
              </a:rPr>
              <a:t>This GEO task is mentioned under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 IN-01 Earth Observing Systems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SB-01 Oceans and Society: Blue Planet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There are 89 entities in the Group on Earth Observations</a:t>
            </a:r>
          </a:p>
          <a:p>
            <a:r>
              <a:rPr lang="en-US" dirty="0" smtClean="0"/>
              <a:t>72 countries have a salty coast</a:t>
            </a:r>
          </a:p>
          <a:p>
            <a:r>
              <a:rPr lang="en-US" dirty="0" smtClean="0"/>
              <a:t>35 of those countries have High Frequency radars on their coastline</a:t>
            </a:r>
          </a:p>
          <a:p>
            <a:r>
              <a:rPr lang="en-US" dirty="0" smtClean="0"/>
              <a:t>Approximately 410 radars worldwide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642" y="274638"/>
            <a:ext cx="3937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of Applications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24" y="1259362"/>
            <a:ext cx="7905532" cy="538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b="0" smtClean="0">
                <a:solidFill>
                  <a:schemeClr val="tx2"/>
                </a:solidFill>
              </a:rPr>
              <a:t>Accomplishments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</a:rPr>
              <a:t>Two International Meetings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(London 2012, Bergen 2013)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</a:rPr>
              <a:t>Dedicated Web Page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</a:rPr>
              <a:t>http://www.ioos.noaa.gov/globalhfr/welcome.html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</a:rPr>
              <a:t>Established Three Working Groups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1. Data Management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2. Applications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3. Deployment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</a:rPr>
              <a:t>Held Two Webinars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1. Data management (April 2013)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</a:rPr>
              <a:t>2. Applications (June 2013)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Bergen 2013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2971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~30 Attendees from 14 nations</a:t>
            </a:r>
          </a:p>
          <a:p>
            <a:pPr lvl="1">
              <a:defRPr/>
            </a:pPr>
            <a:r>
              <a:rPr lang="en-US" dirty="0" smtClean="0"/>
              <a:t>Australia</a:t>
            </a:r>
          </a:p>
          <a:p>
            <a:pPr lvl="1">
              <a:defRPr/>
            </a:pPr>
            <a:r>
              <a:rPr lang="en-US" dirty="0" smtClean="0"/>
              <a:t>Canada</a:t>
            </a:r>
          </a:p>
          <a:p>
            <a:pPr lvl="1">
              <a:defRPr/>
            </a:pPr>
            <a:r>
              <a:rPr lang="en-US" dirty="0" smtClean="0"/>
              <a:t>France</a:t>
            </a:r>
          </a:p>
          <a:p>
            <a:pPr lvl="1">
              <a:defRPr/>
            </a:pPr>
            <a:r>
              <a:rPr lang="en-US" dirty="0" smtClean="0"/>
              <a:t>Germany</a:t>
            </a:r>
          </a:p>
          <a:p>
            <a:pPr lvl="1">
              <a:defRPr/>
            </a:pPr>
            <a:r>
              <a:rPr lang="en-US" dirty="0" smtClean="0"/>
              <a:t>Indonesia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4DF36B4-D65F-4969-B9B5-E283BEB00FC5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6149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276600"/>
          </a:xfrm>
        </p:spPr>
        <p:txBody>
          <a:bodyPr/>
          <a:lstStyle/>
          <a:p>
            <a:pPr lvl="1"/>
            <a:r>
              <a:rPr lang="en-US" smtClean="0"/>
              <a:t>Ireland </a:t>
            </a:r>
          </a:p>
          <a:p>
            <a:pPr lvl="1"/>
            <a:r>
              <a:rPr lang="en-US" smtClean="0"/>
              <a:t>Korea</a:t>
            </a:r>
          </a:p>
          <a:p>
            <a:pPr lvl="1"/>
            <a:r>
              <a:rPr lang="en-US" smtClean="0"/>
              <a:t>Malta</a:t>
            </a:r>
          </a:p>
          <a:p>
            <a:pPr lvl="1"/>
            <a:r>
              <a:rPr lang="en-US" smtClean="0"/>
              <a:t>Morocco</a:t>
            </a:r>
          </a:p>
          <a:p>
            <a:pPr lvl="1"/>
            <a:r>
              <a:rPr lang="en-US" smtClean="0"/>
              <a:t>Norway</a:t>
            </a:r>
          </a:p>
          <a:p>
            <a:pPr lvl="1"/>
            <a:r>
              <a:rPr lang="en-US" smtClean="0"/>
              <a:t>Saudi Arabia</a:t>
            </a:r>
          </a:p>
          <a:p>
            <a:pPr lvl="1"/>
            <a:r>
              <a:rPr lang="en-US" smtClean="0"/>
              <a:t>Spain</a:t>
            </a:r>
          </a:p>
          <a:p>
            <a:pPr lvl="1"/>
            <a:r>
              <a:rPr lang="en-US" smtClean="0"/>
              <a:t>United Kingdom</a:t>
            </a:r>
          </a:p>
          <a:p>
            <a:pPr lvl="1"/>
            <a:r>
              <a:rPr lang="en-US" smtClean="0"/>
              <a:t>USA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0" y="3886200"/>
            <a:ext cx="419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2060"/>
                </a:solidFill>
                <a:latin typeface="+mn-lt"/>
                <a:ea typeface="+mn-ea"/>
                <a:cs typeface="ＭＳ Ｐゴシック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060"/>
                </a:solidFill>
                <a:latin typeface="+mn-lt"/>
                <a:ea typeface="+mn-ea"/>
                <a:cs typeface="ＭＳ Ｐゴシック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471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48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5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1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kern="0" dirty="0" smtClean="0"/>
              <a:t>All 3 topics discussed </a:t>
            </a:r>
          </a:p>
          <a:p>
            <a:pPr>
              <a:defRPr/>
            </a:pPr>
            <a:r>
              <a:rPr lang="en-US" kern="0" dirty="0" smtClean="0"/>
              <a:t>Additional discussion of international radio frequency management (ITU Working Party 5B, May 2013)</a:t>
            </a:r>
          </a:p>
          <a:p>
            <a:pPr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b="0" smtClean="0">
                <a:solidFill>
                  <a:schemeClr val="tx2"/>
                </a:solidFill>
              </a:rPr>
              <a:t>Synergies &amp; Challenges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Synergies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WRC frequency allocations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Data file formats</a:t>
            </a:r>
          </a:p>
          <a:p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Challenges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Data file formats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Data distribution and exchange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Data assimilation into </a:t>
            </a:r>
            <a:r>
              <a:rPr lang="en-US" sz="2800" i="1" smtClean="0">
                <a:solidFill>
                  <a:srgbClr val="FF0000"/>
                </a:solidFill>
                <a:latin typeface="Arial" pitchFamily="34" charset="0"/>
              </a:rPr>
              <a:t>operational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 models</a:t>
            </a:r>
          </a:p>
          <a:p>
            <a:pPr lvl="1"/>
            <a:r>
              <a:rPr lang="en-US" sz="2800" smtClean="0">
                <a:solidFill>
                  <a:schemeClr val="tx1"/>
                </a:solidFill>
                <a:latin typeface="Arial" pitchFamily="34" charset="0"/>
              </a:rPr>
              <a:t>Frequency synchronization</a:t>
            </a:r>
          </a:p>
          <a:p>
            <a:pPr>
              <a:buFontTx/>
              <a:buNone/>
            </a:pPr>
            <a:endParaRPr lang="en-US" sz="20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7206" y="1828800"/>
            <a:ext cx="8229600" cy="1828800"/>
          </a:xfrm>
        </p:spPr>
        <p:txBody>
          <a:bodyPr/>
          <a:lstStyle/>
          <a:p>
            <a:r>
              <a:rPr lang="en-US" dirty="0" smtClean="0"/>
              <a:t>Jack Harlan           </a:t>
            </a:r>
            <a:r>
              <a:rPr lang="en-US" dirty="0" smtClean="0">
                <a:hlinkClick r:id="rId2"/>
              </a:rPr>
              <a:t>Jack.harlan@noaa.gov</a:t>
            </a:r>
            <a:endParaRPr lang="en-US" dirty="0" smtClean="0"/>
          </a:p>
          <a:p>
            <a:r>
              <a:rPr lang="en-US" dirty="0" smtClean="0"/>
              <a:t>Lucy Wyatt           </a:t>
            </a:r>
            <a:r>
              <a:rPr lang="en-US" dirty="0" smtClean="0">
                <a:hlinkClick r:id="rId3"/>
              </a:rPr>
              <a:t>lucy.wyatt@jcu.edu.au</a:t>
            </a:r>
            <a:endParaRPr lang="en-US" dirty="0" smtClean="0"/>
          </a:p>
          <a:p>
            <a:r>
              <a:rPr lang="en-US" dirty="0" smtClean="0"/>
              <a:t>Enrique Alvarez   </a:t>
            </a:r>
            <a:r>
              <a:rPr lang="en-US" dirty="0" smtClean="0">
                <a:hlinkClick r:id="rId4"/>
              </a:rPr>
              <a:t>enrique@puertos.es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F7C0FAB-1AF1-469F-98C3-DD30CDAED6A3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00013" y="4075112"/>
            <a:ext cx="90439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lvl="1" indent="0" eaLnBrk="1" hangingPunct="1"/>
            <a:r>
              <a:rPr lang="en-US" sz="3200" dirty="0">
                <a:solidFill>
                  <a:srgbClr val="0070C0"/>
                </a:solidFill>
              </a:rPr>
              <a:t>http://www.ioos.noaa.gov/globalhfr/welcome.html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oos_white_20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4613</TotalTime>
  <Words>232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ioos_white_2010</vt:lpstr>
      <vt:lpstr>Office Theme</vt:lpstr>
      <vt:lpstr>1_Office Theme</vt:lpstr>
      <vt:lpstr>Global High Frequency (HF) Radar Surface Current Mapping GEO Task</vt:lpstr>
      <vt:lpstr>GEO Work Plan 2012-2015</vt:lpstr>
      <vt:lpstr>PowerPoint Presentation</vt:lpstr>
      <vt:lpstr>Type of Applications</vt:lpstr>
      <vt:lpstr>Accomplishments</vt:lpstr>
      <vt:lpstr>Bergen 2013 Meeting</vt:lpstr>
      <vt:lpstr>Synergies &amp; Challenges</vt:lpstr>
      <vt:lpstr>Questions?</vt:lpstr>
    </vt:vector>
  </TitlesOfParts>
  <Company>NOS 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 NOAA</dc:creator>
  <cp:lastModifiedBy>NOSTEMP</cp:lastModifiedBy>
  <cp:revision>573</cp:revision>
  <cp:lastPrinted>2013-06-17T15:01:47Z</cp:lastPrinted>
  <dcterms:created xsi:type="dcterms:W3CDTF">2010-02-22T17:26:58Z</dcterms:created>
  <dcterms:modified xsi:type="dcterms:W3CDTF">2013-06-17T15:32:00Z</dcterms:modified>
</cp:coreProperties>
</file>