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4" r:id="rId2"/>
    <p:sldId id="303" r:id="rId3"/>
    <p:sldId id="305" r:id="rId4"/>
    <p:sldId id="304" r:id="rId5"/>
    <p:sldId id="308" r:id="rId6"/>
    <p:sldId id="319" r:id="rId7"/>
    <p:sldId id="315" r:id="rId8"/>
    <p:sldId id="316" r:id="rId9"/>
    <p:sldId id="317" r:id="rId10"/>
    <p:sldId id="318" r:id="rId11"/>
    <p:sldId id="321" r:id="rId12"/>
    <p:sldId id="276" r:id="rId13"/>
    <p:sldId id="32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74" autoAdjust="0"/>
  </p:normalViewPr>
  <p:slideViewPr>
    <p:cSldViewPr>
      <p:cViewPr varScale="1">
        <p:scale>
          <a:sx n="64" d="100"/>
          <a:sy n="64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9D99A5-56D6-440A-92C9-4C28E95C5255}" type="datetimeFigureOut">
              <a:rPr lang="en-US" smtClean="0"/>
              <a:t>2019-04-26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4E7F3F-2CCD-4220-AB24-AF01A1E8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6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C64BAC-2DAE-42B8-8BBE-AA7236A335DA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724744-5C55-4093-ABEC-8067049F3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Hello.</a:t>
            </a:r>
            <a:r>
              <a:rPr lang="en-US" baseline="0" dirty="0" smtClean="0"/>
              <a:t> I'm Bob Simons, the </a:t>
            </a:r>
            <a:r>
              <a:rPr lang="en-US" baseline="0" dirty="0" smtClean="0"/>
              <a:t>main developer of </a:t>
            </a:r>
            <a:r>
              <a:rPr lang="en-US" baseline="0" dirty="0" smtClean="0"/>
              <a:t>ERDDAP.</a:t>
            </a:r>
          </a:p>
          <a:p>
            <a:r>
              <a:rPr lang="en-US" baseline="0" dirty="0" smtClean="0"/>
              <a:t>I'm going to talk about </a:t>
            </a:r>
            <a:r>
              <a:rPr lang="en-US" baseline="0" dirty="0" smtClean="0"/>
              <a:t>new features in ERDDAP v2.0.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3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24123" indent="-524123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24123" indent="-524123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2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3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2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1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90AD-E744-47E4-8D7B-A75DC9BFFF77}" type="datetimeFigureOut">
              <a:rPr lang="en-US" smtClean="0"/>
              <a:t>2019-04-19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astwatch.pfeg.noaa.gov/erddap/download/setup.html#customiz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astwatch.pfeg.noaa.gov/erddap/download/setupDatasetsXml.html#defaultGraphQuery" TargetMode="External"/><Relationship Id="rId4" Type="http://schemas.openxmlformats.org/officeDocument/2006/relationships/hyperlink" Target="https://coastwatch.pfeg.noaa.gov/erddap/download/setupDatasetsXml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667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New </a:t>
            </a:r>
            <a:r>
              <a:rPr lang="en-US" sz="6000" b="1" dirty="0" smtClean="0"/>
              <a:t>Features in ERDDAP v2.0 </a:t>
            </a:r>
            <a:r>
              <a:rPr lang="en-US" sz="3600" b="1" dirty="0" smtClean="0"/>
              <a:t>(coming soon)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2362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Bob Simons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DOC / NOAA / NMFS / SWFSC / ERD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Monterey, CA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bob.simons@noaa.gov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Administrators:</a:t>
            </a:r>
            <a:br>
              <a:rPr lang="en-US" sz="4000" b="1" dirty="0" smtClean="0"/>
            </a:br>
            <a:r>
              <a:rPr lang="en-US" sz="4000" b="1" dirty="0" smtClean="0"/>
              <a:t>Data Ingest via </a:t>
            </a:r>
            <a:r>
              <a:rPr lang="en-US" sz="4000" b="1" dirty="0" err="1" smtClean="0"/>
              <a:t>EDDTableFromHttpGet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534400" cy="48768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.insert?var1=value1&amp;var2=value2&amp;var3=value3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.insert?var1=value1&amp;var2=[</a:t>
            </a:r>
            <a:r>
              <a:rPr lang="en-US" sz="2400" dirty="0">
                <a:solidFill>
                  <a:schemeClr val="tx1"/>
                </a:solidFill>
              </a:rPr>
              <a:t>v2a,v2b,v2c]&amp;</a:t>
            </a:r>
            <a:r>
              <a:rPr lang="en-US" sz="2400" dirty="0" smtClean="0">
                <a:solidFill>
                  <a:schemeClr val="tx1"/>
                </a:solidFill>
              </a:rPr>
              <a:t>var3=[v3a,v3b,v3c</a:t>
            </a:r>
            <a:r>
              <a:rPr lang="en-US" sz="2400" dirty="0">
                <a:solidFill>
                  <a:schemeClr val="tx1"/>
                </a:solidFill>
              </a:rPr>
              <a:t>]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.delete?var1=value1&amp;var2=value2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Data recorded in log files of changes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Infinite Versioning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(unique!)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Fast, Efficient, Ready large datasets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*This is a simplified description.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4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Everyone: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534400" cy="48768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Numerous little new features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Numerous little improvements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Numerous bug fixes </a:t>
            </a:r>
            <a:r>
              <a:rPr lang="en-US" sz="2000" dirty="0" smtClean="0">
                <a:solidFill>
                  <a:schemeClr val="tx1"/>
                </a:solidFill>
              </a:rPr>
              <a:t>(nothing major)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457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Read about ERDDAP and try it out</a:t>
            </a:r>
            <a:br>
              <a:rPr lang="en-US" sz="2800" b="1" dirty="0" smtClean="0"/>
            </a:br>
            <a:r>
              <a:rPr lang="en-US" sz="2400" b="1" dirty="0">
                <a:solidFill>
                  <a:srgbClr val="0000FF"/>
                </a:solidFill>
              </a:rPr>
              <a:t>http://coastwatch.pfeg.noaa.gov/erddap</a:t>
            </a:r>
            <a:r>
              <a:rPr lang="en-US" sz="2400" b="1" dirty="0" smtClean="0">
                <a:solidFill>
                  <a:srgbClr val="0000FF"/>
                </a:solidFill>
              </a:rPr>
              <a:t>/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/>
              <a:t>Download and install ERDDAP</a:t>
            </a:r>
            <a:br>
              <a:rPr lang="en-US" sz="2800" b="1" dirty="0" smtClean="0"/>
            </a:br>
            <a:r>
              <a:rPr lang="en-US" sz="2400" b="1" dirty="0">
                <a:solidFill>
                  <a:srgbClr val="0000FF"/>
                </a:solidFill>
              </a:rPr>
              <a:t>http://</a:t>
            </a:r>
            <a:r>
              <a:rPr lang="en-US" sz="2400" b="1" dirty="0" smtClean="0">
                <a:solidFill>
                  <a:srgbClr val="0000FF"/>
                </a:solidFill>
              </a:rPr>
              <a:t>coastwatch.pfeg.noaa.gov/erddap/download/setup.html</a:t>
            </a: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6000" b="1" dirty="0" smtClean="0"/>
              <a:t>Thank you!</a:t>
            </a:r>
            <a:br>
              <a:rPr lang="en-US" sz="6000" b="1" dirty="0" smtClean="0"/>
            </a:br>
            <a:r>
              <a:rPr lang="en-US" sz="2400" b="1" dirty="0" smtClean="0"/>
              <a:t>Questions? Comments? Suggestions? </a:t>
            </a:r>
            <a:r>
              <a:rPr lang="en-US" sz="2400" b="1" dirty="0" smtClean="0">
                <a:solidFill>
                  <a:srgbClr val="0000FF"/>
                </a:solidFill>
              </a:rPr>
              <a:t>bob.simons@noaa.gov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Most Underutilized Features</a:t>
            </a:r>
            <a:br>
              <a:rPr lang="en-US" sz="4000" b="1" dirty="0" smtClean="0"/>
            </a:br>
            <a:r>
              <a:rPr lang="en-US" sz="4000" b="1" dirty="0" smtClean="0"/>
              <a:t>in ERDDAP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14500"/>
            <a:ext cx="8991600" cy="49149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All example URL's below are </a:t>
            </a:r>
            <a:r>
              <a:rPr lang="en-US" sz="2400" b="1" dirty="0">
                <a:solidFill>
                  <a:schemeClr val="tx1"/>
                </a:solidFill>
              </a:rPr>
              <a:t>to be appended to</a:t>
            </a:r>
            <a:r>
              <a:rPr lang="en-US" sz="2400" b="1" dirty="0"/>
              <a:t> </a:t>
            </a:r>
            <a:br>
              <a:rPr lang="en-US" sz="2400" b="1" dirty="0"/>
            </a:br>
            <a:r>
              <a:rPr lang="en-US" sz="2400" dirty="0">
                <a:solidFill>
                  <a:srgbClr val="0000FF"/>
                </a:solidFill>
              </a:rPr>
              <a:t>https://coastwatch.pfeg.noaa.gov/erddap/download</a:t>
            </a:r>
            <a:r>
              <a:rPr lang="en-US" sz="2400" dirty="0" smtClean="0">
                <a:solidFill>
                  <a:srgbClr val="0000FF"/>
                </a:solidFill>
              </a:rPr>
              <a:t>/</a:t>
            </a:r>
            <a:br>
              <a:rPr lang="en-US" sz="2400" dirty="0" smtClean="0">
                <a:solidFill>
                  <a:srgbClr val="0000FF"/>
                </a:solidFill>
              </a:rPr>
            </a:b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You can customize the Look And Feel of ERDDAP web pages: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hlinkClick r:id="rId3"/>
              </a:rPr>
              <a:t>setup.html#customize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&lt;</a:t>
            </a:r>
            <a:r>
              <a:rPr lang="en-US" sz="2400" b="1" dirty="0" err="1" smtClean="0">
                <a:solidFill>
                  <a:schemeClr val="tx1"/>
                </a:solidFill>
              </a:rPr>
              <a:t>subsetVariables</a:t>
            </a:r>
            <a:r>
              <a:rPr lang="en-US" sz="2400" b="1" dirty="0" smtClean="0">
                <a:solidFill>
                  <a:schemeClr val="tx1"/>
                </a:solidFill>
              </a:rPr>
              <a:t>&gt; identifies </a:t>
            </a:r>
            <a:r>
              <a:rPr lang="en-US" sz="2400" b="1" dirty="0" err="1" smtClean="0">
                <a:solidFill>
                  <a:schemeClr val="tx1"/>
                </a:solidFill>
              </a:rPr>
              <a:t>vars</a:t>
            </a:r>
            <a:r>
              <a:rPr lang="en-US" sz="2400" b="1" dirty="0" smtClean="0">
                <a:solidFill>
                  <a:schemeClr val="tx1"/>
                </a:solidFill>
              </a:rPr>
              <a:t> with a limited number of values: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setupDatasetsXml.html</a:t>
            </a:r>
            <a:r>
              <a:rPr lang="en-US" sz="2400" dirty="0" smtClean="0">
                <a:solidFill>
                  <a:srgbClr val="0000FF"/>
                </a:solidFill>
                <a:hlinkClick r:id="rId4"/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#</a:t>
            </a:r>
            <a:r>
              <a:rPr lang="en-US" sz="2400" dirty="0" err="1" smtClean="0">
                <a:solidFill>
                  <a:srgbClr val="0000FF"/>
                </a:solidFill>
              </a:rPr>
              <a:t>subsetVariables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&lt;</a:t>
            </a:r>
            <a:r>
              <a:rPr lang="en-US" sz="2400" b="1" dirty="0" err="1" smtClean="0">
                <a:solidFill>
                  <a:schemeClr val="tx1"/>
                </a:solidFill>
              </a:rPr>
              <a:t>defaultGraphQuery</a:t>
            </a:r>
            <a:r>
              <a:rPr lang="en-US" sz="2400" b="1" dirty="0" smtClean="0">
                <a:solidFill>
                  <a:schemeClr val="tx1"/>
                </a:solidFill>
              </a:rPr>
              <a:t>&gt; specifies the default </a:t>
            </a:r>
            <a:r>
              <a:rPr lang="en-US" sz="2400" b="1" dirty="0" err="1" smtClean="0">
                <a:solidFill>
                  <a:schemeClr val="tx1"/>
                </a:solidFill>
              </a:rPr>
              <a:t>MakeAGraph</a:t>
            </a:r>
            <a:r>
              <a:rPr lang="en-US" sz="2400" b="1" dirty="0" smtClean="0">
                <a:solidFill>
                  <a:schemeClr val="tx1"/>
                </a:solidFill>
              </a:rPr>
              <a:t> query: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hlinkClick r:id="rId5"/>
              </a:rPr>
              <a:t>setupDatasetsXml.html#defaultGraphQuery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You can promote global and </a:t>
            </a:r>
            <a:r>
              <a:rPr lang="en-US" sz="2400" b="1" dirty="0" smtClean="0">
                <a:solidFill>
                  <a:schemeClr val="tx1"/>
                </a:solidFill>
              </a:rPr>
              <a:t>variable </a:t>
            </a:r>
            <a:r>
              <a:rPr lang="en-US" sz="2400" b="1" dirty="0" smtClean="0">
                <a:solidFill>
                  <a:schemeClr val="tx1"/>
                </a:solidFill>
              </a:rPr>
              <a:t>attributes to be </a:t>
            </a:r>
            <a:r>
              <a:rPr lang="en-US" sz="2400" b="1" dirty="0">
                <a:solidFill>
                  <a:schemeClr val="tx1"/>
                </a:solidFill>
              </a:rPr>
              <a:t>variables: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rgbClr val="0000FF"/>
                </a:solidFill>
              </a:rPr>
              <a:t>setupDatasetsXml.html#globalSourceNames</a:t>
            </a:r>
            <a:endParaRPr lang="en-US" sz="2400" dirty="0">
              <a:solidFill>
                <a:srgbClr val="0000FF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Easiest way to make ERDDAP even faster: SSD for data </a:t>
            </a:r>
            <a:r>
              <a:rPr lang="en-US" sz="2000" dirty="0" smtClean="0">
                <a:solidFill>
                  <a:schemeClr val="tx1"/>
                </a:solidFill>
              </a:rPr>
              <a:t>(1TB for $200)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0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Improvements in Every Part of ERDDAP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447800"/>
            <a:ext cx="8153400" cy="51054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or Users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Filters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Converters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Output File Types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or Administrators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Dataset Types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GenerateDatasetsXml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Other/Cloud-Related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Data Ingest System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Users:</a:t>
            </a:r>
            <a:br>
              <a:rPr lang="en-US" sz="4000" b="1" dirty="0" smtClean="0"/>
            </a:br>
            <a:r>
              <a:rPr lang="en-US" sz="4000" b="1" dirty="0" smtClean="0"/>
              <a:t>Filters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9144000" cy="5105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syntax option for grouping: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orderByMax</a:t>
            </a:r>
            <a:r>
              <a:rPr lang="en-US" sz="2800" dirty="0" smtClean="0">
                <a:solidFill>
                  <a:schemeClr val="tx1"/>
                </a:solidFill>
              </a:rPr>
              <a:t>("</a:t>
            </a:r>
            <a:r>
              <a:rPr lang="en-US" sz="2800" dirty="0" err="1" smtClean="0">
                <a:solidFill>
                  <a:schemeClr val="tx1"/>
                </a:solidFill>
              </a:rPr>
              <a:t>stationID,time</a:t>
            </a:r>
            <a:r>
              <a:rPr lang="en-US" sz="2800" dirty="0" smtClean="0">
                <a:solidFill>
                  <a:schemeClr val="tx1"/>
                </a:solidFill>
              </a:rPr>
              <a:t>/1day")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</a:t>
            </a:r>
            <a:r>
              <a:rPr lang="en-US" sz="2800" dirty="0" err="1" smtClean="0">
                <a:solidFill>
                  <a:schemeClr val="tx1"/>
                </a:solidFill>
              </a:rPr>
              <a:t>orderByMean</a:t>
            </a:r>
            <a:r>
              <a:rPr lang="en-US" sz="2800" dirty="0" smtClean="0">
                <a:solidFill>
                  <a:schemeClr val="tx1"/>
                </a:solidFill>
              </a:rPr>
              <a:t>("</a:t>
            </a:r>
            <a:r>
              <a:rPr lang="en-US" sz="2800" dirty="0" err="1" smtClean="0">
                <a:solidFill>
                  <a:schemeClr val="tx1"/>
                </a:solidFill>
              </a:rPr>
              <a:t>stationID,time</a:t>
            </a:r>
            <a:r>
              <a:rPr lang="en-US" sz="2800" dirty="0" smtClean="0">
                <a:solidFill>
                  <a:schemeClr val="tx1"/>
                </a:solidFill>
              </a:rPr>
              <a:t>/1day")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*Coding for both by Rob Fuller (Ireland's Marine Institute)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Users:</a:t>
            </a:r>
            <a:br>
              <a:rPr lang="en-US" sz="4000" b="1" dirty="0" smtClean="0"/>
            </a:br>
            <a:r>
              <a:rPr lang="en-US" sz="4000" b="1" dirty="0" smtClean="0"/>
              <a:t>Converters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839200" cy="5105400"/>
          </a:xfrm>
        </p:spPr>
        <p:txBody>
          <a:bodyPr>
            <a:no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Converter to Update URLs </a:t>
            </a:r>
            <a:r>
              <a:rPr lang="en-US" sz="2000" dirty="0" smtClean="0">
                <a:solidFill>
                  <a:schemeClr val="tx1"/>
                </a:solidFill>
              </a:rPr>
              <a:t>(e.g., http: -&gt; https:)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</a:rPr>
              <a:t>GenerateDatasetXml</a:t>
            </a:r>
            <a:r>
              <a:rPr lang="en-US" sz="2000" dirty="0" smtClean="0">
                <a:solidFill>
                  <a:schemeClr val="tx1"/>
                </a:solidFill>
              </a:rPr>
              <a:t> uses this.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Time Converter can now convert any(?) time string into an ISO 8601 formatted time string.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E.g., "Jan 3, 1984 3:24pm" -&gt; "1984-01-03T15:24:00Z"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data file readers can use this to standardize collections of </a:t>
            </a:r>
            <a:r>
              <a:rPr lang="en-US" sz="2000" dirty="0" smtClean="0">
                <a:solidFill>
                  <a:schemeClr val="tx1"/>
                </a:solidFill>
              </a:rPr>
              <a:t>files with different formats.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Units Converter can now "Standardize </a:t>
            </a:r>
            <a:r>
              <a:rPr lang="en-US" sz="2800" dirty="0" err="1" smtClean="0">
                <a:solidFill>
                  <a:schemeClr val="tx1"/>
                </a:solidFill>
              </a:rPr>
              <a:t>Udunits</a:t>
            </a:r>
            <a:r>
              <a:rPr lang="en-US" sz="2800" dirty="0" smtClean="0">
                <a:solidFill>
                  <a:schemeClr val="tx1"/>
                </a:solidFill>
              </a:rPr>
              <a:t>"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E.g., "</a:t>
            </a:r>
            <a:r>
              <a:rPr lang="en-US" sz="2000" dirty="0" err="1" smtClean="0">
                <a:solidFill>
                  <a:schemeClr val="tx1"/>
                </a:solidFill>
              </a:rPr>
              <a:t>deg_C</a:t>
            </a:r>
            <a:r>
              <a:rPr lang="en-US" sz="2000" dirty="0" smtClean="0">
                <a:solidFill>
                  <a:schemeClr val="tx1"/>
                </a:solidFill>
              </a:rPr>
              <a:t>/meter" and "</a:t>
            </a:r>
            <a:r>
              <a:rPr lang="en-US" sz="2000" dirty="0" err="1" smtClean="0">
                <a:solidFill>
                  <a:schemeClr val="tx1"/>
                </a:solidFill>
              </a:rPr>
              <a:t>degrees_C</a:t>
            </a:r>
            <a:r>
              <a:rPr lang="en-US" sz="2000" dirty="0" smtClean="0">
                <a:solidFill>
                  <a:schemeClr val="tx1"/>
                </a:solidFill>
              </a:rPr>
              <a:t> meter-1" both become "</a:t>
            </a:r>
            <a:r>
              <a:rPr lang="en-US" sz="2000" dirty="0" err="1" smtClean="0">
                <a:solidFill>
                  <a:schemeClr val="tx1"/>
                </a:solidFill>
              </a:rPr>
              <a:t>degree_C</a:t>
            </a:r>
            <a:r>
              <a:rPr lang="en-US" sz="2000" dirty="0" smtClean="0">
                <a:solidFill>
                  <a:schemeClr val="tx1"/>
                </a:solidFill>
              </a:rPr>
              <a:t> m-1".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The data file readers can use this to standardize collections of files with different, but compatible, units.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Users:</a:t>
            </a:r>
            <a:br>
              <a:rPr lang="en-US" sz="4000" b="1" dirty="0" smtClean="0"/>
            </a:br>
            <a:r>
              <a:rPr lang="en-US" sz="4000" b="1" dirty="0" smtClean="0"/>
              <a:t>New Output File Types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839200" cy="4419600"/>
          </a:xfrm>
        </p:spPr>
        <p:txBody>
          <a:bodyPr>
            <a:no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err="1" smtClean="0">
                <a:solidFill>
                  <a:schemeClr val="tx1"/>
                </a:solidFill>
              </a:rPr>
              <a:t>dataTable</a:t>
            </a:r>
            <a:r>
              <a:rPr lang="en-US" sz="2800" dirty="0" smtClean="0">
                <a:solidFill>
                  <a:schemeClr val="tx1"/>
                </a:solidFill>
              </a:rPr>
              <a:t>: a JSON variant for Google Visualization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* Code by Roland Schweitzer (PMEL)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.jsonlCSV1: a JSON CSV variant with column names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Users:</a:t>
            </a:r>
            <a:br>
              <a:rPr lang="en-US" sz="4000" b="1" dirty="0" smtClean="0"/>
            </a:br>
            <a:r>
              <a:rPr lang="en-US" sz="4000" b="1" dirty="0" smtClean="0"/>
              <a:t>Other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839200" cy="4419600"/>
          </a:xfrm>
        </p:spPr>
        <p:txBody>
          <a:bodyPr>
            <a:no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Log Axes on Graphs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E.g., for acoustic  power spectrum graphs.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HTTP Error Numbers and New Error Messages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  <a:t>Error {</a:t>
            </a:r>
            <a:b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  <a:t>    code=404;</a:t>
            </a:r>
            <a:b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  <a:t>    message="Not found: Your query produced no matching results. (Because ...)";</a:t>
            </a:r>
            <a:b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Bitstream Vera Sans Mono" panose="020B0609030804020204" pitchFamily="49" charset="0"/>
              </a:rPr>
              <a:t>}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OrcID</a:t>
            </a:r>
            <a:r>
              <a:rPr lang="en-US" sz="2800" dirty="0">
                <a:solidFill>
                  <a:schemeClr val="tx1"/>
                </a:solidFill>
              </a:rPr>
              <a:t> Authentication: OAuth2, like Google's OAuth2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(not quite finished)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Bitstream Vera Sans Mono" panose="020B0609030804020204" pitchFamily="49" charset="0"/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Administrators:</a:t>
            </a:r>
            <a:br>
              <a:rPr lang="en-US" sz="4000" b="1" dirty="0" smtClean="0"/>
            </a:br>
            <a:r>
              <a:rPr lang="en-US" sz="4000" b="1" dirty="0" smtClean="0"/>
              <a:t>New Dataset Types and Features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153400" cy="44196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</a:t>
            </a:r>
            <a:r>
              <a:rPr lang="en-US" sz="2800" dirty="0" err="1" smtClean="0">
                <a:solidFill>
                  <a:schemeClr val="tx1"/>
                </a:solidFill>
              </a:rPr>
              <a:t>EDDTableFromJsonlCSV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</a:t>
            </a:r>
            <a:r>
              <a:rPr lang="en-US" sz="2800" dirty="0" err="1" smtClean="0">
                <a:solidFill>
                  <a:schemeClr val="tx1"/>
                </a:solidFill>
              </a:rPr>
              <a:t>EDDTableFromInvalidCRAFiles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EDDTableFromMultidimFiles</a:t>
            </a:r>
            <a:r>
              <a:rPr lang="en-US" sz="2800" dirty="0" smtClean="0">
                <a:solidFill>
                  <a:schemeClr val="tx1"/>
                </a:solidFill>
              </a:rPr>
              <a:t>  &lt;</a:t>
            </a:r>
            <a:r>
              <a:rPr lang="en-US" sz="2800" dirty="0" err="1" smtClean="0">
                <a:solidFill>
                  <a:schemeClr val="tx1"/>
                </a:solidFill>
              </a:rPr>
              <a:t>treatDimensionsAs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EDDGridFrom</a:t>
            </a:r>
            <a:r>
              <a:rPr lang="en-US" sz="2800" dirty="0" smtClean="0">
                <a:solidFill>
                  <a:schemeClr val="tx1"/>
                </a:solidFill>
              </a:rPr>
              <a:t>...Files  can extract info from </a:t>
            </a:r>
            <a:r>
              <a:rPr lang="en-US" sz="2800" dirty="0" err="1" smtClean="0">
                <a:solidFill>
                  <a:schemeClr val="tx1"/>
                </a:solidFill>
              </a:rPr>
              <a:t>fileName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E.g., axis0 value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EDDTableFrom</a:t>
            </a:r>
            <a:r>
              <a:rPr lang="en-US" sz="2800" dirty="0" smtClean="0">
                <a:solidFill>
                  <a:schemeClr val="tx1"/>
                </a:solidFill>
              </a:rPr>
              <a:t>...Files &lt;</a:t>
            </a:r>
            <a:r>
              <a:rPr lang="en-US" sz="2800" dirty="0" err="1" smtClean="0">
                <a:solidFill>
                  <a:schemeClr val="tx1"/>
                </a:solidFill>
              </a:rPr>
              <a:t>standardizeWhat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</a:rPr>
              <a:t>scale_factor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add_offset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missing_value</a:t>
            </a:r>
            <a:r>
              <a:rPr lang="en-US" sz="2000" dirty="0" smtClean="0">
                <a:solidFill>
                  <a:schemeClr val="tx1"/>
                </a:solidFill>
              </a:rPr>
              <a:t>, units, etc.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Administrators:</a:t>
            </a:r>
            <a:br>
              <a:rPr lang="en-US" sz="4000" b="1" dirty="0" smtClean="0"/>
            </a:br>
            <a:r>
              <a:rPr lang="en-US" sz="4000" b="1" dirty="0" err="1" smtClean="0"/>
              <a:t>GenerateDatasetsXml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86800" cy="44196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New: </a:t>
            </a:r>
            <a:r>
              <a:rPr lang="en-US" sz="2800" dirty="0" err="1" smtClean="0">
                <a:solidFill>
                  <a:schemeClr val="tx1"/>
                </a:solidFill>
              </a:rPr>
              <a:t>EDDType</a:t>
            </a:r>
            <a:r>
              <a:rPr lang="en-US" sz="2800" dirty="0" smtClean="0">
                <a:solidFill>
                  <a:schemeClr val="tx1"/>
                </a:solidFill>
              </a:rPr>
              <a:t>=</a:t>
            </a:r>
            <a:r>
              <a:rPr lang="en-US" sz="2800" dirty="0" err="1" smtClean="0">
                <a:solidFill>
                  <a:schemeClr val="tx1"/>
                </a:solidFill>
              </a:rPr>
              <a:t>ncdump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option</a:t>
            </a:r>
            <a:r>
              <a:rPr lang="en-US" sz="2000" dirty="0" smtClean="0">
                <a:solidFill>
                  <a:schemeClr val="tx1"/>
                </a:solidFill>
              </a:rPr>
              <a:t> (What's in this file?)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Improved guessing of cdm_data_type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Improved guessing of </a:t>
            </a:r>
            <a:r>
              <a:rPr lang="en-US" sz="2800" dirty="0" err="1" smtClean="0">
                <a:solidFill>
                  <a:schemeClr val="tx1"/>
                </a:solidFill>
              </a:rPr>
              <a:t>subsetVariables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Improved conversion of other metadata to CF/ACDD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Improved conversion of time formats to ISO 8601</a:t>
            </a:r>
            <a:endParaRPr lang="en-US" sz="28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New: Correct out-of-date URLs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Improved </a:t>
            </a:r>
            <a:r>
              <a:rPr lang="en-US" sz="2800" dirty="0" smtClean="0">
                <a:solidFill>
                  <a:schemeClr val="tx1"/>
                </a:solidFill>
              </a:rPr>
              <a:t>error corrections </a:t>
            </a:r>
            <a:r>
              <a:rPr lang="en-US" sz="2000" dirty="0" smtClean="0">
                <a:solidFill>
                  <a:schemeClr val="tx1"/>
                </a:solidFill>
              </a:rPr>
              <a:t>(e.g., </a:t>
            </a:r>
            <a:r>
              <a:rPr lang="en-US" sz="2000" dirty="0" smtClean="0">
                <a:solidFill>
                  <a:schemeClr val="tx1"/>
                </a:solidFill>
              </a:rPr>
              <a:t>misspellings)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Lots of little improvements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 Administrators:</a:t>
            </a:r>
            <a:br>
              <a:rPr lang="en-US" sz="4000" b="1" dirty="0" smtClean="0"/>
            </a:br>
            <a:r>
              <a:rPr lang="en-US" sz="4000" b="1" dirty="0" smtClean="0"/>
              <a:t>Other/Cloud-Related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86800" cy="44196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</a:rPr>
              <a:t>cacheFromUrl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</a:rPr>
              <a:t>cacheMaxGB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Accept externally compressed files (e.g., .</a:t>
            </a:r>
            <a:r>
              <a:rPr lang="en-US" sz="2800" dirty="0" err="1" smtClean="0">
                <a:solidFill>
                  <a:schemeClr val="tx1"/>
                </a:solidFill>
              </a:rPr>
              <a:t>gz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Save money by saving disk space!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</a:rPr>
              <a:t>nThreads</a:t>
            </a:r>
            <a:r>
              <a:rPr lang="en-US" sz="2800" dirty="0" smtClean="0">
                <a:solidFill>
                  <a:schemeClr val="tx1"/>
                </a:solidFill>
              </a:rPr>
              <a:t>&gt;  </a:t>
            </a:r>
            <a:r>
              <a:rPr lang="en-US" sz="2000" dirty="0" smtClean="0">
                <a:solidFill>
                  <a:schemeClr val="tx1"/>
                </a:solidFill>
              </a:rPr>
              <a:t> (Axiom wanted)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Extract info (e.g., time) from </a:t>
            </a:r>
            <a:r>
              <a:rPr lang="en-US" sz="2800" dirty="0" smtClean="0">
                <a:solidFill>
                  <a:schemeClr val="tx1"/>
                </a:solidFill>
              </a:rPr>
              <a:t>filenames </a:t>
            </a:r>
            <a:r>
              <a:rPr lang="en-US" sz="2000" dirty="0" smtClean="0">
                <a:solidFill>
                  <a:schemeClr val="tx1"/>
                </a:solidFill>
              </a:rPr>
              <a:t>(not r</a:t>
            </a:r>
            <a:r>
              <a:rPr lang="en-US" sz="2000" dirty="0" smtClean="0">
                <a:solidFill>
                  <a:schemeClr val="tx1"/>
                </a:solidFill>
              </a:rPr>
              <a:t>ead all files)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Above features useful on their own, or for cloud (AWS)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9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13714</TotalTime>
  <Words>269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 Features in ERDDAP v2.0 (coming soon)</vt:lpstr>
      <vt:lpstr>Improvements in Every Part of ERDDAP</vt:lpstr>
      <vt:lpstr>For Users: Filters</vt:lpstr>
      <vt:lpstr>For Users: Converters</vt:lpstr>
      <vt:lpstr>For Users: New Output File Types</vt:lpstr>
      <vt:lpstr>For Users: Other</vt:lpstr>
      <vt:lpstr>For Administrators: New Dataset Types and Features</vt:lpstr>
      <vt:lpstr>For Administrators: GenerateDatasetsXml</vt:lpstr>
      <vt:lpstr>For Administrators: Other/Cloud-Related</vt:lpstr>
      <vt:lpstr>For Administrators: Data Ingest via EDDTableFromHttpGet</vt:lpstr>
      <vt:lpstr>For Everyone:</vt:lpstr>
      <vt:lpstr>Read about ERDDAP and try it out http://coastwatch.pfeg.noaa.gov/erddap/  Download and install ERDDAP http://coastwatch.pfeg.noaa.gov/erddap/download/setup.html    Thank you! Questions? Comments? Suggestions? bob.simons@noaa.gov</vt:lpstr>
      <vt:lpstr>Most Underutilized Features in ERDDAP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and 20</dc:title>
  <dc:creator>Bob.Simons</dc:creator>
  <cp:lastModifiedBy>Bob.Simons</cp:lastModifiedBy>
  <cp:revision>112</cp:revision>
  <cp:lastPrinted>2019-04-26T16:26:04Z</cp:lastPrinted>
  <dcterms:created xsi:type="dcterms:W3CDTF">2015-11-17T16:29:41Z</dcterms:created>
  <dcterms:modified xsi:type="dcterms:W3CDTF">2019-04-26T16:35:19Z</dcterms:modified>
</cp:coreProperties>
</file>