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3fd30f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313fd30f6c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6b2537559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6b253755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56b2537559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e586bf55_1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e586bf55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24e586bf55_1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6b2537559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6b25375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56b2537559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b2537559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6b253755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56b2537559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36d7ef3c4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36d7ef3c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236d7ef3c4_0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609600"/>
            <a:ext cx="3008313" cy="82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1" i="0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1" i="0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 rot="5400000">
            <a:off x="1943100" y="-495299"/>
            <a:ext cx="5257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 rot="5400000">
            <a:off x="4838700" y="2400300"/>
            <a:ext cx="5638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 rot="5400000">
            <a:off x="647700" y="419100"/>
            <a:ext cx="56388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685800" y="1600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371600" y="3124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1792288" y="652462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4"/>
          <p:cNvSpPr/>
          <p:nvPr>
            <p:ph idx="2" type="pic"/>
          </p:nvPr>
        </p:nvSpPr>
        <p:spPr>
          <a:xfrm>
            <a:off x="1792288" y="12192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0" i="0" sz="28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ourier New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8"/>
          <p:cNvSpPr txBox="1"/>
          <p:nvPr/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ckwel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Click to edit Master title style</a:t>
            </a:r>
            <a:endParaRPr b="0" i="0" sz="32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ckwell"/>
              <a:buNone/>
            </a:pPr>
            <a:r>
              <a:rPr lang="en-US"/>
              <a:t>ERDDAP Discussion Session</a:t>
            </a:r>
            <a:endParaRPr b="0" i="0" sz="32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1037425" y="3433575"/>
            <a:ext cx="39387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87F9F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187F9F"/>
                </a:solidFill>
                <a:latin typeface="Rockwell"/>
                <a:ea typeface="Rockwell"/>
                <a:cs typeface="Rockwell"/>
                <a:sym typeface="Rockwell"/>
              </a:rPr>
              <a:t>DMAC Annual Meeting</a:t>
            </a:r>
            <a:endParaRPr sz="1800">
              <a:solidFill>
                <a:srgbClr val="187F9F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187F9F"/>
                </a:solidFill>
                <a:latin typeface="Rockwell"/>
                <a:ea typeface="Rockwell"/>
                <a:cs typeface="Rockwell"/>
                <a:sym typeface="Rockwell"/>
              </a:rPr>
              <a:t>4/30/19</a:t>
            </a:r>
            <a:endParaRPr sz="2000">
              <a:solidFill>
                <a:srgbClr val="187F9F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87F9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NDBC Harvesting Requirements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Gothic"/>
              <a:buAutoNum type="arabicPeriod"/>
            </a:pPr>
            <a:r>
              <a:rPr lang="en-US" sz="2000"/>
              <a:t>WMO Identification Number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Gothic"/>
              <a:buAutoNum type="arabicPeriod"/>
            </a:pPr>
            <a:r>
              <a:rPr lang="en-US" sz="2000"/>
              <a:t>Station Metadata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lphaLcPeriod"/>
            </a:pPr>
            <a:r>
              <a:rPr lang="en-US"/>
              <a:t>name, location, owner, station elevation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lphaLcPeriod"/>
            </a:pPr>
            <a:r>
              <a:rPr lang="en-US"/>
              <a:t>sensors/measurements</a:t>
            </a:r>
            <a:endParaRPr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Gothic"/>
              <a:buAutoNum type="arabicPeriod"/>
            </a:pPr>
            <a:r>
              <a:rPr lang="en-US" sz="2000"/>
              <a:t>ERDDAP Data Retrieval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lphaLcPeriod"/>
            </a:pPr>
            <a:r>
              <a:rPr lang="en-US"/>
              <a:t>query parameters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Gothic"/>
              <a:buAutoNum type="arabicPeriod"/>
            </a:pPr>
            <a:r>
              <a:rPr lang="en-US" sz="2000"/>
              <a:t>NetCDF Requirements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lphaLcPeriod"/>
            </a:pPr>
            <a:r>
              <a:rPr lang="en-US"/>
              <a:t>CF Standard Names, quality flags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ERDDAP Transition Project</a:t>
            </a:r>
            <a:endParaRPr/>
          </a:p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394975" y="927250"/>
            <a:ext cx="8501400" cy="54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Discussion Topics:</a:t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rabicPeriod"/>
            </a:pP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IOOS Metadata Profile 1.2 feedback.  Next step is finalizing this version (June).</a:t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rabicPeriod"/>
            </a:pP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Retroactive netCDF file update (to meet new Profile).  Source dataset attribution vs. service level attribution.</a:t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2000"/>
              <a:buFont typeface="Century Gothic"/>
              <a:buAutoNum type="arabicPeriod"/>
            </a:pP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Buoy data lifecycle and national product harvest workflow.</a:t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ERDDAP Dataset Compatibility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Discussion Topics:</a:t>
            </a:r>
            <a:endParaRPr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ERDDAP limitations/ERDDAP-resistent datasets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/>
              <a:t>What about ‘ioos_category’? Vocabulary?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000"/>
              <a:buAutoNum type="arabicPeriod"/>
            </a:pPr>
            <a:r>
              <a:rPr lang="en-US" sz="2000"/>
              <a:t>Any others?</a:t>
            </a:r>
            <a:endParaRPr sz="2000"/>
          </a:p>
        </p:txBody>
      </p:sp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0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Extra Slides</a:t>
            </a:r>
            <a:endParaRPr/>
          </a:p>
        </p:txBody>
      </p:sp>
      <p:sp>
        <p:nvSpPr>
          <p:cNvPr id="119" name="Google Shape;119;p21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358050" y="927250"/>
            <a:ext cx="8501400" cy="54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OOS PowerPoint Masters_012716">
  <a:themeElements>
    <a:clrScheme name="IOOS Custom">
      <a:dk1>
        <a:srgbClr val="000000"/>
      </a:dk1>
      <a:lt1>
        <a:srgbClr val="F5F5F5"/>
      </a:lt1>
      <a:dk2>
        <a:srgbClr val="053285"/>
      </a:dk2>
      <a:lt2>
        <a:srgbClr val="EEECE1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IOOS Cover Slides">
  <a:themeElements>
    <a:clrScheme name="IOOS Custom">
      <a:dk1>
        <a:srgbClr val="000000"/>
      </a:dk1>
      <a:lt1>
        <a:srgbClr val="F5F5F5"/>
      </a:lt1>
      <a:dk2>
        <a:srgbClr val="053285"/>
      </a:dk2>
      <a:lt2>
        <a:srgbClr val="EEECE1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