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Average"/>
      <p:regular r:id="rId23"/>
    </p:embeddedFont>
    <p:embeddedFont>
      <p:font typeface="Oswald"/>
      <p:regular r:id="rId24"/>
      <p:bold r:id="rId25"/>
    </p:embeddedFon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GillSans-regular.fntdata"/><Relationship Id="rId25" Type="http://schemas.openxmlformats.org/officeDocument/2006/relationships/font" Target="fonts/Oswald-bold.fntdata"/><Relationship Id="rId27"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6f898eb12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6f898eb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6f898eb12_0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6f898eb12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was a research project that was funded by the National Academy of Sciences under their pretty broadly-defined "synthesis grant". It's specifically for integrating existing observations and methods.</a:t>
            </a:r>
            <a:endParaRPr/>
          </a:p>
        </p:txBody>
      </p:sp>
      <p:sp>
        <p:nvSpPr>
          <p:cNvPr id="234" name="Google Shape;23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57510a054_0_5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57510a054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57510a054_0_5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57510a054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57510a054_0_5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57510a054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6f898eb12_0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6f898eb12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6f898eb12_0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6f898eb12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6f898eb12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6f898eb12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6f898eb12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6f898eb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Automatic Identification System (AIS) is a system of shipboard transmitters and land-based and satellite-based receivers that allow vessel locations to be broadcast and recorded.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While traditionally used for real-time maritime applications, there is increasing interest in using these rich datasets to provide insight into a wide array of oceanographic problems, such as prioritizing hydrographic surveys, predicting the probability and impact of oil spills, quantifying the amount of vessel interactions with marine wildlife, and more.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6f898eb12_0_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6f898eb1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6f898eb12_0_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6f898eb1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6f898eb12_0_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6f898eb1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Due to immense size of these datasets—typically 10s of billions of raw messages per year—and limitations on infrastructure and computing power, AIS data must currently be processed in small temporal or spatial subsets. This has proven inadequate for decision-making that requires analysis on a national or global scale over an entire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example, for the specific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as you'll see, the bulk of this processing time is up-front to parse and clean the raw AIS messages. Once the data has been analyzed once, we can run ad-hoc queries to get vessel tracks or vessel traffic heatmaps for a specific region and time frame in a matter of minutes to hours.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6f898eb12_0_1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6f898eb1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6f898eb12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6f898eb12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6f898eb12_0_24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6f898eb12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3807170"/>
            <a:ext cx="443589"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1321067"/>
            <a:ext cx="7801500" cy="23067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2"/>
          <p:cNvSpPr txBox="1"/>
          <p:nvPr>
            <p:ph idx="1" type="subTitle"/>
          </p:nvPr>
        </p:nvSpPr>
        <p:spPr>
          <a:xfrm>
            <a:off x="671250" y="4233168"/>
            <a:ext cx="7801500" cy="10569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673700"/>
            <a:ext cx="8520600" cy="25209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4304567"/>
            <a:ext cx="8520600" cy="17343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Google Shape;52;p11"/>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AND_BODY_1">
    <p:spTree>
      <p:nvGrpSpPr>
        <p:cNvPr id="55" name="Shape 55"/>
        <p:cNvGrpSpPr/>
        <p:nvPr/>
      </p:nvGrpSpPr>
      <p:grpSpPr>
        <a:xfrm>
          <a:off x="0" y="0"/>
          <a:ext cx="0" cy="0"/>
          <a:chOff x="0" y="0"/>
          <a:chExt cx="0" cy="0"/>
        </a:xfrm>
      </p:grpSpPr>
      <p:sp>
        <p:nvSpPr>
          <p:cNvPr id="56" name="Google Shape;56;p13"/>
          <p:cNvSpPr txBox="1"/>
          <p:nvPr>
            <p:ph type="title"/>
          </p:nvPr>
        </p:nvSpPr>
        <p:spPr>
          <a:xfrm>
            <a:off x="457200" y="273600"/>
            <a:ext cx="8229300" cy="1144800"/>
          </a:xfrm>
          <a:prstGeom prst="rect">
            <a:avLst/>
          </a:prstGeom>
          <a:noFill/>
          <a:ln>
            <a:noFill/>
          </a:ln>
        </p:spPr>
        <p:txBody>
          <a:bodyPr anchorCtr="0" anchor="ctr" bIns="0" lIns="0" spcFirstLastPara="1" rIns="0" wrap="square" tIns="0"/>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p:txBody>
      </p:sp>
      <p:sp>
        <p:nvSpPr>
          <p:cNvPr id="57" name="Google Shape;57;p13"/>
          <p:cNvSpPr txBox="1"/>
          <p:nvPr>
            <p:ph idx="1" type="subTitle"/>
          </p:nvPr>
        </p:nvSpPr>
        <p:spPr>
          <a:xfrm>
            <a:off x="311760" y="5640840"/>
            <a:ext cx="5998200" cy="806400"/>
          </a:xfrm>
          <a:prstGeom prst="rect">
            <a:avLst/>
          </a:prstGeom>
          <a:noFill/>
          <a:ln>
            <a:noFill/>
          </a:ln>
        </p:spPr>
        <p:txBody>
          <a:bodyPr anchorCtr="0" anchor="ctr" bIns="0" lIns="0" spcFirstLastPara="1" rIns="0" wrap="square" tIns="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58" name="Shape 58"/>
        <p:cNvGrpSpPr/>
        <p:nvPr/>
      </p:nvGrpSpPr>
      <p:grpSpPr>
        <a:xfrm>
          <a:off x="0" y="0"/>
          <a:ext cx="0" cy="0"/>
          <a:chOff x="0" y="0"/>
          <a:chExt cx="0" cy="0"/>
        </a:xfrm>
      </p:grpSpPr>
      <p:sp>
        <p:nvSpPr>
          <p:cNvPr id="59" name="Google Shape;59;p14"/>
          <p:cNvSpPr txBox="1"/>
          <p:nvPr>
            <p:ph type="title"/>
          </p:nvPr>
        </p:nvSpPr>
        <p:spPr>
          <a:xfrm>
            <a:off x="457200" y="273600"/>
            <a:ext cx="8229300" cy="1144800"/>
          </a:xfrm>
          <a:prstGeom prst="rect">
            <a:avLst/>
          </a:prstGeom>
          <a:noFill/>
          <a:ln>
            <a:noFill/>
          </a:ln>
        </p:spPr>
        <p:txBody>
          <a:bodyPr anchorCtr="0" anchor="ctr" bIns="0" lIns="0" spcFirstLastPara="1" rIns="0" wrap="square" tIns="0"/>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p:txBody>
      </p:sp>
      <p:sp>
        <p:nvSpPr>
          <p:cNvPr id="60" name="Google Shape;60;p14"/>
          <p:cNvSpPr txBox="1"/>
          <p:nvPr>
            <p:ph idx="1" type="body"/>
          </p:nvPr>
        </p:nvSpPr>
        <p:spPr>
          <a:xfrm>
            <a:off x="311760" y="5640840"/>
            <a:ext cx="5998200" cy="806400"/>
          </a:xfrm>
          <a:prstGeom prst="rect">
            <a:avLst/>
          </a:prstGeom>
          <a:noFill/>
          <a:ln>
            <a:noFill/>
          </a:ln>
        </p:spPr>
        <p:txBody>
          <a:bodyPr anchorCtr="0" anchor="t" bIns="0" lIns="0" spcFirstLastPara="1" rIns="0" wrap="square" tIns="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61" name="Shape 61"/>
        <p:cNvGrpSpPr/>
        <p:nvPr/>
      </p:nvGrpSpPr>
      <p:grpSpPr>
        <a:xfrm>
          <a:off x="0" y="0"/>
          <a:ext cx="0" cy="0"/>
          <a:chOff x="0" y="0"/>
          <a:chExt cx="0" cy="0"/>
        </a:xfrm>
      </p:grpSpPr>
      <p:sp>
        <p:nvSpPr>
          <p:cNvPr id="62" name="Google Shape;62;p15"/>
          <p:cNvSpPr txBox="1"/>
          <p:nvPr>
            <p:ph type="title"/>
          </p:nvPr>
        </p:nvSpPr>
        <p:spPr>
          <a:xfrm>
            <a:off x="457200" y="273600"/>
            <a:ext cx="8229300" cy="1144800"/>
          </a:xfrm>
          <a:prstGeom prst="rect">
            <a:avLst/>
          </a:prstGeom>
          <a:noFill/>
          <a:ln>
            <a:noFill/>
          </a:ln>
        </p:spPr>
        <p:txBody>
          <a:bodyPr anchorCtr="0" anchor="ctr" bIns="0" lIns="0" spcFirstLastPara="1" rIns="0" wrap="square" tIns="0"/>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p:txBody>
      </p:sp>
      <p:sp>
        <p:nvSpPr>
          <p:cNvPr id="63" name="Google Shape;63;p15"/>
          <p:cNvSpPr txBox="1"/>
          <p:nvPr>
            <p:ph idx="1" type="body"/>
          </p:nvPr>
        </p:nvSpPr>
        <p:spPr>
          <a:xfrm>
            <a:off x="311760" y="5640840"/>
            <a:ext cx="2927100" cy="806400"/>
          </a:xfrm>
          <a:prstGeom prst="rect">
            <a:avLst/>
          </a:prstGeom>
          <a:noFill/>
          <a:ln>
            <a:noFill/>
          </a:ln>
        </p:spPr>
        <p:txBody>
          <a:bodyPr anchorCtr="0" anchor="t" bIns="0" lIns="0" spcFirstLastPara="1" rIns="0" wrap="square" tIns="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15"/>
          <p:cNvSpPr txBox="1"/>
          <p:nvPr>
            <p:ph idx="2" type="body"/>
          </p:nvPr>
        </p:nvSpPr>
        <p:spPr>
          <a:xfrm>
            <a:off x="3385800" y="5640840"/>
            <a:ext cx="2927100" cy="806400"/>
          </a:xfrm>
          <a:prstGeom prst="rect">
            <a:avLst/>
          </a:prstGeom>
          <a:noFill/>
          <a:ln>
            <a:noFill/>
          </a:ln>
        </p:spPr>
        <p:txBody>
          <a:bodyPr anchorCtr="0" anchor="t" bIns="0" lIns="0" spcFirstLastPara="1" rIns="0" wrap="square" tIns="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9" name="Shape 69"/>
        <p:cNvGrpSpPr/>
        <p:nvPr/>
      </p:nvGrpSpPr>
      <p:grpSpPr>
        <a:xfrm>
          <a:off x="0" y="0"/>
          <a:ext cx="0" cy="0"/>
          <a:chOff x="0" y="0"/>
          <a:chExt cx="0" cy="0"/>
        </a:xfrm>
      </p:grpSpPr>
      <p:sp>
        <p:nvSpPr>
          <p:cNvPr id="70" name="Google Shape;70;p17"/>
          <p:cNvSpPr txBox="1"/>
          <p:nvPr>
            <p:ph type="ctrTitle"/>
          </p:nvPr>
        </p:nvSpPr>
        <p:spPr>
          <a:xfrm>
            <a:off x="311708" y="992767"/>
            <a:ext cx="8520600" cy="27369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1" name="Google Shape;71;p17"/>
          <p:cNvSpPr txBox="1"/>
          <p:nvPr>
            <p:ph idx="1" type="subTitle"/>
          </p:nvPr>
        </p:nvSpPr>
        <p:spPr>
          <a:xfrm>
            <a:off x="311700" y="3778833"/>
            <a:ext cx="8520600" cy="10569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 name="Google Shape;72;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73" name="Google Shape;73;p17"/>
          <p:cNvPicPr preferRelativeResize="0"/>
          <p:nvPr/>
        </p:nvPicPr>
        <p:blipFill>
          <a:blip r:embed="rId2">
            <a:alphaModFix/>
          </a:blip>
          <a:stretch>
            <a:fillRect/>
          </a:stretch>
        </p:blipFill>
        <p:spPr>
          <a:xfrm>
            <a:off x="125075" y="5913969"/>
            <a:ext cx="1461075" cy="4341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4" name="Shape 74"/>
        <p:cNvGrpSpPr/>
        <p:nvPr/>
      </p:nvGrpSpPr>
      <p:grpSpPr>
        <a:xfrm>
          <a:off x="0" y="0"/>
          <a:ext cx="0" cy="0"/>
          <a:chOff x="0" y="0"/>
          <a:chExt cx="0" cy="0"/>
        </a:xfrm>
      </p:grpSpPr>
      <p:sp>
        <p:nvSpPr>
          <p:cNvPr id="75" name="Google Shape;75;p18"/>
          <p:cNvSpPr txBox="1"/>
          <p:nvPr>
            <p:ph type="title"/>
          </p:nvPr>
        </p:nvSpPr>
        <p:spPr>
          <a:xfrm>
            <a:off x="311700" y="2867800"/>
            <a:ext cx="8520600" cy="11223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6" name="Google Shape;76;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77" name="Google Shape;77;p18"/>
          <p:cNvPicPr preferRelativeResize="0"/>
          <p:nvPr/>
        </p:nvPicPr>
        <p:blipFill>
          <a:blip r:embed="rId2">
            <a:alphaModFix/>
          </a:blip>
          <a:stretch>
            <a:fillRect/>
          </a:stretch>
        </p:blipFill>
        <p:spPr>
          <a:xfrm>
            <a:off x="115475" y="6245984"/>
            <a:ext cx="886182" cy="26330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8" name="Shape 78"/>
        <p:cNvGrpSpPr/>
        <p:nvPr/>
      </p:nvGrpSpPr>
      <p:grpSpPr>
        <a:xfrm>
          <a:off x="0" y="0"/>
          <a:ext cx="0" cy="0"/>
          <a:chOff x="0" y="0"/>
          <a:chExt cx="0" cy="0"/>
        </a:xfrm>
      </p:grpSpPr>
      <p:sp>
        <p:nvSpPr>
          <p:cNvPr id="79" name="Google Shape;79;p19"/>
          <p:cNvSpPr txBox="1"/>
          <p:nvPr>
            <p:ph type="title"/>
          </p:nvPr>
        </p:nvSpPr>
        <p:spPr>
          <a:xfrm>
            <a:off x="311700" y="208567"/>
            <a:ext cx="8520600" cy="7635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 type="body"/>
          </p:nvPr>
        </p:nvSpPr>
        <p:spPr>
          <a:xfrm>
            <a:off x="311700" y="1244200"/>
            <a:ext cx="8520600" cy="48477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82" name="Google Shape;82;p19"/>
          <p:cNvPicPr preferRelativeResize="0"/>
          <p:nvPr/>
        </p:nvPicPr>
        <p:blipFill>
          <a:blip r:embed="rId2">
            <a:alphaModFix/>
          </a:blip>
          <a:stretch>
            <a:fillRect/>
          </a:stretch>
        </p:blipFill>
        <p:spPr>
          <a:xfrm>
            <a:off x="115475" y="6245984"/>
            <a:ext cx="886182" cy="26330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3" name="Shape 83"/>
        <p:cNvGrpSpPr/>
        <p:nvPr/>
      </p:nvGrpSpPr>
      <p:grpSpPr>
        <a:xfrm>
          <a:off x="0" y="0"/>
          <a:ext cx="0" cy="0"/>
          <a:chOff x="0" y="0"/>
          <a:chExt cx="0" cy="0"/>
        </a:xfrm>
      </p:grpSpPr>
      <p:sp>
        <p:nvSpPr>
          <p:cNvPr id="84" name="Google Shape;84;p20"/>
          <p:cNvSpPr txBox="1"/>
          <p:nvPr>
            <p:ph idx="1" type="body"/>
          </p:nvPr>
        </p:nvSpPr>
        <p:spPr>
          <a:xfrm>
            <a:off x="311700" y="1250633"/>
            <a:ext cx="3999900" cy="48411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0"/>
          <p:cNvSpPr txBox="1"/>
          <p:nvPr>
            <p:ph idx="2" type="body"/>
          </p:nvPr>
        </p:nvSpPr>
        <p:spPr>
          <a:xfrm>
            <a:off x="4832400" y="1250633"/>
            <a:ext cx="3999900" cy="48411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87" name="Google Shape;87;p20"/>
          <p:cNvPicPr preferRelativeResize="0"/>
          <p:nvPr/>
        </p:nvPicPr>
        <p:blipFill>
          <a:blip r:embed="rId2">
            <a:alphaModFix/>
          </a:blip>
          <a:stretch>
            <a:fillRect/>
          </a:stretch>
        </p:blipFill>
        <p:spPr>
          <a:xfrm>
            <a:off x="115475" y="6245984"/>
            <a:ext cx="886182" cy="263303"/>
          </a:xfrm>
          <a:prstGeom prst="rect">
            <a:avLst/>
          </a:prstGeom>
          <a:noFill/>
          <a:ln>
            <a:noFill/>
          </a:ln>
        </p:spPr>
      </p:pic>
      <p:sp>
        <p:nvSpPr>
          <p:cNvPr id="88" name="Google Shape;88;p20"/>
          <p:cNvSpPr txBox="1"/>
          <p:nvPr>
            <p:ph type="title"/>
          </p:nvPr>
        </p:nvSpPr>
        <p:spPr>
          <a:xfrm>
            <a:off x="311700" y="208567"/>
            <a:ext cx="8520600" cy="7635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9" name="Shape 89"/>
        <p:cNvGrpSpPr/>
        <p:nvPr/>
      </p:nvGrpSpPr>
      <p:grpSpPr>
        <a:xfrm>
          <a:off x="0" y="0"/>
          <a:ext cx="0" cy="0"/>
          <a:chOff x="0" y="0"/>
          <a:chExt cx="0" cy="0"/>
        </a:xfrm>
      </p:grpSpPr>
      <p:sp>
        <p:nvSpPr>
          <p:cNvPr id="90" name="Google Shape;90;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91" name="Google Shape;91;p21"/>
          <p:cNvPicPr preferRelativeResize="0"/>
          <p:nvPr/>
        </p:nvPicPr>
        <p:blipFill>
          <a:blip r:embed="rId2">
            <a:alphaModFix/>
          </a:blip>
          <a:stretch>
            <a:fillRect/>
          </a:stretch>
        </p:blipFill>
        <p:spPr>
          <a:xfrm>
            <a:off x="115475" y="6245984"/>
            <a:ext cx="886182" cy="263303"/>
          </a:xfrm>
          <a:prstGeom prst="rect">
            <a:avLst/>
          </a:prstGeom>
          <a:noFill/>
          <a:ln>
            <a:noFill/>
          </a:ln>
        </p:spPr>
      </p:pic>
      <p:sp>
        <p:nvSpPr>
          <p:cNvPr id="92" name="Google Shape;92;p21"/>
          <p:cNvSpPr txBox="1"/>
          <p:nvPr>
            <p:ph type="title"/>
          </p:nvPr>
        </p:nvSpPr>
        <p:spPr>
          <a:xfrm>
            <a:off x="311700" y="208567"/>
            <a:ext cx="8520600" cy="7635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855000"/>
            <a:ext cx="7852200" cy="11481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3" name="Shape 93"/>
        <p:cNvGrpSpPr/>
        <p:nvPr/>
      </p:nvGrpSpPr>
      <p:grpSpPr>
        <a:xfrm>
          <a:off x="0" y="0"/>
          <a:ext cx="0" cy="0"/>
          <a:chOff x="0" y="0"/>
          <a:chExt cx="0" cy="0"/>
        </a:xfrm>
      </p:grpSpPr>
      <p:sp>
        <p:nvSpPr>
          <p:cNvPr id="94" name="Google Shape;94;p22"/>
          <p:cNvSpPr txBox="1"/>
          <p:nvPr>
            <p:ph idx="1" type="body"/>
          </p:nvPr>
        </p:nvSpPr>
        <p:spPr>
          <a:xfrm>
            <a:off x="311700" y="1712400"/>
            <a:ext cx="2808000" cy="43797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5" name="Google Shape;95;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96" name="Google Shape;96;p22"/>
          <p:cNvPicPr preferRelativeResize="0"/>
          <p:nvPr/>
        </p:nvPicPr>
        <p:blipFill>
          <a:blip r:embed="rId2">
            <a:alphaModFix/>
          </a:blip>
          <a:stretch>
            <a:fillRect/>
          </a:stretch>
        </p:blipFill>
        <p:spPr>
          <a:xfrm>
            <a:off x="115475" y="6245984"/>
            <a:ext cx="886182" cy="263303"/>
          </a:xfrm>
          <a:prstGeom prst="rect">
            <a:avLst/>
          </a:prstGeom>
          <a:noFill/>
          <a:ln>
            <a:noFill/>
          </a:ln>
        </p:spPr>
      </p:pic>
      <p:sp>
        <p:nvSpPr>
          <p:cNvPr id="97" name="Google Shape;97;p22"/>
          <p:cNvSpPr txBox="1"/>
          <p:nvPr>
            <p:ph type="title"/>
          </p:nvPr>
        </p:nvSpPr>
        <p:spPr>
          <a:xfrm>
            <a:off x="311700" y="208567"/>
            <a:ext cx="2808000" cy="12924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8" name="Shape 98"/>
        <p:cNvGrpSpPr/>
        <p:nvPr/>
      </p:nvGrpSpPr>
      <p:grpSpPr>
        <a:xfrm>
          <a:off x="0" y="0"/>
          <a:ext cx="0" cy="0"/>
          <a:chOff x="0" y="0"/>
          <a:chExt cx="0" cy="0"/>
        </a:xfrm>
      </p:grpSpPr>
      <p:sp>
        <p:nvSpPr>
          <p:cNvPr id="99" name="Google Shape;99;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23"/>
          <p:cNvSpPr/>
          <p:nvPr/>
        </p:nvSpPr>
        <p:spPr>
          <a:xfrm>
            <a:off x="0" y="2260600"/>
            <a:ext cx="6553200" cy="23367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xiom_logo_white.png" id="101" name="Google Shape;101;p23"/>
          <p:cNvPicPr preferRelativeResize="0"/>
          <p:nvPr/>
        </p:nvPicPr>
        <p:blipFill>
          <a:blip r:embed="rId2">
            <a:alphaModFix/>
          </a:blip>
          <a:stretch>
            <a:fillRect/>
          </a:stretch>
        </p:blipFill>
        <p:spPr>
          <a:xfrm>
            <a:off x="115475" y="6245984"/>
            <a:ext cx="886182" cy="26330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2" name="Shape 102"/>
        <p:cNvGrpSpPr/>
        <p:nvPr/>
      </p:nvGrpSpPr>
      <p:grpSpPr>
        <a:xfrm>
          <a:off x="0" y="0"/>
          <a:ext cx="0" cy="0"/>
          <a:chOff x="0" y="0"/>
          <a:chExt cx="0" cy="0"/>
        </a:xfrm>
      </p:grpSpPr>
      <p:sp>
        <p:nvSpPr>
          <p:cNvPr id="103" name="Google Shape;103;p24"/>
          <p:cNvSpPr/>
          <p:nvPr/>
        </p:nvSpPr>
        <p:spPr>
          <a:xfrm>
            <a:off x="4572000" y="33"/>
            <a:ext cx="4572000" cy="6858000"/>
          </a:xfrm>
          <a:prstGeom prst="rect">
            <a:avLst/>
          </a:prstGeom>
          <a:solidFill>
            <a:srgbClr val="303030">
              <a:alpha val="5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4"/>
          <p:cNvSpPr txBox="1"/>
          <p:nvPr>
            <p:ph type="title"/>
          </p:nvPr>
        </p:nvSpPr>
        <p:spPr>
          <a:xfrm>
            <a:off x="265500" y="1644233"/>
            <a:ext cx="4045200" cy="19764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5" name="Google Shape;105;p24"/>
          <p:cNvSpPr txBox="1"/>
          <p:nvPr>
            <p:ph idx="1" type="subTitle"/>
          </p:nvPr>
        </p:nvSpPr>
        <p:spPr>
          <a:xfrm>
            <a:off x="265500" y="3737433"/>
            <a:ext cx="4045200" cy="16467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6" name="Google Shape;106;p24"/>
          <p:cNvSpPr txBox="1"/>
          <p:nvPr>
            <p:ph idx="2" type="body"/>
          </p:nvPr>
        </p:nvSpPr>
        <p:spPr>
          <a:xfrm>
            <a:off x="4731300" y="198833"/>
            <a:ext cx="4258800" cy="6047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07" name="Google Shape;107;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108" name="Google Shape;108;p24"/>
          <p:cNvPicPr preferRelativeResize="0"/>
          <p:nvPr/>
        </p:nvPicPr>
        <p:blipFill>
          <a:blip r:embed="rId2">
            <a:alphaModFix/>
          </a:blip>
          <a:stretch>
            <a:fillRect/>
          </a:stretch>
        </p:blipFill>
        <p:spPr>
          <a:xfrm>
            <a:off x="115475" y="6245984"/>
            <a:ext cx="886182" cy="26330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9" name="Shape 109"/>
        <p:cNvGrpSpPr/>
        <p:nvPr/>
      </p:nvGrpSpPr>
      <p:grpSpPr>
        <a:xfrm>
          <a:off x="0" y="0"/>
          <a:ext cx="0" cy="0"/>
          <a:chOff x="0" y="0"/>
          <a:chExt cx="0" cy="0"/>
        </a:xfrm>
      </p:grpSpPr>
      <p:sp>
        <p:nvSpPr>
          <p:cNvPr id="110" name="Google Shape;110;p25"/>
          <p:cNvSpPr txBox="1"/>
          <p:nvPr>
            <p:ph idx="1" type="body"/>
          </p:nvPr>
        </p:nvSpPr>
        <p:spPr>
          <a:xfrm>
            <a:off x="326125" y="5308233"/>
            <a:ext cx="5998800" cy="8067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11" name="Google Shape;111;p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112" name="Google Shape;112;p25"/>
          <p:cNvPicPr preferRelativeResize="0"/>
          <p:nvPr/>
        </p:nvPicPr>
        <p:blipFill>
          <a:blip r:embed="rId2">
            <a:alphaModFix/>
          </a:blip>
          <a:stretch>
            <a:fillRect/>
          </a:stretch>
        </p:blipFill>
        <p:spPr>
          <a:xfrm>
            <a:off x="115475" y="6245984"/>
            <a:ext cx="886182" cy="26330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3" name="Shape 113"/>
        <p:cNvGrpSpPr/>
        <p:nvPr/>
      </p:nvGrpSpPr>
      <p:grpSpPr>
        <a:xfrm>
          <a:off x="0" y="0"/>
          <a:ext cx="0" cy="0"/>
          <a:chOff x="0" y="0"/>
          <a:chExt cx="0" cy="0"/>
        </a:xfrm>
      </p:grpSpPr>
      <p:sp>
        <p:nvSpPr>
          <p:cNvPr id="114" name="Google Shape;114;p26"/>
          <p:cNvSpPr txBox="1"/>
          <p:nvPr>
            <p:ph hasCustomPrompt="1" type="title"/>
          </p:nvPr>
        </p:nvSpPr>
        <p:spPr>
          <a:xfrm>
            <a:off x="2640750" y="865233"/>
            <a:ext cx="3862500" cy="26181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5" name="Google Shape;115;p26"/>
          <p:cNvSpPr txBox="1"/>
          <p:nvPr>
            <p:ph idx="1" type="body"/>
          </p:nvPr>
        </p:nvSpPr>
        <p:spPr>
          <a:xfrm>
            <a:off x="2640750" y="3593367"/>
            <a:ext cx="3891600" cy="1734300"/>
          </a:xfrm>
          <a:prstGeom prst="rect">
            <a:avLst/>
          </a:prstGeom>
          <a:solidFill>
            <a:srgbClr val="000000">
              <a:alpha val="50199"/>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6" name="Google Shape;116;p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117" name="Google Shape;117;p26"/>
          <p:cNvPicPr preferRelativeResize="0"/>
          <p:nvPr/>
        </p:nvPicPr>
        <p:blipFill>
          <a:blip r:embed="rId2">
            <a:alphaModFix/>
          </a:blip>
          <a:stretch>
            <a:fillRect/>
          </a:stretch>
        </p:blipFill>
        <p:spPr>
          <a:xfrm>
            <a:off x="115475" y="6245984"/>
            <a:ext cx="886182" cy="26330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8" name="Shape 118"/>
        <p:cNvGrpSpPr/>
        <p:nvPr/>
      </p:nvGrpSpPr>
      <p:grpSpPr>
        <a:xfrm>
          <a:off x="0" y="0"/>
          <a:ext cx="0" cy="0"/>
          <a:chOff x="0" y="0"/>
          <a:chExt cx="0" cy="0"/>
        </a:xfrm>
      </p:grpSpPr>
      <p:sp>
        <p:nvSpPr>
          <p:cNvPr id="119" name="Google Shape;119;p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axiom_logo_white.png" id="120" name="Google Shape;120;p27"/>
          <p:cNvPicPr preferRelativeResize="0"/>
          <p:nvPr/>
        </p:nvPicPr>
        <p:blipFill>
          <a:blip r:embed="rId2">
            <a:alphaModFix/>
          </a:blip>
          <a:stretch>
            <a:fillRect/>
          </a:stretch>
        </p:blipFill>
        <p:spPr>
          <a:xfrm>
            <a:off x="115475" y="6245984"/>
            <a:ext cx="886182" cy="2633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701800"/>
            <a:ext cx="6227100" cy="54543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441867"/>
            <a:ext cx="4045200" cy="2280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 name="Google Shape;43;p9"/>
          <p:cNvSpPr txBox="1"/>
          <p:nvPr>
            <p:ph idx="1" type="subTitle"/>
          </p:nvPr>
        </p:nvSpPr>
        <p:spPr>
          <a:xfrm>
            <a:off x="265500" y="3793601"/>
            <a:ext cx="4045200" cy="17940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1pPr>
            <a:lvl2pPr lvl="1"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2pPr>
            <a:lvl3pPr lvl="2"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3pPr>
            <a:lvl4pPr lvl="3"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4pPr>
            <a:lvl5pPr lvl="4"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5pPr>
            <a:lvl6pPr lvl="5"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6pPr>
            <a:lvl7pPr lvl="6"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7pPr>
            <a:lvl8pPr lvl="7"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8pPr>
            <a:lvl9pPr lvl="8" rtl="0">
              <a:spcBef>
                <a:spcPts val="0"/>
              </a:spcBef>
              <a:spcAft>
                <a:spcPts val="0"/>
              </a:spcAft>
              <a:buClr>
                <a:schemeClr val="lt1"/>
              </a:buClr>
              <a:buSzPts val="3000"/>
              <a:buFont typeface="Oswald"/>
              <a:buNone/>
              <a:defRPr sz="3000">
                <a:solidFill>
                  <a:schemeClr val="lt1"/>
                </a:solidFill>
                <a:latin typeface="Oswald"/>
                <a:ea typeface="Oswald"/>
                <a:cs typeface="Oswald"/>
                <a:sym typeface="Oswald"/>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1"/>
              </a:buClr>
              <a:buSzPts val="1800"/>
              <a:buFont typeface="Average"/>
              <a:buChar char="●"/>
              <a:defRPr sz="1800">
                <a:solidFill>
                  <a:schemeClr val="accent1"/>
                </a:solidFill>
                <a:latin typeface="Average"/>
                <a:ea typeface="Average"/>
                <a:cs typeface="Average"/>
                <a:sym typeface="Average"/>
              </a:defRPr>
            </a:lvl1pPr>
            <a:lvl2pPr indent="-317500" lvl="1" marL="914400" rtl="0">
              <a:lnSpc>
                <a:spcPct val="115000"/>
              </a:lnSpc>
              <a:spcBef>
                <a:spcPts val="1600"/>
              </a:spcBef>
              <a:spcAft>
                <a:spcPts val="0"/>
              </a:spcAft>
              <a:buClr>
                <a:schemeClr val="accent1"/>
              </a:buClr>
              <a:buSzPts val="1400"/>
              <a:buFont typeface="Average"/>
              <a:buChar char="○"/>
              <a:defRPr>
                <a:solidFill>
                  <a:schemeClr val="accent1"/>
                </a:solidFill>
                <a:latin typeface="Average"/>
                <a:ea typeface="Average"/>
                <a:cs typeface="Average"/>
                <a:sym typeface="Average"/>
              </a:defRPr>
            </a:lvl2pPr>
            <a:lvl3pPr indent="-317500" lvl="2" marL="1371600" rtl="0">
              <a:lnSpc>
                <a:spcPct val="115000"/>
              </a:lnSpc>
              <a:spcBef>
                <a:spcPts val="1600"/>
              </a:spcBef>
              <a:spcAft>
                <a:spcPts val="0"/>
              </a:spcAft>
              <a:buClr>
                <a:schemeClr val="accent1"/>
              </a:buClr>
              <a:buSzPts val="1400"/>
              <a:buFont typeface="Average"/>
              <a:buChar char="■"/>
              <a:defRPr>
                <a:solidFill>
                  <a:schemeClr val="accent1"/>
                </a:solidFill>
                <a:latin typeface="Average"/>
                <a:ea typeface="Average"/>
                <a:cs typeface="Average"/>
                <a:sym typeface="Average"/>
              </a:defRPr>
            </a:lvl3pPr>
            <a:lvl4pPr indent="-317500" lvl="3" marL="1828800" rtl="0">
              <a:lnSpc>
                <a:spcPct val="115000"/>
              </a:lnSpc>
              <a:spcBef>
                <a:spcPts val="1600"/>
              </a:spcBef>
              <a:spcAft>
                <a:spcPts val="0"/>
              </a:spcAft>
              <a:buClr>
                <a:schemeClr val="accent1"/>
              </a:buClr>
              <a:buSzPts val="1400"/>
              <a:buFont typeface="Average"/>
              <a:buChar char="●"/>
              <a:defRPr>
                <a:solidFill>
                  <a:schemeClr val="accent1"/>
                </a:solidFill>
                <a:latin typeface="Average"/>
                <a:ea typeface="Average"/>
                <a:cs typeface="Average"/>
                <a:sym typeface="Average"/>
              </a:defRPr>
            </a:lvl4pPr>
            <a:lvl5pPr indent="-317500" lvl="4" marL="2286000" rtl="0">
              <a:lnSpc>
                <a:spcPct val="115000"/>
              </a:lnSpc>
              <a:spcBef>
                <a:spcPts val="1600"/>
              </a:spcBef>
              <a:spcAft>
                <a:spcPts val="0"/>
              </a:spcAft>
              <a:buClr>
                <a:schemeClr val="accent1"/>
              </a:buClr>
              <a:buSzPts val="1400"/>
              <a:buFont typeface="Average"/>
              <a:buChar char="○"/>
              <a:defRPr>
                <a:solidFill>
                  <a:schemeClr val="accent1"/>
                </a:solidFill>
                <a:latin typeface="Average"/>
                <a:ea typeface="Average"/>
                <a:cs typeface="Average"/>
                <a:sym typeface="Average"/>
              </a:defRPr>
            </a:lvl5pPr>
            <a:lvl6pPr indent="-317500" lvl="5" marL="2743200" rtl="0">
              <a:lnSpc>
                <a:spcPct val="115000"/>
              </a:lnSpc>
              <a:spcBef>
                <a:spcPts val="1600"/>
              </a:spcBef>
              <a:spcAft>
                <a:spcPts val="0"/>
              </a:spcAft>
              <a:buClr>
                <a:schemeClr val="accent1"/>
              </a:buClr>
              <a:buSzPts val="1400"/>
              <a:buFont typeface="Average"/>
              <a:buChar char="■"/>
              <a:defRPr>
                <a:solidFill>
                  <a:schemeClr val="accent1"/>
                </a:solidFill>
                <a:latin typeface="Average"/>
                <a:ea typeface="Average"/>
                <a:cs typeface="Average"/>
                <a:sym typeface="Average"/>
              </a:defRPr>
            </a:lvl6pPr>
            <a:lvl7pPr indent="-317500" lvl="6" marL="3200400" rtl="0">
              <a:lnSpc>
                <a:spcPct val="115000"/>
              </a:lnSpc>
              <a:spcBef>
                <a:spcPts val="1600"/>
              </a:spcBef>
              <a:spcAft>
                <a:spcPts val="0"/>
              </a:spcAft>
              <a:buClr>
                <a:schemeClr val="accent1"/>
              </a:buClr>
              <a:buSzPts val="1400"/>
              <a:buFont typeface="Average"/>
              <a:buChar char="●"/>
              <a:defRPr>
                <a:solidFill>
                  <a:schemeClr val="accent1"/>
                </a:solidFill>
                <a:latin typeface="Average"/>
                <a:ea typeface="Average"/>
                <a:cs typeface="Average"/>
                <a:sym typeface="Average"/>
              </a:defRPr>
            </a:lvl7pPr>
            <a:lvl8pPr indent="-317500" lvl="7" marL="3657600" rtl="0">
              <a:lnSpc>
                <a:spcPct val="115000"/>
              </a:lnSpc>
              <a:spcBef>
                <a:spcPts val="1600"/>
              </a:spcBef>
              <a:spcAft>
                <a:spcPts val="0"/>
              </a:spcAft>
              <a:buClr>
                <a:schemeClr val="accent1"/>
              </a:buClr>
              <a:buSzPts val="1400"/>
              <a:buFont typeface="Average"/>
              <a:buChar char="○"/>
              <a:defRPr>
                <a:solidFill>
                  <a:schemeClr val="accent1"/>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1"/>
              </a:buClr>
              <a:buSzPts val="1400"/>
              <a:buFont typeface="Average"/>
              <a:buChar char="■"/>
              <a:defRPr>
                <a:solidFill>
                  <a:schemeClr val="accent1"/>
                </a:solidFill>
                <a:latin typeface="Average"/>
                <a:ea typeface="Average"/>
                <a:cs typeface="Average"/>
                <a:sym typeface="Average"/>
              </a:defRPr>
            </a:lvl9pPr>
          </a:lstStyle>
          <a:p/>
        </p:txBody>
      </p:sp>
      <p:sp>
        <p:nvSpPr>
          <p:cNvPr id="8" name="Google Shape;8;p1"/>
          <p:cNvSpPr txBox="1"/>
          <p:nvPr>
            <p:ph idx="12" type="sldNum"/>
          </p:nvPr>
        </p:nvSpPr>
        <p:spPr>
          <a:xfrm>
            <a:off x="8490250" y="6241346"/>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blipFill>
          <a:blip r:embed="rId1">
            <a:alphaModFix/>
          </a:blip>
          <a:stretch>
            <a:fillRect/>
          </a:stretch>
        </a:blipFill>
      </p:bgPr>
    </p:bg>
    <p:spTree>
      <p:nvGrpSpPr>
        <p:cNvPr id="65" name="Shape 65"/>
        <p:cNvGrpSpPr/>
        <p:nvPr/>
      </p:nvGrpSpPr>
      <p:grpSpPr>
        <a:xfrm>
          <a:off x="0" y="0"/>
          <a:ext cx="0" cy="0"/>
          <a:chOff x="0" y="0"/>
          <a:chExt cx="0" cy="0"/>
        </a:xfrm>
      </p:grpSpPr>
      <p:sp>
        <p:nvSpPr>
          <p:cNvPr id="66" name="Google Shape;66;p1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7" name="Google Shape;67;p1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68" name="Google Shape;68;p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hyperlink" Target="https://ais.axds.co/" TargetMode="External"/><Relationship Id="rId4" Type="http://schemas.openxmlformats.org/officeDocument/2006/relationships/hyperlink" Target="https://aoos.org/ais-4-bathy/" TargetMode="External"/><Relationship Id="rId5" Type="http://schemas.openxmlformats.org/officeDocument/2006/relationships/hyperlink" Target="https://osra.axds.co/" TargetMode="External"/><Relationship Id="rId6" Type="http://schemas.openxmlformats.org/officeDocument/2006/relationships/hyperlink" Target="https://arctic-osra.aoo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gif"/><Relationship Id="rId7" Type="http://schemas.openxmlformats.org/officeDocument/2006/relationships/hyperlink" Target="http://osra.axds.co" TargetMode="External"/><Relationship Id="rId8" Type="http://schemas.openxmlformats.org/officeDocument/2006/relationships/hyperlink" Target="https://arctic-osra.aoo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hyperlink" Target="http://osra.axds.co" TargetMode="External"/><Relationship Id="rId7" Type="http://schemas.openxmlformats.org/officeDocument/2006/relationships/hyperlink" Target="https://arctic-osra.aoos.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hyperlink" Target="http://osra.axds.co" TargetMode="External"/><Relationship Id="rId5" Type="http://schemas.openxmlformats.org/officeDocument/2006/relationships/hyperlink" Target="https://arctic-osra.aoo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hyperlink" Target="http://osra.axds.co" TargetMode="External"/><Relationship Id="rId5" Type="http://schemas.openxmlformats.org/officeDocument/2006/relationships/hyperlink" Target="https://arctic-osra.aoo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hyperlink" Target="http://osra.axds.co" TargetMode="External"/><Relationship Id="rId5" Type="http://schemas.openxmlformats.org/officeDocument/2006/relationships/hyperlink" Target="https://arctic-osra.aoo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hyperlink" Target="http://ais.axds.c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ais.axds.c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ais.axds.co" TargetMode="External"/><Relationship Id="rId5" Type="http://schemas.openxmlformats.org/officeDocument/2006/relationships/image" Target="../media/image5.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ais.axds.c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hyperlink" Target="https://aoos.org/ais-4-bath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8"/>
          <p:cNvSpPr txBox="1"/>
          <p:nvPr>
            <p:ph type="ctrTitle"/>
          </p:nvPr>
        </p:nvSpPr>
        <p:spPr>
          <a:xfrm>
            <a:off x="1278300" y="689825"/>
            <a:ext cx="6587400" cy="4207500"/>
          </a:xfrm>
          <a:prstGeom prst="rect">
            <a:avLst/>
          </a:prstGeom>
          <a:solidFill>
            <a:srgbClr val="000000">
              <a:alpha val="7294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400"/>
              <a:t>IOOS DMAC 2019</a:t>
            </a:r>
            <a:endParaRPr sz="600">
              <a:solidFill>
                <a:srgbClr val="FFFFFF"/>
              </a:solidFill>
            </a:endParaRPr>
          </a:p>
          <a:p>
            <a:pPr indent="0" lvl="0" marL="0" rtl="0" algn="ctr">
              <a:spcBef>
                <a:spcPts val="0"/>
              </a:spcBef>
              <a:spcAft>
                <a:spcPts val="0"/>
              </a:spcAft>
              <a:buNone/>
            </a:pPr>
            <a:r>
              <a:rPr lang="en-US" sz="3600"/>
              <a:t>AOOS AIS Projects</a:t>
            </a:r>
            <a:endParaRPr sz="3600"/>
          </a:p>
          <a:p>
            <a:pPr indent="0" lvl="0" marL="0" rtl="0" algn="ctr">
              <a:spcBef>
                <a:spcPts val="0"/>
              </a:spcBef>
              <a:spcAft>
                <a:spcPts val="0"/>
              </a:spcAft>
              <a:buNone/>
            </a:pPr>
            <a:r>
              <a:t/>
            </a:r>
            <a:endParaRPr sz="2200"/>
          </a:p>
          <a:p>
            <a:pPr indent="0" lvl="0" marL="0" rtl="0" algn="ctr">
              <a:spcBef>
                <a:spcPts val="0"/>
              </a:spcBef>
              <a:spcAft>
                <a:spcPts val="0"/>
              </a:spcAft>
              <a:buNone/>
            </a:pPr>
            <a:r>
              <a:rPr lang="en-US" sz="2200"/>
              <a:t>ADAC AIS PAC (AIS for Prioritizing Arctic Charting)</a:t>
            </a:r>
            <a:endParaRPr sz="1800"/>
          </a:p>
          <a:p>
            <a:pPr indent="0" lvl="0" marL="0" rtl="0" algn="ctr">
              <a:spcBef>
                <a:spcPts val="0"/>
              </a:spcBef>
              <a:spcAft>
                <a:spcPts val="0"/>
              </a:spcAft>
              <a:buNone/>
            </a:pPr>
            <a:r>
              <a:rPr lang="en-US" sz="2700"/>
              <a:t>Arctic Oil Spill Risk Assessment</a:t>
            </a:r>
            <a:endParaRPr sz="2700"/>
          </a:p>
          <a:p>
            <a:pPr indent="0" lvl="0" marL="0" rtl="0" algn="ctr">
              <a:spcBef>
                <a:spcPts val="0"/>
              </a:spcBef>
              <a:spcAft>
                <a:spcPts val="0"/>
              </a:spcAft>
              <a:buNone/>
            </a:pPr>
            <a:r>
              <a:t/>
            </a:r>
            <a:endParaRPr sz="2700"/>
          </a:p>
          <a:p>
            <a:pPr indent="0" lvl="0" marL="0" rtl="0" algn="ctr">
              <a:spcBef>
                <a:spcPts val="0"/>
              </a:spcBef>
              <a:spcAft>
                <a:spcPts val="0"/>
              </a:spcAft>
              <a:buNone/>
            </a:pPr>
            <a:r>
              <a:rPr lang="en-US" sz="2700" u="sng">
                <a:solidFill>
                  <a:schemeClr val="accent5"/>
                </a:solidFill>
                <a:hlinkClick r:id="rId3"/>
              </a:rPr>
              <a:t>https://ais.axds.co/</a:t>
            </a:r>
            <a:endParaRPr sz="2700"/>
          </a:p>
          <a:p>
            <a:pPr indent="0" lvl="0" marL="0" rtl="0" algn="ctr">
              <a:spcBef>
                <a:spcPts val="0"/>
              </a:spcBef>
              <a:spcAft>
                <a:spcPts val="0"/>
              </a:spcAft>
              <a:buNone/>
            </a:pPr>
            <a:r>
              <a:rPr lang="en-US" sz="2700" u="sng">
                <a:solidFill>
                  <a:schemeClr val="hlink"/>
                </a:solidFill>
                <a:hlinkClick r:id="rId4"/>
              </a:rPr>
              <a:t>https://aoos.org/ais-4-bathy/</a:t>
            </a:r>
            <a:r>
              <a:rPr lang="en-US" sz="2700"/>
              <a:t> </a:t>
            </a:r>
            <a:endParaRPr sz="2700"/>
          </a:p>
          <a:p>
            <a:pPr indent="0" lvl="0" marL="0" rtl="0" algn="ctr">
              <a:spcBef>
                <a:spcPts val="0"/>
              </a:spcBef>
              <a:spcAft>
                <a:spcPts val="0"/>
              </a:spcAft>
              <a:buNone/>
            </a:pPr>
            <a:r>
              <a:rPr lang="en-US" sz="2700" u="sng">
                <a:solidFill>
                  <a:schemeClr val="hlink"/>
                </a:solidFill>
                <a:hlinkClick r:id="rId5"/>
              </a:rPr>
              <a:t>https://osra.axds.co/</a:t>
            </a:r>
            <a:endParaRPr sz="2700"/>
          </a:p>
          <a:p>
            <a:pPr indent="0" lvl="0" marL="0" rtl="0" algn="ctr">
              <a:spcBef>
                <a:spcPts val="0"/>
              </a:spcBef>
              <a:spcAft>
                <a:spcPts val="0"/>
              </a:spcAft>
              <a:buNone/>
            </a:pPr>
            <a:r>
              <a:rPr lang="en-US" sz="2700" u="sng">
                <a:solidFill>
                  <a:schemeClr val="hlink"/>
                </a:solidFill>
                <a:hlinkClick r:id="rId6"/>
              </a:rPr>
              <a:t>https://arctic-osra.aoos.org/</a:t>
            </a:r>
            <a:r>
              <a:rPr lang="en-US" sz="2700"/>
              <a:t> </a:t>
            </a:r>
            <a:endParaRPr sz="2700"/>
          </a:p>
          <a:p>
            <a:pPr indent="0" lvl="0" marL="0" rtl="0" algn="ctr">
              <a:spcBef>
                <a:spcPts val="0"/>
              </a:spcBef>
              <a:spcAft>
                <a:spcPts val="0"/>
              </a:spcAft>
              <a:buNone/>
            </a:pPr>
            <a:r>
              <a:t/>
            </a:r>
            <a:endParaRPr sz="2700"/>
          </a:p>
        </p:txBody>
      </p:sp>
      <p:sp>
        <p:nvSpPr>
          <p:cNvPr id="126" name="Google Shape;126;p28"/>
          <p:cNvSpPr txBox="1"/>
          <p:nvPr>
            <p:ph idx="1" type="subTitle"/>
          </p:nvPr>
        </p:nvSpPr>
        <p:spPr>
          <a:xfrm>
            <a:off x="6289500" y="5120900"/>
            <a:ext cx="1576200" cy="893700"/>
          </a:xfrm>
          <a:prstGeom prst="rect">
            <a:avLst/>
          </a:prstGeom>
          <a:solidFill>
            <a:srgbClr val="000000">
              <a:alpha val="73330"/>
            </a:srgbClr>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200"/>
              <a:t>Jessica Austin</a:t>
            </a:r>
            <a:endParaRPr b="1" sz="1200"/>
          </a:p>
          <a:p>
            <a:pPr indent="0" lvl="0" marL="0" rtl="0" algn="r">
              <a:spcBef>
                <a:spcPts val="0"/>
              </a:spcBef>
              <a:spcAft>
                <a:spcPts val="0"/>
              </a:spcAft>
              <a:buNone/>
            </a:pPr>
            <a:r>
              <a:rPr lang="en-US" sz="1000"/>
              <a:t>Axiom Data Science</a:t>
            </a:r>
            <a:br>
              <a:rPr lang="en-US" sz="1200"/>
            </a:br>
            <a:r>
              <a:rPr lang="en-US" sz="1000"/>
              <a:t>May 2019</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311700" y="2867800"/>
            <a:ext cx="8520600" cy="122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Example usage:</a:t>
            </a:r>
            <a:endParaRPr/>
          </a:p>
          <a:p>
            <a:pPr indent="0" lvl="0" marL="0" rtl="0" algn="ctr">
              <a:spcBef>
                <a:spcPts val="0"/>
              </a:spcBef>
              <a:spcAft>
                <a:spcPts val="0"/>
              </a:spcAft>
              <a:buNone/>
            </a:pPr>
            <a:r>
              <a:rPr lang="en-US"/>
              <a:t>Arctic Oil Spill Risk Assessment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22" name="Shape 222"/>
        <p:cNvGrpSpPr/>
        <p:nvPr/>
      </p:nvGrpSpPr>
      <p:grpSpPr>
        <a:xfrm>
          <a:off x="0" y="0"/>
          <a:ext cx="0" cy="0"/>
          <a:chOff x="0" y="0"/>
          <a:chExt cx="0" cy="0"/>
        </a:xfrm>
      </p:grpSpPr>
      <p:sp>
        <p:nvSpPr>
          <p:cNvPr id="223" name="Google Shape;223;p38"/>
          <p:cNvSpPr txBox="1"/>
          <p:nvPr/>
        </p:nvSpPr>
        <p:spPr>
          <a:xfrm>
            <a:off x="671400" y="1122120"/>
            <a:ext cx="7801200" cy="1355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0" i="0" lang="en-US" sz="3600" u="none" cap="none" strike="noStrike">
                <a:solidFill>
                  <a:srgbClr val="37474F"/>
                </a:solidFill>
                <a:latin typeface="Gill Sans"/>
                <a:ea typeface="Gill Sans"/>
                <a:cs typeface="Gill Sans"/>
                <a:sym typeface="Gill Sans"/>
              </a:rPr>
              <a:t>Assessing Risk to Arctic Subsistence Harvesting Areas from Marine Oil Spills</a:t>
            </a:r>
            <a:endParaRPr b="0" i="0" sz="1400" u="none" cap="none" strike="noStrike">
              <a:solidFill>
                <a:srgbClr val="37474F"/>
              </a:solidFill>
              <a:latin typeface="Arial"/>
              <a:ea typeface="Arial"/>
              <a:cs typeface="Arial"/>
              <a:sym typeface="Arial"/>
            </a:endParaRPr>
          </a:p>
        </p:txBody>
      </p:sp>
      <p:sp>
        <p:nvSpPr>
          <p:cNvPr id="224" name="Google Shape;224;p38"/>
          <p:cNvSpPr/>
          <p:nvPr/>
        </p:nvSpPr>
        <p:spPr>
          <a:xfrm>
            <a:off x="-100" y="5540150"/>
            <a:ext cx="9144000" cy="131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8"/>
          <p:cNvSpPr txBox="1"/>
          <p:nvPr/>
        </p:nvSpPr>
        <p:spPr>
          <a:xfrm>
            <a:off x="671400" y="4233250"/>
            <a:ext cx="7801200" cy="110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US" sz="2100">
                <a:solidFill>
                  <a:schemeClr val="accent1"/>
                </a:solidFill>
                <a:latin typeface="Average"/>
                <a:ea typeface="Average"/>
                <a:cs typeface="Average"/>
                <a:sym typeface="Average"/>
              </a:rPr>
              <a:t>Molly McCammon (AOOS)</a:t>
            </a:r>
            <a:endParaRPr sz="2100">
              <a:solidFill>
                <a:schemeClr val="accent1"/>
              </a:solidFill>
              <a:latin typeface="Average"/>
              <a:ea typeface="Average"/>
              <a:cs typeface="Average"/>
              <a:sym typeface="Average"/>
            </a:endParaRPr>
          </a:p>
          <a:p>
            <a:pPr indent="0" lvl="0" marL="0" marR="0" rtl="0" algn="ctr">
              <a:lnSpc>
                <a:spcPct val="100000"/>
              </a:lnSpc>
              <a:spcBef>
                <a:spcPts val="0"/>
              </a:spcBef>
              <a:spcAft>
                <a:spcPts val="0"/>
              </a:spcAft>
              <a:buNone/>
            </a:pPr>
            <a:r>
              <a:rPr lang="en-US" sz="2100">
                <a:solidFill>
                  <a:schemeClr val="accent1"/>
                </a:solidFill>
                <a:latin typeface="Average"/>
                <a:ea typeface="Average"/>
                <a:cs typeface="Average"/>
                <a:sym typeface="Average"/>
              </a:rPr>
              <a:t>Will Koeppen, </a:t>
            </a:r>
            <a:r>
              <a:rPr b="0" i="0" lang="en-US" sz="2100" u="none" cap="none" strike="noStrike">
                <a:solidFill>
                  <a:schemeClr val="accent1"/>
                </a:solidFill>
                <a:latin typeface="Average"/>
                <a:ea typeface="Average"/>
                <a:cs typeface="Average"/>
                <a:sym typeface="Average"/>
              </a:rPr>
              <a:t>Jesse Lopez, and Rob Bochenek (Axiom)</a:t>
            </a:r>
            <a:endParaRPr sz="2100">
              <a:solidFill>
                <a:schemeClr val="accent1"/>
              </a:solidFill>
              <a:latin typeface="Average"/>
              <a:ea typeface="Average"/>
              <a:cs typeface="Average"/>
              <a:sym typeface="Average"/>
            </a:endParaRPr>
          </a:p>
          <a:p>
            <a:pPr indent="0" lvl="0" marL="0" rtl="0" algn="ctr">
              <a:spcBef>
                <a:spcPts val="0"/>
              </a:spcBef>
              <a:spcAft>
                <a:spcPts val="0"/>
              </a:spcAft>
              <a:buNone/>
            </a:pPr>
            <a:r>
              <a:rPr lang="en-US" sz="2100">
                <a:solidFill>
                  <a:schemeClr val="accent1"/>
                </a:solidFill>
                <a:latin typeface="Average"/>
                <a:ea typeface="Average"/>
                <a:cs typeface="Average"/>
                <a:sym typeface="Average"/>
              </a:rPr>
              <a:t>Stephen R Braund and Associates</a:t>
            </a:r>
            <a:endParaRPr sz="2100">
              <a:solidFill>
                <a:schemeClr val="accent1"/>
              </a:solidFill>
              <a:latin typeface="Average"/>
              <a:ea typeface="Average"/>
              <a:cs typeface="Average"/>
              <a:sym typeface="Average"/>
            </a:endParaRPr>
          </a:p>
        </p:txBody>
      </p:sp>
      <p:pic>
        <p:nvPicPr>
          <p:cNvPr id="226" name="Google Shape;226;p38"/>
          <p:cNvPicPr preferRelativeResize="0"/>
          <p:nvPr/>
        </p:nvPicPr>
        <p:blipFill rotWithShape="1">
          <a:blip r:embed="rId3">
            <a:alphaModFix/>
          </a:blip>
          <a:srcRect b="0" l="0" r="0" t="0"/>
          <a:stretch/>
        </p:blipFill>
        <p:spPr>
          <a:xfrm>
            <a:off x="2990065" y="5934785"/>
            <a:ext cx="1483560" cy="556560"/>
          </a:xfrm>
          <a:prstGeom prst="rect">
            <a:avLst/>
          </a:prstGeom>
          <a:noFill/>
          <a:ln>
            <a:noFill/>
          </a:ln>
        </p:spPr>
      </p:pic>
      <p:pic>
        <p:nvPicPr>
          <p:cNvPr id="227" name="Google Shape;227;p38"/>
          <p:cNvPicPr preferRelativeResize="0"/>
          <p:nvPr/>
        </p:nvPicPr>
        <p:blipFill rotWithShape="1">
          <a:blip r:embed="rId4">
            <a:alphaModFix/>
          </a:blip>
          <a:srcRect b="0" l="0" r="0" t="0"/>
          <a:stretch/>
        </p:blipFill>
        <p:spPr>
          <a:xfrm>
            <a:off x="290835" y="5909843"/>
            <a:ext cx="1947600" cy="578520"/>
          </a:xfrm>
          <a:prstGeom prst="rect">
            <a:avLst/>
          </a:prstGeom>
          <a:noFill/>
          <a:ln>
            <a:noFill/>
          </a:ln>
        </p:spPr>
      </p:pic>
      <p:pic>
        <p:nvPicPr>
          <p:cNvPr id="228" name="Google Shape;228;p38"/>
          <p:cNvPicPr preferRelativeResize="0"/>
          <p:nvPr/>
        </p:nvPicPr>
        <p:blipFill rotWithShape="1">
          <a:blip r:embed="rId5">
            <a:alphaModFix/>
          </a:blip>
          <a:srcRect b="0" l="0" r="0" t="0"/>
          <a:stretch/>
        </p:blipFill>
        <p:spPr>
          <a:xfrm>
            <a:off x="6651720" y="5675040"/>
            <a:ext cx="1056600" cy="1056600"/>
          </a:xfrm>
          <a:prstGeom prst="rect">
            <a:avLst/>
          </a:prstGeom>
          <a:noFill/>
          <a:ln>
            <a:noFill/>
          </a:ln>
        </p:spPr>
      </p:pic>
      <p:sp>
        <p:nvSpPr>
          <p:cNvPr id="229" name="Google Shape;229;p38"/>
          <p:cNvSpPr/>
          <p:nvPr/>
        </p:nvSpPr>
        <p:spPr>
          <a:xfrm>
            <a:off x="7632720" y="5793120"/>
            <a:ext cx="1298880" cy="8398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Arial"/>
                <a:ea typeface="Arial"/>
                <a:cs typeface="Arial"/>
                <a:sym typeface="Arial"/>
              </a:rPr>
              <a:t>National Academy of Sciences</a:t>
            </a:r>
            <a:endParaRPr b="0" i="0" sz="1800" u="none" cap="none" strike="noStrike">
              <a:solidFill>
                <a:srgbClr val="000000"/>
              </a:solidFill>
              <a:latin typeface="Arial"/>
              <a:ea typeface="Arial"/>
              <a:cs typeface="Arial"/>
              <a:sym typeface="Arial"/>
            </a:endParaRPr>
          </a:p>
        </p:txBody>
      </p:sp>
      <p:pic>
        <p:nvPicPr>
          <p:cNvPr id="230" name="Google Shape;230;p38"/>
          <p:cNvPicPr preferRelativeResize="0"/>
          <p:nvPr/>
        </p:nvPicPr>
        <p:blipFill>
          <a:blip r:embed="rId6">
            <a:alphaModFix/>
          </a:blip>
          <a:stretch>
            <a:fillRect/>
          </a:stretch>
        </p:blipFill>
        <p:spPr>
          <a:xfrm>
            <a:off x="5219876" y="5741578"/>
            <a:ext cx="858662" cy="942948"/>
          </a:xfrm>
          <a:prstGeom prst="rect">
            <a:avLst/>
          </a:prstGeom>
          <a:noFill/>
          <a:ln>
            <a:noFill/>
          </a:ln>
        </p:spPr>
      </p:pic>
      <p:sp>
        <p:nvSpPr>
          <p:cNvPr id="231" name="Google Shape;231;p38"/>
          <p:cNvSpPr txBox="1"/>
          <p:nvPr/>
        </p:nvSpPr>
        <p:spPr>
          <a:xfrm>
            <a:off x="671400" y="2876700"/>
            <a:ext cx="7801200" cy="11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700">
                <a:solidFill>
                  <a:srgbClr val="0000FF"/>
                </a:solidFill>
                <a:latin typeface="Average"/>
                <a:ea typeface="Average"/>
                <a:cs typeface="Average"/>
                <a:sym typeface="Average"/>
              </a:rPr>
              <a:t>Background:</a:t>
            </a:r>
            <a:r>
              <a:rPr lang="en-US">
                <a:solidFill>
                  <a:srgbClr val="0000FF"/>
                </a:solidFill>
              </a:rPr>
              <a:t> </a:t>
            </a:r>
            <a:r>
              <a:rPr lang="en-US" sz="2700" u="sng">
                <a:solidFill>
                  <a:srgbClr val="0000FF"/>
                </a:solidFill>
                <a:latin typeface="Average"/>
                <a:ea typeface="Average"/>
                <a:cs typeface="Average"/>
                <a:sym typeface="Average"/>
                <a:hlinkClick r:id="rId7"/>
              </a:rPr>
              <a:t>http://osra.axds.co</a:t>
            </a:r>
            <a:endParaRPr sz="2700">
              <a:solidFill>
                <a:srgbClr val="0000FF"/>
              </a:solidFill>
              <a:latin typeface="Average"/>
              <a:ea typeface="Average"/>
              <a:cs typeface="Average"/>
              <a:sym typeface="Average"/>
            </a:endParaRPr>
          </a:p>
          <a:p>
            <a:pPr indent="0" lvl="0" marL="0" rtl="0" algn="ctr">
              <a:spcBef>
                <a:spcPts val="0"/>
              </a:spcBef>
              <a:spcAft>
                <a:spcPts val="0"/>
              </a:spcAft>
              <a:buNone/>
            </a:pPr>
            <a:r>
              <a:rPr lang="en-US" sz="2700">
                <a:solidFill>
                  <a:srgbClr val="0000FF"/>
                </a:solidFill>
                <a:latin typeface="Average"/>
                <a:ea typeface="Average"/>
                <a:cs typeface="Average"/>
                <a:sym typeface="Average"/>
              </a:rPr>
              <a:t>Data portal: </a:t>
            </a:r>
            <a:r>
              <a:rPr lang="en-US" sz="2700" u="sng">
                <a:solidFill>
                  <a:srgbClr val="0000FF"/>
                </a:solidFill>
                <a:latin typeface="Average"/>
                <a:ea typeface="Average"/>
                <a:cs typeface="Average"/>
                <a:sym typeface="Average"/>
                <a:hlinkClick r:id="rId8"/>
              </a:rPr>
              <a:t>https://arctic-osra.aoos.org/</a:t>
            </a:r>
            <a:r>
              <a:rPr lang="en-US" sz="2700">
                <a:solidFill>
                  <a:srgbClr val="0000FF"/>
                </a:solidFill>
                <a:latin typeface="Average"/>
                <a:ea typeface="Average"/>
                <a:cs typeface="Average"/>
                <a:sym typeface="Average"/>
              </a:rPr>
              <a:t> </a:t>
            </a:r>
            <a:endParaRPr sz="2700">
              <a:solidFill>
                <a:srgbClr val="0000FF"/>
              </a:solidFill>
              <a:latin typeface="Average"/>
              <a:ea typeface="Average"/>
              <a:cs typeface="Average"/>
              <a:sym typeface="Average"/>
            </a:endParaRPr>
          </a:p>
          <a:p>
            <a:pPr indent="0" lvl="0" marL="0" rtl="0" algn="ctr">
              <a:spcBef>
                <a:spcPts val="0"/>
              </a:spcBef>
              <a:spcAft>
                <a:spcPts val="0"/>
              </a:spcAft>
              <a:buNone/>
            </a:pPr>
            <a:r>
              <a:t/>
            </a:r>
            <a:endParaRPr sz="2100">
              <a:solidFill>
                <a:srgbClr val="0000FF"/>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5" name="Shape 235"/>
        <p:cNvGrpSpPr/>
        <p:nvPr/>
      </p:nvGrpSpPr>
      <p:grpSpPr>
        <a:xfrm>
          <a:off x="0" y="0"/>
          <a:ext cx="0" cy="0"/>
          <a:chOff x="0" y="0"/>
          <a:chExt cx="0" cy="0"/>
        </a:xfrm>
      </p:grpSpPr>
      <p:sp>
        <p:nvSpPr>
          <p:cNvPr id="236" name="Google Shape;236;p39"/>
          <p:cNvSpPr txBox="1"/>
          <p:nvPr/>
        </p:nvSpPr>
        <p:spPr>
          <a:xfrm>
            <a:off x="311750" y="1536475"/>
            <a:ext cx="3381000" cy="39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lt1"/>
                </a:solidFill>
                <a:latin typeface="Average"/>
                <a:ea typeface="Average"/>
                <a:cs typeface="Average"/>
                <a:sym typeface="Average"/>
              </a:rPr>
              <a:t>Funded by National Academy of Sciences, "Synthesis" Program</a:t>
            </a:r>
            <a:endParaRPr sz="1600">
              <a:solidFill>
                <a:schemeClr val="lt1"/>
              </a:solidFill>
              <a:latin typeface="Average"/>
              <a:ea typeface="Average"/>
              <a:cs typeface="Average"/>
              <a:sym typeface="Average"/>
            </a:endParaRPr>
          </a:p>
          <a:p>
            <a:pPr indent="0" lvl="0" marL="0" rtl="0" algn="l">
              <a:spcBef>
                <a:spcPts val="0"/>
              </a:spcBef>
              <a:spcAft>
                <a:spcPts val="0"/>
              </a:spcAft>
              <a:buNone/>
            </a:pPr>
            <a:r>
              <a:t/>
            </a:r>
            <a:endParaRPr sz="1600">
              <a:solidFill>
                <a:schemeClr val="lt1"/>
              </a:solidFill>
              <a:latin typeface="Average"/>
              <a:ea typeface="Average"/>
              <a:cs typeface="Average"/>
              <a:sym typeface="Average"/>
            </a:endParaRPr>
          </a:p>
          <a:p>
            <a:pPr indent="0" lvl="0" marL="0" marR="0" rtl="0" algn="l">
              <a:lnSpc>
                <a:spcPct val="100000"/>
              </a:lnSpc>
              <a:spcBef>
                <a:spcPts val="0"/>
              </a:spcBef>
              <a:spcAft>
                <a:spcPts val="0"/>
              </a:spcAft>
              <a:buNone/>
            </a:pPr>
            <a:r>
              <a:rPr b="1" i="0" lang="en-US" sz="1600" u="none" cap="none" strike="noStrike">
                <a:solidFill>
                  <a:schemeClr val="lt1"/>
                </a:solidFill>
                <a:latin typeface="Average"/>
                <a:ea typeface="Average"/>
                <a:cs typeface="Average"/>
                <a:sym typeface="Average"/>
              </a:rPr>
              <a:t>Goal:</a:t>
            </a:r>
            <a:r>
              <a:rPr b="0" i="0" lang="en-US" sz="1600" u="none" cap="none" strike="noStrike">
                <a:solidFill>
                  <a:schemeClr val="lt1"/>
                </a:solidFill>
                <a:latin typeface="Average"/>
                <a:ea typeface="Average"/>
                <a:cs typeface="Average"/>
                <a:sym typeface="Average"/>
              </a:rPr>
              <a:t> Develop </a:t>
            </a:r>
            <a:r>
              <a:rPr lang="en-US" sz="1600">
                <a:solidFill>
                  <a:schemeClr val="lt1"/>
                </a:solidFill>
                <a:latin typeface="Average"/>
                <a:ea typeface="Average"/>
                <a:cs typeface="Average"/>
                <a:sym typeface="Average"/>
              </a:rPr>
              <a:t>analysis</a:t>
            </a:r>
            <a:r>
              <a:rPr b="0" i="0" lang="en-US" sz="1600" u="none" cap="none" strike="noStrike">
                <a:solidFill>
                  <a:schemeClr val="lt1"/>
                </a:solidFill>
                <a:latin typeface="Average"/>
                <a:ea typeface="Average"/>
                <a:cs typeface="Average"/>
                <a:sym typeface="Average"/>
              </a:rPr>
              <a:t> tool to assess risk from vessel-based marine oil spills to subsistence harvests in:</a:t>
            </a:r>
            <a:endParaRPr sz="1600">
              <a:solidFill>
                <a:schemeClr val="lt1"/>
              </a:solidFill>
              <a:latin typeface="Average"/>
              <a:ea typeface="Average"/>
              <a:cs typeface="Average"/>
              <a:sym typeface="Average"/>
            </a:endParaRPr>
          </a:p>
          <a:p>
            <a:pPr indent="-330020" lvl="0" marL="457200" marR="0" rtl="0" algn="l">
              <a:lnSpc>
                <a:spcPct val="100000"/>
              </a:lnSpc>
              <a:spcBef>
                <a:spcPts val="0"/>
              </a:spcBef>
              <a:spcAft>
                <a:spcPts val="0"/>
              </a:spcAft>
              <a:buClr>
                <a:schemeClr val="lt1"/>
              </a:buClr>
              <a:buSzPts val="1600"/>
              <a:buFont typeface="Average"/>
              <a:buChar char="●"/>
            </a:pPr>
            <a:r>
              <a:rPr b="0" i="0" lang="en-US" sz="1600" u="none" cap="none" strike="noStrike">
                <a:solidFill>
                  <a:schemeClr val="lt1"/>
                </a:solidFill>
                <a:latin typeface="Average"/>
                <a:ea typeface="Average"/>
                <a:cs typeface="Average"/>
                <a:sym typeface="Average"/>
              </a:rPr>
              <a:t>Utqiagvik / Barrow</a:t>
            </a:r>
            <a:endParaRPr b="0" i="0" sz="1600" u="none" cap="none" strike="noStrike">
              <a:solidFill>
                <a:schemeClr val="lt1"/>
              </a:solidFill>
              <a:latin typeface="Arial"/>
              <a:ea typeface="Arial"/>
              <a:cs typeface="Arial"/>
              <a:sym typeface="Arial"/>
            </a:endParaRPr>
          </a:p>
          <a:p>
            <a:pPr indent="-330020" lvl="0" marL="457200" marR="0" rtl="0" algn="l">
              <a:lnSpc>
                <a:spcPct val="100000"/>
              </a:lnSpc>
              <a:spcBef>
                <a:spcPts val="0"/>
              </a:spcBef>
              <a:spcAft>
                <a:spcPts val="0"/>
              </a:spcAft>
              <a:buClr>
                <a:schemeClr val="lt1"/>
              </a:buClr>
              <a:buSzPts val="1600"/>
              <a:buFont typeface="Average"/>
              <a:buChar char="●"/>
            </a:pPr>
            <a:r>
              <a:rPr b="0" i="0" lang="en-US" sz="1600" u="none" cap="none" strike="noStrike">
                <a:solidFill>
                  <a:schemeClr val="lt1"/>
                </a:solidFill>
                <a:latin typeface="Average"/>
                <a:ea typeface="Average"/>
                <a:cs typeface="Average"/>
                <a:sym typeface="Average"/>
              </a:rPr>
              <a:t>Nuiqsut</a:t>
            </a:r>
            <a:endParaRPr b="0" i="0" sz="1600" u="none" cap="none" strike="noStrike">
              <a:solidFill>
                <a:schemeClr val="lt1"/>
              </a:solidFill>
              <a:latin typeface="Arial"/>
              <a:ea typeface="Arial"/>
              <a:cs typeface="Arial"/>
              <a:sym typeface="Arial"/>
            </a:endParaRPr>
          </a:p>
          <a:p>
            <a:pPr indent="-330019" lvl="0" marL="457200" marR="0" rtl="0" algn="l">
              <a:lnSpc>
                <a:spcPct val="100000"/>
              </a:lnSpc>
              <a:spcBef>
                <a:spcPts val="0"/>
              </a:spcBef>
              <a:spcAft>
                <a:spcPts val="0"/>
              </a:spcAft>
              <a:buClr>
                <a:schemeClr val="lt1"/>
              </a:buClr>
              <a:buSzPts val="1600"/>
              <a:buFont typeface="Average"/>
              <a:buChar char="●"/>
            </a:pPr>
            <a:r>
              <a:rPr b="0" i="0" lang="en-US" sz="1600" u="none" cap="none" strike="noStrike">
                <a:solidFill>
                  <a:schemeClr val="lt1"/>
                </a:solidFill>
                <a:latin typeface="Average"/>
                <a:ea typeface="Average"/>
                <a:cs typeface="Average"/>
                <a:sym typeface="Average"/>
              </a:rPr>
              <a:t>Kaktovik</a:t>
            </a:r>
            <a:endParaRPr b="0" i="0" sz="1600" u="none" cap="none" strike="noStrike">
              <a:solidFill>
                <a:schemeClr val="lt1"/>
              </a:solidFill>
              <a:latin typeface="Average"/>
              <a:ea typeface="Average"/>
              <a:cs typeface="Average"/>
              <a:sym typeface="Average"/>
            </a:endParaRPr>
          </a:p>
          <a:p>
            <a:pPr indent="0" lvl="0" marL="457200" marR="0" rtl="0" algn="l">
              <a:lnSpc>
                <a:spcPct val="100000"/>
              </a:lnSpc>
              <a:spcBef>
                <a:spcPts val="0"/>
              </a:spcBef>
              <a:spcAft>
                <a:spcPts val="0"/>
              </a:spcAft>
              <a:buNone/>
            </a:pPr>
            <a:r>
              <a:t/>
            </a:r>
            <a:endParaRPr sz="1600">
              <a:solidFill>
                <a:schemeClr val="lt1"/>
              </a:solidFill>
              <a:latin typeface="Average"/>
              <a:ea typeface="Average"/>
              <a:cs typeface="Average"/>
              <a:sym typeface="Average"/>
            </a:endParaRPr>
          </a:p>
          <a:p>
            <a:pPr indent="0" lvl="0" marL="0" marR="0" rtl="0" algn="l">
              <a:lnSpc>
                <a:spcPct val="100000"/>
              </a:lnSpc>
              <a:spcBef>
                <a:spcPts val="0"/>
              </a:spcBef>
              <a:spcAft>
                <a:spcPts val="0"/>
              </a:spcAft>
              <a:buNone/>
            </a:pPr>
            <a:r>
              <a:rPr b="0" i="0" lang="en-US" sz="1600" u="none" cap="none" strike="noStrike">
                <a:solidFill>
                  <a:schemeClr val="lt1"/>
                </a:solidFill>
                <a:latin typeface="Average"/>
                <a:ea typeface="Average"/>
                <a:cs typeface="Average"/>
                <a:sym typeface="Average"/>
              </a:rPr>
              <a:t>The method combines:</a:t>
            </a:r>
            <a:endParaRPr b="0" i="0" sz="1600" u="none" cap="none" strike="noStrike">
              <a:solidFill>
                <a:schemeClr val="lt1"/>
              </a:solidFill>
              <a:latin typeface="Arial"/>
              <a:ea typeface="Arial"/>
              <a:cs typeface="Arial"/>
              <a:sym typeface="Arial"/>
            </a:endParaRPr>
          </a:p>
          <a:p>
            <a:pPr indent="-330020" lvl="0" marL="457200" marR="0" rtl="0" algn="l">
              <a:lnSpc>
                <a:spcPct val="100000"/>
              </a:lnSpc>
              <a:spcBef>
                <a:spcPts val="0"/>
              </a:spcBef>
              <a:spcAft>
                <a:spcPts val="0"/>
              </a:spcAft>
              <a:buClr>
                <a:schemeClr val="lt1"/>
              </a:buClr>
              <a:buSzPts val="1600"/>
              <a:buFont typeface="Average"/>
              <a:buChar char="●"/>
            </a:pPr>
            <a:r>
              <a:rPr b="0" i="0" lang="en-US" sz="1600" u="none" cap="none" strike="noStrike">
                <a:solidFill>
                  <a:schemeClr val="lt1"/>
                </a:solidFill>
                <a:latin typeface="Average"/>
                <a:ea typeface="Average"/>
                <a:cs typeface="Average"/>
                <a:sym typeface="Average"/>
              </a:rPr>
              <a:t>Ship density from AIS</a:t>
            </a:r>
            <a:endParaRPr b="0" i="0" sz="1600" u="none" cap="none" strike="noStrike">
              <a:solidFill>
                <a:schemeClr val="lt1"/>
              </a:solidFill>
              <a:latin typeface="Arial"/>
              <a:ea typeface="Arial"/>
              <a:cs typeface="Arial"/>
              <a:sym typeface="Arial"/>
            </a:endParaRPr>
          </a:p>
          <a:p>
            <a:pPr indent="-330020" lvl="0" marL="457200" marR="0" rtl="0" algn="l">
              <a:lnSpc>
                <a:spcPct val="100000"/>
              </a:lnSpc>
              <a:spcBef>
                <a:spcPts val="0"/>
              </a:spcBef>
              <a:spcAft>
                <a:spcPts val="0"/>
              </a:spcAft>
              <a:buClr>
                <a:schemeClr val="lt1"/>
              </a:buClr>
              <a:buSzPts val="1600"/>
              <a:buFont typeface="Average"/>
              <a:buChar char="●"/>
            </a:pPr>
            <a:r>
              <a:rPr b="0" i="0" lang="en-US" sz="1600" u="none" cap="none" strike="noStrike">
                <a:solidFill>
                  <a:schemeClr val="lt1"/>
                </a:solidFill>
                <a:latin typeface="Average"/>
                <a:ea typeface="Average"/>
                <a:cs typeface="Average"/>
                <a:sym typeface="Average"/>
              </a:rPr>
              <a:t>Subsistence harvest data</a:t>
            </a:r>
            <a:endParaRPr b="0" i="0" sz="1600" u="none" cap="none" strike="noStrike">
              <a:solidFill>
                <a:schemeClr val="lt1"/>
              </a:solidFill>
              <a:latin typeface="Arial"/>
              <a:ea typeface="Arial"/>
              <a:cs typeface="Arial"/>
              <a:sym typeface="Arial"/>
            </a:endParaRPr>
          </a:p>
          <a:p>
            <a:pPr indent="-330019" lvl="0" marL="457200" marR="0" rtl="0" algn="l">
              <a:lnSpc>
                <a:spcPct val="100000"/>
              </a:lnSpc>
              <a:spcBef>
                <a:spcPts val="0"/>
              </a:spcBef>
              <a:spcAft>
                <a:spcPts val="0"/>
              </a:spcAft>
              <a:buClr>
                <a:schemeClr val="lt1"/>
              </a:buClr>
              <a:buSzPts val="1600"/>
              <a:buFont typeface="Average"/>
              <a:buChar char="●"/>
            </a:pPr>
            <a:r>
              <a:rPr b="0" i="0" lang="en-US" sz="1600" u="none" cap="none" strike="noStrike">
                <a:solidFill>
                  <a:schemeClr val="lt1"/>
                </a:solidFill>
                <a:latin typeface="Average"/>
                <a:ea typeface="Average"/>
                <a:cs typeface="Average"/>
                <a:sym typeface="Average"/>
              </a:rPr>
              <a:t>GNOME oil spill </a:t>
            </a:r>
            <a:r>
              <a:rPr lang="en-US" sz="1600">
                <a:solidFill>
                  <a:schemeClr val="lt1"/>
                </a:solidFill>
                <a:latin typeface="Average"/>
                <a:ea typeface="Average"/>
                <a:cs typeface="Average"/>
                <a:sym typeface="Average"/>
              </a:rPr>
              <a:t>particle tracking</a:t>
            </a:r>
            <a:endParaRPr b="0" i="0" sz="1600" u="none" cap="none" strike="noStrike">
              <a:solidFill>
                <a:schemeClr val="lt1"/>
              </a:solidFill>
              <a:latin typeface="Arial"/>
              <a:ea typeface="Arial"/>
              <a:cs typeface="Arial"/>
              <a:sym typeface="Arial"/>
            </a:endParaRPr>
          </a:p>
        </p:txBody>
      </p:sp>
      <p:sp>
        <p:nvSpPr>
          <p:cNvPr id="237" name="Google Shape;237;p39"/>
          <p:cNvSpPr txBox="1"/>
          <p:nvPr/>
        </p:nvSpPr>
        <p:spPr>
          <a:xfrm>
            <a:off x="311760" y="593280"/>
            <a:ext cx="852012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000" u="none" cap="none" strike="noStrike">
                <a:solidFill>
                  <a:schemeClr val="lt1"/>
                </a:solidFill>
                <a:latin typeface="Oswald"/>
                <a:ea typeface="Oswald"/>
                <a:cs typeface="Oswald"/>
                <a:sym typeface="Oswald"/>
              </a:rPr>
              <a:t>Project overview</a:t>
            </a:r>
            <a:endParaRPr b="0" i="0" sz="1400" u="none" cap="none" strike="noStrike">
              <a:solidFill>
                <a:schemeClr val="lt1"/>
              </a:solidFill>
              <a:latin typeface="Arial"/>
              <a:ea typeface="Arial"/>
              <a:cs typeface="Arial"/>
              <a:sym typeface="Arial"/>
            </a:endParaRPr>
          </a:p>
        </p:txBody>
      </p:sp>
      <p:pic>
        <p:nvPicPr>
          <p:cNvPr id="238" name="Google Shape;238;p39"/>
          <p:cNvPicPr preferRelativeResize="0"/>
          <p:nvPr/>
        </p:nvPicPr>
        <p:blipFill rotWithShape="1">
          <a:blip r:embed="rId3">
            <a:alphaModFix/>
          </a:blip>
          <a:srcRect b="0" l="0" r="0" t="0"/>
          <a:stretch/>
        </p:blipFill>
        <p:spPr>
          <a:xfrm>
            <a:off x="3692880" y="1536480"/>
            <a:ext cx="5139000" cy="2115360"/>
          </a:xfrm>
          <a:prstGeom prst="rect">
            <a:avLst/>
          </a:prstGeom>
          <a:noFill/>
          <a:ln>
            <a:noFill/>
          </a:ln>
        </p:spPr>
      </p:pic>
      <p:pic>
        <p:nvPicPr>
          <p:cNvPr id="239" name="Google Shape;239;p39"/>
          <p:cNvPicPr preferRelativeResize="0"/>
          <p:nvPr/>
        </p:nvPicPr>
        <p:blipFill rotWithShape="1">
          <a:blip r:embed="rId4">
            <a:alphaModFix/>
          </a:blip>
          <a:srcRect b="0" l="0" r="0" t="0"/>
          <a:stretch/>
        </p:blipFill>
        <p:spPr>
          <a:xfrm>
            <a:off x="3692880" y="3804840"/>
            <a:ext cx="2838240" cy="879120"/>
          </a:xfrm>
          <a:prstGeom prst="rect">
            <a:avLst/>
          </a:prstGeom>
          <a:noFill/>
          <a:ln>
            <a:noFill/>
          </a:ln>
        </p:spPr>
      </p:pic>
      <p:pic>
        <p:nvPicPr>
          <p:cNvPr id="240" name="Google Shape;240;p39"/>
          <p:cNvPicPr preferRelativeResize="0"/>
          <p:nvPr/>
        </p:nvPicPr>
        <p:blipFill rotWithShape="1">
          <a:blip r:embed="rId5">
            <a:alphaModFix/>
          </a:blip>
          <a:srcRect b="0" l="0" r="0" t="0"/>
          <a:stretch/>
        </p:blipFill>
        <p:spPr>
          <a:xfrm>
            <a:off x="6683760" y="3804840"/>
            <a:ext cx="2148120" cy="1202760"/>
          </a:xfrm>
          <a:prstGeom prst="rect">
            <a:avLst/>
          </a:prstGeom>
          <a:noFill/>
          <a:ln>
            <a:noFill/>
          </a:ln>
        </p:spPr>
      </p:pic>
      <p:sp>
        <p:nvSpPr>
          <p:cNvPr id="241" name="Google Shape;241;p39"/>
          <p:cNvSpPr txBox="1"/>
          <p:nvPr/>
        </p:nvSpPr>
        <p:spPr>
          <a:xfrm>
            <a:off x="311750" y="5533550"/>
            <a:ext cx="8407800" cy="6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US" sz="1600">
                <a:solidFill>
                  <a:schemeClr val="lt1"/>
                </a:solidFill>
                <a:latin typeface="Average"/>
                <a:ea typeface="Average"/>
                <a:cs typeface="Average"/>
                <a:sym typeface="Average"/>
              </a:rPr>
              <a:t>The analysis could be used in similar situations in the Gulf of Mexico or other regions with high potential for vessel accidents.</a:t>
            </a:r>
            <a:endParaRPr/>
          </a:p>
        </p:txBody>
      </p:sp>
      <p:sp>
        <p:nvSpPr>
          <p:cNvPr id="242" name="Google Shape;242;p39"/>
          <p:cNvSpPr/>
          <p:nvPr/>
        </p:nvSpPr>
        <p:spPr>
          <a:xfrm>
            <a:off x="5684725" y="1718300"/>
            <a:ext cx="204300" cy="2043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highlight>
                <a:srgbClr val="FF0000"/>
              </a:highlight>
            </a:endParaRPr>
          </a:p>
        </p:txBody>
      </p:sp>
      <p:sp>
        <p:nvSpPr>
          <p:cNvPr id="243" name="Google Shape;243;p39"/>
          <p:cNvSpPr/>
          <p:nvPr/>
        </p:nvSpPr>
        <p:spPr>
          <a:xfrm>
            <a:off x="6683750" y="2181050"/>
            <a:ext cx="204300" cy="2043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highlight>
                <a:srgbClr val="FF0000"/>
              </a:highlight>
            </a:endParaRPr>
          </a:p>
        </p:txBody>
      </p:sp>
      <p:sp>
        <p:nvSpPr>
          <p:cNvPr id="244" name="Google Shape;244;p39"/>
          <p:cNvSpPr/>
          <p:nvPr/>
        </p:nvSpPr>
        <p:spPr>
          <a:xfrm>
            <a:off x="7980325" y="2166909"/>
            <a:ext cx="204300" cy="2043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highlight>
                <a:srgbClr val="FF0000"/>
              </a:highlight>
            </a:endParaRPr>
          </a:p>
        </p:txBody>
      </p:sp>
      <p:sp>
        <p:nvSpPr>
          <p:cNvPr id="245" name="Google Shape;245;p39"/>
          <p:cNvSpPr txBox="1"/>
          <p:nvPr/>
        </p:nvSpPr>
        <p:spPr>
          <a:xfrm>
            <a:off x="1495550" y="6221750"/>
            <a:ext cx="6040200" cy="5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u="sng">
                <a:solidFill>
                  <a:srgbClr val="0000FF"/>
                </a:solidFill>
                <a:latin typeface="Average"/>
                <a:ea typeface="Average"/>
                <a:cs typeface="Average"/>
                <a:sym typeface="Average"/>
                <a:hlinkClick r:id="rId6"/>
              </a:rPr>
              <a:t>http://osra.axds.co</a:t>
            </a:r>
            <a:r>
              <a:rPr lang="en-US" sz="1900">
                <a:solidFill>
                  <a:srgbClr val="0000FF"/>
                </a:solidFill>
                <a:latin typeface="Average"/>
                <a:ea typeface="Average"/>
                <a:cs typeface="Average"/>
                <a:sym typeface="Average"/>
              </a:rPr>
              <a:t> / </a:t>
            </a:r>
            <a:r>
              <a:rPr lang="en-US" sz="1900" u="sng">
                <a:solidFill>
                  <a:srgbClr val="0000FF"/>
                </a:solidFill>
                <a:latin typeface="Average"/>
                <a:ea typeface="Average"/>
                <a:cs typeface="Average"/>
                <a:sym typeface="Average"/>
                <a:hlinkClick r:id="rId7"/>
              </a:rPr>
              <a:t>https://arctic-osra.aoos.org/</a:t>
            </a:r>
            <a:endParaRPr sz="600">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0"/>
          <p:cNvSpPr txBox="1"/>
          <p:nvPr>
            <p:ph idx="1" type="body"/>
          </p:nvPr>
        </p:nvSpPr>
        <p:spPr>
          <a:xfrm>
            <a:off x="159300" y="4933430"/>
            <a:ext cx="5998800" cy="128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37474F"/>
                </a:solidFill>
              </a:rPr>
              <a:t>Subsistence for bowhead in September 2017</a:t>
            </a:r>
            <a:endParaRPr>
              <a:solidFill>
                <a:srgbClr val="37474F"/>
              </a:solidFill>
            </a:endParaRPr>
          </a:p>
          <a:p>
            <a:pPr indent="0" lvl="0" marL="0" rtl="0" algn="l">
              <a:spcBef>
                <a:spcPts val="0"/>
              </a:spcBef>
              <a:spcAft>
                <a:spcPts val="0"/>
              </a:spcAft>
              <a:buNone/>
            </a:pPr>
            <a:r>
              <a:t/>
            </a:r>
            <a:endParaRPr>
              <a:solidFill>
                <a:srgbClr val="37474F"/>
              </a:solidFill>
            </a:endParaRPr>
          </a:p>
          <a:p>
            <a:pPr indent="0" lvl="0" marL="0" rtl="0" algn="l">
              <a:spcBef>
                <a:spcPts val="0"/>
              </a:spcBef>
              <a:spcAft>
                <a:spcPts val="0"/>
              </a:spcAft>
              <a:buNone/>
            </a:pPr>
            <a:r>
              <a:t/>
            </a:r>
            <a:endParaRPr>
              <a:solidFill>
                <a:srgbClr val="37474F"/>
              </a:solidFill>
            </a:endParaRPr>
          </a:p>
        </p:txBody>
      </p:sp>
      <p:pic>
        <p:nvPicPr>
          <p:cNvPr id="251" name="Google Shape;251;p40"/>
          <p:cNvPicPr preferRelativeResize="0"/>
          <p:nvPr/>
        </p:nvPicPr>
        <p:blipFill>
          <a:blip r:embed="rId3">
            <a:alphaModFix/>
          </a:blip>
          <a:stretch>
            <a:fillRect/>
          </a:stretch>
        </p:blipFill>
        <p:spPr>
          <a:xfrm>
            <a:off x="137750" y="552975"/>
            <a:ext cx="8839200" cy="4380450"/>
          </a:xfrm>
          <a:prstGeom prst="rect">
            <a:avLst/>
          </a:prstGeom>
          <a:noFill/>
          <a:ln>
            <a:noFill/>
          </a:ln>
        </p:spPr>
      </p:pic>
      <p:sp>
        <p:nvSpPr>
          <p:cNvPr id="252" name="Google Shape;252;p40"/>
          <p:cNvSpPr txBox="1"/>
          <p:nvPr/>
        </p:nvSpPr>
        <p:spPr>
          <a:xfrm>
            <a:off x="1495550" y="6221750"/>
            <a:ext cx="6040200" cy="5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u="sng">
                <a:solidFill>
                  <a:srgbClr val="0000FF"/>
                </a:solidFill>
                <a:latin typeface="Average"/>
                <a:ea typeface="Average"/>
                <a:cs typeface="Average"/>
                <a:sym typeface="Average"/>
                <a:hlinkClick r:id="rId4"/>
              </a:rPr>
              <a:t>http://osra.axds.co</a:t>
            </a:r>
            <a:r>
              <a:rPr lang="en-US" sz="1900">
                <a:solidFill>
                  <a:srgbClr val="0000FF"/>
                </a:solidFill>
                <a:latin typeface="Average"/>
                <a:ea typeface="Average"/>
                <a:cs typeface="Average"/>
                <a:sym typeface="Average"/>
              </a:rPr>
              <a:t> / </a:t>
            </a:r>
            <a:r>
              <a:rPr lang="en-US" sz="1900" u="sng">
                <a:solidFill>
                  <a:srgbClr val="0000FF"/>
                </a:solidFill>
                <a:latin typeface="Average"/>
                <a:ea typeface="Average"/>
                <a:cs typeface="Average"/>
                <a:sym typeface="Average"/>
                <a:hlinkClick r:id="rId5"/>
              </a:rPr>
              <a:t>https://arctic-osra.aoos.org/</a:t>
            </a:r>
            <a:endParaRPr sz="600">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1"/>
          <p:cNvSpPr txBox="1"/>
          <p:nvPr>
            <p:ph idx="1" type="body"/>
          </p:nvPr>
        </p:nvSpPr>
        <p:spPr>
          <a:xfrm>
            <a:off x="159300" y="4914949"/>
            <a:ext cx="5998800" cy="130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Subsistence for bowhead in September 2017</a:t>
            </a:r>
            <a:endParaRPr>
              <a:solidFill>
                <a:schemeClr val="lt1"/>
              </a:solidFill>
            </a:endParaRPr>
          </a:p>
          <a:p>
            <a:pPr indent="0" lvl="0" marL="0" rtl="0" algn="l">
              <a:spcBef>
                <a:spcPts val="0"/>
              </a:spcBef>
              <a:spcAft>
                <a:spcPts val="0"/>
              </a:spcAft>
              <a:buNone/>
            </a:pPr>
            <a:r>
              <a:rPr lang="en-US">
                <a:solidFill>
                  <a:srgbClr val="37474F"/>
                </a:solidFill>
              </a:rPr>
              <a:t>W</a:t>
            </a:r>
            <a:r>
              <a:rPr lang="en-US">
                <a:solidFill>
                  <a:srgbClr val="37474F"/>
                </a:solidFill>
              </a:rPr>
              <a:t>ith AIS tracks (all vessel types)</a:t>
            </a:r>
            <a:endParaRPr>
              <a:solidFill>
                <a:srgbClr val="37474F"/>
              </a:solidFill>
            </a:endParaRPr>
          </a:p>
          <a:p>
            <a:pPr indent="0" lvl="0" marL="0" rtl="0" algn="l">
              <a:spcBef>
                <a:spcPts val="0"/>
              </a:spcBef>
              <a:spcAft>
                <a:spcPts val="0"/>
              </a:spcAft>
              <a:buNone/>
            </a:pPr>
            <a:r>
              <a:t/>
            </a:r>
            <a:endParaRPr>
              <a:solidFill>
                <a:srgbClr val="37474F"/>
              </a:solidFill>
            </a:endParaRPr>
          </a:p>
        </p:txBody>
      </p:sp>
      <p:pic>
        <p:nvPicPr>
          <p:cNvPr id="258" name="Google Shape;258;p41"/>
          <p:cNvPicPr preferRelativeResize="0"/>
          <p:nvPr/>
        </p:nvPicPr>
        <p:blipFill>
          <a:blip r:embed="rId3">
            <a:alphaModFix/>
          </a:blip>
          <a:stretch>
            <a:fillRect/>
          </a:stretch>
        </p:blipFill>
        <p:spPr>
          <a:xfrm>
            <a:off x="152400" y="571450"/>
            <a:ext cx="8839199" cy="4343512"/>
          </a:xfrm>
          <a:prstGeom prst="rect">
            <a:avLst/>
          </a:prstGeom>
          <a:noFill/>
          <a:ln>
            <a:noFill/>
          </a:ln>
        </p:spPr>
      </p:pic>
      <p:sp>
        <p:nvSpPr>
          <p:cNvPr id="259" name="Google Shape;259;p41"/>
          <p:cNvSpPr txBox="1"/>
          <p:nvPr/>
        </p:nvSpPr>
        <p:spPr>
          <a:xfrm>
            <a:off x="1495550" y="6221750"/>
            <a:ext cx="6040200" cy="5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u="sng">
                <a:solidFill>
                  <a:srgbClr val="0000FF"/>
                </a:solidFill>
                <a:latin typeface="Average"/>
                <a:ea typeface="Average"/>
                <a:cs typeface="Average"/>
                <a:sym typeface="Average"/>
                <a:hlinkClick r:id="rId4"/>
              </a:rPr>
              <a:t>http://osra.axds.co</a:t>
            </a:r>
            <a:r>
              <a:rPr lang="en-US" sz="1900">
                <a:solidFill>
                  <a:srgbClr val="0000FF"/>
                </a:solidFill>
                <a:latin typeface="Average"/>
                <a:ea typeface="Average"/>
                <a:cs typeface="Average"/>
                <a:sym typeface="Average"/>
              </a:rPr>
              <a:t> / </a:t>
            </a:r>
            <a:r>
              <a:rPr lang="en-US" sz="1900" u="sng">
                <a:solidFill>
                  <a:srgbClr val="0000FF"/>
                </a:solidFill>
                <a:latin typeface="Average"/>
                <a:ea typeface="Average"/>
                <a:cs typeface="Average"/>
                <a:sym typeface="Average"/>
                <a:hlinkClick r:id="rId5"/>
              </a:rPr>
              <a:t>https://arctic-osra.aoos.org/</a:t>
            </a:r>
            <a:endParaRPr sz="600">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2"/>
          <p:cNvSpPr txBox="1"/>
          <p:nvPr>
            <p:ph idx="1" type="body"/>
          </p:nvPr>
        </p:nvSpPr>
        <p:spPr>
          <a:xfrm>
            <a:off x="159300" y="4932325"/>
            <a:ext cx="8306100" cy="128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Subsistence for bowhead in September 2017</a:t>
            </a:r>
            <a:endParaRPr>
              <a:solidFill>
                <a:schemeClr val="lt1"/>
              </a:solidFill>
            </a:endParaRPr>
          </a:p>
          <a:p>
            <a:pPr indent="0" lvl="0" marL="0" rtl="0" algn="l">
              <a:spcBef>
                <a:spcPts val="0"/>
              </a:spcBef>
              <a:spcAft>
                <a:spcPts val="0"/>
              </a:spcAft>
              <a:buNone/>
            </a:pPr>
            <a:r>
              <a:rPr lang="en-US">
                <a:solidFill>
                  <a:schemeClr val="lt1"/>
                </a:solidFill>
              </a:rPr>
              <a:t>With AIS tracks (all vessel types)</a:t>
            </a:r>
            <a:endParaRPr>
              <a:solidFill>
                <a:srgbClr val="37474F"/>
              </a:solidFill>
            </a:endParaRPr>
          </a:p>
          <a:p>
            <a:pPr indent="0" lvl="0" marL="0" rtl="0" algn="l">
              <a:spcBef>
                <a:spcPts val="0"/>
              </a:spcBef>
              <a:spcAft>
                <a:spcPts val="0"/>
              </a:spcAft>
              <a:buNone/>
            </a:pPr>
            <a:r>
              <a:rPr lang="en-US">
                <a:solidFill>
                  <a:srgbClr val="37474F"/>
                </a:solidFill>
              </a:rPr>
              <a:t>With risk analysis - intersection of use and where modeled particles end up</a:t>
            </a:r>
            <a:endParaRPr>
              <a:solidFill>
                <a:srgbClr val="37474F"/>
              </a:solidFill>
            </a:endParaRPr>
          </a:p>
        </p:txBody>
      </p:sp>
      <p:pic>
        <p:nvPicPr>
          <p:cNvPr id="265" name="Google Shape;265;p42"/>
          <p:cNvPicPr preferRelativeResize="0"/>
          <p:nvPr/>
        </p:nvPicPr>
        <p:blipFill>
          <a:blip r:embed="rId3">
            <a:alphaModFix/>
          </a:blip>
          <a:stretch>
            <a:fillRect/>
          </a:stretch>
        </p:blipFill>
        <p:spPr>
          <a:xfrm>
            <a:off x="152400" y="554075"/>
            <a:ext cx="8839196" cy="4378253"/>
          </a:xfrm>
          <a:prstGeom prst="rect">
            <a:avLst/>
          </a:prstGeom>
          <a:noFill/>
          <a:ln>
            <a:noFill/>
          </a:ln>
        </p:spPr>
      </p:pic>
      <p:sp>
        <p:nvSpPr>
          <p:cNvPr id="266" name="Google Shape;266;p42"/>
          <p:cNvSpPr txBox="1"/>
          <p:nvPr/>
        </p:nvSpPr>
        <p:spPr>
          <a:xfrm>
            <a:off x="1495550" y="6221750"/>
            <a:ext cx="6040200" cy="5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900" u="sng">
                <a:solidFill>
                  <a:srgbClr val="0000FF"/>
                </a:solidFill>
                <a:latin typeface="Average"/>
                <a:ea typeface="Average"/>
                <a:cs typeface="Average"/>
                <a:sym typeface="Average"/>
                <a:hlinkClick r:id="rId4"/>
              </a:rPr>
              <a:t>http://osra.axds.co</a:t>
            </a:r>
            <a:r>
              <a:rPr lang="en-US" sz="1900">
                <a:solidFill>
                  <a:srgbClr val="0000FF"/>
                </a:solidFill>
                <a:latin typeface="Average"/>
                <a:ea typeface="Average"/>
                <a:cs typeface="Average"/>
                <a:sym typeface="Average"/>
              </a:rPr>
              <a:t> / </a:t>
            </a:r>
            <a:r>
              <a:rPr lang="en-US" sz="1900" u="sng">
                <a:solidFill>
                  <a:srgbClr val="0000FF"/>
                </a:solidFill>
                <a:latin typeface="Average"/>
                <a:ea typeface="Average"/>
                <a:cs typeface="Average"/>
                <a:sym typeface="Average"/>
                <a:hlinkClick r:id="rId5"/>
              </a:rPr>
              <a:t>https://arctic-osra.aoos.org/</a:t>
            </a:r>
            <a:endParaRPr sz="600">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311700" y="2867800"/>
            <a:ext cx="8520600" cy="122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Future Work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311700" y="2085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Future AIS work</a:t>
            </a:r>
            <a:endParaRPr/>
          </a:p>
        </p:txBody>
      </p:sp>
      <p:sp>
        <p:nvSpPr>
          <p:cNvPr id="277" name="Google Shape;277;p44"/>
          <p:cNvSpPr txBox="1"/>
          <p:nvPr>
            <p:ph idx="1" type="body"/>
          </p:nvPr>
        </p:nvSpPr>
        <p:spPr>
          <a:xfrm>
            <a:off x="311700" y="1244200"/>
            <a:ext cx="8520600" cy="4847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500">
                <a:solidFill>
                  <a:srgbClr val="FFFFFF"/>
                </a:solidFill>
              </a:rPr>
              <a:t>Accepted:</a:t>
            </a:r>
            <a:endParaRPr b="1" sz="1500">
              <a:solidFill>
                <a:srgbClr val="FFFFFF"/>
              </a:solidFill>
            </a:endParaRPr>
          </a:p>
          <a:p>
            <a:pPr indent="-323850" lvl="0" marL="457200" rtl="0" algn="l">
              <a:lnSpc>
                <a:spcPct val="115000"/>
              </a:lnSpc>
              <a:spcBef>
                <a:spcPts val="1000"/>
              </a:spcBef>
              <a:spcAft>
                <a:spcPts val="0"/>
              </a:spcAft>
              <a:buClr>
                <a:srgbClr val="FFFFFF"/>
              </a:buClr>
              <a:buSzPts val="1500"/>
              <a:buFont typeface="Arial"/>
              <a:buChar char="●"/>
            </a:pPr>
            <a:r>
              <a:rPr lang="en-US" sz="1500">
                <a:solidFill>
                  <a:srgbClr val="FFFFFF"/>
                </a:solidFill>
              </a:rPr>
              <a:t>NPS, Vessel Drift and Oil Spill Trajectories in the Bering &amp; Chukchi Seas (PI: Tahzay Jones)</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Develop vessel drift &amp; simulation models</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Incorporate new community subsistence datasets</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Simulate hundreds of oil spills to predict risk</a:t>
            </a:r>
            <a:endParaRPr sz="1500">
              <a:solidFill>
                <a:srgbClr val="FFFFFF"/>
              </a:solidFill>
            </a:endParaRPr>
          </a:p>
          <a:p>
            <a:pPr indent="-323850" lvl="0" marL="457200" rtl="0" algn="l">
              <a:lnSpc>
                <a:spcPct val="115000"/>
              </a:lnSpc>
              <a:spcBef>
                <a:spcPts val="0"/>
              </a:spcBef>
              <a:spcAft>
                <a:spcPts val="0"/>
              </a:spcAft>
              <a:buClr>
                <a:srgbClr val="FFFFFF"/>
              </a:buClr>
              <a:buSzPts val="1500"/>
              <a:buFont typeface="Arial"/>
              <a:buChar char="●"/>
            </a:pPr>
            <a:r>
              <a:rPr lang="en-US" sz="1500">
                <a:solidFill>
                  <a:srgbClr val="FFFFFF"/>
                </a:solidFill>
              </a:rPr>
              <a:t>Aleutian Islands &amp; Bering Sea LCC- Aleutian AIS Regions of Interest </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Seasonal vessel track summaries for regions of interest in the Aleutian Islands, AK</a:t>
            </a:r>
            <a:endParaRPr sz="1500">
              <a:solidFill>
                <a:srgbClr val="FFFFFF"/>
              </a:solidFill>
            </a:endParaRPr>
          </a:p>
          <a:p>
            <a:pPr indent="0" lvl="0" marL="0" rtl="0" algn="l">
              <a:lnSpc>
                <a:spcPct val="115000"/>
              </a:lnSpc>
              <a:spcBef>
                <a:spcPts val="1000"/>
              </a:spcBef>
              <a:spcAft>
                <a:spcPts val="0"/>
              </a:spcAft>
              <a:buNone/>
            </a:pPr>
            <a:r>
              <a:rPr b="1" lang="en-US" sz="1500">
                <a:solidFill>
                  <a:srgbClr val="FFFFFF"/>
                </a:solidFill>
              </a:rPr>
              <a:t>Pending:</a:t>
            </a:r>
            <a:endParaRPr b="1" sz="1500">
              <a:solidFill>
                <a:srgbClr val="FFFFFF"/>
              </a:solidFill>
            </a:endParaRPr>
          </a:p>
          <a:p>
            <a:pPr indent="-323850" lvl="0" marL="457200" rtl="0" algn="l">
              <a:lnSpc>
                <a:spcPct val="115000"/>
              </a:lnSpc>
              <a:spcBef>
                <a:spcPts val="1000"/>
              </a:spcBef>
              <a:spcAft>
                <a:spcPts val="0"/>
              </a:spcAft>
              <a:buClr>
                <a:srgbClr val="FFFFFF"/>
              </a:buClr>
              <a:buSzPts val="1500"/>
              <a:buFont typeface="Arial"/>
              <a:buChar char="●"/>
            </a:pPr>
            <a:r>
              <a:rPr lang="en-US" sz="1500">
                <a:solidFill>
                  <a:srgbClr val="FFFFFF"/>
                </a:solidFill>
              </a:rPr>
              <a:t>NSF Science Diplomacy, Navigating the New Arctic (PI- Paul Berkmann)</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Big data processing: Danish Marine Authority &amp; US Arctic</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Satellite/ terrestrial data cross-validation</a:t>
            </a:r>
            <a:endParaRPr sz="1500">
              <a:solidFill>
                <a:srgbClr val="FFFFFF"/>
              </a:solidFill>
            </a:endParaRPr>
          </a:p>
          <a:p>
            <a:pPr indent="-323850" lvl="0" marL="457200" rtl="0" algn="l">
              <a:lnSpc>
                <a:spcPct val="115000"/>
              </a:lnSpc>
              <a:spcBef>
                <a:spcPts val="0"/>
              </a:spcBef>
              <a:spcAft>
                <a:spcPts val="0"/>
              </a:spcAft>
              <a:buClr>
                <a:srgbClr val="FFFFFF"/>
              </a:buClr>
              <a:buSzPts val="1500"/>
              <a:buFont typeface="Arial"/>
              <a:buChar char="●"/>
            </a:pPr>
            <a:r>
              <a:rPr lang="en-US" sz="1500">
                <a:solidFill>
                  <a:srgbClr val="FFFFFF"/>
                </a:solidFill>
              </a:rPr>
              <a:t>U.S Coast Guard/AOOS</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static analytical data products (similar to ROI analysis)</a:t>
            </a:r>
            <a:endParaRPr sz="1500">
              <a:solidFill>
                <a:srgbClr val="FFFFFF"/>
              </a:solidFill>
            </a:endParaRPr>
          </a:p>
          <a:p>
            <a:pPr indent="-323850" lvl="1" marL="914400" rtl="0" algn="l">
              <a:lnSpc>
                <a:spcPct val="115000"/>
              </a:lnSpc>
              <a:spcBef>
                <a:spcPts val="0"/>
              </a:spcBef>
              <a:spcAft>
                <a:spcPts val="0"/>
              </a:spcAft>
              <a:buClr>
                <a:srgbClr val="FFFFFF"/>
              </a:buClr>
              <a:buSzPts val="1500"/>
              <a:buFont typeface="Arial"/>
              <a:buChar char="o"/>
            </a:pPr>
            <a:r>
              <a:rPr lang="en-US" sz="1500">
                <a:solidFill>
                  <a:srgbClr val="FFFFFF"/>
                </a:solidFill>
              </a:rPr>
              <a:t>end-user tools for custom analytical products</a:t>
            </a:r>
            <a:endParaRPr sz="1500">
              <a:solidFill>
                <a:srgbClr val="FFFFFF"/>
              </a:solidFill>
            </a:endParaRPr>
          </a:p>
          <a:p>
            <a:pPr indent="-323850" lvl="0" marL="457200" rtl="0" algn="l">
              <a:lnSpc>
                <a:spcPct val="115000"/>
              </a:lnSpc>
              <a:spcBef>
                <a:spcPts val="0"/>
              </a:spcBef>
              <a:spcAft>
                <a:spcPts val="0"/>
              </a:spcAft>
              <a:buClr>
                <a:srgbClr val="FFFFFF"/>
              </a:buClr>
              <a:buSzPts val="1500"/>
              <a:buFont typeface="Arial"/>
              <a:buChar char="●"/>
            </a:pPr>
            <a:r>
              <a:rPr lang="en-US" sz="1500">
                <a:solidFill>
                  <a:srgbClr val="FFFFFF"/>
                </a:solidFill>
              </a:rPr>
              <a:t>Arctic Domain Awareness Center (ADAC), U.S. Department of Homeland Security (DHS)- custom analytical data products for vessel tracking and bathymetry</a:t>
            </a:r>
            <a:endParaRPr sz="1500">
              <a:solidFill>
                <a:srgbClr val="FFFFFF"/>
              </a:solidFill>
            </a:endParaRPr>
          </a:p>
          <a:p>
            <a:pPr indent="-457200" lvl="0" marL="914400" rtl="0" algn="l">
              <a:lnSpc>
                <a:spcPct val="115000"/>
              </a:lnSpc>
              <a:spcBef>
                <a:spcPts val="0"/>
              </a:spcBef>
              <a:spcAft>
                <a:spcPts val="0"/>
              </a:spcAft>
              <a:buNone/>
            </a:pPr>
            <a:r>
              <a:t/>
            </a:r>
            <a:endParaRPr sz="1500">
              <a:solidFill>
                <a:srgbClr val="FFFFFF"/>
              </a:solidFill>
            </a:endParaRPr>
          </a:p>
          <a:p>
            <a:pPr indent="0" lvl="0" marL="0" rtl="0" algn="l">
              <a:spcBef>
                <a:spcPts val="1000"/>
              </a:spcBef>
              <a:spcAft>
                <a:spcPts val="1600"/>
              </a:spcAft>
              <a:buNone/>
            </a:pPr>
            <a:r>
              <a:t/>
            </a:r>
            <a:endParaRPr sz="21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AIS </a:t>
            </a:r>
            <a:r>
              <a:rPr lang="en-US"/>
              <a:t>Approach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5" name="Shape 135"/>
        <p:cNvGrpSpPr/>
        <p:nvPr/>
      </p:nvGrpSpPr>
      <p:grpSpPr>
        <a:xfrm>
          <a:off x="0" y="0"/>
          <a:ext cx="0" cy="0"/>
          <a:chOff x="0" y="0"/>
          <a:chExt cx="0" cy="0"/>
        </a:xfrm>
      </p:grpSpPr>
      <p:sp>
        <p:nvSpPr>
          <p:cNvPr id="136" name="Google Shape;136;p30"/>
          <p:cNvSpPr txBox="1"/>
          <p:nvPr>
            <p:ph idx="1" type="body"/>
          </p:nvPr>
        </p:nvSpPr>
        <p:spPr>
          <a:xfrm>
            <a:off x="311700" y="1244200"/>
            <a:ext cx="8520600" cy="484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On-board tracking system, transmitting over VHF</a:t>
            </a:r>
            <a:endParaRPr/>
          </a:p>
          <a:p>
            <a:pPr indent="-317500" lvl="1" marL="914400" rtl="0" algn="l">
              <a:spcBef>
                <a:spcPts val="0"/>
              </a:spcBef>
              <a:spcAft>
                <a:spcPts val="0"/>
              </a:spcAft>
              <a:buSzPts val="1400"/>
              <a:buChar char="○"/>
            </a:pPr>
            <a:r>
              <a:rPr lang="en-US"/>
              <a:t>AIS equipment integrates with vessel navigation systems, such as GPS</a:t>
            </a:r>
            <a:endParaRPr/>
          </a:p>
          <a:p>
            <a:pPr indent="-317500" lvl="1" marL="914400" rtl="0" algn="l">
              <a:spcBef>
                <a:spcPts val="0"/>
              </a:spcBef>
              <a:spcAft>
                <a:spcPts val="0"/>
              </a:spcAft>
              <a:buSzPts val="1400"/>
              <a:buChar char="○"/>
            </a:pPr>
            <a:r>
              <a:rPr lang="en-US"/>
              <a:t>AIS position message includes: ship MMSI (identifier), lat, lon, speed, heading, etc</a:t>
            </a:r>
            <a:endParaRPr/>
          </a:p>
          <a:p>
            <a:pPr indent="-317500" lvl="1" marL="914400" rtl="0" algn="l">
              <a:spcBef>
                <a:spcPts val="0"/>
              </a:spcBef>
              <a:spcAft>
                <a:spcPts val="0"/>
              </a:spcAft>
              <a:buSzPts val="1400"/>
              <a:buChar char="○"/>
            </a:pPr>
            <a:r>
              <a:rPr lang="en-US"/>
              <a:t>Other AIS-equipped ships can see traffic in the area</a:t>
            </a:r>
            <a:endParaRPr/>
          </a:p>
          <a:p>
            <a:pPr indent="-317500" lvl="1" marL="914400" rtl="0" algn="l">
              <a:spcBef>
                <a:spcPts val="0"/>
              </a:spcBef>
              <a:spcAft>
                <a:spcPts val="0"/>
              </a:spcAft>
              <a:buSzPts val="1400"/>
              <a:buChar char="○"/>
            </a:pPr>
            <a:r>
              <a:rPr lang="en-US"/>
              <a:t>Land-based (and satellite) receiver networks can collect data for an entire region</a:t>
            </a:r>
            <a:endParaRPr/>
          </a:p>
          <a:p>
            <a:pPr indent="0" lvl="0" marL="0" rtl="0" algn="l">
              <a:spcBef>
                <a:spcPts val="1600"/>
              </a:spcBef>
              <a:spcAft>
                <a:spcPts val="1600"/>
              </a:spcAft>
              <a:buNone/>
            </a:pPr>
            <a:r>
              <a:t/>
            </a:r>
            <a:endParaRPr/>
          </a:p>
        </p:txBody>
      </p:sp>
      <p:sp>
        <p:nvSpPr>
          <p:cNvPr id="137" name="Google Shape;137;p30"/>
          <p:cNvSpPr txBox="1"/>
          <p:nvPr>
            <p:ph idx="1" type="body"/>
          </p:nvPr>
        </p:nvSpPr>
        <p:spPr>
          <a:xfrm>
            <a:off x="338825" y="2773933"/>
            <a:ext cx="3761100" cy="3234900"/>
          </a:xfrm>
          <a:prstGeom prst="rect">
            <a:avLst/>
          </a:prstGeom>
          <a:solidFill>
            <a:srgbClr val="0E1012"/>
          </a:solid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Increasing interest in analyzing historic datasets</a:t>
            </a:r>
            <a:endParaRPr/>
          </a:p>
          <a:p>
            <a:pPr indent="-317500" lvl="1" marL="914400" rtl="0" algn="l">
              <a:spcBef>
                <a:spcPts val="0"/>
              </a:spcBef>
              <a:spcAft>
                <a:spcPts val="0"/>
              </a:spcAft>
              <a:buSzPts val="1400"/>
              <a:buChar char="○"/>
            </a:pPr>
            <a:r>
              <a:rPr lang="en-US"/>
              <a:t>Prioritizing bathymetric surveys</a:t>
            </a:r>
            <a:endParaRPr/>
          </a:p>
          <a:p>
            <a:pPr indent="-317500" lvl="1" marL="914400" rtl="0" algn="l">
              <a:spcBef>
                <a:spcPts val="0"/>
              </a:spcBef>
              <a:spcAft>
                <a:spcPts val="0"/>
              </a:spcAft>
              <a:buSzPts val="1400"/>
              <a:buChar char="○"/>
            </a:pPr>
            <a:r>
              <a:rPr lang="en-US"/>
              <a:t>Predicting probability and impact of oil spills</a:t>
            </a:r>
            <a:endParaRPr/>
          </a:p>
          <a:p>
            <a:pPr indent="-317500" lvl="1" marL="914400" rtl="0" algn="l">
              <a:spcBef>
                <a:spcPts val="0"/>
              </a:spcBef>
              <a:spcAft>
                <a:spcPts val="0"/>
              </a:spcAft>
              <a:buSzPts val="1400"/>
              <a:buChar char="○"/>
            </a:pPr>
            <a:r>
              <a:rPr lang="en-US"/>
              <a:t>Quantifying interaction with marine wildlife</a:t>
            </a:r>
            <a:endParaRPr/>
          </a:p>
          <a:p>
            <a:pPr indent="-317500" lvl="1" marL="914400" rtl="0" algn="l">
              <a:spcBef>
                <a:spcPts val="0"/>
              </a:spcBef>
              <a:spcAft>
                <a:spcPts val="0"/>
              </a:spcAft>
              <a:buSzPts val="1400"/>
              <a:buChar char="○"/>
            </a:pPr>
            <a:r>
              <a:rPr lang="en-US"/>
              <a:t>etc</a:t>
            </a:r>
            <a:endParaRPr b="1" i="1"/>
          </a:p>
        </p:txBody>
      </p:sp>
      <p:sp>
        <p:nvSpPr>
          <p:cNvPr id="138" name="Google Shape;138;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39" name="Google Shape;139;p30"/>
          <p:cNvSpPr txBox="1"/>
          <p:nvPr>
            <p:ph type="title"/>
          </p:nvPr>
        </p:nvSpPr>
        <p:spPr>
          <a:xfrm>
            <a:off x="83100" y="106967"/>
            <a:ext cx="8520600" cy="7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 Automatic Identification System (AIS)</a:t>
            </a:r>
            <a:endParaRPr/>
          </a:p>
        </p:txBody>
      </p:sp>
      <p:cxnSp>
        <p:nvCxnSpPr>
          <p:cNvPr id="140" name="Google Shape;140;p30"/>
          <p:cNvCxnSpPr/>
          <p:nvPr/>
        </p:nvCxnSpPr>
        <p:spPr>
          <a:xfrm flipH="1" rot="10800000">
            <a:off x="185050" y="711125"/>
            <a:ext cx="8735700" cy="27300"/>
          </a:xfrm>
          <a:prstGeom prst="straightConnector1">
            <a:avLst/>
          </a:prstGeom>
          <a:noFill/>
          <a:ln cap="flat" cmpd="sng" w="28575">
            <a:solidFill>
              <a:srgbClr val="EFEFEF"/>
            </a:solidFill>
            <a:prstDash val="solid"/>
            <a:round/>
            <a:headEnd len="med" w="med" type="none"/>
            <a:tailEnd len="med" w="med" type="none"/>
          </a:ln>
        </p:spPr>
      </p:cxnSp>
      <p:grpSp>
        <p:nvGrpSpPr>
          <p:cNvPr id="141" name="Google Shape;141;p30"/>
          <p:cNvGrpSpPr/>
          <p:nvPr/>
        </p:nvGrpSpPr>
        <p:grpSpPr>
          <a:xfrm>
            <a:off x="4142549" y="3197903"/>
            <a:ext cx="4655858" cy="2857592"/>
            <a:chOff x="4477775" y="1983250"/>
            <a:chExt cx="4354525" cy="1905951"/>
          </a:xfrm>
        </p:grpSpPr>
        <p:pic>
          <p:nvPicPr>
            <p:cNvPr descr="Vessel Tracking" id="142" name="Google Shape;142;p30"/>
            <p:cNvPicPr preferRelativeResize="0"/>
            <p:nvPr/>
          </p:nvPicPr>
          <p:blipFill>
            <a:blip r:embed="rId3">
              <a:alphaModFix/>
            </a:blip>
            <a:stretch>
              <a:fillRect/>
            </a:stretch>
          </p:blipFill>
          <p:spPr>
            <a:xfrm>
              <a:off x="4477775" y="2034000"/>
              <a:ext cx="4354524" cy="1855200"/>
            </a:xfrm>
            <a:prstGeom prst="rect">
              <a:avLst/>
            </a:prstGeom>
            <a:noFill/>
            <a:ln>
              <a:noFill/>
            </a:ln>
          </p:spPr>
        </p:pic>
        <p:sp>
          <p:nvSpPr>
            <p:cNvPr id="143" name="Google Shape;143;p30"/>
            <p:cNvSpPr txBox="1"/>
            <p:nvPr/>
          </p:nvSpPr>
          <p:spPr>
            <a:xfrm>
              <a:off x="7660800" y="1983250"/>
              <a:ext cx="1171500" cy="258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sz="800"/>
                <a:t>https://sat-trak.com/</a:t>
              </a:r>
              <a:endParaRPr i="1" sz="800"/>
            </a:p>
          </p:txBody>
        </p:sp>
      </p:grpSp>
      <p:sp>
        <p:nvSpPr>
          <p:cNvPr id="144" name="Google Shape;144;p30"/>
          <p:cNvSpPr txBox="1"/>
          <p:nvPr/>
        </p:nvSpPr>
        <p:spPr>
          <a:xfrm>
            <a:off x="1010800" y="6139900"/>
            <a:ext cx="20313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u="sng">
                <a:solidFill>
                  <a:srgbClr val="FFFFFF"/>
                </a:solidFill>
                <a:hlinkClick r:id="rId4"/>
              </a:rPr>
              <a:t>http://ais.axds.co</a:t>
            </a:r>
            <a:r>
              <a:rPr lang="en-US" sz="1700">
                <a:solidFill>
                  <a:srgbClr val="FFFFFF"/>
                </a:solidFill>
              </a:rPr>
              <a:t>  </a:t>
            </a:r>
            <a:endParaRPr sz="17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8" name="Shape 148"/>
        <p:cNvGrpSpPr/>
        <p:nvPr/>
      </p:nvGrpSpPr>
      <p:grpSpPr>
        <a:xfrm>
          <a:off x="0" y="0"/>
          <a:ext cx="0" cy="0"/>
          <a:chOff x="0" y="0"/>
          <a:chExt cx="0" cy="0"/>
        </a:xfrm>
      </p:grpSpPr>
      <p:pic>
        <p:nvPicPr>
          <p:cNvPr id="149" name="Google Shape;149;p31"/>
          <p:cNvPicPr preferRelativeResize="0"/>
          <p:nvPr/>
        </p:nvPicPr>
        <p:blipFill rotWithShape="1">
          <a:blip r:embed="rId3">
            <a:alphaModFix/>
          </a:blip>
          <a:srcRect b="0" l="8990" r="17257" t="0"/>
          <a:stretch/>
        </p:blipFill>
        <p:spPr>
          <a:xfrm>
            <a:off x="4645150" y="1307867"/>
            <a:ext cx="4191450" cy="4667799"/>
          </a:xfrm>
          <a:prstGeom prst="rect">
            <a:avLst/>
          </a:prstGeom>
          <a:noFill/>
          <a:ln>
            <a:noFill/>
          </a:ln>
        </p:spPr>
      </p:pic>
      <p:sp>
        <p:nvSpPr>
          <p:cNvPr id="150" name="Google Shape;150;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sz="1200"/>
              <a:t>‹#›</a:t>
            </a:fld>
            <a:endParaRPr sz="1200"/>
          </a:p>
        </p:txBody>
      </p:sp>
      <p:sp>
        <p:nvSpPr>
          <p:cNvPr id="151" name="Google Shape;151;p31"/>
          <p:cNvSpPr txBox="1"/>
          <p:nvPr>
            <p:ph type="title"/>
          </p:nvPr>
        </p:nvSpPr>
        <p:spPr>
          <a:xfrm>
            <a:off x="84200" y="101600"/>
            <a:ext cx="8983800" cy="7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Marine Exchange of Alaska: Arctic AIS Data</a:t>
            </a:r>
            <a:endParaRPr/>
          </a:p>
        </p:txBody>
      </p:sp>
      <p:cxnSp>
        <p:nvCxnSpPr>
          <p:cNvPr id="152" name="Google Shape;152;p31"/>
          <p:cNvCxnSpPr/>
          <p:nvPr/>
        </p:nvCxnSpPr>
        <p:spPr>
          <a:xfrm flipH="1" rot="10800000">
            <a:off x="185050" y="711125"/>
            <a:ext cx="8735700" cy="27300"/>
          </a:xfrm>
          <a:prstGeom prst="straightConnector1">
            <a:avLst/>
          </a:prstGeom>
          <a:noFill/>
          <a:ln cap="flat" cmpd="sng" w="28575">
            <a:solidFill>
              <a:srgbClr val="EFEFEF"/>
            </a:solidFill>
            <a:prstDash val="solid"/>
            <a:round/>
            <a:headEnd len="med" w="med" type="none"/>
            <a:tailEnd len="med" w="med" type="none"/>
          </a:ln>
        </p:spPr>
      </p:cxnSp>
      <p:sp>
        <p:nvSpPr>
          <p:cNvPr id="153" name="Google Shape;153;p31"/>
          <p:cNvSpPr txBox="1"/>
          <p:nvPr>
            <p:ph idx="1" type="body"/>
          </p:nvPr>
        </p:nvSpPr>
        <p:spPr>
          <a:xfrm>
            <a:off x="311700" y="1244200"/>
            <a:ext cx="4055100" cy="47883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US"/>
              <a:t>MXAK maintains the only terrestrial AIS network in Alaska</a:t>
            </a:r>
            <a:endParaRPr/>
          </a:p>
          <a:p>
            <a:pPr indent="-317500" lvl="1" marL="914400" marR="0" rtl="0" algn="l">
              <a:lnSpc>
                <a:spcPct val="115000"/>
              </a:lnSpc>
              <a:spcBef>
                <a:spcPts val="0"/>
              </a:spcBef>
              <a:spcAft>
                <a:spcPts val="0"/>
              </a:spcAft>
              <a:buSzPts val="1400"/>
              <a:buChar char="○"/>
            </a:pPr>
            <a:r>
              <a:rPr lang="en-US"/>
              <a:t>Over 100 AIS receivers, 48 of which are in the Arctic </a:t>
            </a:r>
            <a:endParaRPr/>
          </a:p>
          <a:p>
            <a:pPr indent="-317500" lvl="1" marL="914400" marR="0" rtl="0" algn="l">
              <a:lnSpc>
                <a:spcPct val="115000"/>
              </a:lnSpc>
              <a:spcBef>
                <a:spcPts val="0"/>
              </a:spcBef>
              <a:spcAft>
                <a:spcPts val="0"/>
              </a:spcAft>
              <a:buClr>
                <a:schemeClr val="lt2"/>
              </a:buClr>
              <a:buSzPts val="1400"/>
              <a:buFont typeface="Arial"/>
              <a:buChar char="○"/>
            </a:pPr>
            <a:r>
              <a:rPr lang="en-US"/>
              <a:t>MXAK also maintains an arctic-specific vessel catalog, which has been quality-checked for valid vessel categories</a:t>
            </a:r>
            <a:endParaRPr/>
          </a:p>
          <a:p>
            <a:pPr indent="-342900" lvl="0" marL="457200" marR="0" rtl="0" algn="l">
              <a:lnSpc>
                <a:spcPct val="115000"/>
              </a:lnSpc>
              <a:spcBef>
                <a:spcPts val="0"/>
              </a:spcBef>
              <a:spcAft>
                <a:spcPts val="0"/>
              </a:spcAft>
              <a:buSzPts val="1800"/>
              <a:buChar char="●"/>
            </a:pPr>
            <a:r>
              <a:rPr lang="en-US"/>
              <a:t>Arctic AIS dataset</a:t>
            </a:r>
            <a:endParaRPr/>
          </a:p>
          <a:p>
            <a:pPr indent="-317500" lvl="1" marL="914400" marR="0" rtl="0" algn="l">
              <a:lnSpc>
                <a:spcPct val="115000"/>
              </a:lnSpc>
              <a:spcBef>
                <a:spcPts val="0"/>
              </a:spcBef>
              <a:spcAft>
                <a:spcPts val="0"/>
              </a:spcAft>
              <a:buSzPts val="1400"/>
              <a:buChar char="○"/>
            </a:pPr>
            <a:r>
              <a:rPr lang="en-US"/>
              <a:t>5 years: 2013-2017</a:t>
            </a:r>
            <a:endParaRPr/>
          </a:p>
          <a:p>
            <a:pPr indent="-317500" lvl="1" marL="914400" marR="0" rtl="0" algn="l">
              <a:lnSpc>
                <a:spcPct val="115000"/>
              </a:lnSpc>
              <a:spcBef>
                <a:spcPts val="0"/>
              </a:spcBef>
              <a:spcAft>
                <a:spcPts val="0"/>
              </a:spcAft>
              <a:buSzPts val="1400"/>
              <a:buChar char="○"/>
            </a:pPr>
            <a:r>
              <a:rPr lang="en-US"/>
              <a:t>1.4 billion raw messages</a:t>
            </a:r>
            <a:endParaRPr/>
          </a:p>
        </p:txBody>
      </p:sp>
      <p:sp>
        <p:nvSpPr>
          <p:cNvPr id="154" name="Google Shape;154;p31"/>
          <p:cNvSpPr txBox="1"/>
          <p:nvPr/>
        </p:nvSpPr>
        <p:spPr>
          <a:xfrm>
            <a:off x="1010800" y="6139900"/>
            <a:ext cx="20313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u="sng">
                <a:solidFill>
                  <a:srgbClr val="FFFFFF"/>
                </a:solidFill>
                <a:hlinkClick r:id="rId4"/>
              </a:rPr>
              <a:t>http://ais.axds.co</a:t>
            </a:r>
            <a:r>
              <a:rPr lang="en-US" sz="1700">
                <a:solidFill>
                  <a:srgbClr val="FFFFFF"/>
                </a:solidFill>
              </a:rPr>
              <a:t>  </a:t>
            </a:r>
            <a:endParaRPr sz="17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sp>
        <p:nvSpPr>
          <p:cNvPr id="159" name="Google Shape;159;p32"/>
          <p:cNvSpPr txBox="1"/>
          <p:nvPr>
            <p:ph idx="1" type="body"/>
          </p:nvPr>
        </p:nvSpPr>
        <p:spPr>
          <a:xfrm>
            <a:off x="311700" y="1015600"/>
            <a:ext cx="4055100" cy="23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Vessel data processing:</a:t>
            </a:r>
            <a:endParaRPr/>
          </a:p>
          <a:p>
            <a:pPr indent="-323850" lvl="0" marL="457200" rtl="0" algn="l">
              <a:spcBef>
                <a:spcPts val="1600"/>
              </a:spcBef>
              <a:spcAft>
                <a:spcPts val="0"/>
              </a:spcAft>
              <a:buSzPts val="1500"/>
              <a:buAutoNum type="arabicPeriod"/>
            </a:pPr>
            <a:r>
              <a:rPr lang="en-US" sz="1500"/>
              <a:t>Raw messages turned into vessel pings</a:t>
            </a:r>
            <a:endParaRPr sz="1500"/>
          </a:p>
          <a:p>
            <a:pPr indent="-323850" lvl="0" marL="457200" rtl="0" algn="l">
              <a:spcBef>
                <a:spcPts val="0"/>
              </a:spcBef>
              <a:spcAft>
                <a:spcPts val="0"/>
              </a:spcAft>
              <a:buSzPts val="1500"/>
              <a:buAutoNum type="arabicPeriod"/>
            </a:pPr>
            <a:r>
              <a:rPr lang="en-US" sz="1500"/>
              <a:t>Vessel pings into vessel voyages</a:t>
            </a:r>
            <a:endParaRPr sz="1500"/>
          </a:p>
          <a:p>
            <a:pPr indent="-323850" lvl="0" marL="457200" rtl="0" algn="l">
              <a:spcBef>
                <a:spcPts val="0"/>
              </a:spcBef>
              <a:spcAft>
                <a:spcPts val="0"/>
              </a:spcAft>
              <a:buSzPts val="1500"/>
              <a:buAutoNum type="arabicPeriod"/>
            </a:pPr>
            <a:r>
              <a:rPr lang="en-US" sz="1500"/>
              <a:t>Filter voyages into ship type</a:t>
            </a:r>
            <a:endParaRPr sz="1500"/>
          </a:p>
          <a:p>
            <a:pPr indent="-323850" lvl="0" marL="457200" rtl="0" algn="l">
              <a:spcBef>
                <a:spcPts val="0"/>
              </a:spcBef>
              <a:spcAft>
                <a:spcPts val="0"/>
              </a:spcAft>
              <a:buSzPts val="1500"/>
              <a:buAutoNum type="arabicPeriod"/>
            </a:pPr>
            <a:r>
              <a:rPr lang="en-US" sz="1500"/>
              <a:t>Generate vessel traffic heatmaps</a:t>
            </a:r>
            <a:endParaRPr sz="1500"/>
          </a:p>
        </p:txBody>
      </p:sp>
      <p:sp>
        <p:nvSpPr>
          <p:cNvPr id="160" name="Google Shape;160;p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sz="1200"/>
              <a:t>‹#›</a:t>
            </a:fld>
            <a:endParaRPr sz="1200"/>
          </a:p>
        </p:txBody>
      </p:sp>
      <p:sp>
        <p:nvSpPr>
          <p:cNvPr id="161" name="Google Shape;161;p32"/>
          <p:cNvSpPr txBox="1"/>
          <p:nvPr>
            <p:ph type="title"/>
          </p:nvPr>
        </p:nvSpPr>
        <p:spPr>
          <a:xfrm>
            <a:off x="84200" y="101600"/>
            <a:ext cx="8983800" cy="7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Marine Exchange of Alaska: Arctic AIS Data</a:t>
            </a:r>
            <a:endParaRPr/>
          </a:p>
        </p:txBody>
      </p:sp>
      <p:cxnSp>
        <p:nvCxnSpPr>
          <p:cNvPr id="162" name="Google Shape;162;p32"/>
          <p:cNvCxnSpPr/>
          <p:nvPr/>
        </p:nvCxnSpPr>
        <p:spPr>
          <a:xfrm flipH="1" rot="10800000">
            <a:off x="185050" y="711125"/>
            <a:ext cx="8735700" cy="27300"/>
          </a:xfrm>
          <a:prstGeom prst="straightConnector1">
            <a:avLst/>
          </a:prstGeom>
          <a:noFill/>
          <a:ln cap="flat" cmpd="sng" w="28575">
            <a:solidFill>
              <a:srgbClr val="EFEFEF"/>
            </a:solidFill>
            <a:prstDash val="solid"/>
            <a:round/>
            <a:headEnd len="med" w="med" type="none"/>
            <a:tailEnd len="med" w="med" type="none"/>
          </a:ln>
        </p:spPr>
      </p:cxnSp>
      <p:pic>
        <p:nvPicPr>
          <p:cNvPr id="163" name="Google Shape;163;p32"/>
          <p:cNvPicPr preferRelativeResize="0"/>
          <p:nvPr/>
        </p:nvPicPr>
        <p:blipFill rotWithShape="1">
          <a:blip r:embed="rId3">
            <a:alphaModFix/>
          </a:blip>
          <a:srcRect b="0" l="9327" r="17110" t="0"/>
          <a:stretch/>
        </p:blipFill>
        <p:spPr>
          <a:xfrm>
            <a:off x="4645150" y="1293267"/>
            <a:ext cx="4207499" cy="4690252"/>
          </a:xfrm>
          <a:prstGeom prst="rect">
            <a:avLst/>
          </a:prstGeom>
          <a:noFill/>
          <a:ln>
            <a:noFill/>
          </a:ln>
        </p:spPr>
      </p:pic>
      <p:sp>
        <p:nvSpPr>
          <p:cNvPr id="164" name="Google Shape;164;p32"/>
          <p:cNvSpPr txBox="1"/>
          <p:nvPr/>
        </p:nvSpPr>
        <p:spPr>
          <a:xfrm>
            <a:off x="1010800" y="6139900"/>
            <a:ext cx="20313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u="sng">
                <a:solidFill>
                  <a:srgbClr val="FFFFFF"/>
                </a:solidFill>
                <a:hlinkClick r:id="rId4"/>
              </a:rPr>
              <a:t>http://ais.axds.co</a:t>
            </a:r>
            <a:r>
              <a:rPr lang="en-US" sz="1700">
                <a:solidFill>
                  <a:srgbClr val="FFFFFF"/>
                </a:solidFill>
              </a:rPr>
              <a:t>  </a:t>
            </a:r>
            <a:endParaRPr sz="1700">
              <a:solidFill>
                <a:srgbClr val="FFFFFF"/>
              </a:solidFill>
            </a:endParaRPr>
          </a:p>
        </p:txBody>
      </p:sp>
      <p:grpSp>
        <p:nvGrpSpPr>
          <p:cNvPr id="165" name="Google Shape;165;p32"/>
          <p:cNvGrpSpPr/>
          <p:nvPr/>
        </p:nvGrpSpPr>
        <p:grpSpPr>
          <a:xfrm>
            <a:off x="187088" y="2764225"/>
            <a:ext cx="4304326" cy="3302501"/>
            <a:chOff x="4022626" y="2639850"/>
            <a:chExt cx="4304326" cy="3302501"/>
          </a:xfrm>
        </p:grpSpPr>
        <p:pic>
          <p:nvPicPr>
            <p:cNvPr id="166" name="Google Shape;166;p32"/>
            <p:cNvPicPr preferRelativeResize="0"/>
            <p:nvPr/>
          </p:nvPicPr>
          <p:blipFill>
            <a:blip r:embed="rId5">
              <a:alphaModFix/>
            </a:blip>
            <a:stretch>
              <a:fillRect/>
            </a:stretch>
          </p:blipFill>
          <p:spPr>
            <a:xfrm>
              <a:off x="6198993" y="2639850"/>
              <a:ext cx="2127958" cy="3302498"/>
            </a:xfrm>
            <a:prstGeom prst="rect">
              <a:avLst/>
            </a:prstGeom>
            <a:noFill/>
            <a:ln>
              <a:noFill/>
            </a:ln>
          </p:spPr>
        </p:pic>
        <p:pic>
          <p:nvPicPr>
            <p:cNvPr id="167" name="Google Shape;167;p32"/>
            <p:cNvPicPr preferRelativeResize="0"/>
            <p:nvPr/>
          </p:nvPicPr>
          <p:blipFill>
            <a:blip r:embed="rId6">
              <a:alphaModFix/>
            </a:blip>
            <a:stretch>
              <a:fillRect/>
            </a:stretch>
          </p:blipFill>
          <p:spPr>
            <a:xfrm>
              <a:off x="4022626" y="2639850"/>
              <a:ext cx="2127958" cy="330250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1" name="Shape 171"/>
        <p:cNvGrpSpPr/>
        <p:nvPr/>
      </p:nvGrpSpPr>
      <p:grpSpPr>
        <a:xfrm>
          <a:off x="0" y="0"/>
          <a:ext cx="0" cy="0"/>
          <a:chOff x="0" y="0"/>
          <a:chExt cx="0" cy="0"/>
        </a:xfrm>
      </p:grpSpPr>
      <p:sp>
        <p:nvSpPr>
          <p:cNvPr id="172" name="Google Shape;172;p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73" name="Google Shape;173;p33"/>
          <p:cNvSpPr txBox="1"/>
          <p:nvPr>
            <p:ph type="title"/>
          </p:nvPr>
        </p:nvSpPr>
        <p:spPr>
          <a:xfrm>
            <a:off x="83100" y="106967"/>
            <a:ext cx="8520600" cy="7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AIS is Big Data!</a:t>
            </a:r>
            <a:endParaRPr/>
          </a:p>
        </p:txBody>
      </p:sp>
      <p:cxnSp>
        <p:nvCxnSpPr>
          <p:cNvPr id="174" name="Google Shape;174;p33"/>
          <p:cNvCxnSpPr/>
          <p:nvPr/>
        </p:nvCxnSpPr>
        <p:spPr>
          <a:xfrm flipH="1" rot="10800000">
            <a:off x="185050" y="711125"/>
            <a:ext cx="8735700" cy="27300"/>
          </a:xfrm>
          <a:prstGeom prst="straightConnector1">
            <a:avLst/>
          </a:prstGeom>
          <a:noFill/>
          <a:ln cap="flat" cmpd="sng" w="28575">
            <a:solidFill>
              <a:srgbClr val="EFEFEF"/>
            </a:solidFill>
            <a:prstDash val="solid"/>
            <a:round/>
            <a:headEnd len="med" w="med" type="none"/>
            <a:tailEnd len="med" w="med" type="none"/>
          </a:ln>
        </p:spPr>
      </p:cxnSp>
      <p:sp>
        <p:nvSpPr>
          <p:cNvPr id="175" name="Google Shape;175;p33"/>
          <p:cNvSpPr txBox="1"/>
          <p:nvPr>
            <p:ph idx="1" type="body"/>
          </p:nvPr>
        </p:nvSpPr>
        <p:spPr>
          <a:xfrm>
            <a:off x="311700" y="1244200"/>
            <a:ext cx="4189800" cy="484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1600"/>
              <a:t>Problem:</a:t>
            </a:r>
            <a:r>
              <a:rPr lang="en-US" sz="1600"/>
              <a:t> Due to immense size of these datasets—typically 10s of billions of raw messages per year—and limitations on infrastructure and computing power, AIS data must currently be processed in small temporal or spatial subsets.</a:t>
            </a:r>
            <a:endParaRPr sz="1600"/>
          </a:p>
          <a:p>
            <a:pPr indent="0" lvl="0" marL="0" rtl="0" algn="l">
              <a:lnSpc>
                <a:spcPct val="100000"/>
              </a:lnSpc>
              <a:spcBef>
                <a:spcPts val="1600"/>
              </a:spcBef>
              <a:spcAft>
                <a:spcPts val="0"/>
              </a:spcAft>
              <a:buNone/>
            </a:pPr>
            <a:r>
              <a:rPr b="1" lang="en-US" sz="1600"/>
              <a:t>Solution:</a:t>
            </a:r>
            <a:r>
              <a:rPr lang="en-US" sz="1600"/>
              <a:t> Develop cluster computing infrastructure and applications to analyze the data across many machines in parallel</a:t>
            </a:r>
            <a:endParaRPr sz="1600"/>
          </a:p>
          <a:p>
            <a:pPr indent="0" lvl="0" marL="0" rtl="0" algn="l">
              <a:lnSpc>
                <a:spcPct val="100000"/>
              </a:lnSpc>
              <a:spcBef>
                <a:spcPts val="500"/>
              </a:spcBef>
              <a:spcAft>
                <a:spcPts val="0"/>
              </a:spcAft>
              <a:buNone/>
            </a:pPr>
            <a:r>
              <a:t/>
            </a:r>
            <a:endParaRPr sz="600"/>
          </a:p>
          <a:p>
            <a:pPr indent="0" lvl="0" marL="0" rtl="0" algn="l">
              <a:lnSpc>
                <a:spcPct val="100000"/>
              </a:lnSpc>
              <a:spcBef>
                <a:spcPts val="500"/>
              </a:spcBef>
              <a:spcAft>
                <a:spcPts val="0"/>
              </a:spcAft>
              <a:buNone/>
            </a:pPr>
            <a:r>
              <a:rPr b="1" lang="en-US" sz="1600" u="sng"/>
              <a:t>Results:</a:t>
            </a:r>
            <a:r>
              <a:rPr lang="en-US" sz="1600" u="sng"/>
              <a:t> </a:t>
            </a:r>
            <a:r>
              <a:rPr lang="en-US" sz="1600"/>
              <a:t>Generating vessel traffic heatmaps from raw AIS data:</a:t>
            </a:r>
            <a:endParaRPr sz="1600"/>
          </a:p>
          <a:p>
            <a:pPr indent="0" lvl="0" marL="0" rtl="0" algn="l">
              <a:lnSpc>
                <a:spcPct val="100000"/>
              </a:lnSpc>
              <a:spcBef>
                <a:spcPts val="500"/>
              </a:spcBef>
              <a:spcAft>
                <a:spcPts val="0"/>
              </a:spcAft>
              <a:buNone/>
            </a:pPr>
            <a:r>
              <a:rPr b="1" lang="en-US" sz="1500"/>
              <a:t>Previous workflow:</a:t>
            </a:r>
            <a:r>
              <a:rPr lang="en-US" sz="1500"/>
              <a:t> single machine, small subset ⟶ days to weeks to process </a:t>
            </a:r>
            <a:endParaRPr sz="700"/>
          </a:p>
          <a:p>
            <a:pPr indent="0" lvl="0" marL="0" rtl="0" algn="l">
              <a:lnSpc>
                <a:spcPct val="100000"/>
              </a:lnSpc>
              <a:spcBef>
                <a:spcPts val="1000"/>
              </a:spcBef>
              <a:spcAft>
                <a:spcPts val="0"/>
              </a:spcAft>
              <a:buNone/>
            </a:pPr>
            <a:r>
              <a:rPr b="1" lang="en-US" sz="1600">
                <a:solidFill>
                  <a:srgbClr val="F3F3F3"/>
                </a:solidFill>
              </a:rPr>
              <a:t>Our workflow: compute cluster</a:t>
            </a:r>
            <a:endParaRPr b="1" sz="1600">
              <a:solidFill>
                <a:srgbClr val="F3F3F3"/>
              </a:solidFill>
            </a:endParaRPr>
          </a:p>
          <a:p>
            <a:pPr indent="0" lvl="0" marL="0" rtl="0" algn="l">
              <a:lnSpc>
                <a:spcPct val="100000"/>
              </a:lnSpc>
              <a:spcBef>
                <a:spcPts val="0"/>
              </a:spcBef>
              <a:spcAft>
                <a:spcPts val="0"/>
              </a:spcAft>
              <a:buNone/>
            </a:pPr>
            <a:r>
              <a:rPr b="1" lang="en-US" sz="1600">
                <a:solidFill>
                  <a:srgbClr val="F3F3F3"/>
                </a:solidFill>
              </a:rPr>
              <a:t>Arctic data for one year ⟶ 90 minutes</a:t>
            </a:r>
            <a:endParaRPr b="1" sz="1600">
              <a:solidFill>
                <a:srgbClr val="F3F3F3"/>
              </a:solidFill>
            </a:endParaRPr>
          </a:p>
          <a:p>
            <a:pPr indent="0" lvl="0" marL="0" rtl="0" algn="l">
              <a:lnSpc>
                <a:spcPct val="100000"/>
              </a:lnSpc>
              <a:spcBef>
                <a:spcPts val="0"/>
              </a:spcBef>
              <a:spcAft>
                <a:spcPts val="0"/>
              </a:spcAft>
              <a:buNone/>
            </a:pPr>
            <a:r>
              <a:rPr b="1" lang="en-US" sz="1600">
                <a:solidFill>
                  <a:srgbClr val="F3F3F3"/>
                </a:solidFill>
              </a:rPr>
              <a:t>All US waters for one year ⟶ 48 hours</a:t>
            </a:r>
            <a:endParaRPr b="1" sz="1600">
              <a:solidFill>
                <a:srgbClr val="F3F3F3"/>
              </a:solidFill>
            </a:endParaRPr>
          </a:p>
          <a:p>
            <a:pPr indent="0" lvl="0" marL="0" rtl="0" algn="l">
              <a:lnSpc>
                <a:spcPct val="100000"/>
              </a:lnSpc>
              <a:spcBef>
                <a:spcPts val="0"/>
              </a:spcBef>
              <a:spcAft>
                <a:spcPts val="0"/>
              </a:spcAft>
              <a:buNone/>
            </a:pPr>
            <a:r>
              <a:t/>
            </a:r>
            <a:endParaRPr b="1" sz="1600">
              <a:solidFill>
                <a:srgbClr val="F3F3F3"/>
              </a:solidFill>
            </a:endParaRPr>
          </a:p>
          <a:p>
            <a:pPr indent="0" lvl="0" marL="0" rtl="0" algn="l">
              <a:lnSpc>
                <a:spcPct val="100000"/>
              </a:lnSpc>
              <a:spcBef>
                <a:spcPts val="0"/>
              </a:spcBef>
              <a:spcAft>
                <a:spcPts val="0"/>
              </a:spcAft>
              <a:buNone/>
            </a:pPr>
            <a:r>
              <a:t/>
            </a:r>
            <a:endParaRPr sz="1600"/>
          </a:p>
          <a:p>
            <a:pPr indent="0" lvl="0" marL="0" rtl="0" algn="ctr">
              <a:lnSpc>
                <a:spcPct val="100000"/>
              </a:lnSpc>
              <a:spcBef>
                <a:spcPts val="500"/>
              </a:spcBef>
              <a:spcAft>
                <a:spcPts val="0"/>
              </a:spcAft>
              <a:buNone/>
            </a:pPr>
            <a:r>
              <a:t/>
            </a:r>
            <a:endParaRPr b="1" sz="1600">
              <a:solidFill>
                <a:srgbClr val="F3F3F3"/>
              </a:solidFill>
            </a:endParaRPr>
          </a:p>
        </p:txBody>
      </p:sp>
      <p:grpSp>
        <p:nvGrpSpPr>
          <p:cNvPr id="176" name="Google Shape;176;p33"/>
          <p:cNvGrpSpPr/>
          <p:nvPr/>
        </p:nvGrpSpPr>
        <p:grpSpPr>
          <a:xfrm>
            <a:off x="4625513" y="940180"/>
            <a:ext cx="4251262" cy="5207747"/>
            <a:chOff x="4711938" y="1020442"/>
            <a:chExt cx="4251262" cy="3905908"/>
          </a:xfrm>
        </p:grpSpPr>
        <p:sp>
          <p:nvSpPr>
            <p:cNvPr id="177" name="Google Shape;177;p33"/>
            <p:cNvSpPr/>
            <p:nvPr/>
          </p:nvSpPr>
          <p:spPr>
            <a:xfrm>
              <a:off x="4720300" y="1025450"/>
              <a:ext cx="4242900" cy="3900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33"/>
            <p:cNvGrpSpPr/>
            <p:nvPr/>
          </p:nvGrpSpPr>
          <p:grpSpPr>
            <a:xfrm>
              <a:off x="4711938" y="1020442"/>
              <a:ext cx="4240235" cy="3901726"/>
              <a:chOff x="3967800" y="1262325"/>
              <a:chExt cx="4109950" cy="3767600"/>
            </a:xfrm>
          </p:grpSpPr>
          <p:pic>
            <p:nvPicPr>
              <p:cNvPr id="179" name="Google Shape;179;p33"/>
              <p:cNvPicPr preferRelativeResize="0"/>
              <p:nvPr/>
            </p:nvPicPr>
            <p:blipFill rotWithShape="1">
              <a:blip r:embed="rId3">
                <a:alphaModFix/>
              </a:blip>
              <a:srcRect b="0" l="0" r="18187" t="0"/>
              <a:stretch/>
            </p:blipFill>
            <p:spPr>
              <a:xfrm>
                <a:off x="3967800" y="1262325"/>
                <a:ext cx="4109950" cy="3767600"/>
              </a:xfrm>
              <a:prstGeom prst="rect">
                <a:avLst/>
              </a:prstGeom>
              <a:noFill/>
              <a:ln cap="flat" cmpd="sng" w="9525">
                <a:solidFill>
                  <a:srgbClr val="000000"/>
                </a:solidFill>
                <a:prstDash val="solid"/>
                <a:round/>
                <a:headEnd len="sm" w="sm" type="none"/>
                <a:tailEnd len="sm" w="sm" type="none"/>
              </a:ln>
            </p:spPr>
          </p:pic>
          <p:grpSp>
            <p:nvGrpSpPr>
              <p:cNvPr id="180" name="Google Shape;180;p33"/>
              <p:cNvGrpSpPr/>
              <p:nvPr/>
            </p:nvGrpSpPr>
            <p:grpSpPr>
              <a:xfrm>
                <a:off x="4026113" y="2901455"/>
                <a:ext cx="1745700" cy="924300"/>
                <a:chOff x="4026113" y="2901455"/>
                <a:chExt cx="1745700" cy="924300"/>
              </a:xfrm>
            </p:grpSpPr>
            <p:sp>
              <p:nvSpPr>
                <p:cNvPr id="181" name="Google Shape;181;p33"/>
                <p:cNvSpPr/>
                <p:nvPr/>
              </p:nvSpPr>
              <p:spPr>
                <a:xfrm>
                  <a:off x="4026113" y="3088955"/>
                  <a:ext cx="1745700" cy="7368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US" sz="1100"/>
                    <a:t>12</a:t>
                  </a:r>
                  <a:r>
                    <a:rPr i="1" lang="en-US" sz="1100"/>
                    <a:t> computers</a:t>
                  </a:r>
                  <a:endParaRPr i="1" sz="1100"/>
                </a:p>
                <a:p>
                  <a:pPr indent="0" lvl="0" marL="0" rtl="0" algn="ctr">
                    <a:spcBef>
                      <a:spcPts val="0"/>
                    </a:spcBef>
                    <a:spcAft>
                      <a:spcPts val="0"/>
                    </a:spcAft>
                    <a:buNone/>
                  </a:pPr>
                  <a:r>
                    <a:t/>
                  </a:r>
                  <a:endParaRPr i="1" sz="900"/>
                </a:p>
                <a:p>
                  <a:pPr indent="0" lvl="0" marL="0" rtl="0" algn="ctr">
                    <a:spcBef>
                      <a:spcPts val="0"/>
                    </a:spcBef>
                    <a:spcAft>
                      <a:spcPts val="0"/>
                    </a:spcAft>
                    <a:buNone/>
                  </a:pPr>
                  <a:r>
                    <a:rPr i="1" lang="en-US" sz="1100"/>
                    <a:t>144</a:t>
                  </a:r>
                  <a:r>
                    <a:rPr i="1" lang="en-US" sz="1100"/>
                    <a:t> total cores</a:t>
                  </a:r>
                  <a:endParaRPr i="1" sz="1100"/>
                </a:p>
                <a:p>
                  <a:pPr indent="0" lvl="0" marL="0" rtl="0" algn="ctr">
                    <a:spcBef>
                      <a:spcPts val="0"/>
                    </a:spcBef>
                    <a:spcAft>
                      <a:spcPts val="0"/>
                    </a:spcAft>
                    <a:buNone/>
                  </a:pPr>
                  <a:r>
                    <a:t/>
                  </a:r>
                  <a:endParaRPr i="1" sz="900"/>
                </a:p>
                <a:p>
                  <a:pPr indent="0" lvl="0" marL="0" rtl="0" algn="ctr">
                    <a:spcBef>
                      <a:spcPts val="0"/>
                    </a:spcBef>
                    <a:spcAft>
                      <a:spcPts val="0"/>
                    </a:spcAft>
                    <a:buNone/>
                  </a:pPr>
                  <a:r>
                    <a:rPr i="1" lang="en-US" sz="1100"/>
                    <a:t>1152</a:t>
                  </a:r>
                  <a:r>
                    <a:rPr i="1" lang="en-US" sz="1100"/>
                    <a:t> GB available memory (RAM)</a:t>
                  </a:r>
                  <a:endParaRPr i="1" sz="1100"/>
                </a:p>
              </p:txBody>
            </p:sp>
            <p:cxnSp>
              <p:nvCxnSpPr>
                <p:cNvPr id="182" name="Google Shape;182;p33"/>
                <p:cNvCxnSpPr>
                  <a:stCxn id="181" idx="0"/>
                </p:cNvCxnSpPr>
                <p:nvPr/>
              </p:nvCxnSpPr>
              <p:spPr>
                <a:xfrm flipH="1" rot="10800000">
                  <a:off x="4898963" y="2901455"/>
                  <a:ext cx="352200" cy="187500"/>
                </a:xfrm>
                <a:prstGeom prst="straightConnector1">
                  <a:avLst/>
                </a:prstGeom>
                <a:noFill/>
                <a:ln cap="flat" cmpd="sng" w="19050">
                  <a:solidFill>
                    <a:schemeClr val="dk2"/>
                  </a:solidFill>
                  <a:prstDash val="solid"/>
                  <a:round/>
                  <a:headEnd len="med" w="med" type="none"/>
                  <a:tailEnd len="med" w="med" type="triangle"/>
                </a:ln>
              </p:spPr>
            </p:cxnSp>
          </p:grpSp>
        </p:grpSp>
      </p:grpSp>
      <p:sp>
        <p:nvSpPr>
          <p:cNvPr id="183" name="Google Shape;183;p33"/>
          <p:cNvSpPr txBox="1"/>
          <p:nvPr/>
        </p:nvSpPr>
        <p:spPr>
          <a:xfrm>
            <a:off x="1010800" y="6139900"/>
            <a:ext cx="20313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u="sng">
                <a:solidFill>
                  <a:srgbClr val="FFFFFF"/>
                </a:solidFill>
                <a:hlinkClick r:id="rId4"/>
              </a:rPr>
              <a:t>http://ais.axds.co</a:t>
            </a:r>
            <a:r>
              <a:rPr lang="en-US" sz="1700">
                <a:solidFill>
                  <a:srgbClr val="FFFFFF"/>
                </a:solidFill>
              </a:rPr>
              <a:t>  </a:t>
            </a:r>
            <a:endParaRPr sz="17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7" name="Shape 187"/>
        <p:cNvGrpSpPr/>
        <p:nvPr/>
      </p:nvGrpSpPr>
      <p:grpSpPr>
        <a:xfrm>
          <a:off x="0" y="0"/>
          <a:ext cx="0" cy="0"/>
          <a:chOff x="0" y="0"/>
          <a:chExt cx="0" cy="0"/>
        </a:xfrm>
      </p:grpSpPr>
      <p:pic>
        <p:nvPicPr>
          <p:cNvPr id="188" name="Google Shape;188;p34"/>
          <p:cNvPicPr preferRelativeResize="0"/>
          <p:nvPr/>
        </p:nvPicPr>
        <p:blipFill>
          <a:blip r:embed="rId3">
            <a:alphaModFix/>
          </a:blip>
          <a:stretch>
            <a:fillRect/>
          </a:stretch>
        </p:blipFill>
        <p:spPr>
          <a:xfrm>
            <a:off x="4640550" y="852333"/>
            <a:ext cx="3356499" cy="2064258"/>
          </a:xfrm>
          <a:prstGeom prst="rect">
            <a:avLst/>
          </a:prstGeom>
          <a:noFill/>
          <a:ln>
            <a:noFill/>
          </a:ln>
        </p:spPr>
      </p:pic>
      <p:pic>
        <p:nvPicPr>
          <p:cNvPr id="189" name="Google Shape;189;p34"/>
          <p:cNvPicPr preferRelativeResize="0"/>
          <p:nvPr/>
        </p:nvPicPr>
        <p:blipFill>
          <a:blip r:embed="rId4">
            <a:alphaModFix/>
          </a:blip>
          <a:stretch>
            <a:fillRect/>
          </a:stretch>
        </p:blipFill>
        <p:spPr>
          <a:xfrm>
            <a:off x="1120375" y="3692967"/>
            <a:ext cx="3341597" cy="2055100"/>
          </a:xfrm>
          <a:prstGeom prst="rect">
            <a:avLst/>
          </a:prstGeom>
          <a:noFill/>
          <a:ln>
            <a:noFill/>
          </a:ln>
        </p:spPr>
      </p:pic>
      <p:pic>
        <p:nvPicPr>
          <p:cNvPr id="190" name="Google Shape;190;p34"/>
          <p:cNvPicPr preferRelativeResize="0"/>
          <p:nvPr/>
        </p:nvPicPr>
        <p:blipFill>
          <a:blip r:embed="rId5">
            <a:alphaModFix/>
          </a:blip>
          <a:stretch>
            <a:fillRect/>
          </a:stretch>
        </p:blipFill>
        <p:spPr>
          <a:xfrm>
            <a:off x="4648031" y="3692967"/>
            <a:ext cx="3341593" cy="2055100"/>
          </a:xfrm>
          <a:prstGeom prst="rect">
            <a:avLst/>
          </a:prstGeom>
          <a:noFill/>
          <a:ln>
            <a:noFill/>
          </a:ln>
        </p:spPr>
      </p:pic>
      <p:pic>
        <p:nvPicPr>
          <p:cNvPr id="191" name="Google Shape;191;p34"/>
          <p:cNvPicPr preferRelativeResize="0"/>
          <p:nvPr/>
        </p:nvPicPr>
        <p:blipFill>
          <a:blip r:embed="rId6">
            <a:alphaModFix/>
          </a:blip>
          <a:stretch>
            <a:fillRect/>
          </a:stretch>
        </p:blipFill>
        <p:spPr>
          <a:xfrm>
            <a:off x="1120375" y="876500"/>
            <a:ext cx="3341650" cy="2055108"/>
          </a:xfrm>
          <a:prstGeom prst="rect">
            <a:avLst/>
          </a:prstGeom>
          <a:noFill/>
          <a:ln>
            <a:noFill/>
          </a:ln>
        </p:spPr>
      </p:pic>
      <p:sp>
        <p:nvSpPr>
          <p:cNvPr id="192" name="Google Shape;192;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93" name="Google Shape;193;p34"/>
          <p:cNvSpPr txBox="1"/>
          <p:nvPr>
            <p:ph type="title"/>
          </p:nvPr>
        </p:nvSpPr>
        <p:spPr>
          <a:xfrm>
            <a:off x="84200" y="101600"/>
            <a:ext cx="8983800" cy="7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Sample Results: 2015, by ship type</a:t>
            </a:r>
            <a:endParaRPr/>
          </a:p>
          <a:p>
            <a:pPr indent="0" lvl="0" marL="0" rtl="0" algn="l">
              <a:spcBef>
                <a:spcPts val="0"/>
              </a:spcBef>
              <a:spcAft>
                <a:spcPts val="0"/>
              </a:spcAft>
              <a:buNone/>
            </a:pPr>
            <a:r>
              <a:t/>
            </a:r>
            <a:endParaRPr/>
          </a:p>
        </p:txBody>
      </p:sp>
      <p:cxnSp>
        <p:nvCxnSpPr>
          <p:cNvPr id="194" name="Google Shape;194;p34"/>
          <p:cNvCxnSpPr/>
          <p:nvPr/>
        </p:nvCxnSpPr>
        <p:spPr>
          <a:xfrm flipH="1" rot="10800000">
            <a:off x="185050" y="711125"/>
            <a:ext cx="8735700" cy="27300"/>
          </a:xfrm>
          <a:prstGeom prst="straightConnector1">
            <a:avLst/>
          </a:prstGeom>
          <a:noFill/>
          <a:ln cap="flat" cmpd="sng" w="28575">
            <a:solidFill>
              <a:srgbClr val="EFEFEF"/>
            </a:solidFill>
            <a:prstDash val="solid"/>
            <a:round/>
            <a:headEnd len="med" w="med" type="none"/>
            <a:tailEnd len="med" w="med" type="none"/>
          </a:ln>
        </p:spPr>
      </p:cxnSp>
      <p:sp>
        <p:nvSpPr>
          <p:cNvPr id="195" name="Google Shape;195;p34"/>
          <p:cNvSpPr txBox="1"/>
          <p:nvPr/>
        </p:nvSpPr>
        <p:spPr>
          <a:xfrm>
            <a:off x="185050" y="2018233"/>
            <a:ext cx="889500" cy="44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100">
                <a:solidFill>
                  <a:srgbClr val="FFFFFF"/>
                </a:solidFill>
              </a:rPr>
              <a:t>Passenger</a:t>
            </a:r>
            <a:endParaRPr b="1" sz="1100">
              <a:solidFill>
                <a:srgbClr val="FFFFFF"/>
              </a:solidFill>
            </a:endParaRPr>
          </a:p>
        </p:txBody>
      </p:sp>
      <p:sp>
        <p:nvSpPr>
          <p:cNvPr id="196" name="Google Shape;196;p34"/>
          <p:cNvSpPr txBox="1"/>
          <p:nvPr/>
        </p:nvSpPr>
        <p:spPr>
          <a:xfrm>
            <a:off x="185050" y="4838217"/>
            <a:ext cx="889500" cy="44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100">
                <a:solidFill>
                  <a:srgbClr val="FFFFFF"/>
                </a:solidFill>
              </a:rPr>
              <a:t>Cargo</a:t>
            </a:r>
            <a:endParaRPr b="1" sz="1100">
              <a:solidFill>
                <a:srgbClr val="FFFFFF"/>
              </a:solidFill>
            </a:endParaRPr>
          </a:p>
        </p:txBody>
      </p:sp>
      <p:sp>
        <p:nvSpPr>
          <p:cNvPr id="197" name="Google Shape;197;p34"/>
          <p:cNvSpPr txBox="1"/>
          <p:nvPr/>
        </p:nvSpPr>
        <p:spPr>
          <a:xfrm>
            <a:off x="8066750" y="2021983"/>
            <a:ext cx="8895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rgbClr val="FFFFFF"/>
                </a:solidFill>
              </a:rPr>
              <a:t>Tanker</a:t>
            </a:r>
            <a:endParaRPr b="1" sz="1100">
              <a:solidFill>
                <a:srgbClr val="FFFFFF"/>
              </a:solidFill>
            </a:endParaRPr>
          </a:p>
        </p:txBody>
      </p:sp>
      <p:sp>
        <p:nvSpPr>
          <p:cNvPr id="198" name="Google Shape;198;p34"/>
          <p:cNvSpPr txBox="1"/>
          <p:nvPr/>
        </p:nvSpPr>
        <p:spPr>
          <a:xfrm>
            <a:off x="8066750" y="4841983"/>
            <a:ext cx="8895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rgbClr val="FFFFFF"/>
                </a:solidFill>
              </a:rPr>
              <a:t>Other</a:t>
            </a:r>
            <a:endParaRPr b="1" sz="1100">
              <a:solidFill>
                <a:srgbClr val="FFFFFF"/>
              </a:solidFill>
            </a:endParaRPr>
          </a:p>
        </p:txBody>
      </p:sp>
      <p:sp>
        <p:nvSpPr>
          <p:cNvPr id="199" name="Google Shape;199;p34"/>
          <p:cNvSpPr txBox="1"/>
          <p:nvPr/>
        </p:nvSpPr>
        <p:spPr>
          <a:xfrm>
            <a:off x="1318550" y="6040300"/>
            <a:ext cx="6515100" cy="62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FFFFFF"/>
                </a:solidFill>
              </a:rPr>
              <a:t>More info and data portal: </a:t>
            </a:r>
            <a:r>
              <a:rPr b="1" lang="en-US" sz="1900" u="sng">
                <a:solidFill>
                  <a:schemeClr val="hlink"/>
                </a:solidFill>
                <a:hlinkClick r:id="rId7"/>
              </a:rPr>
              <a:t>https://aoos.org/ais-4-bathy/</a:t>
            </a:r>
            <a:r>
              <a:rPr b="1" lang="en-US" sz="1900">
                <a:solidFill>
                  <a:srgbClr val="FFFFFF"/>
                </a:solidFill>
              </a:rPr>
              <a:t> </a:t>
            </a:r>
            <a:endParaRPr b="1" sz="19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2867800"/>
            <a:ext cx="8520600" cy="122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Example usage:</a:t>
            </a:r>
            <a:endParaRPr/>
          </a:p>
          <a:p>
            <a:pPr indent="0" lvl="0" marL="0" rtl="0" algn="ctr">
              <a:spcBef>
                <a:spcPts val="0"/>
              </a:spcBef>
              <a:spcAft>
                <a:spcPts val="0"/>
              </a:spcAft>
              <a:buNone/>
            </a:pPr>
            <a:r>
              <a:rPr lang="en-US"/>
              <a:t>Vessel count within ROI over time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8" name="Shape 208"/>
        <p:cNvGrpSpPr/>
        <p:nvPr/>
      </p:nvGrpSpPr>
      <p:grpSpPr>
        <a:xfrm>
          <a:off x="0" y="0"/>
          <a:ext cx="0" cy="0"/>
          <a:chOff x="0" y="0"/>
          <a:chExt cx="0" cy="0"/>
        </a:xfrm>
      </p:grpSpPr>
      <p:sp>
        <p:nvSpPr>
          <p:cNvPr id="209" name="Google Shape;209;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36"/>
          <p:cNvSpPr txBox="1"/>
          <p:nvPr>
            <p:ph type="title"/>
          </p:nvPr>
        </p:nvSpPr>
        <p:spPr>
          <a:xfrm>
            <a:off x="84200" y="101600"/>
            <a:ext cx="8983800" cy="7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t>Voyage count within Region of Interest</a:t>
            </a:r>
            <a:r>
              <a:rPr lang="en-US" sz="1800"/>
              <a:t> (Jupyter Notebook analysis)</a:t>
            </a:r>
            <a:endParaRPr sz="1800"/>
          </a:p>
          <a:p>
            <a:pPr indent="0" lvl="0" marL="0" rtl="0" algn="l">
              <a:spcBef>
                <a:spcPts val="0"/>
              </a:spcBef>
              <a:spcAft>
                <a:spcPts val="0"/>
              </a:spcAft>
              <a:buNone/>
            </a:pPr>
            <a:r>
              <a:t/>
            </a:r>
            <a:endParaRPr sz="1800"/>
          </a:p>
        </p:txBody>
      </p:sp>
      <p:cxnSp>
        <p:nvCxnSpPr>
          <p:cNvPr id="211" name="Google Shape;211;p36"/>
          <p:cNvCxnSpPr/>
          <p:nvPr/>
        </p:nvCxnSpPr>
        <p:spPr>
          <a:xfrm flipH="1" rot="10800000">
            <a:off x="185050" y="711125"/>
            <a:ext cx="8735700" cy="27300"/>
          </a:xfrm>
          <a:prstGeom prst="straightConnector1">
            <a:avLst/>
          </a:prstGeom>
          <a:noFill/>
          <a:ln cap="flat" cmpd="sng" w="28575">
            <a:solidFill>
              <a:srgbClr val="EFEFEF"/>
            </a:solidFill>
            <a:prstDash val="solid"/>
            <a:round/>
            <a:headEnd len="med" w="med" type="none"/>
            <a:tailEnd len="med" w="med" type="none"/>
          </a:ln>
        </p:spPr>
      </p:cxnSp>
      <p:pic>
        <p:nvPicPr>
          <p:cNvPr id="212" name="Google Shape;212;p36"/>
          <p:cNvPicPr preferRelativeResize="0"/>
          <p:nvPr/>
        </p:nvPicPr>
        <p:blipFill>
          <a:blip r:embed="rId3">
            <a:alphaModFix/>
          </a:blip>
          <a:stretch>
            <a:fillRect/>
          </a:stretch>
        </p:blipFill>
        <p:spPr>
          <a:xfrm>
            <a:off x="133300" y="1440613"/>
            <a:ext cx="8839201" cy="4025965"/>
          </a:xfrm>
          <a:prstGeom prst="rect">
            <a:avLst/>
          </a:prstGeom>
          <a:noFill/>
          <a:ln>
            <a:noFill/>
          </a:ln>
        </p:spPr>
      </p:pic>
      <p:pic>
        <p:nvPicPr>
          <p:cNvPr id="213" name="Google Shape;213;p36"/>
          <p:cNvPicPr preferRelativeResize="0"/>
          <p:nvPr/>
        </p:nvPicPr>
        <p:blipFill>
          <a:blip r:embed="rId4">
            <a:alphaModFix/>
          </a:blip>
          <a:stretch>
            <a:fillRect/>
          </a:stretch>
        </p:blipFill>
        <p:spPr>
          <a:xfrm>
            <a:off x="2753125" y="1367625"/>
            <a:ext cx="3790950" cy="417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3"/>
                                        </p:tgtEl>
                                      </p:cBhvr>
                                    </p:animEffect>
                                    <p:set>
                                      <p:cBhvr>
                                        <p:cTn dur="1" fill="hold">
                                          <p:stCondLst>
                                            <p:cond delay="1000"/>
                                          </p:stCondLst>
                                        </p:cTn>
                                        <p:tgtEl>
                                          <p:spTgt spid="21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