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3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embeddedFontLst>
    <p:embeddedFont>
      <p:font typeface="Roboto Thin"/>
      <p:regular r:id="rId25"/>
      <p:bold r:id="rId26"/>
      <p:italic r:id="rId27"/>
      <p:boldItalic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Roboto Medium"/>
      <p:regular r:id="rId33"/>
      <p:bold r:id="rId34"/>
      <p:italic r:id="rId35"/>
      <p:boldItalic r:id="rId36"/>
    </p:embeddedFont>
    <p:embeddedFont>
      <p:font typeface="Roboto Condensed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4A545A1-59B2-4C17-9DC4-6B2D02EDA6E8}">
  <a:tblStyle styleId="{C4A545A1-59B2-4C17-9DC4-6B2D02EDA6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Condensed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RobotoThin-bold.fntdata"/><Relationship Id="rId25" Type="http://schemas.openxmlformats.org/officeDocument/2006/relationships/font" Target="fonts/RobotoThin-regular.fntdata"/><Relationship Id="rId28" Type="http://schemas.openxmlformats.org/officeDocument/2006/relationships/font" Target="fonts/RobotoThin-boldItalic.fntdata"/><Relationship Id="rId27" Type="http://schemas.openxmlformats.org/officeDocument/2006/relationships/font" Target="fonts/RobotoThin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Roboto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4.xml"/><Relationship Id="rId33" Type="http://schemas.openxmlformats.org/officeDocument/2006/relationships/font" Target="fonts/RobotoMedium-regular.fntdata"/><Relationship Id="rId10" Type="http://schemas.openxmlformats.org/officeDocument/2006/relationships/slide" Target="slides/slide3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6.xml"/><Relationship Id="rId35" Type="http://schemas.openxmlformats.org/officeDocument/2006/relationships/font" Target="fonts/RobotoMedium-italic.fntdata"/><Relationship Id="rId12" Type="http://schemas.openxmlformats.org/officeDocument/2006/relationships/slide" Target="slides/slide5.xml"/><Relationship Id="rId34" Type="http://schemas.openxmlformats.org/officeDocument/2006/relationships/font" Target="fonts/RobotoMedium-bold.fntdata"/><Relationship Id="rId15" Type="http://schemas.openxmlformats.org/officeDocument/2006/relationships/slide" Target="slides/slide8.xml"/><Relationship Id="rId37" Type="http://schemas.openxmlformats.org/officeDocument/2006/relationships/font" Target="fonts/RobotoCondensed-regular.fntdata"/><Relationship Id="rId14" Type="http://schemas.openxmlformats.org/officeDocument/2006/relationships/slide" Target="slides/slide7.xml"/><Relationship Id="rId36" Type="http://schemas.openxmlformats.org/officeDocument/2006/relationships/font" Target="fonts/RobotoMedium-boldItalic.fntdata"/><Relationship Id="rId17" Type="http://schemas.openxmlformats.org/officeDocument/2006/relationships/slide" Target="slides/slide10.xml"/><Relationship Id="rId39" Type="http://schemas.openxmlformats.org/officeDocument/2006/relationships/font" Target="fonts/RobotoCondensed-italic.fntdata"/><Relationship Id="rId16" Type="http://schemas.openxmlformats.org/officeDocument/2006/relationships/slide" Target="slides/slide9.xml"/><Relationship Id="rId38" Type="http://schemas.openxmlformats.org/officeDocument/2006/relationships/font" Target="fonts/RobotoCondensed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8ee1c2951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58ee1c2951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6f3b90c3e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56f3b90c3e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58ee1c2951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58ee1c2951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8ee1c2951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8ee1c2951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8ee1c2951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58ee1c2951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1424ff4ab_2_2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a platform for the future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IOT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Simplified streamlined processes - Ingestion,  processing &amp; delivery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Handling larger/scientific datasets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Volume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Variety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Velocity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Veracity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USER DRIVEN Applications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data driven services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 streams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Time series data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Subscription to the data streams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Visualizations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Event Programming - Data Ingestion, QA/QC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Creating value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Making data access easy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Enabling decision making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t/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g51424ff4ab_2_2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8ee1c2951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58ee1c2951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51424ff4ab_2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g51424ff4ab_2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1" name="Google Shape;421;g51424ff4ab_2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6e71e71f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6e71e71f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1424ff4ab_2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51424ff4ab_2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1424ff4ab_2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51424ff4ab_2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8ee1c2951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8ee1c2951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Infrastructure not robust/scalable/flexible</a:t>
            </a:r>
            <a:endParaRPr b="1"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 optimized 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 robust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Duplicated data services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 ready for the future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Next Generation services(IOT)</a:t>
            </a:r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6e71e71f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6e71e71f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8ee1c2951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8ee1c2951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6e71e71f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6e71e71f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AWS vs Other Cloud Platforms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AWS - higher costs but smaller learning curve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Comfort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More options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Deciding a vendor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Expertise with GLOS data and products was important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Creating a AWS Transition plan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Evaluation of the current infrastructure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Creating an inventory of the data servers, datasets, services and products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Strategy Development for the transition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Cutover activities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Post migration support plan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8ee1c2951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8ee1c2951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Roboto"/>
              <a:buNone/>
              <a:defRPr sz="41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6225639" y="155856"/>
            <a:ext cx="2802576" cy="54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469198" y="1452113"/>
            <a:ext cx="4586488" cy="458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1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>
            <a:off x="0" y="6675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boto"/>
              <a:buNone/>
              <a:defRPr sz="4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Roboto"/>
              <a:buNone/>
              <a:defRPr sz="4100">
                <a:latin typeface="Roboto"/>
                <a:ea typeface="Roboto"/>
                <a:cs typeface="Roboto"/>
                <a:sym typeface="Robo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01" name="Google Shape;10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6225639" y="155856"/>
            <a:ext cx="2802576" cy="54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469198" y="1452113"/>
            <a:ext cx="4586488" cy="458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boto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F96BA"/>
              </a:buClr>
              <a:buSzPts val="1800"/>
              <a:buNone/>
              <a:defRPr sz="1800">
                <a:solidFill>
                  <a:srgbClr val="8F96BA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F96BA"/>
              </a:buClr>
              <a:buSzPts val="1500"/>
              <a:buNone/>
              <a:defRPr sz="1500">
                <a:solidFill>
                  <a:srgbClr val="8F96BA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F96BA"/>
              </a:buClr>
              <a:buSzPts val="1400"/>
              <a:buNone/>
              <a:defRPr sz="1400">
                <a:solidFill>
                  <a:srgbClr val="8F96BA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F96BA"/>
              </a:buClr>
              <a:buSzPts val="1200"/>
              <a:buNone/>
              <a:defRPr sz="1200">
                <a:solidFill>
                  <a:srgbClr val="8F96BA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F96BA"/>
              </a:buClr>
              <a:buSzPts val="1200"/>
              <a:buNone/>
              <a:defRPr sz="1200">
                <a:solidFill>
                  <a:srgbClr val="8F96BA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F96BA"/>
              </a:buClr>
              <a:buSzPts val="1200"/>
              <a:buNone/>
              <a:defRPr sz="1200">
                <a:solidFill>
                  <a:srgbClr val="8F96BA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F96BA"/>
              </a:buClr>
              <a:buSzPts val="1200"/>
              <a:buNone/>
              <a:defRPr sz="1200">
                <a:solidFill>
                  <a:srgbClr val="8F96BA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F96BA"/>
              </a:buClr>
              <a:buSzPts val="1200"/>
              <a:buNone/>
              <a:defRPr sz="1200">
                <a:solidFill>
                  <a:srgbClr val="8F96BA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F96BA"/>
              </a:buClr>
              <a:buSzPts val="1200"/>
              <a:buNone/>
              <a:defRPr sz="1200">
                <a:solidFill>
                  <a:srgbClr val="8F96BA"/>
                </a:solidFill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21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F96B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F96B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F96B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F96B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F96B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F96BA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F96BA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F96BA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F96BA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p22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9" name="Google Shape;139;p22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46" name="Google Shape;146;p2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7" name="Google Shape;14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24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54" name="Google Shape;154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6" name="Google Shape;166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0" y="6675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boto"/>
              <a:buNone/>
              <a:defRPr sz="45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lain White Confidential">
  <p:cSld name="Plain White Confidential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boto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F96BA"/>
              </a:buClr>
              <a:buSzPts val="1800"/>
              <a:buNone/>
              <a:defRPr sz="1800">
                <a:solidFill>
                  <a:srgbClr val="8F96BA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F96BA"/>
              </a:buClr>
              <a:buSzPts val="1500"/>
              <a:buNone/>
              <a:defRPr sz="1500">
                <a:solidFill>
                  <a:srgbClr val="8F96B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F96BA"/>
              </a:buClr>
              <a:buSzPts val="1400"/>
              <a:buNone/>
              <a:defRPr sz="1400">
                <a:solidFill>
                  <a:srgbClr val="8F96B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F96BA"/>
              </a:buClr>
              <a:buSzPts val="1200"/>
              <a:buNone/>
              <a:defRPr sz="1200">
                <a:solidFill>
                  <a:srgbClr val="8F96B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F96BA"/>
              </a:buClr>
              <a:buSzPts val="1200"/>
              <a:buNone/>
              <a:defRPr sz="1200">
                <a:solidFill>
                  <a:srgbClr val="8F96B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F96BA"/>
              </a:buClr>
              <a:buSzPts val="1200"/>
              <a:buNone/>
              <a:defRPr sz="1200">
                <a:solidFill>
                  <a:srgbClr val="8F96B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F96BA"/>
              </a:buClr>
              <a:buSzPts val="1200"/>
              <a:buNone/>
              <a:defRPr sz="1200">
                <a:solidFill>
                  <a:srgbClr val="8F96B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F96BA"/>
              </a:buClr>
              <a:buSzPts val="1200"/>
              <a:buNone/>
              <a:defRPr sz="1200">
                <a:solidFill>
                  <a:srgbClr val="8F96B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F96BA"/>
              </a:buClr>
              <a:buSzPts val="1200"/>
              <a:buNone/>
              <a:defRPr sz="1200">
                <a:solidFill>
                  <a:srgbClr val="8F96BA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3" name="Google Shape;63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"/>
              <a:buNone/>
              <a:defRPr b="0" i="0" sz="3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">
            <a:alphaModFix amt="20000"/>
          </a:blip>
          <a:srcRect b="0" l="0" r="0" t="0"/>
          <a:stretch/>
        </p:blipFill>
        <p:spPr>
          <a:xfrm>
            <a:off x="6225639" y="155856"/>
            <a:ext cx="2802576" cy="54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2">
            <a:alphaModFix amt="10000"/>
          </a:blip>
          <a:srcRect b="0" l="0" r="0" t="0"/>
          <a:stretch/>
        </p:blipFill>
        <p:spPr>
          <a:xfrm>
            <a:off x="-469198" y="1452113"/>
            <a:ext cx="4586488" cy="458648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"/>
              <a:buNone/>
              <a:defRPr b="0" i="0" sz="3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6B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1">
            <a:alphaModFix amt="20000"/>
          </a:blip>
          <a:srcRect b="0" l="0" r="0" t="0"/>
          <a:stretch/>
        </p:blipFill>
        <p:spPr>
          <a:xfrm>
            <a:off x="6225639" y="155856"/>
            <a:ext cx="2802576" cy="54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2">
            <a:alphaModFix amt="10000"/>
          </a:blip>
          <a:srcRect b="0" l="0" r="0" t="0"/>
          <a:stretch/>
        </p:blipFill>
        <p:spPr>
          <a:xfrm>
            <a:off x="-469198" y="1452113"/>
            <a:ext cx="4586488" cy="458648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Relationship Id="rId4" Type="http://schemas.openxmlformats.org/officeDocument/2006/relationships/image" Target="../media/image4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6.png"/><Relationship Id="rId4" Type="http://schemas.openxmlformats.org/officeDocument/2006/relationships/image" Target="../media/image29.png"/><Relationship Id="rId9" Type="http://schemas.openxmlformats.org/officeDocument/2006/relationships/image" Target="../media/image40.png"/><Relationship Id="rId5" Type="http://schemas.openxmlformats.org/officeDocument/2006/relationships/image" Target="../media/image31.png"/><Relationship Id="rId6" Type="http://schemas.openxmlformats.org/officeDocument/2006/relationships/image" Target="../media/image38.png"/><Relationship Id="rId7" Type="http://schemas.openxmlformats.org/officeDocument/2006/relationships/image" Target="../media/image45.png"/><Relationship Id="rId8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5" Type="http://schemas.openxmlformats.org/officeDocument/2006/relationships/image" Target="../media/image42.png"/><Relationship Id="rId6" Type="http://schemas.openxmlformats.org/officeDocument/2006/relationships/image" Target="../media/image49.png"/><Relationship Id="rId7" Type="http://schemas.openxmlformats.org/officeDocument/2006/relationships/image" Target="../media/image47.png"/><Relationship Id="rId8" Type="http://schemas.openxmlformats.org/officeDocument/2006/relationships/image" Target="../media/image5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23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13.png"/><Relationship Id="rId8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5.png"/><Relationship Id="rId7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ctrTitle"/>
          </p:nvPr>
        </p:nvSpPr>
        <p:spPr>
          <a:xfrm>
            <a:off x="1143000" y="1110722"/>
            <a:ext cx="6858000" cy="1790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GLOS Cloud Migration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DMAC 2.0</a:t>
            </a:r>
            <a:endParaRPr/>
          </a:p>
        </p:txBody>
      </p:sp>
      <p:sp>
        <p:nvSpPr>
          <p:cNvPr id="179" name="Google Shape;179;p28"/>
          <p:cNvSpPr txBox="1"/>
          <p:nvPr>
            <p:ph idx="1" type="subTitle"/>
          </p:nvPr>
        </p:nvSpPr>
        <p:spPr>
          <a:xfrm>
            <a:off x="1143000" y="3364928"/>
            <a:ext cx="6858000" cy="124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Roboto Thin"/>
                <a:ea typeface="Roboto Thin"/>
                <a:cs typeface="Roboto Thin"/>
                <a:sym typeface="Roboto Thin"/>
              </a:rPr>
              <a:t>May 2, 2019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Roboto Thin"/>
                <a:ea typeface="Roboto Thin"/>
                <a:cs typeface="Roboto Thin"/>
                <a:sym typeface="Roboto Thin"/>
              </a:rPr>
              <a:t>IOOS DMAC Annual Meeting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Roboto Thin"/>
                <a:ea typeface="Roboto Thin"/>
                <a:cs typeface="Roboto Thin"/>
                <a:sym typeface="Roboto Thin"/>
              </a:rPr>
              <a:t>Silver Spring, MD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7"/>
          <p:cNvSpPr txBox="1"/>
          <p:nvPr>
            <p:ph type="title"/>
          </p:nvPr>
        </p:nvSpPr>
        <p:spPr>
          <a:xfrm>
            <a:off x="530325" y="-78476"/>
            <a:ext cx="7886700" cy="856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AWS Transition Strategy</a:t>
            </a:r>
            <a:endParaRPr/>
          </a:p>
        </p:txBody>
      </p:sp>
      <p:graphicFrame>
        <p:nvGraphicFramePr>
          <p:cNvPr id="322" name="Google Shape;322;p37"/>
          <p:cNvGraphicFramePr/>
          <p:nvPr/>
        </p:nvGraphicFramePr>
        <p:xfrm>
          <a:off x="407600" y="6789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{C4A545A1-59B2-4C17-9DC4-6B2D02EDA6E8}</a:tableStyleId>
              </a:tblPr>
              <a:tblGrid>
                <a:gridCol w="1945975"/>
                <a:gridCol w="1945975"/>
                <a:gridCol w="1945975"/>
                <a:gridCol w="1945975"/>
              </a:tblGrid>
              <a:tr h="474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51C75"/>
                          </a:solidFill>
                        </a:rPr>
                        <a:t>Category</a:t>
                      </a:r>
                      <a:endParaRPr b="1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51C75"/>
                          </a:solidFill>
                        </a:rPr>
                        <a:t>Strategy</a:t>
                      </a:r>
                      <a:endParaRPr b="1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51C75"/>
                          </a:solidFill>
                        </a:rPr>
                        <a:t>Pre State</a:t>
                      </a:r>
                      <a:endParaRPr b="1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51C75"/>
                          </a:solidFill>
                        </a:rPr>
                        <a:t>AWS</a:t>
                      </a:r>
                      <a:endParaRPr b="1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728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B5394"/>
                          </a:solidFill>
                        </a:rPr>
                        <a:t>Cloud Instances</a:t>
                      </a:r>
                      <a:endParaRPr b="1">
                        <a:solidFill>
                          <a:srgbClr val="0B5394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C78D8"/>
                          </a:solidFill>
                        </a:rPr>
                        <a:t>Rehost</a:t>
                      </a:r>
                      <a:endParaRPr>
                        <a:solidFill>
                          <a:srgbClr val="3C78D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C78D8"/>
                          </a:solidFill>
                        </a:rPr>
                        <a:t>Instances already hosted on AWS</a:t>
                      </a:r>
                      <a:endParaRPr>
                        <a:solidFill>
                          <a:srgbClr val="3C78D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C78D8"/>
                          </a:solidFill>
                        </a:rPr>
                        <a:t>Migrate as is using AMI</a:t>
                      </a:r>
                      <a:endParaRPr>
                        <a:solidFill>
                          <a:srgbClr val="3C78D8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797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B5394"/>
                          </a:solidFill>
                        </a:rPr>
                        <a:t>GLOS Services(TDS, Data Ingestion, etc.)</a:t>
                      </a:r>
                      <a:endParaRPr b="1">
                        <a:solidFill>
                          <a:srgbClr val="0B5394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C78D8"/>
                          </a:solidFill>
                        </a:rPr>
                        <a:t>Replatform</a:t>
                      </a:r>
                      <a:endParaRPr>
                        <a:solidFill>
                          <a:srgbClr val="3C78D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C78D8"/>
                          </a:solidFill>
                        </a:rPr>
                        <a:t>8 Virtual machines hosted by 2 virtual hosts</a:t>
                      </a:r>
                      <a:endParaRPr>
                        <a:solidFill>
                          <a:srgbClr val="3C78D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C78D8"/>
                          </a:solidFill>
                        </a:rPr>
                        <a:t>8 ECS services; multiple availability zones; auto scaling</a:t>
                      </a:r>
                      <a:endParaRPr>
                        <a:solidFill>
                          <a:srgbClr val="3C78D8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728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B5394"/>
                          </a:solidFill>
                        </a:rPr>
                        <a:t>Databases</a:t>
                      </a:r>
                      <a:endParaRPr b="1">
                        <a:solidFill>
                          <a:srgbClr val="0B5394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C78D8"/>
                          </a:solidFill>
                        </a:rPr>
                        <a:t>Replatform</a:t>
                      </a:r>
                      <a:endParaRPr>
                        <a:solidFill>
                          <a:srgbClr val="3C78D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C78D8"/>
                          </a:solidFill>
                        </a:rPr>
                        <a:t>2 Virtual Machines( MySQL; Postgres)</a:t>
                      </a:r>
                      <a:endParaRPr>
                        <a:solidFill>
                          <a:srgbClr val="3C78D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C78D8"/>
                          </a:solidFill>
                        </a:rPr>
                        <a:t>2 RDS instances optimized with Aurora</a:t>
                      </a:r>
                      <a:endParaRPr>
                        <a:solidFill>
                          <a:srgbClr val="3C78D8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74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B5394"/>
                          </a:solidFill>
                        </a:rPr>
                        <a:t>Data Storage</a:t>
                      </a:r>
                      <a:endParaRPr b="1">
                        <a:solidFill>
                          <a:srgbClr val="0B5394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C78D8"/>
                          </a:solidFill>
                        </a:rPr>
                        <a:t>Replatform</a:t>
                      </a:r>
                      <a:endParaRPr>
                        <a:solidFill>
                          <a:srgbClr val="3C78D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C78D8"/>
                          </a:solidFill>
                        </a:rPr>
                        <a:t>NFS </a:t>
                      </a:r>
                      <a:endParaRPr>
                        <a:solidFill>
                          <a:srgbClr val="3C78D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C78D8"/>
                          </a:solidFill>
                        </a:rPr>
                        <a:t>Amazon S3</a:t>
                      </a:r>
                      <a:endParaRPr>
                        <a:solidFill>
                          <a:srgbClr val="3C78D8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728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B5394"/>
                          </a:solidFill>
                        </a:rPr>
                        <a:t>Data Archival</a:t>
                      </a:r>
                      <a:endParaRPr b="1">
                        <a:solidFill>
                          <a:srgbClr val="0B5394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C78D8"/>
                          </a:solidFill>
                        </a:rPr>
                        <a:t>Replatform</a:t>
                      </a:r>
                      <a:endParaRPr>
                        <a:solidFill>
                          <a:srgbClr val="3C78D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C78D8"/>
                          </a:solidFill>
                        </a:rPr>
                        <a:t>Backup server; Tape Drives</a:t>
                      </a:r>
                      <a:endParaRPr>
                        <a:solidFill>
                          <a:srgbClr val="3C78D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C78D8"/>
                          </a:solidFill>
                        </a:rPr>
                        <a:t>Amazon Glacier</a:t>
                      </a:r>
                      <a:endParaRPr>
                        <a:solidFill>
                          <a:srgbClr val="3C78D8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79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B5394"/>
                          </a:solidFill>
                        </a:rPr>
                        <a:t>Old deprecated instances</a:t>
                      </a:r>
                      <a:endParaRPr b="1">
                        <a:solidFill>
                          <a:srgbClr val="0B5394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C78D8"/>
                          </a:solidFill>
                        </a:rPr>
                        <a:t>Retire</a:t>
                      </a:r>
                      <a:endParaRPr>
                        <a:solidFill>
                          <a:srgbClr val="3C78D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C78D8"/>
                          </a:solidFill>
                        </a:rPr>
                        <a:t>4 deprecated instances</a:t>
                      </a:r>
                      <a:endParaRPr>
                        <a:solidFill>
                          <a:srgbClr val="3C78D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C78D8"/>
                          </a:solidFill>
                        </a:rPr>
                        <a:t>Not to be moved</a:t>
                      </a:r>
                      <a:endParaRPr>
                        <a:solidFill>
                          <a:srgbClr val="3C78D8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8"/>
          <p:cNvSpPr txBox="1"/>
          <p:nvPr>
            <p:ph type="title"/>
          </p:nvPr>
        </p:nvSpPr>
        <p:spPr>
          <a:xfrm>
            <a:off x="628650" y="273849"/>
            <a:ext cx="7886700" cy="818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GLOS AWS LAndscape</a:t>
            </a:r>
            <a:endParaRPr/>
          </a:p>
        </p:txBody>
      </p:sp>
      <p:pic>
        <p:nvPicPr>
          <p:cNvPr id="328" name="Google Shape;32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675" y="1145150"/>
            <a:ext cx="7783999" cy="369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9"/>
          <p:cNvSpPr/>
          <p:nvPr/>
        </p:nvSpPr>
        <p:spPr>
          <a:xfrm>
            <a:off x="598150" y="1048938"/>
            <a:ext cx="8021475" cy="3443025"/>
          </a:xfrm>
          <a:prstGeom prst="flowChartProcess">
            <a:avLst/>
          </a:prstGeom>
          <a:noFill/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9"/>
          <p:cNvSpPr/>
          <p:nvPr/>
        </p:nvSpPr>
        <p:spPr>
          <a:xfrm>
            <a:off x="835750" y="1188075"/>
            <a:ext cx="5153700" cy="3113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9"/>
          <p:cNvSpPr txBox="1"/>
          <p:nvPr>
            <p:ph type="title"/>
          </p:nvPr>
        </p:nvSpPr>
        <p:spPr>
          <a:xfrm>
            <a:off x="598150" y="229400"/>
            <a:ext cx="7802400" cy="52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Storage on Cloud</a:t>
            </a:r>
            <a:endParaRPr/>
          </a:p>
        </p:txBody>
      </p:sp>
      <p:sp>
        <p:nvSpPr>
          <p:cNvPr id="336" name="Google Shape;336;p39"/>
          <p:cNvSpPr/>
          <p:nvPr/>
        </p:nvSpPr>
        <p:spPr>
          <a:xfrm>
            <a:off x="985700" y="1595500"/>
            <a:ext cx="2207700" cy="2502300"/>
          </a:xfrm>
          <a:prstGeom prst="rect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7" name="Google Shape;33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6175" y="1786575"/>
            <a:ext cx="453925" cy="4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9"/>
          <p:cNvSpPr txBox="1"/>
          <p:nvPr/>
        </p:nvSpPr>
        <p:spPr>
          <a:xfrm>
            <a:off x="1116650" y="2240500"/>
            <a:ext cx="1945800" cy="17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    </a:t>
            </a:r>
            <a:r>
              <a:rPr b="1" lang="en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S3 Standard</a:t>
            </a:r>
            <a:endParaRPr b="1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Ideal for General purpose</a:t>
            </a:r>
            <a:endParaRPr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High throughput</a:t>
            </a:r>
            <a:endParaRPr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High availability</a:t>
            </a:r>
            <a:endParaRPr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Low latency</a:t>
            </a:r>
            <a:endParaRPr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39"/>
          <p:cNvSpPr/>
          <p:nvPr/>
        </p:nvSpPr>
        <p:spPr>
          <a:xfrm>
            <a:off x="3619925" y="1595500"/>
            <a:ext cx="2207700" cy="25023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0" name="Google Shape;34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600" y="1786575"/>
            <a:ext cx="453925" cy="4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9"/>
          <p:cNvSpPr txBox="1"/>
          <p:nvPr/>
        </p:nvSpPr>
        <p:spPr>
          <a:xfrm>
            <a:off x="3663675" y="2217850"/>
            <a:ext cx="21267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             </a:t>
            </a:r>
            <a:r>
              <a:rPr b="1" lang="en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S3 IA</a:t>
            </a:r>
            <a:endParaRPr b="1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Designed for Infrequent access</a:t>
            </a:r>
            <a:endParaRPr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Low storage cost; retrieval fee</a:t>
            </a:r>
            <a:endParaRPr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Ideal for backups</a:t>
            </a:r>
            <a:endParaRPr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Low latency</a:t>
            </a:r>
            <a:endParaRPr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39"/>
          <p:cNvSpPr/>
          <p:nvPr/>
        </p:nvSpPr>
        <p:spPr>
          <a:xfrm>
            <a:off x="6096000" y="1595500"/>
            <a:ext cx="2207700" cy="2502300"/>
          </a:xfrm>
          <a:prstGeom prst="rect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3" name="Google Shape;34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2888" y="-1380550"/>
            <a:ext cx="453925" cy="4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9"/>
          <p:cNvSpPr txBox="1"/>
          <p:nvPr/>
        </p:nvSpPr>
        <p:spPr>
          <a:xfrm>
            <a:off x="6145150" y="2253225"/>
            <a:ext cx="2073000" cy="15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          </a:t>
            </a:r>
            <a:r>
              <a:rPr b="1" lang="en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S3 Glacier</a:t>
            </a:r>
            <a:endParaRPr b="1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Ideal for long term archives</a:t>
            </a:r>
            <a:endParaRPr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Cheapest storage</a:t>
            </a:r>
            <a:endParaRPr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Retrieval time - minutes to hours</a:t>
            </a:r>
            <a:endParaRPr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39"/>
          <p:cNvSpPr txBox="1"/>
          <p:nvPr/>
        </p:nvSpPr>
        <p:spPr>
          <a:xfrm>
            <a:off x="983707" y="1188075"/>
            <a:ext cx="29655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Intelligent Tiering - Usage driven</a:t>
            </a:r>
            <a:endParaRPr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6" name="Google Shape;34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8425" y="1763978"/>
            <a:ext cx="453900" cy="453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0"/>
          <p:cNvSpPr txBox="1"/>
          <p:nvPr>
            <p:ph type="title"/>
          </p:nvPr>
        </p:nvSpPr>
        <p:spPr>
          <a:xfrm>
            <a:off x="628650" y="273850"/>
            <a:ext cx="7886700" cy="66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 Migration</a:t>
            </a:r>
            <a:endParaRPr/>
          </a:p>
        </p:txBody>
      </p:sp>
      <p:sp>
        <p:nvSpPr>
          <p:cNvPr id="352" name="Google Shape;352;p40"/>
          <p:cNvSpPr txBox="1"/>
          <p:nvPr/>
        </p:nvSpPr>
        <p:spPr>
          <a:xfrm>
            <a:off x="709500" y="1476750"/>
            <a:ext cx="3862500" cy="3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Issues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THREDDS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 optimized for S3 FS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Slow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User Applications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Unnecessary internal requests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Dependent on THREDDS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Much slower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Unable to handle large dataset requests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40"/>
          <p:cNvSpPr txBox="1"/>
          <p:nvPr/>
        </p:nvSpPr>
        <p:spPr>
          <a:xfrm>
            <a:off x="4729650" y="1392275"/>
            <a:ext cx="3785700" cy="3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Evaluation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nvestigating usage patterns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Economics of providing public access to data in cloud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Latest data vs historical data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Commercial vs research purposes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Evaluating our user applications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Multiple access points vs single access point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User stories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4" name="Google Shape;35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3825" y="1019975"/>
            <a:ext cx="920600" cy="9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8175" y="1019975"/>
            <a:ext cx="792100" cy="79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6" name="Google Shape;356;p40"/>
          <p:cNvCxnSpPr/>
          <p:nvPr/>
        </p:nvCxnSpPr>
        <p:spPr>
          <a:xfrm>
            <a:off x="4536200" y="1524450"/>
            <a:ext cx="12300" cy="3011700"/>
          </a:xfrm>
          <a:prstGeom prst="straightConnector1">
            <a:avLst/>
          </a:prstGeom>
          <a:noFill/>
          <a:ln cap="flat" cmpd="sng" w="9525">
            <a:solidFill>
              <a:srgbClr val="4898B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1"/>
          <p:cNvSpPr txBox="1"/>
          <p:nvPr>
            <p:ph type="title"/>
          </p:nvPr>
        </p:nvSpPr>
        <p:spPr>
          <a:xfrm>
            <a:off x="628650" y="273848"/>
            <a:ext cx="7886700" cy="734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</a:t>
            </a:r>
            <a:endParaRPr/>
          </a:p>
        </p:txBody>
      </p:sp>
      <p:sp>
        <p:nvSpPr>
          <p:cNvPr id="362" name="Google Shape;362;p41"/>
          <p:cNvSpPr txBox="1"/>
          <p:nvPr>
            <p:ph idx="1" type="body"/>
          </p:nvPr>
        </p:nvSpPr>
        <p:spPr>
          <a:xfrm>
            <a:off x="581750" y="966850"/>
            <a:ext cx="8005200" cy="3929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b="1" lang="en" sz="1600"/>
              <a:t>Evaluate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Today vs Future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Beyond Infrastructure - User Applications, Services, Data Usage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Evaluate critical applications and bottlenecks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Evaluate data flow patterns(internal and external)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Evaluate data Storage needs(Short term/Long term)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" sz="1600"/>
              <a:t>Strategize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 mixed strategy - Rehost, Replatform, Re-architect and Retire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Time criticality vs flexibility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" sz="1600"/>
              <a:t>Platform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Learning Curve vs Costs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Comfort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" sz="1600"/>
              <a:t>Be ready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Expect challenges pre/post migration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" sz="1600"/>
              <a:t>Be patient</a:t>
            </a:r>
            <a:endParaRPr b="1" sz="1600"/>
          </a:p>
          <a:p>
            <a:pPr indent="0" lvl="0" marL="9144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13716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"/>
              <a:buNone/>
            </a:pPr>
            <a:r>
              <a:rPr lang="en"/>
              <a:t>The GLOS Future: DMAC 2.0</a:t>
            </a:r>
            <a:endParaRPr/>
          </a:p>
        </p:txBody>
      </p:sp>
      <p:sp>
        <p:nvSpPr>
          <p:cNvPr id="368" name="Google Shape;368;p42"/>
          <p:cNvSpPr txBox="1"/>
          <p:nvPr/>
        </p:nvSpPr>
        <p:spPr>
          <a:xfrm>
            <a:off x="403198" y="1448148"/>
            <a:ext cx="3439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 MGT.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2"/>
          <p:cNvSpPr txBox="1"/>
          <p:nvPr/>
        </p:nvSpPr>
        <p:spPr>
          <a:xfrm>
            <a:off x="4911638" y="1469164"/>
            <a:ext cx="3289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969696"/>
                </a:solidFill>
                <a:latin typeface="Roboto"/>
                <a:ea typeface="Roboto"/>
                <a:cs typeface="Roboto"/>
                <a:sym typeface="Roboto"/>
              </a:rPr>
              <a:t>USERS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2"/>
          <p:cNvSpPr txBox="1"/>
          <p:nvPr/>
        </p:nvSpPr>
        <p:spPr>
          <a:xfrm>
            <a:off x="1810679" y="1469164"/>
            <a:ext cx="32529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>
                <a:solidFill>
                  <a:srgbClr val="969696"/>
                </a:solidFill>
                <a:latin typeface="Roboto"/>
                <a:ea typeface="Roboto"/>
                <a:cs typeface="Roboto"/>
                <a:sym typeface="Roboto"/>
              </a:rPr>
              <a:t>A platform for the future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>
                <a:solidFill>
                  <a:srgbClr val="969696"/>
                </a:solidFill>
                <a:latin typeface="Roboto"/>
                <a:ea typeface="Roboto"/>
                <a:cs typeface="Roboto"/>
                <a:sym typeface="Roboto"/>
              </a:rPr>
              <a:t>Simplistic and Streamlined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>
                <a:solidFill>
                  <a:srgbClr val="969696"/>
                </a:solidFill>
                <a:latin typeface="Roboto"/>
                <a:ea typeface="Roboto"/>
                <a:cs typeface="Roboto"/>
                <a:sym typeface="Roboto"/>
              </a:rPr>
              <a:t>Supporting Next Gen. technology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>
                <a:solidFill>
                  <a:srgbClr val="969696"/>
                </a:solidFill>
                <a:latin typeface="Roboto"/>
                <a:ea typeface="Roboto"/>
                <a:cs typeface="Roboto"/>
                <a:sym typeface="Roboto"/>
              </a:rPr>
              <a:t>Handling more diverse data</a:t>
            </a:r>
            <a:endParaRPr sz="1600"/>
          </a:p>
        </p:txBody>
      </p:sp>
      <p:cxnSp>
        <p:nvCxnSpPr>
          <p:cNvPr id="371" name="Google Shape;371;p42"/>
          <p:cNvCxnSpPr/>
          <p:nvPr/>
        </p:nvCxnSpPr>
        <p:spPr>
          <a:xfrm>
            <a:off x="1726125" y="1540726"/>
            <a:ext cx="0" cy="994200"/>
          </a:xfrm>
          <a:prstGeom prst="straightConnector1">
            <a:avLst/>
          </a:prstGeom>
          <a:noFill/>
          <a:ln cap="flat" cmpd="sng" w="9525">
            <a:solidFill>
              <a:srgbClr val="4395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2" name="Google Shape;372;p42"/>
          <p:cNvCxnSpPr/>
          <p:nvPr/>
        </p:nvCxnSpPr>
        <p:spPr>
          <a:xfrm>
            <a:off x="5846300" y="1540726"/>
            <a:ext cx="0" cy="955500"/>
          </a:xfrm>
          <a:prstGeom prst="straightConnector1">
            <a:avLst/>
          </a:prstGeom>
          <a:noFill/>
          <a:ln cap="flat" cmpd="sng" w="9525">
            <a:solidFill>
              <a:srgbClr val="4395B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3" name="Google Shape;373;p42"/>
          <p:cNvSpPr txBox="1"/>
          <p:nvPr/>
        </p:nvSpPr>
        <p:spPr>
          <a:xfrm>
            <a:off x="5932804" y="1469164"/>
            <a:ext cx="34398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>
                <a:solidFill>
                  <a:srgbClr val="3D529B"/>
                </a:solidFill>
                <a:latin typeface="Roboto"/>
                <a:ea typeface="Roboto"/>
                <a:cs typeface="Roboto"/>
                <a:sym typeface="Roboto"/>
              </a:rPr>
              <a:t>Data Driven Applications</a:t>
            </a:r>
            <a:endParaRPr sz="1600">
              <a:solidFill>
                <a:srgbClr val="3D529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>
                <a:solidFill>
                  <a:srgbClr val="3D529B"/>
                </a:solidFill>
                <a:latin typeface="Roboto"/>
                <a:ea typeface="Roboto"/>
                <a:cs typeface="Roboto"/>
                <a:sym typeface="Roboto"/>
              </a:rPr>
              <a:t>Data Streams</a:t>
            </a:r>
            <a:endParaRPr sz="1600">
              <a:solidFill>
                <a:srgbClr val="3D529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>
                <a:solidFill>
                  <a:srgbClr val="3D529B"/>
                </a:solidFill>
                <a:latin typeface="Roboto"/>
                <a:ea typeface="Roboto"/>
                <a:cs typeface="Roboto"/>
                <a:sym typeface="Roboto"/>
              </a:rPr>
              <a:t>Event Programming</a:t>
            </a:r>
            <a:endParaRPr sz="1600">
              <a:solidFill>
                <a:srgbClr val="3D529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>
                <a:solidFill>
                  <a:srgbClr val="3D529B"/>
                </a:solidFill>
                <a:latin typeface="Roboto"/>
                <a:ea typeface="Roboto"/>
                <a:cs typeface="Roboto"/>
                <a:sym typeface="Roboto"/>
              </a:rPr>
              <a:t>Creating Value from information</a:t>
            </a:r>
            <a:endParaRPr sz="1600">
              <a:solidFill>
                <a:srgbClr val="3D529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600">
              <a:solidFill>
                <a:srgbClr val="3D529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600">
              <a:solidFill>
                <a:srgbClr val="3D529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4" name="Google Shape;37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075" y="3084850"/>
            <a:ext cx="840550" cy="84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2000" y="3084850"/>
            <a:ext cx="910050" cy="91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0756" y="3084850"/>
            <a:ext cx="910050" cy="91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0450" y="3084850"/>
            <a:ext cx="910050" cy="91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68550" y="3084850"/>
            <a:ext cx="910050" cy="91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36650" y="3084850"/>
            <a:ext cx="910050" cy="91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04750" y="3084850"/>
            <a:ext cx="910050" cy="9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2"/>
          <p:cNvSpPr txBox="1"/>
          <p:nvPr/>
        </p:nvSpPr>
        <p:spPr>
          <a:xfrm>
            <a:off x="460900" y="3988200"/>
            <a:ext cx="10569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529B"/>
                </a:solidFill>
                <a:latin typeface="Roboto"/>
                <a:ea typeface="Roboto"/>
                <a:cs typeface="Roboto"/>
                <a:sym typeface="Roboto"/>
              </a:rPr>
              <a:t>BIG DATA</a:t>
            </a:r>
            <a:endParaRPr>
              <a:solidFill>
                <a:srgbClr val="3D529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42"/>
          <p:cNvSpPr txBox="1"/>
          <p:nvPr/>
        </p:nvSpPr>
        <p:spPr>
          <a:xfrm>
            <a:off x="1548575" y="3988200"/>
            <a:ext cx="10569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529B"/>
                </a:solidFill>
                <a:latin typeface="Roboto"/>
                <a:ea typeface="Roboto"/>
                <a:cs typeface="Roboto"/>
                <a:sym typeface="Roboto"/>
              </a:rPr>
              <a:t>IoT</a:t>
            </a:r>
            <a:endParaRPr>
              <a:solidFill>
                <a:srgbClr val="3D529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3" name="Google Shape;383;p42"/>
          <p:cNvSpPr txBox="1"/>
          <p:nvPr/>
        </p:nvSpPr>
        <p:spPr>
          <a:xfrm>
            <a:off x="2797325" y="3988200"/>
            <a:ext cx="10569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529B"/>
                </a:solidFill>
                <a:latin typeface="Roboto"/>
                <a:ea typeface="Roboto"/>
                <a:cs typeface="Roboto"/>
                <a:sym typeface="Roboto"/>
              </a:rPr>
              <a:t>EDGE</a:t>
            </a:r>
            <a:endParaRPr>
              <a:solidFill>
                <a:srgbClr val="3D529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4" name="Google Shape;384;p42"/>
          <p:cNvSpPr txBox="1"/>
          <p:nvPr/>
        </p:nvSpPr>
        <p:spPr>
          <a:xfrm>
            <a:off x="4127025" y="3988200"/>
            <a:ext cx="10569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529B"/>
                </a:solidFill>
                <a:latin typeface="Roboto"/>
                <a:ea typeface="Roboto"/>
                <a:cs typeface="Roboto"/>
                <a:sym typeface="Roboto"/>
              </a:rPr>
              <a:t>AI/ML</a:t>
            </a:r>
            <a:endParaRPr>
              <a:solidFill>
                <a:srgbClr val="3D529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p42"/>
          <p:cNvSpPr txBox="1"/>
          <p:nvPr/>
        </p:nvSpPr>
        <p:spPr>
          <a:xfrm>
            <a:off x="6389800" y="3988200"/>
            <a:ext cx="10569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529B"/>
                </a:solidFill>
                <a:latin typeface="Roboto"/>
                <a:ea typeface="Roboto"/>
                <a:cs typeface="Roboto"/>
                <a:sym typeface="Roboto"/>
              </a:rPr>
              <a:t>TIME</a:t>
            </a:r>
            <a:endParaRPr>
              <a:solidFill>
                <a:srgbClr val="3D529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529B"/>
                </a:solidFill>
                <a:latin typeface="Roboto"/>
                <a:ea typeface="Roboto"/>
                <a:cs typeface="Roboto"/>
                <a:sym typeface="Roboto"/>
              </a:rPr>
              <a:t>SERIES</a:t>
            </a:r>
            <a:endParaRPr>
              <a:solidFill>
                <a:srgbClr val="3D529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42"/>
          <p:cNvSpPr txBox="1"/>
          <p:nvPr/>
        </p:nvSpPr>
        <p:spPr>
          <a:xfrm>
            <a:off x="5317838" y="3988200"/>
            <a:ext cx="10569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529B"/>
                </a:solidFill>
                <a:latin typeface="Roboto"/>
                <a:ea typeface="Roboto"/>
                <a:cs typeface="Roboto"/>
                <a:sym typeface="Roboto"/>
              </a:rPr>
              <a:t>ROBOTICS</a:t>
            </a:r>
            <a:endParaRPr>
              <a:solidFill>
                <a:srgbClr val="3D529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7" name="Google Shape;387;p42"/>
          <p:cNvSpPr txBox="1"/>
          <p:nvPr/>
        </p:nvSpPr>
        <p:spPr>
          <a:xfrm>
            <a:off x="7631325" y="3988200"/>
            <a:ext cx="10569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529B"/>
                </a:solidFill>
                <a:latin typeface="Roboto"/>
                <a:ea typeface="Roboto"/>
                <a:cs typeface="Roboto"/>
                <a:sym typeface="Roboto"/>
              </a:rPr>
              <a:t>VISUAL</a:t>
            </a:r>
            <a:endParaRPr>
              <a:solidFill>
                <a:srgbClr val="3D529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3"/>
          <p:cNvSpPr txBox="1"/>
          <p:nvPr>
            <p:ph type="title"/>
          </p:nvPr>
        </p:nvSpPr>
        <p:spPr>
          <a:xfrm>
            <a:off x="415625" y="134574"/>
            <a:ext cx="7886700" cy="897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98B9"/>
                </a:solidFill>
              </a:rPr>
              <a:t>Data Driven Services</a:t>
            </a:r>
            <a:endParaRPr>
              <a:solidFill>
                <a:srgbClr val="4898B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D529B"/>
                </a:solidFill>
              </a:rPr>
              <a:t>OTT HABs EWS Prototype</a:t>
            </a:r>
            <a:endParaRPr b="1" sz="2400">
              <a:solidFill>
                <a:srgbClr val="3D529B"/>
              </a:solidFill>
            </a:endParaRPr>
          </a:p>
        </p:txBody>
      </p:sp>
      <p:pic>
        <p:nvPicPr>
          <p:cNvPr id="393" name="Google Shape;39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375" y="1087738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375" y="2125088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375" y="3326300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89225" y="2111450"/>
            <a:ext cx="1057800" cy="10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6800" y="1245450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27925" y="1245450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27925" y="2197950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63788" y="3162425"/>
            <a:ext cx="680775" cy="68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6125" y="2274150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6800" y="3188125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3"/>
          <p:cNvSpPr txBox="1"/>
          <p:nvPr/>
        </p:nvSpPr>
        <p:spPr>
          <a:xfrm>
            <a:off x="474325" y="4293425"/>
            <a:ext cx="16386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Real time, Frequent Data </a:t>
            </a:r>
            <a:endParaRPr b="1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4" name="Google Shape;404;p43"/>
          <p:cNvCxnSpPr/>
          <p:nvPr/>
        </p:nvCxnSpPr>
        <p:spPr>
          <a:xfrm>
            <a:off x="1818625" y="1690050"/>
            <a:ext cx="1057800" cy="507900"/>
          </a:xfrm>
          <a:prstGeom prst="straightConnector1">
            <a:avLst/>
          </a:prstGeom>
          <a:noFill/>
          <a:ln cap="flat" cmpd="sng" w="19050">
            <a:solidFill>
              <a:srgbClr val="3D529B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5" name="Google Shape;405;p43"/>
          <p:cNvCxnSpPr/>
          <p:nvPr/>
        </p:nvCxnSpPr>
        <p:spPr>
          <a:xfrm>
            <a:off x="1617475" y="2601338"/>
            <a:ext cx="1225800" cy="78000"/>
          </a:xfrm>
          <a:prstGeom prst="straightConnector1">
            <a:avLst/>
          </a:prstGeom>
          <a:noFill/>
          <a:ln cap="flat" cmpd="sng" w="19050">
            <a:solidFill>
              <a:srgbClr val="3D529B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6" name="Google Shape;406;p43"/>
          <p:cNvCxnSpPr>
            <a:stCxn id="395" idx="3"/>
          </p:cNvCxnSpPr>
          <p:nvPr/>
        </p:nvCxnSpPr>
        <p:spPr>
          <a:xfrm flipH="1" rot="10800000">
            <a:off x="1769875" y="3138050"/>
            <a:ext cx="1155300" cy="664500"/>
          </a:xfrm>
          <a:prstGeom prst="straightConnector1">
            <a:avLst/>
          </a:prstGeom>
          <a:noFill/>
          <a:ln cap="flat" cmpd="sng" w="19050">
            <a:solidFill>
              <a:srgbClr val="3D529B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7" name="Google Shape;407;p43"/>
          <p:cNvCxnSpPr/>
          <p:nvPr/>
        </p:nvCxnSpPr>
        <p:spPr>
          <a:xfrm flipH="1" rot="10800000">
            <a:off x="4154125" y="1797800"/>
            <a:ext cx="722700" cy="373500"/>
          </a:xfrm>
          <a:prstGeom prst="straightConnector1">
            <a:avLst/>
          </a:prstGeom>
          <a:noFill/>
          <a:ln cap="flat" cmpd="sng" w="19050">
            <a:solidFill>
              <a:srgbClr val="3D529B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8" name="Google Shape;408;p43"/>
          <p:cNvCxnSpPr>
            <a:stCxn id="396" idx="3"/>
            <a:endCxn id="401" idx="1"/>
          </p:cNvCxnSpPr>
          <p:nvPr/>
        </p:nvCxnSpPr>
        <p:spPr>
          <a:xfrm>
            <a:off x="4147025" y="2640350"/>
            <a:ext cx="719100" cy="110100"/>
          </a:xfrm>
          <a:prstGeom prst="straightConnector1">
            <a:avLst/>
          </a:prstGeom>
          <a:noFill/>
          <a:ln cap="flat" cmpd="sng" w="19050">
            <a:solidFill>
              <a:srgbClr val="3D529B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9" name="Google Shape;409;p43"/>
          <p:cNvCxnSpPr>
            <a:endCxn id="402" idx="1"/>
          </p:cNvCxnSpPr>
          <p:nvPr/>
        </p:nvCxnSpPr>
        <p:spPr>
          <a:xfrm>
            <a:off x="4031100" y="3056275"/>
            <a:ext cx="845700" cy="608100"/>
          </a:xfrm>
          <a:prstGeom prst="straightConnector1">
            <a:avLst/>
          </a:prstGeom>
          <a:noFill/>
          <a:ln cap="flat" cmpd="sng" w="19050">
            <a:solidFill>
              <a:srgbClr val="3D529B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0" name="Google Shape;410;p43"/>
          <p:cNvCxnSpPr>
            <a:stCxn id="401" idx="3"/>
          </p:cNvCxnSpPr>
          <p:nvPr/>
        </p:nvCxnSpPr>
        <p:spPr>
          <a:xfrm flipH="1" rot="10800000">
            <a:off x="5818625" y="1925400"/>
            <a:ext cx="900000" cy="825000"/>
          </a:xfrm>
          <a:prstGeom prst="straightConnector1">
            <a:avLst/>
          </a:prstGeom>
          <a:noFill/>
          <a:ln cap="flat" cmpd="sng" w="19050">
            <a:solidFill>
              <a:srgbClr val="3D529B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1" name="Google Shape;411;p43"/>
          <p:cNvCxnSpPr>
            <a:stCxn id="401" idx="3"/>
            <a:endCxn id="399" idx="1"/>
          </p:cNvCxnSpPr>
          <p:nvPr/>
        </p:nvCxnSpPr>
        <p:spPr>
          <a:xfrm flipH="1" rot="10800000">
            <a:off x="5818625" y="2674200"/>
            <a:ext cx="1009200" cy="76200"/>
          </a:xfrm>
          <a:prstGeom prst="straightConnector1">
            <a:avLst/>
          </a:prstGeom>
          <a:noFill/>
          <a:ln cap="flat" cmpd="sng" w="19050">
            <a:solidFill>
              <a:srgbClr val="3D529B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2" name="Google Shape;412;p43"/>
          <p:cNvCxnSpPr>
            <a:stCxn id="402" idx="3"/>
          </p:cNvCxnSpPr>
          <p:nvPr/>
        </p:nvCxnSpPr>
        <p:spPr>
          <a:xfrm>
            <a:off x="5829300" y="3664375"/>
            <a:ext cx="1233600" cy="14400"/>
          </a:xfrm>
          <a:prstGeom prst="straightConnector1">
            <a:avLst/>
          </a:prstGeom>
          <a:noFill/>
          <a:ln cap="flat" cmpd="sng" w="19050">
            <a:solidFill>
              <a:srgbClr val="3D529B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3" name="Google Shape;413;p43"/>
          <p:cNvCxnSpPr/>
          <p:nvPr/>
        </p:nvCxnSpPr>
        <p:spPr>
          <a:xfrm flipH="1" rot="10800000">
            <a:off x="5776450" y="2924975"/>
            <a:ext cx="1065300" cy="540900"/>
          </a:xfrm>
          <a:prstGeom prst="straightConnector1">
            <a:avLst/>
          </a:prstGeom>
          <a:noFill/>
          <a:ln cap="flat" cmpd="sng" w="19050">
            <a:solidFill>
              <a:srgbClr val="3D529B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4" name="Google Shape;414;p43"/>
          <p:cNvCxnSpPr/>
          <p:nvPr/>
        </p:nvCxnSpPr>
        <p:spPr>
          <a:xfrm flipH="1" rot="10800000">
            <a:off x="5932125" y="1638600"/>
            <a:ext cx="647400" cy="16500"/>
          </a:xfrm>
          <a:prstGeom prst="straightConnector1">
            <a:avLst/>
          </a:prstGeom>
          <a:noFill/>
          <a:ln cap="flat" cmpd="sng" w="19050">
            <a:solidFill>
              <a:srgbClr val="3D529B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5" name="Google Shape;415;p43"/>
          <p:cNvSpPr txBox="1"/>
          <p:nvPr/>
        </p:nvSpPr>
        <p:spPr>
          <a:xfrm>
            <a:off x="3040463" y="3425725"/>
            <a:ext cx="11553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Data Processing</a:t>
            </a:r>
            <a:endParaRPr b="1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p43"/>
          <p:cNvSpPr txBox="1"/>
          <p:nvPr/>
        </p:nvSpPr>
        <p:spPr>
          <a:xfrm>
            <a:off x="4740150" y="4285325"/>
            <a:ext cx="1225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Individual Streams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7" name="Google Shape;417;p43"/>
          <p:cNvSpPr txBox="1"/>
          <p:nvPr/>
        </p:nvSpPr>
        <p:spPr>
          <a:xfrm>
            <a:off x="6694488" y="4293425"/>
            <a:ext cx="14175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Stream driven services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4"/>
          <p:cNvSpPr txBox="1"/>
          <p:nvPr/>
        </p:nvSpPr>
        <p:spPr>
          <a:xfrm>
            <a:off x="1674794" y="3020211"/>
            <a:ext cx="55359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THANK YOU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44"/>
          <p:cNvSpPr txBox="1"/>
          <p:nvPr/>
        </p:nvSpPr>
        <p:spPr>
          <a:xfrm>
            <a:off x="2354647" y="3628428"/>
            <a:ext cx="1837200" cy="9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Sneha Bhadbhade</a:t>
            </a:r>
            <a:endParaRPr b="0" i="0" sz="1500" u="none" cap="none" strike="noStrike"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Mgr. Data Services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sneha@glos.us</a:t>
            </a:r>
            <a:endParaRPr b="0" i="0" sz="1500" u="none" cap="none" strike="noStrike"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5" name="Google Shape;425;p44"/>
          <p:cNvSpPr txBox="1"/>
          <p:nvPr/>
        </p:nvSpPr>
        <p:spPr>
          <a:xfrm>
            <a:off x="4713035" y="3628427"/>
            <a:ext cx="1837200" cy="9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Tim Kearns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Senior Advisor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tim@glos.us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5619" y="1260113"/>
            <a:ext cx="2954251" cy="1643024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4"/>
          <p:cNvSpPr txBox="1"/>
          <p:nvPr/>
        </p:nvSpPr>
        <p:spPr>
          <a:xfrm>
            <a:off x="1674800" y="4548603"/>
            <a:ext cx="55359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18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glos.org</a:t>
            </a:r>
            <a:endParaRPr b="1" i="0" sz="18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9"/>
          <p:cNvPicPr preferRelativeResize="0"/>
          <p:nvPr/>
        </p:nvPicPr>
        <p:blipFill rotWithShape="1">
          <a:blip r:embed="rId3">
            <a:alphaModFix/>
          </a:blip>
          <a:srcRect b="0" l="4161" r="616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"/>
              <a:buNone/>
            </a:pPr>
            <a:r>
              <a:rPr lang="en">
                <a:solidFill>
                  <a:srgbClr val="4898B9"/>
                </a:solidFill>
              </a:rPr>
              <a:t>DMAC 1.0</a:t>
            </a:r>
            <a:endParaRPr>
              <a:solidFill>
                <a:srgbClr val="4898B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"/>
              <a:buNone/>
            </a:pPr>
            <a:r>
              <a:rPr b="1" lang="en" sz="2400"/>
              <a:t>A Disconnected Network</a:t>
            </a:r>
            <a:endParaRPr b="1" sz="2400"/>
          </a:p>
        </p:txBody>
      </p:sp>
      <p:sp>
        <p:nvSpPr>
          <p:cNvPr id="190" name="Google Shape;190;p30"/>
          <p:cNvSpPr txBox="1"/>
          <p:nvPr/>
        </p:nvSpPr>
        <p:spPr>
          <a:xfrm>
            <a:off x="1523774" y="1623295"/>
            <a:ext cx="60486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Consisting of Partners, Providers, Projects, Data, Users, Collaborators &amp; Technology Providers.</a:t>
            </a:r>
            <a:endParaRPr sz="1800"/>
          </a:p>
        </p:txBody>
      </p:sp>
      <p:cxnSp>
        <p:nvCxnSpPr>
          <p:cNvPr id="191" name="Google Shape;191;p30"/>
          <p:cNvCxnSpPr/>
          <p:nvPr/>
        </p:nvCxnSpPr>
        <p:spPr>
          <a:xfrm>
            <a:off x="619125" y="3425263"/>
            <a:ext cx="666600" cy="0"/>
          </a:xfrm>
          <a:prstGeom prst="straightConnector1">
            <a:avLst/>
          </a:prstGeom>
          <a:noFill/>
          <a:ln cap="flat" cmpd="sng" w="76200">
            <a:solidFill>
              <a:srgbClr val="4898B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30"/>
          <p:cNvCxnSpPr/>
          <p:nvPr/>
        </p:nvCxnSpPr>
        <p:spPr>
          <a:xfrm>
            <a:off x="1783119" y="3425263"/>
            <a:ext cx="381000" cy="0"/>
          </a:xfrm>
          <a:prstGeom prst="straightConnector1">
            <a:avLst/>
          </a:prstGeom>
          <a:noFill/>
          <a:ln cap="flat" cmpd="sng" w="76200">
            <a:solidFill>
              <a:srgbClr val="4898B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30"/>
          <p:cNvCxnSpPr/>
          <p:nvPr/>
        </p:nvCxnSpPr>
        <p:spPr>
          <a:xfrm>
            <a:off x="2599872" y="3425263"/>
            <a:ext cx="1286400" cy="0"/>
          </a:xfrm>
          <a:prstGeom prst="straightConnector1">
            <a:avLst/>
          </a:prstGeom>
          <a:noFill/>
          <a:ln cap="flat" cmpd="sng" w="76200">
            <a:solidFill>
              <a:srgbClr val="4898B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4" name="Google Shape;194;p30"/>
          <p:cNvCxnSpPr/>
          <p:nvPr/>
        </p:nvCxnSpPr>
        <p:spPr>
          <a:xfrm>
            <a:off x="4356903" y="3425263"/>
            <a:ext cx="866400" cy="0"/>
          </a:xfrm>
          <a:prstGeom prst="straightConnector1">
            <a:avLst/>
          </a:prstGeom>
          <a:noFill/>
          <a:ln cap="flat" cmpd="sng" w="76200">
            <a:solidFill>
              <a:srgbClr val="4898B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5" name="Google Shape;195;p30"/>
          <p:cNvCxnSpPr/>
          <p:nvPr/>
        </p:nvCxnSpPr>
        <p:spPr>
          <a:xfrm>
            <a:off x="6648450" y="3425263"/>
            <a:ext cx="609900" cy="0"/>
          </a:xfrm>
          <a:prstGeom prst="straightConnector1">
            <a:avLst/>
          </a:prstGeom>
          <a:noFill/>
          <a:ln cap="flat" cmpd="sng" w="76200">
            <a:solidFill>
              <a:srgbClr val="4898B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30"/>
          <p:cNvCxnSpPr/>
          <p:nvPr/>
        </p:nvCxnSpPr>
        <p:spPr>
          <a:xfrm>
            <a:off x="7772400" y="3425263"/>
            <a:ext cx="609900" cy="0"/>
          </a:xfrm>
          <a:prstGeom prst="straightConnector1">
            <a:avLst/>
          </a:prstGeom>
          <a:noFill/>
          <a:ln cap="flat" cmpd="sng" w="76200">
            <a:solidFill>
              <a:srgbClr val="4898B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30"/>
          <p:cNvCxnSpPr/>
          <p:nvPr/>
        </p:nvCxnSpPr>
        <p:spPr>
          <a:xfrm>
            <a:off x="5729588" y="3425263"/>
            <a:ext cx="438000" cy="0"/>
          </a:xfrm>
          <a:prstGeom prst="straightConnector1">
            <a:avLst/>
          </a:prstGeom>
          <a:noFill/>
          <a:ln cap="flat" cmpd="sng" w="76200">
            <a:solidFill>
              <a:srgbClr val="4898B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8" name="Google Shape;19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463" y="2764147"/>
            <a:ext cx="6000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3119" y="2897497"/>
            <a:ext cx="46672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21454" y="2721058"/>
            <a:ext cx="643164" cy="643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14924" y="2592159"/>
            <a:ext cx="772063" cy="77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58202" y="2825188"/>
            <a:ext cx="600075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0"/>
          <p:cNvSpPr txBox="1"/>
          <p:nvPr/>
        </p:nvSpPr>
        <p:spPr>
          <a:xfrm>
            <a:off x="1602115" y="3492415"/>
            <a:ext cx="7431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Grantees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30"/>
          <p:cNvSpPr txBox="1"/>
          <p:nvPr/>
        </p:nvSpPr>
        <p:spPr>
          <a:xfrm>
            <a:off x="469074" y="3492415"/>
            <a:ext cx="9669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Contributors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30"/>
          <p:cNvSpPr txBox="1"/>
          <p:nvPr/>
        </p:nvSpPr>
        <p:spPr>
          <a:xfrm>
            <a:off x="2686899" y="3492425"/>
            <a:ext cx="11994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Collaborators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30"/>
          <p:cNvSpPr txBox="1"/>
          <p:nvPr/>
        </p:nvSpPr>
        <p:spPr>
          <a:xfrm>
            <a:off x="6459999" y="3492425"/>
            <a:ext cx="912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Special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Projects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4431742" y="3492415"/>
            <a:ext cx="738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Public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Products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8" name="Google Shape;208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1013" y="2907497"/>
            <a:ext cx="456725" cy="4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0"/>
          <p:cNvSpPr txBox="1"/>
          <p:nvPr/>
        </p:nvSpPr>
        <p:spPr>
          <a:xfrm>
            <a:off x="5544316" y="3492415"/>
            <a:ext cx="790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Science &amp;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Research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0" name="Google Shape;210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772401" y="2728871"/>
            <a:ext cx="635351" cy="63535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0"/>
          <p:cNvSpPr txBox="1"/>
          <p:nvPr/>
        </p:nvSpPr>
        <p:spPr>
          <a:xfrm>
            <a:off x="7602600" y="3492415"/>
            <a:ext cx="912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Support &amp;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Technology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Providers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2028075" y="4151525"/>
            <a:ext cx="5040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A result of multi-nodal efforts spanning years of development and initiatives.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"/>
              <a:buNone/>
            </a:pPr>
            <a:r>
              <a:rPr lang="en">
                <a:solidFill>
                  <a:srgbClr val="4898B9"/>
                </a:solidFill>
              </a:rPr>
              <a:t>DMAC 2.0</a:t>
            </a:r>
            <a:endParaRPr>
              <a:solidFill>
                <a:srgbClr val="4898B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"/>
              <a:buNone/>
            </a:pPr>
            <a:r>
              <a:rPr b="1" lang="en" sz="2400"/>
              <a:t>A Connected Ecosystem</a:t>
            </a:r>
            <a:endParaRPr b="1" sz="2400"/>
          </a:p>
        </p:txBody>
      </p:sp>
      <p:sp>
        <p:nvSpPr>
          <p:cNvPr id="218" name="Google Shape;218;p31"/>
          <p:cNvSpPr txBox="1"/>
          <p:nvPr/>
        </p:nvSpPr>
        <p:spPr>
          <a:xfrm>
            <a:off x="1523774" y="1394695"/>
            <a:ext cx="60486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Transitioning GLOS DMAC to a </a:t>
            </a:r>
            <a:r>
              <a:rPr lang="en" sz="1800">
                <a:solidFill>
                  <a:srgbClr val="3D529B"/>
                </a:solidFill>
                <a:latin typeface="Roboto"/>
                <a:ea typeface="Roboto"/>
                <a:cs typeface="Roboto"/>
                <a:sym typeface="Roboto"/>
              </a:rPr>
              <a:t>technology platform</a:t>
            </a:r>
            <a:r>
              <a:rPr lang="en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focused on </a:t>
            </a:r>
            <a:r>
              <a:rPr lang="en" sz="1800">
                <a:solidFill>
                  <a:srgbClr val="3D529B"/>
                </a:solidFill>
                <a:latin typeface="Roboto"/>
                <a:ea typeface="Roboto"/>
                <a:cs typeface="Roboto"/>
                <a:sym typeface="Roboto"/>
              </a:rPr>
              <a:t>the next generation</a:t>
            </a:r>
            <a:r>
              <a:rPr lang="en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9" name="Google Shape;219;p31"/>
          <p:cNvCxnSpPr/>
          <p:nvPr/>
        </p:nvCxnSpPr>
        <p:spPr>
          <a:xfrm>
            <a:off x="619125" y="3425263"/>
            <a:ext cx="7896300" cy="0"/>
          </a:xfrm>
          <a:prstGeom prst="straightConnector1">
            <a:avLst/>
          </a:prstGeom>
          <a:noFill/>
          <a:ln cap="flat" cmpd="sng" w="76200">
            <a:solidFill>
              <a:srgbClr val="4898B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556" y="2764147"/>
            <a:ext cx="6000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4213" y="2897497"/>
            <a:ext cx="46672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21454" y="2721058"/>
            <a:ext cx="643164" cy="643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14924" y="2592159"/>
            <a:ext cx="772063" cy="77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49296" y="2825188"/>
            <a:ext cx="600075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1"/>
          <p:cNvSpPr txBox="1"/>
          <p:nvPr/>
        </p:nvSpPr>
        <p:spPr>
          <a:xfrm>
            <a:off x="1602115" y="3492415"/>
            <a:ext cx="7431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Grantees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469074" y="3492415"/>
            <a:ext cx="9669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Contributors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1"/>
          <p:cNvSpPr txBox="1"/>
          <p:nvPr/>
        </p:nvSpPr>
        <p:spPr>
          <a:xfrm>
            <a:off x="2686899" y="3492425"/>
            <a:ext cx="12531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Collaborators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31"/>
          <p:cNvSpPr txBox="1"/>
          <p:nvPr/>
        </p:nvSpPr>
        <p:spPr>
          <a:xfrm>
            <a:off x="6612400" y="3492425"/>
            <a:ext cx="790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Special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Projects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1"/>
          <p:cNvSpPr txBox="1"/>
          <p:nvPr/>
        </p:nvSpPr>
        <p:spPr>
          <a:xfrm>
            <a:off x="4431742" y="3492415"/>
            <a:ext cx="738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Public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Products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0" name="Google Shape;230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02107" y="2907497"/>
            <a:ext cx="456725" cy="4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1"/>
          <p:cNvSpPr txBox="1"/>
          <p:nvPr/>
        </p:nvSpPr>
        <p:spPr>
          <a:xfrm>
            <a:off x="5544316" y="3492415"/>
            <a:ext cx="790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Science &amp;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Research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2" name="Google Shape;232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772401" y="2728871"/>
            <a:ext cx="635351" cy="63535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1"/>
          <p:cNvSpPr txBox="1"/>
          <p:nvPr/>
        </p:nvSpPr>
        <p:spPr>
          <a:xfrm>
            <a:off x="7602600" y="3492415"/>
            <a:ext cx="912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Support &amp;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Technology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Providers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1"/>
          <p:cNvSpPr txBox="1"/>
          <p:nvPr/>
        </p:nvSpPr>
        <p:spPr>
          <a:xfrm>
            <a:off x="1916175" y="4254175"/>
            <a:ext cx="5263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An intuitive, single entry point for all users with potential for growth, flexibility and scale.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/>
          <p:nvPr>
            <p:ph type="title"/>
          </p:nvPr>
        </p:nvSpPr>
        <p:spPr>
          <a:xfrm>
            <a:off x="382125" y="217825"/>
            <a:ext cx="7886700" cy="762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GLOS DMAC 1.0 - Evaluation</a:t>
            </a:r>
            <a:endParaRPr/>
          </a:p>
        </p:txBody>
      </p:sp>
      <p:sp>
        <p:nvSpPr>
          <p:cNvPr id="240" name="Google Shape;240;p32"/>
          <p:cNvSpPr txBox="1"/>
          <p:nvPr>
            <p:ph idx="1" type="body"/>
          </p:nvPr>
        </p:nvSpPr>
        <p:spPr>
          <a:xfrm>
            <a:off x="442675" y="1023025"/>
            <a:ext cx="8200200" cy="22023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STRENGTHS of 1.0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IOOS Certified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Data hub for Great Lakes region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Data is </a:t>
            </a:r>
            <a:r>
              <a:rPr b="1" lang="en" sz="1800"/>
              <a:t>available</a:t>
            </a:r>
            <a:r>
              <a:rPr lang="en" sz="1800"/>
              <a:t> and </a:t>
            </a:r>
            <a:r>
              <a:rPr b="1" lang="en" sz="1800"/>
              <a:t>accessible</a:t>
            </a:r>
            <a:r>
              <a:rPr lang="en" sz="1800"/>
              <a:t> to end users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Products provide </a:t>
            </a:r>
            <a:r>
              <a:rPr b="1" lang="en" sz="1800"/>
              <a:t>value</a:t>
            </a:r>
            <a:endParaRPr sz="1800"/>
          </a:p>
        </p:txBody>
      </p:sp>
      <p:sp>
        <p:nvSpPr>
          <p:cNvPr id="241" name="Google Shape;241;p32"/>
          <p:cNvSpPr txBox="1"/>
          <p:nvPr>
            <p:ph idx="2" type="body"/>
          </p:nvPr>
        </p:nvSpPr>
        <p:spPr>
          <a:xfrm>
            <a:off x="442675" y="3200425"/>
            <a:ext cx="8200200" cy="1875300"/>
          </a:xfrm>
          <a:prstGeom prst="rect">
            <a:avLst/>
          </a:prstGeom>
          <a:solidFill>
            <a:srgbClr val="F4CCCC"/>
          </a:solidFill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4125"/>
                </a:solidFill>
              </a:rPr>
              <a:t>RISKS</a:t>
            </a:r>
            <a:r>
              <a:rPr b="1" lang="en">
                <a:solidFill>
                  <a:srgbClr val="CC4125"/>
                </a:solidFill>
              </a:rPr>
              <a:t> for 2.0</a:t>
            </a:r>
            <a:endParaRPr b="1">
              <a:solidFill>
                <a:srgbClr val="CC4125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Data p</a:t>
            </a:r>
            <a:r>
              <a:rPr lang="en" sz="1800"/>
              <a:t>ipeline </a:t>
            </a:r>
            <a:r>
              <a:rPr b="1" lang="en" sz="1800"/>
              <a:t>problematic</a:t>
            </a:r>
            <a:endParaRPr b="1" sz="1800"/>
          </a:p>
          <a:p>
            <a:pPr indent="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Infrastructure</a:t>
            </a:r>
            <a:r>
              <a:rPr lang="en" sz="1800"/>
              <a:t> is </a:t>
            </a:r>
            <a:r>
              <a:rPr b="1" lang="en" sz="1800"/>
              <a:t>old</a:t>
            </a:r>
            <a:r>
              <a:rPr lang="en" sz="1800"/>
              <a:t> and not scalable</a:t>
            </a:r>
            <a:endParaRPr sz="18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User apps </a:t>
            </a:r>
            <a:r>
              <a:rPr b="1" lang="en" sz="1800"/>
              <a:t>poorly developed</a:t>
            </a:r>
            <a:endParaRPr b="1" sz="1800"/>
          </a:p>
          <a:p>
            <a:pPr indent="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Duplicated data </a:t>
            </a:r>
            <a:r>
              <a:rPr lang="en" sz="1800"/>
              <a:t>services</a:t>
            </a:r>
            <a:endParaRPr sz="1800"/>
          </a:p>
        </p:txBody>
      </p:sp>
      <p:pic>
        <p:nvPicPr>
          <p:cNvPr id="242" name="Google Shape;24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1850" y="1803901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525" y="1747225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4450" y="1669402"/>
            <a:ext cx="917625" cy="91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400" y="2579862"/>
            <a:ext cx="511624" cy="51162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2"/>
          <p:cNvSpPr txBox="1"/>
          <p:nvPr/>
        </p:nvSpPr>
        <p:spPr>
          <a:xfrm>
            <a:off x="946025" y="2579925"/>
            <a:ext cx="9909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Buoy Portal</a:t>
            </a:r>
            <a:endParaRPr>
              <a:solidFill>
                <a:srgbClr val="4898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7" name="Google Shape;247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07200" y="2548250"/>
            <a:ext cx="574850" cy="57484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2"/>
          <p:cNvSpPr txBox="1"/>
          <p:nvPr/>
        </p:nvSpPr>
        <p:spPr>
          <a:xfrm>
            <a:off x="2318825" y="2579925"/>
            <a:ext cx="13656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Point Query Tool</a:t>
            </a:r>
            <a:endParaRPr>
              <a:solidFill>
                <a:srgbClr val="4898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9" name="Google Shape;249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07950" y="2574745"/>
            <a:ext cx="511625" cy="52186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2"/>
          <p:cNvSpPr txBox="1"/>
          <p:nvPr/>
        </p:nvSpPr>
        <p:spPr>
          <a:xfrm>
            <a:off x="3973600" y="2579925"/>
            <a:ext cx="13656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HABs</a:t>
            </a:r>
            <a:endParaRPr>
              <a:solidFill>
                <a:srgbClr val="4898B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98B9"/>
                </a:solidFill>
                <a:latin typeface="Roboto"/>
                <a:ea typeface="Roboto"/>
                <a:cs typeface="Roboto"/>
                <a:sym typeface="Roboto"/>
              </a:rPr>
              <a:t>Models</a:t>
            </a:r>
            <a:endParaRPr>
              <a:solidFill>
                <a:srgbClr val="4898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1" name="Google Shape;251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49450" y="3886628"/>
            <a:ext cx="762000" cy="761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54525" y="3833799"/>
            <a:ext cx="871475" cy="8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60925" y="3842400"/>
            <a:ext cx="917625" cy="9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49300" y="3886628"/>
            <a:ext cx="762000" cy="761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/>
          <p:nvPr>
            <p:ph type="title"/>
          </p:nvPr>
        </p:nvSpPr>
        <p:spPr>
          <a:xfrm>
            <a:off x="526250" y="77200"/>
            <a:ext cx="7886700" cy="61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Cloud?</a:t>
            </a:r>
            <a:endParaRPr/>
          </a:p>
        </p:txBody>
      </p:sp>
      <p:graphicFrame>
        <p:nvGraphicFramePr>
          <p:cNvPr id="265" name="Google Shape;265;p34"/>
          <p:cNvGraphicFramePr/>
          <p:nvPr/>
        </p:nvGraphicFramePr>
        <p:xfrm>
          <a:off x="526250" y="6883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{C4A545A1-59B2-4C17-9DC4-6B2D02EDA6E8}</a:tableStyleId>
              </a:tblPr>
              <a:tblGrid>
                <a:gridCol w="2026050"/>
                <a:gridCol w="2026050"/>
                <a:gridCol w="871125"/>
                <a:gridCol w="3181000"/>
              </a:tblGrid>
              <a:tr h="712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Drivers</a:t>
                      </a:r>
                      <a:endParaRPr b="1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Infrastructure state(Pre Cloud)</a:t>
                      </a:r>
                      <a:endParaRPr b="1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Gain / Loss?</a:t>
                      </a:r>
                      <a:endParaRPr b="1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Potential Cloud Advantages</a:t>
                      </a:r>
                      <a:endParaRPr b="1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712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D52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Operational costs</a:t>
                      </a:r>
                      <a:endParaRPr b="1">
                        <a:solidFill>
                          <a:srgbClr val="3D52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Approx. 16k(2018/19), Approx. 25k(for 2019/20)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Estimated costs - 16k - 20k(still TBD)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960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D52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Workforce Productivity</a:t>
                      </a:r>
                      <a:endParaRPr b="1">
                        <a:solidFill>
                          <a:srgbClr val="3D52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Approx. 40 hrs spent monthly for reporting and maintenance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Approx. 10 hours of maintenance and governance required (75% reduction)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469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D52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Operational Resilience</a:t>
                      </a:r>
                      <a:endParaRPr b="1">
                        <a:solidFill>
                          <a:srgbClr val="3D52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Avg. 95% uptime due to recurrent issues(Disk space, Memory Overload)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Improved uptimes; multiple availability zones; lower risks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1208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D52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Future GLOS DMAC </a:t>
                      </a:r>
                      <a:endParaRPr b="1">
                        <a:solidFill>
                          <a:srgbClr val="3D52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Limited operational agility; not robust/scalable/flexible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Scalability, Load Balancing, Other potential services(Streaming, Event driven)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66" name="Google Shape;2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744075" y="2357450"/>
            <a:ext cx="514150" cy="51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744075" y="3322500"/>
            <a:ext cx="514150" cy="51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744075" y="4287550"/>
            <a:ext cx="514150" cy="51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4075" y="1494125"/>
            <a:ext cx="514150" cy="5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Phased Approach</a:t>
            </a:r>
            <a:endParaRPr/>
          </a:p>
        </p:txBody>
      </p:sp>
      <p:sp>
        <p:nvSpPr>
          <p:cNvPr id="275" name="Google Shape;275;p35"/>
          <p:cNvSpPr/>
          <p:nvPr/>
        </p:nvSpPr>
        <p:spPr>
          <a:xfrm flipH="1" rot="10800000">
            <a:off x="7098353" y="2932866"/>
            <a:ext cx="1749000" cy="264000"/>
          </a:xfrm>
          <a:prstGeom prst="homePlate">
            <a:avLst>
              <a:gd fmla="val 50000" name="adj"/>
            </a:avLst>
          </a:prstGeom>
          <a:solidFill>
            <a:srgbClr val="E57B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5"/>
          <p:cNvSpPr/>
          <p:nvPr/>
        </p:nvSpPr>
        <p:spPr>
          <a:xfrm flipH="1" rot="10800000">
            <a:off x="7313983" y="1944653"/>
            <a:ext cx="1182300" cy="1182300"/>
          </a:xfrm>
          <a:prstGeom prst="donut">
            <a:avLst>
              <a:gd fmla="val 17620" name="adj"/>
            </a:avLst>
          </a:prstGeom>
          <a:solidFill>
            <a:srgbClr val="E57B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5"/>
          <p:cNvSpPr/>
          <p:nvPr/>
        </p:nvSpPr>
        <p:spPr>
          <a:xfrm>
            <a:off x="5481697" y="2932866"/>
            <a:ext cx="1749000" cy="264000"/>
          </a:xfrm>
          <a:prstGeom prst="homePlate">
            <a:avLst>
              <a:gd fmla="val 50000" name="adj"/>
            </a:avLst>
          </a:prstGeom>
          <a:solidFill>
            <a:srgbClr val="5592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5"/>
          <p:cNvSpPr/>
          <p:nvPr/>
        </p:nvSpPr>
        <p:spPr>
          <a:xfrm>
            <a:off x="5697327" y="3000877"/>
            <a:ext cx="1182300" cy="1182300"/>
          </a:xfrm>
          <a:prstGeom prst="donut">
            <a:avLst>
              <a:gd fmla="val 17620" name="adj"/>
            </a:avLst>
          </a:prstGeom>
          <a:solidFill>
            <a:srgbClr val="5592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5"/>
          <p:cNvSpPr/>
          <p:nvPr/>
        </p:nvSpPr>
        <p:spPr>
          <a:xfrm flipH="1" rot="10800000">
            <a:off x="3865042" y="2932866"/>
            <a:ext cx="1749000" cy="264000"/>
          </a:xfrm>
          <a:prstGeom prst="homePlate">
            <a:avLst>
              <a:gd fmla="val 50000" name="adj"/>
            </a:avLst>
          </a:prstGeom>
          <a:solidFill>
            <a:srgbClr val="9FB3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5"/>
          <p:cNvSpPr/>
          <p:nvPr/>
        </p:nvSpPr>
        <p:spPr>
          <a:xfrm flipH="1" rot="10800000">
            <a:off x="4080671" y="1944653"/>
            <a:ext cx="1182300" cy="1182300"/>
          </a:xfrm>
          <a:prstGeom prst="donut">
            <a:avLst>
              <a:gd fmla="val 17620" name="adj"/>
            </a:avLst>
          </a:prstGeom>
          <a:solidFill>
            <a:srgbClr val="9FB3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5"/>
          <p:cNvSpPr/>
          <p:nvPr/>
        </p:nvSpPr>
        <p:spPr>
          <a:xfrm>
            <a:off x="2248386" y="2932866"/>
            <a:ext cx="1749000" cy="264000"/>
          </a:xfrm>
          <a:prstGeom prst="homePlate">
            <a:avLst>
              <a:gd fmla="val 50000" name="adj"/>
            </a:avLst>
          </a:prstGeom>
          <a:solidFill>
            <a:srgbClr val="4898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5"/>
          <p:cNvSpPr/>
          <p:nvPr/>
        </p:nvSpPr>
        <p:spPr>
          <a:xfrm>
            <a:off x="2464015" y="3002779"/>
            <a:ext cx="1182300" cy="1182300"/>
          </a:xfrm>
          <a:prstGeom prst="donut">
            <a:avLst>
              <a:gd fmla="val 17620" name="adj"/>
            </a:avLst>
          </a:prstGeom>
          <a:solidFill>
            <a:srgbClr val="4898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5"/>
          <p:cNvSpPr/>
          <p:nvPr/>
        </p:nvSpPr>
        <p:spPr>
          <a:xfrm>
            <a:off x="2607108" y="2952066"/>
            <a:ext cx="9018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" name="Google Shape;284;p35"/>
          <p:cNvGrpSpPr/>
          <p:nvPr/>
        </p:nvGrpSpPr>
        <p:grpSpPr>
          <a:xfrm>
            <a:off x="7197633" y="3319932"/>
            <a:ext cx="1455225" cy="1274604"/>
            <a:chOff x="2543198" y="4388490"/>
            <a:chExt cx="2577900" cy="1224639"/>
          </a:xfrm>
        </p:grpSpPr>
        <p:sp>
          <p:nvSpPr>
            <p:cNvPr id="285" name="Google Shape;285;p35"/>
            <p:cNvSpPr txBox="1"/>
            <p:nvPr/>
          </p:nvSpPr>
          <p:spPr>
            <a:xfrm>
              <a:off x="2551706" y="4673829"/>
              <a:ext cx="2569200" cy="93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3D529B"/>
                  </a:solidFill>
                  <a:latin typeface="Arial"/>
                  <a:ea typeface="Arial"/>
                  <a:cs typeface="Arial"/>
                  <a:sym typeface="Arial"/>
                </a:rPr>
                <a:t>Most data, scripts and processes were fine.  However, new development and altering processes ensued.</a:t>
              </a:r>
              <a:endParaRPr b="0" i="0" sz="1200" u="none" cap="none" strike="noStrike">
                <a:solidFill>
                  <a:srgbClr val="3D52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5"/>
            <p:cNvSpPr txBox="1"/>
            <p:nvPr/>
          </p:nvSpPr>
          <p:spPr>
            <a:xfrm>
              <a:off x="2543198" y="4388490"/>
              <a:ext cx="2577900" cy="21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3D529B"/>
                  </a:solidFill>
                  <a:latin typeface="Arial"/>
                  <a:ea typeface="Arial"/>
                  <a:cs typeface="Arial"/>
                  <a:sym typeface="Arial"/>
                </a:rPr>
                <a:t>Troubleshooting</a:t>
              </a:r>
              <a:endParaRPr b="1" i="0" sz="1200" u="none" cap="none" strike="noStrike">
                <a:solidFill>
                  <a:srgbClr val="3D52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35"/>
          <p:cNvGrpSpPr/>
          <p:nvPr/>
        </p:nvGrpSpPr>
        <p:grpSpPr>
          <a:xfrm>
            <a:off x="3865050" y="3319932"/>
            <a:ext cx="1701459" cy="1274616"/>
            <a:chOff x="2387842" y="4388490"/>
            <a:chExt cx="3014100" cy="1224651"/>
          </a:xfrm>
        </p:grpSpPr>
        <p:sp>
          <p:nvSpPr>
            <p:cNvPr id="288" name="Google Shape;288;p35"/>
            <p:cNvSpPr txBox="1"/>
            <p:nvPr/>
          </p:nvSpPr>
          <p:spPr>
            <a:xfrm>
              <a:off x="2387842" y="4673840"/>
              <a:ext cx="3014100" cy="93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3D529B"/>
                  </a:solidFill>
                  <a:latin typeface="Arial"/>
                  <a:ea typeface="Arial"/>
                  <a:cs typeface="Arial"/>
                  <a:sym typeface="Arial"/>
                </a:rPr>
                <a:t>With the Government Shutdown in full swing and Buoys out of the water, the middle of winter made good sense to cutover.</a:t>
              </a:r>
              <a:endParaRPr b="0" i="0" sz="1200" u="none" cap="none" strike="noStrike">
                <a:solidFill>
                  <a:srgbClr val="3D52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5"/>
            <p:cNvSpPr txBox="1"/>
            <p:nvPr/>
          </p:nvSpPr>
          <p:spPr>
            <a:xfrm>
              <a:off x="2543198" y="4388490"/>
              <a:ext cx="2577900" cy="21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3D529B"/>
                  </a:solidFill>
                  <a:latin typeface="Arial"/>
                  <a:ea typeface="Arial"/>
                  <a:cs typeface="Arial"/>
                  <a:sym typeface="Arial"/>
                </a:rPr>
                <a:t>Timing is Key</a:t>
              </a:r>
              <a:endParaRPr b="1" i="0" sz="1200" u="none" cap="none" strike="noStrike">
                <a:solidFill>
                  <a:srgbClr val="3D52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35"/>
          <p:cNvGrpSpPr/>
          <p:nvPr/>
        </p:nvGrpSpPr>
        <p:grpSpPr>
          <a:xfrm>
            <a:off x="2160650" y="1128225"/>
            <a:ext cx="1836770" cy="1575294"/>
            <a:chOff x="2242655" y="4168840"/>
            <a:chExt cx="3253800" cy="1513542"/>
          </a:xfrm>
        </p:grpSpPr>
        <p:sp>
          <p:nvSpPr>
            <p:cNvPr id="291" name="Google Shape;291;p35"/>
            <p:cNvSpPr txBox="1"/>
            <p:nvPr/>
          </p:nvSpPr>
          <p:spPr>
            <a:xfrm>
              <a:off x="2253394" y="4454182"/>
              <a:ext cx="3242400" cy="12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3D529B"/>
                  </a:solidFill>
                  <a:latin typeface="Arial"/>
                  <a:ea typeface="Arial"/>
                  <a:cs typeface="Arial"/>
                  <a:sym typeface="Arial"/>
                </a:rPr>
                <a:t>Moving to the Cloud would be more than a “lift &amp; shift” and we needed to design a new architecture to reflect the needs of the old and new DMAC stack.</a:t>
              </a:r>
              <a:endParaRPr b="0" i="0" sz="1200" u="none" cap="none" strike="noStrike">
                <a:solidFill>
                  <a:srgbClr val="3D52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5"/>
            <p:cNvSpPr txBox="1"/>
            <p:nvPr/>
          </p:nvSpPr>
          <p:spPr>
            <a:xfrm>
              <a:off x="2242655" y="4168840"/>
              <a:ext cx="3253800" cy="21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3D529B"/>
                  </a:solidFill>
                  <a:latin typeface="Arial"/>
                  <a:ea typeface="Arial"/>
                  <a:cs typeface="Arial"/>
                  <a:sym typeface="Arial"/>
                </a:rPr>
                <a:t>A New Architecture</a:t>
              </a:r>
              <a:endParaRPr b="1" i="0" sz="1200" u="none" cap="none" strike="noStrike">
                <a:solidFill>
                  <a:srgbClr val="3D52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35"/>
          <p:cNvGrpSpPr/>
          <p:nvPr/>
        </p:nvGrpSpPr>
        <p:grpSpPr>
          <a:xfrm>
            <a:off x="5464464" y="899661"/>
            <a:ext cx="1750652" cy="1653704"/>
            <a:chOff x="2543198" y="3949212"/>
            <a:chExt cx="2577900" cy="1588878"/>
          </a:xfrm>
        </p:grpSpPr>
        <p:sp>
          <p:nvSpPr>
            <p:cNvPr id="294" name="Google Shape;294;p35"/>
            <p:cNvSpPr txBox="1"/>
            <p:nvPr/>
          </p:nvSpPr>
          <p:spPr>
            <a:xfrm>
              <a:off x="2551706" y="4454190"/>
              <a:ext cx="2569200" cy="108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3D529B"/>
                  </a:solidFill>
                  <a:latin typeface="Arial"/>
                  <a:ea typeface="Arial"/>
                  <a:cs typeface="Arial"/>
                  <a:sym typeface="Arial"/>
                </a:rPr>
                <a:t>With the Cloud environment set up</a:t>
              </a:r>
              <a:r>
                <a:rPr lang="en" sz="1200">
                  <a:solidFill>
                    <a:srgbClr val="3D529B"/>
                  </a:solidFill>
                </a:rPr>
                <a:t> </a:t>
              </a:r>
              <a:r>
                <a:rPr b="0" i="0" lang="en" sz="1200" u="none" cap="none" strike="noStrike">
                  <a:solidFill>
                    <a:srgbClr val="3D529B"/>
                  </a:solidFill>
                  <a:latin typeface="Arial"/>
                  <a:ea typeface="Arial"/>
                  <a:cs typeface="Arial"/>
                  <a:sym typeface="Arial"/>
                </a:rPr>
                <a:t>and the old infrastructure ready to be deprecated, GLOS and partners </a:t>
              </a:r>
              <a:r>
                <a:rPr lang="en" sz="1200">
                  <a:solidFill>
                    <a:srgbClr val="3D529B"/>
                  </a:solidFill>
                </a:rPr>
                <a:t>made the switch in Feb. 2019.</a:t>
              </a:r>
              <a:r>
                <a:rPr b="0" i="0" lang="en" sz="1200" u="none" cap="none" strike="noStrike">
                  <a:solidFill>
                    <a:srgbClr val="3D529B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200" u="none" cap="none" strike="noStrike">
                <a:solidFill>
                  <a:srgbClr val="3D52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5"/>
            <p:cNvSpPr txBox="1"/>
            <p:nvPr/>
          </p:nvSpPr>
          <p:spPr>
            <a:xfrm>
              <a:off x="2543198" y="3949212"/>
              <a:ext cx="2577900" cy="36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3D529B"/>
                  </a:solidFill>
                  <a:latin typeface="Arial"/>
                  <a:ea typeface="Arial"/>
                  <a:cs typeface="Arial"/>
                  <a:sym typeface="Arial"/>
                </a:rPr>
                <a:t>Switching from Old </a:t>
              </a:r>
              <a:endParaRPr>
                <a:solidFill>
                  <a:srgbClr val="3D529B"/>
                </a:solidFill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3D529B"/>
                  </a:solidFill>
                  <a:latin typeface="Arial"/>
                  <a:ea typeface="Arial"/>
                  <a:cs typeface="Arial"/>
                  <a:sym typeface="Arial"/>
                </a:rPr>
                <a:t>to New</a:t>
              </a:r>
              <a:endParaRPr b="1" i="0" sz="1200" u="none" cap="none" strike="noStrike">
                <a:solidFill>
                  <a:srgbClr val="3D52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6" name="Google Shape;296;p35"/>
          <p:cNvSpPr/>
          <p:nvPr/>
        </p:nvSpPr>
        <p:spPr>
          <a:xfrm>
            <a:off x="4229551" y="2952066"/>
            <a:ext cx="9018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5"/>
          <p:cNvSpPr/>
          <p:nvPr/>
        </p:nvSpPr>
        <p:spPr>
          <a:xfrm>
            <a:off x="5699601" y="2952066"/>
            <a:ext cx="10581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CUTOVER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5"/>
          <p:cNvSpPr/>
          <p:nvPr/>
        </p:nvSpPr>
        <p:spPr>
          <a:xfrm>
            <a:off x="7313975" y="2952066"/>
            <a:ext cx="14553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MAINTENANCE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5"/>
          <p:cNvSpPr/>
          <p:nvPr/>
        </p:nvSpPr>
        <p:spPr>
          <a:xfrm flipH="1" rot="10800000">
            <a:off x="628746" y="2932866"/>
            <a:ext cx="1749000" cy="264000"/>
          </a:xfrm>
          <a:prstGeom prst="homePlate">
            <a:avLst>
              <a:gd fmla="val 50000" name="adj"/>
            </a:avLst>
          </a:prstGeom>
          <a:solidFill>
            <a:srgbClr val="3D52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5"/>
          <p:cNvSpPr/>
          <p:nvPr/>
        </p:nvSpPr>
        <p:spPr>
          <a:xfrm flipH="1" rot="10800000">
            <a:off x="844375" y="1944653"/>
            <a:ext cx="1182300" cy="1182300"/>
          </a:xfrm>
          <a:prstGeom prst="donut">
            <a:avLst>
              <a:gd fmla="val 17620" name="adj"/>
            </a:avLst>
          </a:prstGeom>
          <a:solidFill>
            <a:srgbClr val="3D52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3D52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p35"/>
          <p:cNvGrpSpPr/>
          <p:nvPr/>
        </p:nvGrpSpPr>
        <p:grpSpPr>
          <a:xfrm>
            <a:off x="595632" y="3295964"/>
            <a:ext cx="1831669" cy="1274604"/>
            <a:chOff x="2402883" y="4388490"/>
            <a:chExt cx="3014100" cy="1224639"/>
          </a:xfrm>
        </p:grpSpPr>
        <p:sp>
          <p:nvSpPr>
            <p:cNvPr id="302" name="Google Shape;302;p35"/>
            <p:cNvSpPr txBox="1"/>
            <p:nvPr/>
          </p:nvSpPr>
          <p:spPr>
            <a:xfrm>
              <a:off x="2551706" y="4673829"/>
              <a:ext cx="2569200" cy="93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3D529B"/>
                  </a:solidFill>
                  <a:latin typeface="Arial"/>
                  <a:ea typeface="Arial"/>
                  <a:cs typeface="Arial"/>
                  <a:sym typeface="Arial"/>
                </a:rPr>
                <a:t>With historical, data, scripts and processes in place, GLOS needed to fully account for everything in the current stack. </a:t>
              </a:r>
              <a:endParaRPr b="0" i="0" sz="1200" u="none" cap="none" strike="noStrike">
                <a:solidFill>
                  <a:srgbClr val="3D52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5"/>
            <p:cNvSpPr txBox="1"/>
            <p:nvPr/>
          </p:nvSpPr>
          <p:spPr>
            <a:xfrm>
              <a:off x="2402883" y="4388490"/>
              <a:ext cx="3014100" cy="21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3D529B"/>
                  </a:solidFill>
                  <a:latin typeface="Arial"/>
                  <a:ea typeface="Arial"/>
                  <a:cs typeface="Arial"/>
                  <a:sym typeface="Arial"/>
                </a:rPr>
                <a:t>Data and Moving Parts</a:t>
              </a:r>
              <a:endParaRPr b="1" i="0" sz="1200" u="none" cap="none" strike="noStrike">
                <a:solidFill>
                  <a:srgbClr val="3D52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" name="Google Shape;304;p35"/>
          <p:cNvSpPr/>
          <p:nvPr/>
        </p:nvSpPr>
        <p:spPr>
          <a:xfrm>
            <a:off x="898102" y="2952066"/>
            <a:ext cx="11409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INVENTORY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7960" y="2260598"/>
            <a:ext cx="501157" cy="50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1285" y="2255366"/>
            <a:ext cx="558363" cy="55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88874" y="3350552"/>
            <a:ext cx="532695" cy="53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94489" y="2330820"/>
            <a:ext cx="429333" cy="429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42593" y="3153482"/>
            <a:ext cx="914970" cy="914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6"/>
          <p:cNvSpPr txBox="1"/>
          <p:nvPr>
            <p:ph type="title"/>
          </p:nvPr>
        </p:nvSpPr>
        <p:spPr>
          <a:xfrm>
            <a:off x="182900" y="211399"/>
            <a:ext cx="7886700" cy="76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Infrastructure State - Pre Cloud</a:t>
            </a:r>
            <a:endParaRPr/>
          </a:p>
        </p:txBody>
      </p:sp>
      <p:sp>
        <p:nvSpPr>
          <p:cNvPr id="315" name="Google Shape;315;p36"/>
          <p:cNvSpPr txBox="1"/>
          <p:nvPr>
            <p:ph idx="2" type="body"/>
          </p:nvPr>
        </p:nvSpPr>
        <p:spPr>
          <a:xfrm>
            <a:off x="4765875" y="974900"/>
            <a:ext cx="4232400" cy="3955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Hosting(Rack) 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2 Virtual Hosts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10 machines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Network File System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Backup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Back up server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Tape Drives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Fixed Contractual Bandwidth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Avg. Annual Costs - 15k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Cloud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3  AWS EC2 instances</a:t>
            </a:r>
            <a:endParaRPr sz="16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316" name="Google Shape;31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00" y="1212350"/>
            <a:ext cx="4682675" cy="31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GLOS">
      <a:dk1>
        <a:srgbClr val="3C519B"/>
      </a:dk1>
      <a:lt1>
        <a:srgbClr val="FFFFFF"/>
      </a:lt1>
      <a:dk2>
        <a:srgbClr val="44546A"/>
      </a:dk2>
      <a:lt2>
        <a:srgbClr val="E7E6E6"/>
      </a:lt2>
      <a:accent1>
        <a:srgbClr val="4898B9"/>
      </a:accent1>
      <a:accent2>
        <a:srgbClr val="3C519B"/>
      </a:accent2>
      <a:accent3>
        <a:srgbClr val="DCDCDC"/>
      </a:accent3>
      <a:accent4>
        <a:srgbClr val="969696"/>
      </a:accent4>
      <a:accent5>
        <a:srgbClr val="FFFFFF"/>
      </a:accent5>
      <a:accent6>
        <a:srgbClr val="7ABDE8"/>
      </a:accent6>
      <a:hlink>
        <a:srgbClr val="05B737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GLOS">
      <a:dk1>
        <a:srgbClr val="3C519B"/>
      </a:dk1>
      <a:lt1>
        <a:srgbClr val="FFFFFF"/>
      </a:lt1>
      <a:dk2>
        <a:srgbClr val="44546A"/>
      </a:dk2>
      <a:lt2>
        <a:srgbClr val="E7E6E6"/>
      </a:lt2>
      <a:accent1>
        <a:srgbClr val="4898B9"/>
      </a:accent1>
      <a:accent2>
        <a:srgbClr val="3C519B"/>
      </a:accent2>
      <a:accent3>
        <a:srgbClr val="DCDCDC"/>
      </a:accent3>
      <a:accent4>
        <a:srgbClr val="969696"/>
      </a:accent4>
      <a:accent5>
        <a:srgbClr val="FFFFFF"/>
      </a:accent5>
      <a:accent6>
        <a:srgbClr val="7ABDE8"/>
      </a:accent6>
      <a:hlink>
        <a:srgbClr val="05B737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