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3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Raleway"/>
      <p:regular r:id="rId36"/>
      <p:bold r:id="rId37"/>
      <p:italic r:id="rId38"/>
      <p:boldItalic r:id="rId39"/>
    </p:embeddedFont>
    <p:embeddedFont>
      <p:font typeface="Quicksand"/>
      <p:regular r:id="rId40"/>
      <p:bold r:id="rId41"/>
    </p:embeddedFont>
    <p:embeddedFont>
      <p:font typeface="Quicksand Light"/>
      <p:regular r:id="rId42"/>
      <p:bold r:id="rId43"/>
    </p:embeddedFont>
    <p:embeddedFont>
      <p:font typeface="Century Gothic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Quicksand-regular.fntdata"/><Relationship Id="rId20" Type="http://schemas.openxmlformats.org/officeDocument/2006/relationships/slide" Target="slides/slide15.xml"/><Relationship Id="rId42" Type="http://schemas.openxmlformats.org/officeDocument/2006/relationships/font" Target="fonts/QuicksandLight-regular.fntdata"/><Relationship Id="rId41" Type="http://schemas.openxmlformats.org/officeDocument/2006/relationships/font" Target="fonts/Quicksand-bold.fntdata"/><Relationship Id="rId22" Type="http://schemas.openxmlformats.org/officeDocument/2006/relationships/slide" Target="slides/slide17.xml"/><Relationship Id="rId44" Type="http://schemas.openxmlformats.org/officeDocument/2006/relationships/font" Target="fonts/CenturyGothic-regular.fntdata"/><Relationship Id="rId21" Type="http://schemas.openxmlformats.org/officeDocument/2006/relationships/slide" Target="slides/slide16.xml"/><Relationship Id="rId43" Type="http://schemas.openxmlformats.org/officeDocument/2006/relationships/font" Target="fonts/QuicksandLight-bold.fntdata"/><Relationship Id="rId24" Type="http://schemas.openxmlformats.org/officeDocument/2006/relationships/slide" Target="slides/slide19.xml"/><Relationship Id="rId46" Type="http://schemas.openxmlformats.org/officeDocument/2006/relationships/font" Target="fonts/CenturyGothic-italic.fntdata"/><Relationship Id="rId23" Type="http://schemas.openxmlformats.org/officeDocument/2006/relationships/slide" Target="slides/slide18.xml"/><Relationship Id="rId45" Type="http://schemas.openxmlformats.org/officeDocument/2006/relationships/font" Target="fonts/CenturyGothic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schemas.openxmlformats.org/officeDocument/2006/relationships/font" Target="fonts/CenturyGothic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aleway-bold.fntdata"/><Relationship Id="rId14" Type="http://schemas.openxmlformats.org/officeDocument/2006/relationships/slide" Target="slides/slide9.xml"/><Relationship Id="rId36" Type="http://schemas.openxmlformats.org/officeDocument/2006/relationships/font" Target="fonts/Raleway-regular.fntdata"/><Relationship Id="rId17" Type="http://schemas.openxmlformats.org/officeDocument/2006/relationships/slide" Target="slides/slide12.xml"/><Relationship Id="rId39" Type="http://schemas.openxmlformats.org/officeDocument/2006/relationships/font" Target="fonts/Raleway-boldItalic.fntdata"/><Relationship Id="rId16" Type="http://schemas.openxmlformats.org/officeDocument/2006/relationships/slide" Target="slides/slide11.xml"/><Relationship Id="rId38" Type="http://schemas.openxmlformats.org/officeDocument/2006/relationships/font" Target="fonts/Raleway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ccbaaebf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ccbaaeb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90e672c67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590e672c67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90e672c67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590e672c67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90e672c67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590e672c67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Community led initiative at this point; no staffed program office, cross-RA work is committee/task team led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90e672c67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590e672c67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90e672c67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590e672c67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590e672c67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590e672c67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590e672c67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590e672c67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590e672c67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590e672c67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590e672c67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590e672c67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d) pH (and other Carbon constituents, i.e. pCO2)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e) waves (sea state)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f) wind speed and direction (including wind stress)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g) ice cover (including age and thickness)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h) air-sea fluxes (heat and momentum)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i) fluorescence/chlorophyll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j) optical properties/turbidity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k) CDOM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590e672c67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590e672c67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90e672c6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90e672c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590e672c67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590e672c67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590e672c67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590e672c67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590e672c67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590e672c67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590e672c67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590e672c67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590e672c67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590e672c67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590e672c67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590e672c67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590e672c67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590e672c67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590e672c67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590e672c67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5131d0775b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5131d0775b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5131d0775b_1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g5131d0775b_1_2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90e672c6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90e672c6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f0efc1d5d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4f0efc1d5d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90e672c6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90e672c6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90e672c67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590e672c67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90e672c67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590e672c67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Emilio &amp; Derek Snowden</a:t>
            </a:r>
            <a:endParaRPr/>
          </a:p>
        </p:txBody>
      </p:sp>
      <p:sp>
        <p:nvSpPr>
          <p:cNvPr id="176" name="Google Shape;176;g590e672c67_0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90e672c67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590e672c67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90e672c67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g590e672c67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Jessica Snowden seconded to Ottawa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Our Investigative Evaluation included fact-finding trip to NERACOOS, Axiom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Zdenka Willis coordinated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Beginning engagement with stakeholders in Canada, including Karl and Ru</a:t>
            </a:r>
            <a:endParaRPr/>
          </a:p>
        </p:txBody>
      </p:sp>
      <p:sp>
        <p:nvSpPr>
          <p:cNvPr id="192" name="Google Shape;192;g590e672c67_0_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90e672c67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90e672c67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no illustration">
  <p:cSld name="BLANK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>
  <p:cSld name="TITLE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/>
          <p:nvPr/>
        </p:nvSpPr>
        <p:spPr>
          <a:xfrm>
            <a:off x="0" y="4162600"/>
            <a:ext cx="9144000" cy="981000"/>
          </a:xfrm>
          <a:prstGeom prst="rect">
            <a:avLst/>
          </a:prstGeom>
          <a:solidFill>
            <a:srgbClr val="52A7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4"/>
          <p:cNvSpPr txBox="1"/>
          <p:nvPr>
            <p:ph type="ctrTitle"/>
          </p:nvPr>
        </p:nvSpPr>
        <p:spPr>
          <a:xfrm>
            <a:off x="523700" y="2960125"/>
            <a:ext cx="8172300" cy="648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808081"/>
              </a:buClr>
              <a:buSzPts val="3500"/>
              <a:buFont typeface="Quicksand"/>
              <a:buNone/>
              <a:defRPr sz="3500">
                <a:solidFill>
                  <a:srgbClr val="80808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pic>
        <p:nvPicPr>
          <p:cNvPr id="54" name="Google Shape;5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2327" y="239400"/>
            <a:ext cx="8233746" cy="167132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4"/>
          <p:cNvSpPr txBox="1"/>
          <p:nvPr>
            <p:ph idx="1" type="body"/>
          </p:nvPr>
        </p:nvSpPr>
        <p:spPr>
          <a:xfrm>
            <a:off x="455100" y="4353100"/>
            <a:ext cx="8233800" cy="89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238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1pPr>
            <a:lvl2pPr indent="-323850" lvl="1" marL="914400" rtl="0" algn="ctr"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 algn="ctr"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 algn="ctr"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 algn="ctr"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 algn="ctr"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 algn="ctr"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 algn="ctr"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 algn="ctr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56" name="Google Shape;56;p14"/>
          <p:cNvSpPr txBox="1"/>
          <p:nvPr>
            <p:ph idx="2" type="subTitle"/>
          </p:nvPr>
        </p:nvSpPr>
        <p:spPr>
          <a:xfrm>
            <a:off x="523575" y="2486400"/>
            <a:ext cx="8172300" cy="494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B5B5B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914400" y="0"/>
            <a:ext cx="76008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1" sz="3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" type="body"/>
          </p:nvPr>
        </p:nvSpPr>
        <p:spPr>
          <a:xfrm>
            <a:off x="914400" y="905256"/>
            <a:ext cx="76008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81000" lvl="0" marL="457200" rtl="0" algn="l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81000" lvl="1" marL="914400" rtl="0" algn="l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 algn="l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 algn="l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 algn="l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1" type="ftr"/>
          </p:nvPr>
        </p:nvSpPr>
        <p:spPr>
          <a:xfrm>
            <a:off x="3428999" y="4766310"/>
            <a:ext cx="43161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7748337" y="4766309"/>
            <a:ext cx="7671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>
  <p:cSld name="Picture with Capti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914400" y="0"/>
            <a:ext cx="76008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1" sz="3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6"/>
          <p:cNvSpPr/>
          <p:nvPr>
            <p:ph idx="2" type="pic"/>
          </p:nvPr>
        </p:nvSpPr>
        <p:spPr>
          <a:xfrm>
            <a:off x="6057900" y="1058779"/>
            <a:ext cx="3086100" cy="3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16666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33333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55555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86666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86666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914400" y="1058779"/>
            <a:ext cx="4704300" cy="3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81000" lvl="0" marL="457200" rtl="0" algn="l">
              <a:lnSpc>
                <a:spcPct val="116666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81000" lvl="1" marL="914400" rtl="0" algn="l">
              <a:lnSpc>
                <a:spcPct val="116666"/>
              </a:lnSpc>
              <a:spcBef>
                <a:spcPts val="375"/>
              </a:spcBef>
              <a:spcAft>
                <a:spcPts val="0"/>
              </a:spcAft>
              <a:buSzPts val="2400"/>
              <a:buFont typeface="Courier New"/>
              <a:buChar char="o"/>
              <a:defRPr sz="2400"/>
            </a:lvl2pPr>
            <a:lvl3pPr indent="-381000" lvl="2" marL="1371600" rtl="0" algn="l">
              <a:lnSpc>
                <a:spcPct val="116666"/>
              </a:lnSpc>
              <a:spcBef>
                <a:spcPts val="375"/>
              </a:spcBef>
              <a:spcAft>
                <a:spcPts val="0"/>
              </a:spcAft>
              <a:buSzPts val="2400"/>
              <a:buFont typeface="Arial"/>
              <a:buChar char="-"/>
              <a:defRPr sz="2400"/>
            </a:lvl3pPr>
            <a:lvl4pPr indent="-381000" lvl="3" marL="1828800" rtl="0" algn="l">
              <a:lnSpc>
                <a:spcPct val="116666"/>
              </a:lnSpc>
              <a:spcBef>
                <a:spcPts val="375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4pPr>
            <a:lvl5pPr indent="-381000" lvl="4" marL="2286000" rtl="0" algn="l">
              <a:lnSpc>
                <a:spcPct val="116666"/>
              </a:lnSpc>
              <a:spcBef>
                <a:spcPts val="375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5pPr>
            <a:lvl6pPr indent="-2286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3428999" y="4766310"/>
            <a:ext cx="43161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7748337" y="4766309"/>
            <a:ext cx="7671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>
  <p:cSld name="TITLE_AND_BODY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933150" y="792475"/>
            <a:ext cx="7277700" cy="80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808081"/>
              </a:buClr>
              <a:buSzPts val="3000"/>
              <a:buNone/>
              <a:defRPr sz="3000">
                <a:solidFill>
                  <a:srgbClr val="80808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>
                <a:solidFill>
                  <a:srgbClr val="808081"/>
                </a:solidFill>
              </a:defRPr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>
                <a:solidFill>
                  <a:srgbClr val="B5B5B5"/>
                </a:solidFill>
              </a:defRPr>
            </a:lvl2pPr>
            <a:lvl3pPr indent="-355600" lvl="2" marL="1371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>
                <a:solidFill>
                  <a:srgbClr val="B5B5B5"/>
                </a:solidFill>
              </a:defRPr>
            </a:lvl3pPr>
            <a:lvl4pPr indent="-355600" lvl="3" marL="1828800" rtl="0">
              <a:spcBef>
                <a:spcPts val="1600"/>
              </a:spcBef>
              <a:spcAft>
                <a:spcPts val="0"/>
              </a:spcAft>
              <a:buClr>
                <a:srgbClr val="B5B5B5"/>
              </a:buClr>
              <a:buSzPts val="2000"/>
              <a:buChar char="●"/>
              <a:defRPr sz="2000">
                <a:solidFill>
                  <a:srgbClr val="B5B5B5"/>
                </a:solidFill>
              </a:defRPr>
            </a:lvl4pPr>
            <a:lvl5pPr indent="-355600" lvl="4" marL="2286000" rtl="0">
              <a:spcBef>
                <a:spcPts val="1600"/>
              </a:spcBef>
              <a:spcAft>
                <a:spcPts val="0"/>
              </a:spcAft>
              <a:buClr>
                <a:srgbClr val="B5B5B5"/>
              </a:buClr>
              <a:buSzPts val="2000"/>
              <a:buChar char="○"/>
              <a:defRPr sz="2000">
                <a:solidFill>
                  <a:srgbClr val="B5B5B5"/>
                </a:solidFill>
              </a:defRPr>
            </a:lvl5pPr>
            <a:lvl6pPr indent="-355600" lvl="5" marL="2743200" rtl="0">
              <a:spcBef>
                <a:spcPts val="1600"/>
              </a:spcBef>
              <a:spcAft>
                <a:spcPts val="0"/>
              </a:spcAft>
              <a:buClr>
                <a:srgbClr val="B5B5B5"/>
              </a:buClr>
              <a:buSzPts val="2000"/>
              <a:buChar char="■"/>
              <a:defRPr sz="2000">
                <a:solidFill>
                  <a:srgbClr val="B5B5B5"/>
                </a:solidFill>
              </a:defRPr>
            </a:lvl6pPr>
            <a:lvl7pPr indent="-355600" lvl="6" marL="3200400" rtl="0">
              <a:spcBef>
                <a:spcPts val="1600"/>
              </a:spcBef>
              <a:spcAft>
                <a:spcPts val="0"/>
              </a:spcAft>
              <a:buClr>
                <a:srgbClr val="B5B5B5"/>
              </a:buClr>
              <a:buSzPts val="2000"/>
              <a:buChar char="●"/>
              <a:defRPr sz="2000">
                <a:solidFill>
                  <a:srgbClr val="B5B5B5"/>
                </a:solidFill>
              </a:defRPr>
            </a:lvl7pPr>
            <a:lvl8pPr indent="-355600" lvl="7" marL="3657600" rtl="0">
              <a:spcBef>
                <a:spcPts val="1600"/>
              </a:spcBef>
              <a:spcAft>
                <a:spcPts val="0"/>
              </a:spcAft>
              <a:buClr>
                <a:srgbClr val="B5B5B5"/>
              </a:buClr>
              <a:buSzPts val="2000"/>
              <a:buChar char="○"/>
              <a:defRPr sz="2000">
                <a:solidFill>
                  <a:srgbClr val="B5B5B5"/>
                </a:solidFill>
              </a:defRPr>
            </a:lvl8pPr>
            <a:lvl9pPr indent="-355600" lvl="8" marL="4114800" rtl="0">
              <a:spcBef>
                <a:spcPts val="1600"/>
              </a:spcBef>
              <a:spcAft>
                <a:spcPts val="1600"/>
              </a:spcAft>
              <a:buClr>
                <a:srgbClr val="B5B5B5"/>
              </a:buClr>
              <a:buSzPts val="2000"/>
              <a:buChar char="■"/>
              <a:defRPr sz="2000">
                <a:solidFill>
                  <a:srgbClr val="B5B5B5"/>
                </a:solidFill>
              </a:defRPr>
            </a:lvl9pPr>
          </a:lstStyle>
          <a:p/>
        </p:txBody>
      </p:sp>
      <p:sp>
        <p:nvSpPr>
          <p:cNvPr id="71" name="Google Shape;71;p17"/>
          <p:cNvSpPr/>
          <p:nvPr/>
        </p:nvSpPr>
        <p:spPr>
          <a:xfrm flipH="1" rot="10800000">
            <a:off x="0" y="-15425"/>
            <a:ext cx="9144000" cy="478800"/>
          </a:xfrm>
          <a:prstGeom prst="rect">
            <a:avLst/>
          </a:prstGeom>
          <a:solidFill>
            <a:srgbClr val="52A7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7"/>
          <p:cNvSpPr txBox="1"/>
          <p:nvPr>
            <p:ph idx="2" type="subTitle"/>
          </p:nvPr>
        </p:nvSpPr>
        <p:spPr>
          <a:xfrm>
            <a:off x="2701650" y="47800"/>
            <a:ext cx="3740700" cy="540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4354" y="13063"/>
            <a:ext cx="91395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457200" y="742951"/>
            <a:ext cx="82296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1" name="Google Shape;81;p19"/>
          <p:cNvSpPr txBox="1"/>
          <p:nvPr>
            <p:ph idx="11" type="ftr"/>
          </p:nvPr>
        </p:nvSpPr>
        <p:spPr>
          <a:xfrm>
            <a:off x="1600200" y="4767263"/>
            <a:ext cx="533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2" name="Google Shape;82;p19"/>
          <p:cNvSpPr txBox="1"/>
          <p:nvPr>
            <p:ph idx="12" type="sldNum"/>
          </p:nvPr>
        </p:nvSpPr>
        <p:spPr>
          <a:xfrm>
            <a:off x="457200" y="4767263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well"/>
              <a:buNone/>
              <a:defRPr b="0" i="0" sz="2800" u="none" cap="none" strike="noStrik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5" name="Google Shape;85;p20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ourier New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6" name="Google Shape;86;p20"/>
          <p:cNvSpPr txBox="1"/>
          <p:nvPr>
            <p:ph idx="11" type="ftr"/>
          </p:nvPr>
        </p:nvSpPr>
        <p:spPr>
          <a:xfrm>
            <a:off x="1600200" y="4767263"/>
            <a:ext cx="533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7" name="Google Shape;87;p20"/>
          <p:cNvSpPr txBox="1"/>
          <p:nvPr/>
        </p:nvSpPr>
        <p:spPr>
          <a:xfrm>
            <a:off x="4354" y="13063"/>
            <a:ext cx="91395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rPr b="0" i="0" lang="fr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Click to edit Master title style</a:t>
            </a:r>
            <a:endParaRPr b="0" i="0" sz="32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8" name="Google Shape;88;p20"/>
          <p:cNvSpPr txBox="1"/>
          <p:nvPr>
            <p:ph idx="12" type="sldNum"/>
          </p:nvPr>
        </p:nvSpPr>
        <p:spPr>
          <a:xfrm>
            <a:off x="457200" y="4767263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>
            <p:ph type="title"/>
          </p:nvPr>
        </p:nvSpPr>
        <p:spPr>
          <a:xfrm>
            <a:off x="4354" y="13063"/>
            <a:ext cx="91395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1" name="Google Shape;91;p21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2" name="Google Shape;92;p21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3" name="Google Shape;93;p21"/>
          <p:cNvSpPr txBox="1"/>
          <p:nvPr>
            <p:ph idx="11" type="ftr"/>
          </p:nvPr>
        </p:nvSpPr>
        <p:spPr>
          <a:xfrm>
            <a:off x="1600200" y="4767263"/>
            <a:ext cx="533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4" name="Google Shape;94;p21"/>
          <p:cNvSpPr txBox="1"/>
          <p:nvPr>
            <p:ph idx="12" type="sldNum"/>
          </p:nvPr>
        </p:nvSpPr>
        <p:spPr>
          <a:xfrm>
            <a:off x="457200" y="4767263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/>
          <p:nvPr>
            <p:ph type="title"/>
          </p:nvPr>
        </p:nvSpPr>
        <p:spPr>
          <a:xfrm>
            <a:off x="4354" y="13063"/>
            <a:ext cx="91395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7" name="Google Shape;97;p22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None/>
              <a:defRPr b="1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8" name="Google Shape;98;p22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9" name="Google Shape;99;p22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None/>
              <a:defRPr b="1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0" name="Google Shape;100;p22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1" name="Google Shape;101;p22"/>
          <p:cNvSpPr txBox="1"/>
          <p:nvPr>
            <p:ph idx="11" type="ftr"/>
          </p:nvPr>
        </p:nvSpPr>
        <p:spPr>
          <a:xfrm>
            <a:off x="1600200" y="4767263"/>
            <a:ext cx="533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2" name="Google Shape;102;p22"/>
          <p:cNvSpPr txBox="1"/>
          <p:nvPr>
            <p:ph idx="12" type="sldNum"/>
          </p:nvPr>
        </p:nvSpPr>
        <p:spPr>
          <a:xfrm>
            <a:off x="457200" y="4767263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/>
          <p:nvPr>
            <p:ph type="title"/>
          </p:nvPr>
        </p:nvSpPr>
        <p:spPr>
          <a:xfrm>
            <a:off x="4354" y="13063"/>
            <a:ext cx="91395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5" name="Google Shape;105;p23"/>
          <p:cNvSpPr txBox="1"/>
          <p:nvPr>
            <p:ph idx="11" type="ftr"/>
          </p:nvPr>
        </p:nvSpPr>
        <p:spPr>
          <a:xfrm>
            <a:off x="1600200" y="4767263"/>
            <a:ext cx="533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6" name="Google Shape;106;p23"/>
          <p:cNvSpPr txBox="1"/>
          <p:nvPr>
            <p:ph idx="12" type="sldNum"/>
          </p:nvPr>
        </p:nvSpPr>
        <p:spPr>
          <a:xfrm>
            <a:off x="457200" y="4767263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/>
          <p:nvPr>
            <p:ph type="title"/>
          </p:nvPr>
        </p:nvSpPr>
        <p:spPr>
          <a:xfrm>
            <a:off x="457200" y="457200"/>
            <a:ext cx="30084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ckwell"/>
              <a:buNone/>
              <a:defRPr b="1" i="0" sz="2000" u="none" cap="none" strike="noStrik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9" name="Google Shape;109;p24"/>
          <p:cNvSpPr txBox="1"/>
          <p:nvPr>
            <p:ph idx="1" type="body"/>
          </p:nvPr>
        </p:nvSpPr>
        <p:spPr>
          <a:xfrm>
            <a:off x="3575050" y="457200"/>
            <a:ext cx="5111700" cy="41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24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ourier New"/>
              <a:buNone/>
              <a:defRPr b="0" i="0" sz="1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24"/>
          <p:cNvSpPr txBox="1"/>
          <p:nvPr>
            <p:ph idx="11" type="ftr"/>
          </p:nvPr>
        </p:nvSpPr>
        <p:spPr>
          <a:xfrm>
            <a:off x="1600200" y="4767263"/>
            <a:ext cx="533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24"/>
          <p:cNvSpPr txBox="1"/>
          <p:nvPr>
            <p:ph idx="12" type="sldNum"/>
          </p:nvPr>
        </p:nvSpPr>
        <p:spPr>
          <a:xfrm>
            <a:off x="457200" y="4767263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ckwell"/>
              <a:buNone/>
              <a:defRPr b="1" i="0" sz="2000" u="none" cap="none" strike="noStrik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5" name="Google Shape;115;p25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ourier New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Google Shape;116;p25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ourier New"/>
              <a:buNone/>
              <a:defRPr b="0" i="0" sz="1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25"/>
          <p:cNvSpPr txBox="1"/>
          <p:nvPr>
            <p:ph idx="11" type="ftr"/>
          </p:nvPr>
        </p:nvSpPr>
        <p:spPr>
          <a:xfrm>
            <a:off x="1600200" y="4767263"/>
            <a:ext cx="533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8" name="Google Shape;118;p25"/>
          <p:cNvSpPr txBox="1"/>
          <p:nvPr>
            <p:ph idx="12" type="sldNum"/>
          </p:nvPr>
        </p:nvSpPr>
        <p:spPr>
          <a:xfrm>
            <a:off x="457200" y="4767263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/>
          <p:nvPr>
            <p:ph type="title"/>
          </p:nvPr>
        </p:nvSpPr>
        <p:spPr>
          <a:xfrm>
            <a:off x="4354" y="13063"/>
            <a:ext cx="91395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1" name="Google Shape;121;p26"/>
          <p:cNvSpPr txBox="1"/>
          <p:nvPr>
            <p:ph idx="1" type="body"/>
          </p:nvPr>
        </p:nvSpPr>
        <p:spPr>
          <a:xfrm rot="5400000">
            <a:off x="2600400" y="-1400249"/>
            <a:ext cx="39432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26"/>
          <p:cNvSpPr txBox="1"/>
          <p:nvPr>
            <p:ph idx="11" type="ftr"/>
          </p:nvPr>
        </p:nvSpPr>
        <p:spPr>
          <a:xfrm>
            <a:off x="1600200" y="4767263"/>
            <a:ext cx="533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12" type="sldNum"/>
          </p:nvPr>
        </p:nvSpPr>
        <p:spPr>
          <a:xfrm>
            <a:off x="457200" y="4767263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/>
          <p:nvPr>
            <p:ph type="title"/>
          </p:nvPr>
        </p:nvSpPr>
        <p:spPr>
          <a:xfrm rot="5400000">
            <a:off x="5543550" y="1543050"/>
            <a:ext cx="42291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ckwell"/>
              <a:buNone/>
              <a:defRPr b="0" i="0" sz="3200" u="none" cap="none" strike="noStrik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6" name="Google Shape;126;p27"/>
          <p:cNvSpPr txBox="1"/>
          <p:nvPr>
            <p:ph idx="1" type="body"/>
          </p:nvPr>
        </p:nvSpPr>
        <p:spPr>
          <a:xfrm rot="5400000">
            <a:off x="1352550" y="-438150"/>
            <a:ext cx="42291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27"/>
          <p:cNvSpPr txBox="1"/>
          <p:nvPr>
            <p:ph idx="11" type="ftr"/>
          </p:nvPr>
        </p:nvSpPr>
        <p:spPr>
          <a:xfrm>
            <a:off x="1600200" y="4767263"/>
            <a:ext cx="533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12" type="sldNum"/>
          </p:nvPr>
        </p:nvSpPr>
        <p:spPr>
          <a:xfrm>
            <a:off x="457200" y="4767263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25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4354" y="13063"/>
            <a:ext cx="91395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5" name="Google Shape;75;p18"/>
          <p:cNvSpPr txBox="1"/>
          <p:nvPr>
            <p:ph idx="1" type="body"/>
          </p:nvPr>
        </p:nvSpPr>
        <p:spPr>
          <a:xfrm>
            <a:off x="457200" y="742951"/>
            <a:ext cx="82296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6" name="Google Shape;76;p18"/>
          <p:cNvSpPr txBox="1"/>
          <p:nvPr>
            <p:ph idx="11" type="ftr"/>
          </p:nvPr>
        </p:nvSpPr>
        <p:spPr>
          <a:xfrm>
            <a:off x="1600200" y="4767263"/>
            <a:ext cx="533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57200" y="4767263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Relationship Id="rId4" Type="http://schemas.openxmlformats.org/officeDocument/2006/relationships/image" Target="../media/image14.png"/><Relationship Id="rId5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Relationship Id="rId4" Type="http://schemas.openxmlformats.org/officeDocument/2006/relationships/image" Target="../media/image14.png"/><Relationship Id="rId5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.png"/><Relationship Id="rId4" Type="http://schemas.openxmlformats.org/officeDocument/2006/relationships/image" Target="../media/image22.png"/><Relationship Id="rId5" Type="http://schemas.openxmlformats.org/officeDocument/2006/relationships/image" Target="../media/image29.png"/><Relationship Id="rId6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jpg"/><Relationship Id="rId10" Type="http://schemas.openxmlformats.org/officeDocument/2006/relationships/image" Target="../media/image16.jp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oceansdata.ca/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5.jpg"/><Relationship Id="rId5" Type="http://schemas.openxmlformats.org/officeDocument/2006/relationships/image" Target="../media/image28.jpg"/><Relationship Id="rId6" Type="http://schemas.openxmlformats.org/officeDocument/2006/relationships/image" Target="../media/image13.png"/><Relationship Id="rId7" Type="http://schemas.openxmlformats.org/officeDocument/2006/relationships/image" Target="../media/image4.png"/><Relationship Id="rId8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type="ctrTitle"/>
          </p:nvPr>
        </p:nvSpPr>
        <p:spPr>
          <a:xfrm>
            <a:off x="523700" y="2960125"/>
            <a:ext cx="8172300" cy="6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CIOOS Update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U.S. IOOS 2019 DMAC Annual Meeting</a:t>
            </a:r>
            <a:endParaRPr/>
          </a:p>
        </p:txBody>
      </p:sp>
      <p:sp>
        <p:nvSpPr>
          <p:cNvPr id="134" name="Google Shape;134;p28"/>
          <p:cNvSpPr txBox="1"/>
          <p:nvPr>
            <p:ph idx="1" type="body"/>
          </p:nvPr>
        </p:nvSpPr>
        <p:spPr>
          <a:xfrm>
            <a:off x="455100" y="4276900"/>
            <a:ext cx="8233800" cy="89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Ray Brunsting, Brad Covey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fr"/>
              <a:t>ray@tula.org, </a:t>
            </a:r>
            <a:r>
              <a:rPr lang="fr"/>
              <a:t>coveyb@ogsl.ca</a:t>
            </a:r>
            <a:endParaRPr/>
          </a:p>
        </p:txBody>
      </p:sp>
      <p:sp>
        <p:nvSpPr>
          <p:cNvPr id="135" name="Google Shape;135;p28"/>
          <p:cNvSpPr txBox="1"/>
          <p:nvPr>
            <p:ph idx="2" type="subTitle"/>
          </p:nvPr>
        </p:nvSpPr>
        <p:spPr>
          <a:xfrm>
            <a:off x="523700" y="2562600"/>
            <a:ext cx="8172300" cy="4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fr"/>
              <a:t>May 1</a:t>
            </a:r>
            <a:r>
              <a:rPr lang="fr"/>
              <a:t>, 2019</a:t>
            </a:r>
            <a:endParaRPr/>
          </a:p>
        </p:txBody>
      </p:sp>
      <p:sp>
        <p:nvSpPr>
          <p:cNvPr id="136" name="Google Shape;136;p28"/>
          <p:cNvSpPr txBox="1"/>
          <p:nvPr/>
        </p:nvSpPr>
        <p:spPr>
          <a:xfrm>
            <a:off x="3692625" y="3205525"/>
            <a:ext cx="30171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7"/>
          <p:cNvSpPr/>
          <p:nvPr/>
        </p:nvSpPr>
        <p:spPr>
          <a:xfrm>
            <a:off x="2300700" y="463500"/>
            <a:ext cx="4542600" cy="4680000"/>
          </a:xfrm>
          <a:prstGeom prst="rect">
            <a:avLst/>
          </a:prstGeom>
          <a:solidFill>
            <a:srgbClr val="52A7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7"/>
          <p:cNvSpPr txBox="1"/>
          <p:nvPr/>
        </p:nvSpPr>
        <p:spPr>
          <a:xfrm>
            <a:off x="2489100" y="869700"/>
            <a:ext cx="41658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800">
                <a:solidFill>
                  <a:srgbClr val="FFFFFF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Past</a:t>
            </a:r>
            <a:endParaRPr sz="4800">
              <a:solidFill>
                <a:srgbClr val="FFFFF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0">
                <a:solidFill>
                  <a:srgbClr val="FFFFFF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Present</a:t>
            </a:r>
            <a:endParaRPr sz="6000">
              <a:solidFill>
                <a:srgbClr val="FFFFF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800">
                <a:solidFill>
                  <a:srgbClr val="FFFFFF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Future</a:t>
            </a:r>
            <a:endParaRPr sz="4800">
              <a:solidFill>
                <a:srgbClr val="FFFFF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08" name="Google Shape;208;p37"/>
          <p:cNvSpPr txBox="1"/>
          <p:nvPr>
            <p:ph idx="4294967295" type="subTitle"/>
          </p:nvPr>
        </p:nvSpPr>
        <p:spPr>
          <a:xfrm>
            <a:off x="2701650" y="47800"/>
            <a:ext cx="3740700" cy="3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400">
                <a:solidFill>
                  <a:srgbClr val="B5B5B5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table of contents</a:t>
            </a:r>
            <a:endParaRPr sz="1400">
              <a:solidFill>
                <a:srgbClr val="B5B5B5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6" cy="290315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8"/>
          <p:cNvSpPr txBox="1"/>
          <p:nvPr/>
        </p:nvSpPr>
        <p:spPr>
          <a:xfrm>
            <a:off x="152400" y="3163625"/>
            <a:ext cx="8839200" cy="17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500">
                <a:solidFill>
                  <a:srgbClr val="808081"/>
                </a:solidFill>
                <a:latin typeface="Quicksand"/>
                <a:ea typeface="Quicksand"/>
                <a:cs typeface="Quicksand"/>
                <a:sym typeface="Quicksand"/>
              </a:rPr>
              <a:t>CIOOS Face2Face Kickoff</a:t>
            </a:r>
            <a:endParaRPr sz="3500">
              <a:solidFill>
                <a:srgbClr val="80808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500">
                <a:solidFill>
                  <a:srgbClr val="808081"/>
                </a:solidFill>
                <a:latin typeface="Quicksand"/>
                <a:ea typeface="Quicksand"/>
                <a:cs typeface="Quicksand"/>
                <a:sym typeface="Quicksand"/>
              </a:rPr>
              <a:t>Victoria, BC</a:t>
            </a:r>
            <a:endParaRPr sz="3500">
              <a:solidFill>
                <a:srgbClr val="80808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500">
                <a:solidFill>
                  <a:srgbClr val="808081"/>
                </a:solidFill>
                <a:latin typeface="Quicksand"/>
                <a:ea typeface="Quicksand"/>
                <a:cs typeface="Quicksand"/>
                <a:sym typeface="Quicksand"/>
              </a:rPr>
              <a:t>January, 2019</a:t>
            </a:r>
            <a:endParaRPr sz="3500">
              <a:solidFill>
                <a:srgbClr val="80808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9"/>
          <p:cNvPicPr preferRelativeResize="0"/>
          <p:nvPr/>
        </p:nvPicPr>
        <p:blipFill rotWithShape="1">
          <a:blip r:embed="rId3">
            <a:alphaModFix/>
          </a:blip>
          <a:srcRect b="0" l="2131" r="1834" t="6445"/>
          <a:stretch/>
        </p:blipFill>
        <p:spPr>
          <a:xfrm>
            <a:off x="52957" y="0"/>
            <a:ext cx="9038094" cy="4991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/>
          <p:cNvSpPr txBox="1"/>
          <p:nvPr>
            <p:ph type="title"/>
          </p:nvPr>
        </p:nvSpPr>
        <p:spPr>
          <a:xfrm>
            <a:off x="933150" y="411475"/>
            <a:ext cx="7277700" cy="8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Outreach and Engagement</a:t>
            </a:r>
            <a:endParaRPr/>
          </a:p>
        </p:txBody>
      </p:sp>
      <p:sp>
        <p:nvSpPr>
          <p:cNvPr id="225" name="Google Shape;225;p40"/>
          <p:cNvSpPr txBox="1"/>
          <p:nvPr>
            <p:ph idx="1" type="body"/>
          </p:nvPr>
        </p:nvSpPr>
        <p:spPr>
          <a:xfrm>
            <a:off x="457200" y="1657350"/>
            <a:ext cx="5266800" cy="18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FA7268"/>
              </a:buClr>
              <a:buSzPts val="1600"/>
              <a:buFont typeface="Montserrat Light"/>
              <a:buChar char="✓"/>
            </a:pPr>
            <a:r>
              <a:rPr lang="fr" sz="1600">
                <a:solidFill>
                  <a:srgbClr val="7F7F7F"/>
                </a:solidFill>
              </a:rPr>
              <a:t>Meet regional data producers (academic, private, NGOs, …)</a:t>
            </a:r>
            <a:endParaRPr sz="1600">
              <a:solidFill>
                <a:srgbClr val="7F7F7F"/>
              </a:solidFill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rgbClr val="FA7268"/>
              </a:buClr>
              <a:buSzPts val="1600"/>
              <a:buFont typeface="Montserrat Light"/>
              <a:buChar char="✓"/>
            </a:pPr>
            <a:r>
              <a:rPr lang="fr" sz="1600">
                <a:solidFill>
                  <a:srgbClr val="7F7F7F"/>
                </a:solidFill>
              </a:rPr>
              <a:t>Meet regional data users</a:t>
            </a:r>
            <a:endParaRPr sz="1600">
              <a:solidFill>
                <a:srgbClr val="7F7F7F"/>
              </a:solidFill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rgbClr val="FA7268"/>
              </a:buClr>
              <a:buSzPts val="1600"/>
              <a:buFont typeface="Montserrat Light"/>
              <a:buChar char="✓"/>
            </a:pPr>
            <a:r>
              <a:rPr lang="fr" sz="1600">
                <a:solidFill>
                  <a:srgbClr val="7F7F7F"/>
                </a:solidFill>
              </a:rPr>
              <a:t>Foster their participation in CIOOS</a:t>
            </a:r>
            <a:endParaRPr sz="1600">
              <a:solidFill>
                <a:srgbClr val="7F7F7F"/>
              </a:solidFill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rgbClr val="FA7268"/>
              </a:buClr>
              <a:buSzPts val="1600"/>
              <a:buFont typeface="Montserrat Light"/>
              <a:buChar char="✓"/>
            </a:pPr>
            <a:r>
              <a:rPr lang="fr" sz="1600">
                <a:solidFill>
                  <a:srgbClr val="7F7F7F"/>
                </a:solidFill>
              </a:rPr>
              <a:t>Communicate and collaborate continuously with partners and other RAs.</a:t>
            </a:r>
            <a:endParaRPr sz="1600">
              <a:solidFill>
                <a:srgbClr val="7F7F7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fr" sz="1600">
                <a:solidFill>
                  <a:srgbClr val="7F7F7F"/>
                </a:solidFill>
              </a:rPr>
              <a:t>+ data = + robust information system</a:t>
            </a:r>
            <a:endParaRPr sz="1600"/>
          </a:p>
        </p:txBody>
      </p:sp>
      <p:sp>
        <p:nvSpPr>
          <p:cNvPr id="226" name="Google Shape;226;p40"/>
          <p:cNvSpPr txBox="1"/>
          <p:nvPr>
            <p:ph idx="2" type="subTitle"/>
          </p:nvPr>
        </p:nvSpPr>
        <p:spPr>
          <a:xfrm>
            <a:off x="2701650" y="47800"/>
            <a:ext cx="3740700" cy="5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Role of regional associations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5995525" y="2038338"/>
            <a:ext cx="2373275" cy="2601088"/>
            <a:chOff x="580325" y="2269088"/>
            <a:chExt cx="2373275" cy="2601088"/>
          </a:xfrm>
        </p:grpSpPr>
        <p:cxnSp>
          <p:nvCxnSpPr>
            <p:cNvPr id="228" name="Google Shape;228;p40"/>
            <p:cNvCxnSpPr>
              <a:stCxn id="229" idx="0"/>
              <a:endCxn id="230" idx="2"/>
            </p:cNvCxnSpPr>
            <p:nvPr/>
          </p:nvCxnSpPr>
          <p:spPr>
            <a:xfrm rot="-5400000">
              <a:off x="1201125" y="3745475"/>
              <a:ext cx="659700" cy="420900"/>
            </a:xfrm>
            <a:prstGeom prst="bentConnector3">
              <a:avLst>
                <a:gd fmla="val 50007" name="adj1"/>
              </a:avLst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31" name="Google Shape;231;p40"/>
            <p:cNvCxnSpPr>
              <a:stCxn id="230" idx="0"/>
            </p:cNvCxnSpPr>
            <p:nvPr/>
          </p:nvCxnSpPr>
          <p:spPr>
            <a:xfrm flipH="1" rot="5400000">
              <a:off x="1226450" y="2526638"/>
              <a:ext cx="772500" cy="2574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  <p:sp>
          <p:nvSpPr>
            <p:cNvPr id="230" name="Google Shape;230;p40"/>
            <p:cNvSpPr txBox="1"/>
            <p:nvPr/>
          </p:nvSpPr>
          <p:spPr>
            <a:xfrm>
              <a:off x="972350" y="3041588"/>
              <a:ext cx="1538100" cy="584400"/>
            </a:xfrm>
            <a:prstGeom prst="rect">
              <a:avLst/>
            </a:prstGeom>
            <a:noFill/>
            <a:ln cap="flat" cmpd="sng" w="1905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solidFill>
                    <a:srgbClr val="52A79B"/>
                  </a:solidFill>
                  <a:latin typeface="Raleway"/>
                  <a:ea typeface="Raleway"/>
                  <a:cs typeface="Raleway"/>
                  <a:sym typeface="Raleway"/>
                </a:rPr>
                <a:t>Regional Association (RA)</a:t>
              </a:r>
              <a:endParaRPr b="1" sz="1000">
                <a:solidFill>
                  <a:srgbClr val="52A79B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29" name="Google Shape;229;p40"/>
            <p:cNvSpPr txBox="1"/>
            <p:nvPr/>
          </p:nvSpPr>
          <p:spPr>
            <a:xfrm>
              <a:off x="935625" y="4285775"/>
              <a:ext cx="769800" cy="584400"/>
            </a:xfrm>
            <a:prstGeom prst="rect">
              <a:avLst/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>
                  <a:solidFill>
                    <a:srgbClr val="52A79B"/>
                  </a:solidFill>
                  <a:latin typeface="Raleway"/>
                  <a:ea typeface="Raleway"/>
                  <a:cs typeface="Raleway"/>
                  <a:sym typeface="Raleway"/>
                </a:rPr>
                <a:t>Data producers</a:t>
              </a:r>
              <a:endParaRPr sz="800">
                <a:solidFill>
                  <a:srgbClr val="52A79B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32" name="Google Shape;232;p40"/>
            <p:cNvSpPr txBox="1"/>
            <p:nvPr/>
          </p:nvSpPr>
          <p:spPr>
            <a:xfrm>
              <a:off x="1805050" y="4285775"/>
              <a:ext cx="769800" cy="584400"/>
            </a:xfrm>
            <a:prstGeom prst="rect">
              <a:avLst/>
            </a:prstGeom>
            <a:noFill/>
            <a:ln cap="flat" cmpd="sng" w="9525">
              <a:solidFill>
                <a:srgbClr val="999999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>
                  <a:solidFill>
                    <a:srgbClr val="52A79B"/>
                  </a:solidFill>
                  <a:latin typeface="Raleway"/>
                  <a:ea typeface="Raleway"/>
                  <a:cs typeface="Raleway"/>
                  <a:sym typeface="Raleway"/>
                </a:rPr>
                <a:t>Data users</a:t>
              </a:r>
              <a:endParaRPr sz="800">
                <a:solidFill>
                  <a:srgbClr val="52A79B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233" name="Google Shape;233;p40"/>
            <p:cNvCxnSpPr>
              <a:stCxn id="232" idx="0"/>
              <a:endCxn id="230" idx="2"/>
            </p:cNvCxnSpPr>
            <p:nvPr/>
          </p:nvCxnSpPr>
          <p:spPr>
            <a:xfrm flipH="1" rot="5400000">
              <a:off x="1635850" y="3731675"/>
              <a:ext cx="659700" cy="448500"/>
            </a:xfrm>
            <a:prstGeom prst="bentConnector3">
              <a:avLst>
                <a:gd fmla="val 50007" name="adj1"/>
              </a:avLst>
            </a:prstGeom>
            <a:noFill/>
            <a:ln cap="flat" cmpd="sng" w="9525">
              <a:solidFill>
                <a:srgbClr val="999999"/>
              </a:solidFill>
              <a:prstDash val="dash"/>
              <a:round/>
              <a:headEnd len="med" w="med" type="none"/>
              <a:tailEnd len="med" w="med" type="triangle"/>
            </a:ln>
          </p:spPr>
        </p:cxnSp>
        <p:pic>
          <p:nvPicPr>
            <p:cNvPr id="234" name="Google Shape;234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0325" y="3072925"/>
              <a:ext cx="521700" cy="52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40"/>
            <p:cNvPicPr preferRelativeResize="0"/>
            <p:nvPr/>
          </p:nvPicPr>
          <p:blipFill rotWithShape="1">
            <a:blip r:embed="rId4">
              <a:alphaModFix/>
            </a:blip>
            <a:srcRect b="0" l="0" r="13058" t="0"/>
            <a:stretch/>
          </p:blipFill>
          <p:spPr>
            <a:xfrm>
              <a:off x="580325" y="4335913"/>
              <a:ext cx="420900" cy="484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4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505100" y="4353738"/>
              <a:ext cx="448500" cy="448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1"/>
          <p:cNvSpPr txBox="1"/>
          <p:nvPr>
            <p:ph type="title"/>
          </p:nvPr>
        </p:nvSpPr>
        <p:spPr>
          <a:xfrm>
            <a:off x="933150" y="411475"/>
            <a:ext cx="7277700" cy="8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Data and metadata</a:t>
            </a:r>
            <a:endParaRPr/>
          </a:p>
        </p:txBody>
      </p:sp>
      <p:sp>
        <p:nvSpPr>
          <p:cNvPr id="242" name="Google Shape;242;p41"/>
          <p:cNvSpPr txBox="1"/>
          <p:nvPr>
            <p:ph idx="1" type="body"/>
          </p:nvPr>
        </p:nvSpPr>
        <p:spPr>
          <a:xfrm>
            <a:off x="457200" y="1657350"/>
            <a:ext cx="5487300" cy="18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FA7268"/>
              </a:buClr>
              <a:buSzPts val="1600"/>
              <a:buFont typeface="Montserrat Light"/>
              <a:buChar char="✓"/>
            </a:pPr>
            <a:r>
              <a:rPr lang="fr" sz="1600">
                <a:solidFill>
                  <a:srgbClr val="7F7F7F"/>
                </a:solidFill>
              </a:rPr>
              <a:t>Adopt metadata standards common to the 3 RAs</a:t>
            </a:r>
            <a:endParaRPr sz="1600">
              <a:solidFill>
                <a:srgbClr val="7F7F7F"/>
              </a:solidFill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rgbClr val="FA7268"/>
              </a:buClr>
              <a:buSzPts val="1600"/>
              <a:buFont typeface="Montserrat Light"/>
              <a:buChar char="✓"/>
            </a:pPr>
            <a:r>
              <a:rPr lang="fr" sz="1600">
                <a:solidFill>
                  <a:srgbClr val="7F7F7F"/>
                </a:solidFill>
              </a:rPr>
              <a:t>Develop a metadata validation tool</a:t>
            </a:r>
            <a:endParaRPr sz="1600">
              <a:solidFill>
                <a:srgbClr val="7F7F7F"/>
              </a:solidFill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rgbClr val="FA7268"/>
              </a:buClr>
              <a:buSzPts val="1600"/>
              <a:buFont typeface="Montserrat Light"/>
              <a:buChar char="✓"/>
            </a:pPr>
            <a:r>
              <a:rPr lang="fr" sz="1600">
                <a:solidFill>
                  <a:srgbClr val="7F7F7F"/>
                </a:solidFill>
              </a:rPr>
              <a:t>Aggregate data for access and download</a:t>
            </a:r>
            <a:endParaRPr sz="1600">
              <a:solidFill>
                <a:srgbClr val="7F7F7F"/>
              </a:solidFill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rgbClr val="FA7268"/>
              </a:buClr>
              <a:buSzPts val="1600"/>
              <a:buFont typeface="Montserrat Light"/>
              <a:buChar char="✓"/>
            </a:pPr>
            <a:r>
              <a:rPr lang="fr" sz="1600">
                <a:solidFill>
                  <a:srgbClr val="7F7F7F"/>
                </a:solidFill>
              </a:rPr>
              <a:t>Visualization, search, and filter tools</a:t>
            </a:r>
            <a:endParaRPr sz="1600">
              <a:solidFill>
                <a:srgbClr val="7F7F7F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ontserrat Light"/>
              <a:buChar char="○"/>
            </a:pPr>
            <a:r>
              <a:rPr lang="fr" sz="1200">
                <a:solidFill>
                  <a:srgbClr val="7F7F7F"/>
                </a:solidFill>
              </a:rPr>
              <a:t>Cartographic visualization tool common to the 3 RAs;</a:t>
            </a:r>
            <a:endParaRPr sz="1200">
              <a:solidFill>
                <a:srgbClr val="7F7F7F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Montserrat Light"/>
              <a:buChar char="○"/>
            </a:pPr>
            <a:r>
              <a:rPr lang="fr" sz="1200">
                <a:solidFill>
                  <a:srgbClr val="7F7F7F"/>
                </a:solidFill>
              </a:rPr>
              <a:t>Regional and inter-regional data catalogue (ex. common dataset for St. Lawrence &amp; Atlantic RA)</a:t>
            </a:r>
            <a:endParaRPr sz="1200">
              <a:solidFill>
                <a:srgbClr val="7F7F7F"/>
              </a:solidFill>
            </a:endParaRPr>
          </a:p>
        </p:txBody>
      </p:sp>
      <p:sp>
        <p:nvSpPr>
          <p:cNvPr id="243" name="Google Shape;243;p41"/>
          <p:cNvSpPr txBox="1"/>
          <p:nvPr>
            <p:ph idx="2" type="subTitle"/>
          </p:nvPr>
        </p:nvSpPr>
        <p:spPr>
          <a:xfrm>
            <a:off x="2701650" y="47800"/>
            <a:ext cx="3740700" cy="5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Role of regional associations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pSp>
        <p:nvGrpSpPr>
          <p:cNvPr id="244" name="Google Shape;244;p41"/>
          <p:cNvGrpSpPr/>
          <p:nvPr/>
        </p:nvGrpSpPr>
        <p:grpSpPr>
          <a:xfrm>
            <a:off x="5995525" y="2038338"/>
            <a:ext cx="2373275" cy="2601088"/>
            <a:chOff x="580325" y="2269088"/>
            <a:chExt cx="2373275" cy="2601088"/>
          </a:xfrm>
        </p:grpSpPr>
        <p:cxnSp>
          <p:nvCxnSpPr>
            <p:cNvPr id="245" name="Google Shape;245;p41"/>
            <p:cNvCxnSpPr>
              <a:stCxn id="246" idx="0"/>
              <a:endCxn id="247" idx="2"/>
            </p:cNvCxnSpPr>
            <p:nvPr/>
          </p:nvCxnSpPr>
          <p:spPr>
            <a:xfrm rot="-5400000">
              <a:off x="1201125" y="3745475"/>
              <a:ext cx="659700" cy="420900"/>
            </a:xfrm>
            <a:prstGeom prst="bentConnector3">
              <a:avLst>
                <a:gd fmla="val 50007" name="adj1"/>
              </a:avLst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48" name="Google Shape;248;p41"/>
            <p:cNvCxnSpPr>
              <a:stCxn id="247" idx="0"/>
            </p:cNvCxnSpPr>
            <p:nvPr/>
          </p:nvCxnSpPr>
          <p:spPr>
            <a:xfrm flipH="1" rot="5400000">
              <a:off x="1226450" y="2526638"/>
              <a:ext cx="772500" cy="2574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  <p:sp>
          <p:nvSpPr>
            <p:cNvPr id="247" name="Google Shape;247;p41"/>
            <p:cNvSpPr txBox="1"/>
            <p:nvPr/>
          </p:nvSpPr>
          <p:spPr>
            <a:xfrm>
              <a:off x="972350" y="3041588"/>
              <a:ext cx="1538100" cy="584400"/>
            </a:xfrm>
            <a:prstGeom prst="rect">
              <a:avLst/>
            </a:prstGeom>
            <a:noFill/>
            <a:ln cap="flat" cmpd="sng" w="1905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solidFill>
                    <a:srgbClr val="52A79B"/>
                  </a:solidFill>
                  <a:latin typeface="Raleway"/>
                  <a:ea typeface="Raleway"/>
                  <a:cs typeface="Raleway"/>
                  <a:sym typeface="Raleway"/>
                </a:rPr>
                <a:t>Regional Association (RA)</a:t>
              </a:r>
              <a:endParaRPr b="1" sz="1000">
                <a:solidFill>
                  <a:srgbClr val="52A79B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46" name="Google Shape;246;p41"/>
            <p:cNvSpPr txBox="1"/>
            <p:nvPr/>
          </p:nvSpPr>
          <p:spPr>
            <a:xfrm>
              <a:off x="935625" y="4285775"/>
              <a:ext cx="769800" cy="584400"/>
            </a:xfrm>
            <a:prstGeom prst="rect">
              <a:avLst/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>
                  <a:solidFill>
                    <a:srgbClr val="52A79B"/>
                  </a:solidFill>
                  <a:latin typeface="Raleway"/>
                  <a:ea typeface="Raleway"/>
                  <a:cs typeface="Raleway"/>
                  <a:sym typeface="Raleway"/>
                </a:rPr>
                <a:t>Data producers</a:t>
              </a:r>
              <a:endParaRPr sz="800">
                <a:solidFill>
                  <a:srgbClr val="52A79B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49" name="Google Shape;249;p41"/>
            <p:cNvSpPr txBox="1"/>
            <p:nvPr/>
          </p:nvSpPr>
          <p:spPr>
            <a:xfrm>
              <a:off x="1805050" y="4285775"/>
              <a:ext cx="769800" cy="584400"/>
            </a:xfrm>
            <a:prstGeom prst="rect">
              <a:avLst/>
            </a:prstGeom>
            <a:noFill/>
            <a:ln cap="flat" cmpd="sng" w="9525">
              <a:solidFill>
                <a:srgbClr val="999999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>
                  <a:solidFill>
                    <a:srgbClr val="52A79B"/>
                  </a:solidFill>
                  <a:latin typeface="Raleway"/>
                  <a:ea typeface="Raleway"/>
                  <a:cs typeface="Raleway"/>
                  <a:sym typeface="Raleway"/>
                </a:rPr>
                <a:t>Data users</a:t>
              </a:r>
              <a:endParaRPr sz="800">
                <a:solidFill>
                  <a:srgbClr val="52A79B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250" name="Google Shape;250;p41"/>
            <p:cNvCxnSpPr>
              <a:stCxn id="249" idx="0"/>
              <a:endCxn id="247" idx="2"/>
            </p:cNvCxnSpPr>
            <p:nvPr/>
          </p:nvCxnSpPr>
          <p:spPr>
            <a:xfrm flipH="1" rot="5400000">
              <a:off x="1635850" y="3731675"/>
              <a:ext cx="659700" cy="448500"/>
            </a:xfrm>
            <a:prstGeom prst="bentConnector3">
              <a:avLst>
                <a:gd fmla="val 50007" name="adj1"/>
              </a:avLst>
            </a:prstGeom>
            <a:noFill/>
            <a:ln cap="flat" cmpd="sng" w="9525">
              <a:solidFill>
                <a:srgbClr val="999999"/>
              </a:solidFill>
              <a:prstDash val="dash"/>
              <a:round/>
              <a:headEnd len="med" w="med" type="none"/>
              <a:tailEnd len="med" w="med" type="triangle"/>
            </a:ln>
          </p:spPr>
        </p:cxnSp>
        <p:pic>
          <p:nvPicPr>
            <p:cNvPr id="251" name="Google Shape;251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0325" y="3072925"/>
              <a:ext cx="521700" cy="52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41"/>
            <p:cNvPicPr preferRelativeResize="0"/>
            <p:nvPr/>
          </p:nvPicPr>
          <p:blipFill rotWithShape="1">
            <a:blip r:embed="rId4">
              <a:alphaModFix/>
            </a:blip>
            <a:srcRect b="0" l="0" r="13058" t="0"/>
            <a:stretch/>
          </p:blipFill>
          <p:spPr>
            <a:xfrm>
              <a:off x="580325" y="4335913"/>
              <a:ext cx="420900" cy="484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4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505100" y="4353738"/>
              <a:ext cx="448500" cy="448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2"/>
          <p:cNvSpPr/>
          <p:nvPr/>
        </p:nvSpPr>
        <p:spPr>
          <a:xfrm>
            <a:off x="2057300" y="463375"/>
            <a:ext cx="3848400" cy="4680000"/>
          </a:xfrm>
          <a:prstGeom prst="rect">
            <a:avLst/>
          </a:prstGeom>
          <a:solidFill>
            <a:srgbClr val="52A7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42"/>
          <p:cNvSpPr txBox="1"/>
          <p:nvPr>
            <p:ph idx="4294967295" type="subTitle"/>
          </p:nvPr>
        </p:nvSpPr>
        <p:spPr>
          <a:xfrm>
            <a:off x="2701650" y="47800"/>
            <a:ext cx="3740700" cy="3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400">
                <a:solidFill>
                  <a:srgbClr val="B5B5B5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table of contents</a:t>
            </a:r>
            <a:endParaRPr sz="1400">
              <a:solidFill>
                <a:srgbClr val="B5B5B5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60" name="Google Shape;260;p42"/>
          <p:cNvSpPr txBox="1"/>
          <p:nvPr/>
        </p:nvSpPr>
        <p:spPr>
          <a:xfrm>
            <a:off x="1989950" y="1382400"/>
            <a:ext cx="4180800" cy="21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National Presence</a:t>
            </a:r>
            <a:endParaRPr sz="2000">
              <a:solidFill>
                <a:srgbClr val="FFFFF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61" name="Google Shape;261;p42"/>
          <p:cNvSpPr txBox="1"/>
          <p:nvPr/>
        </p:nvSpPr>
        <p:spPr>
          <a:xfrm>
            <a:off x="4633775" y="1382400"/>
            <a:ext cx="986100" cy="21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  <a:p>
            <a:pPr indent="45720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  <a:p>
            <a:pPr indent="45720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  <a:p>
            <a:pPr indent="45720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  <a:p>
            <a:pPr indent="45720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FFFFFF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16</a:t>
            </a:r>
            <a:endParaRPr sz="2000">
              <a:solidFill>
                <a:srgbClr val="FFFFF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  <a:p>
            <a:pPr indent="45720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3"/>
          <p:cNvSpPr txBox="1"/>
          <p:nvPr>
            <p:ph type="title"/>
          </p:nvPr>
        </p:nvSpPr>
        <p:spPr>
          <a:xfrm>
            <a:off x="933150" y="411475"/>
            <a:ext cx="7277700" cy="8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National Portal</a:t>
            </a:r>
            <a:endParaRPr/>
          </a:p>
        </p:txBody>
      </p:sp>
      <p:sp>
        <p:nvSpPr>
          <p:cNvPr id="267" name="Google Shape;267;p43"/>
          <p:cNvSpPr txBox="1"/>
          <p:nvPr>
            <p:ph idx="1" type="body"/>
          </p:nvPr>
        </p:nvSpPr>
        <p:spPr>
          <a:xfrm>
            <a:off x="457200" y="1657350"/>
            <a:ext cx="5487300" cy="18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A7268"/>
              </a:buClr>
              <a:buSzPts val="1600"/>
              <a:buFont typeface="Montserrat Light"/>
              <a:buChar char="✓"/>
            </a:pPr>
            <a:r>
              <a:rPr lang="fr" sz="1600">
                <a:solidFill>
                  <a:srgbClr val="7F7F7F"/>
                </a:solidFill>
              </a:rPr>
              <a:t>Meet and collaborate with national and international partners</a:t>
            </a:r>
            <a:endParaRPr sz="1600">
              <a:solidFill>
                <a:srgbClr val="7F7F7F"/>
              </a:solidFill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A7268"/>
              </a:buClr>
              <a:buSzPts val="1600"/>
              <a:buFont typeface="Montserrat Light"/>
              <a:buChar char="✓"/>
            </a:pPr>
            <a:r>
              <a:rPr lang="fr" sz="1600">
                <a:solidFill>
                  <a:srgbClr val="7F7F7F"/>
                </a:solidFill>
              </a:rPr>
              <a:t>Develop a common look and feel between the 3 RAs and the national portal</a:t>
            </a:r>
            <a:endParaRPr sz="1600">
              <a:solidFill>
                <a:srgbClr val="7F7F7F"/>
              </a:solidFill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rgbClr val="FA7268"/>
              </a:buClr>
              <a:buSzPts val="1600"/>
              <a:buFont typeface="Montserrat Light"/>
              <a:buChar char="✓"/>
            </a:pPr>
            <a:r>
              <a:rPr lang="fr" sz="1600">
                <a:solidFill>
                  <a:srgbClr val="7F7F7F"/>
                </a:solidFill>
              </a:rPr>
              <a:t>Aggregate metadata and redirect to each RA for data access</a:t>
            </a:r>
            <a:endParaRPr sz="1600">
              <a:solidFill>
                <a:srgbClr val="7F7F7F"/>
              </a:solidFill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A7268"/>
              </a:buClr>
              <a:buSzPts val="1600"/>
              <a:buFont typeface="Montserrat Light"/>
              <a:buChar char="✓"/>
            </a:pPr>
            <a:r>
              <a:rPr lang="fr" sz="1600">
                <a:solidFill>
                  <a:srgbClr val="7F7F7F"/>
                </a:solidFill>
              </a:rPr>
              <a:t>Develop and maintain the national web presence</a:t>
            </a:r>
            <a:endParaRPr sz="1200"/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</a:endParaRPr>
          </a:p>
        </p:txBody>
      </p:sp>
      <p:sp>
        <p:nvSpPr>
          <p:cNvPr id="268" name="Google Shape;268;p43"/>
          <p:cNvSpPr txBox="1"/>
          <p:nvPr>
            <p:ph idx="2" type="subTitle"/>
          </p:nvPr>
        </p:nvSpPr>
        <p:spPr>
          <a:xfrm>
            <a:off x="2701650" y="47800"/>
            <a:ext cx="3740700" cy="5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fr"/>
              <a:t>Role of National Web Presence</a:t>
            </a:r>
            <a:endParaRPr/>
          </a:p>
        </p:txBody>
      </p:sp>
      <p:grpSp>
        <p:nvGrpSpPr>
          <p:cNvPr id="269" name="Google Shape;269;p43"/>
          <p:cNvGrpSpPr/>
          <p:nvPr/>
        </p:nvGrpSpPr>
        <p:grpSpPr>
          <a:xfrm>
            <a:off x="5865305" y="1528994"/>
            <a:ext cx="2411648" cy="2847503"/>
            <a:chOff x="6310913" y="195075"/>
            <a:chExt cx="1936600" cy="2286600"/>
          </a:xfrm>
        </p:grpSpPr>
        <p:grpSp>
          <p:nvGrpSpPr>
            <p:cNvPr id="270" name="Google Shape;270;p43"/>
            <p:cNvGrpSpPr/>
            <p:nvPr/>
          </p:nvGrpSpPr>
          <p:grpSpPr>
            <a:xfrm>
              <a:off x="6310913" y="195075"/>
              <a:ext cx="1936600" cy="2265000"/>
              <a:chOff x="5044013" y="99950"/>
              <a:chExt cx="1936600" cy="2265000"/>
            </a:xfrm>
          </p:grpSpPr>
          <p:cxnSp>
            <p:nvCxnSpPr>
              <p:cNvPr id="271" name="Google Shape;271;p43"/>
              <p:cNvCxnSpPr>
                <a:stCxn id="272" idx="2"/>
              </p:cNvCxnSpPr>
              <p:nvPr/>
            </p:nvCxnSpPr>
            <p:spPr>
              <a:xfrm flipH="1" rot="-5400000">
                <a:off x="5924550" y="2077400"/>
                <a:ext cx="574500" cy="600"/>
              </a:xfrm>
              <a:prstGeom prst="bentConnector3">
                <a:avLst>
                  <a:gd fmla="val 50000" name="adj1"/>
                </a:avLst>
              </a:prstGeom>
              <a:noFill/>
              <a:ln cap="flat" cmpd="sng" w="9525">
                <a:solidFill>
                  <a:srgbClr val="999999"/>
                </a:solidFill>
                <a:prstDash val="solid"/>
                <a:round/>
                <a:headEnd len="med" w="med" type="diamond"/>
                <a:tailEnd len="med" w="med" type="diamond"/>
              </a:ln>
            </p:spPr>
          </p:cxnSp>
          <p:sp>
            <p:nvSpPr>
              <p:cNvPr id="272" name="Google Shape;272;p43"/>
              <p:cNvSpPr txBox="1"/>
              <p:nvPr/>
            </p:nvSpPr>
            <p:spPr>
              <a:xfrm>
                <a:off x="5442450" y="1206050"/>
                <a:ext cx="1538100" cy="584400"/>
              </a:xfrm>
              <a:prstGeom prst="rect">
                <a:avLst/>
              </a:prstGeom>
              <a:noFill/>
              <a:ln cap="flat" cmpd="sng" w="19050">
                <a:solidFill>
                  <a:srgbClr val="99999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fr" sz="1000">
                    <a:solidFill>
                      <a:srgbClr val="52A79B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National portal</a:t>
                </a:r>
                <a:endParaRPr b="1" sz="1000">
                  <a:solidFill>
                    <a:srgbClr val="52A79B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cxnSp>
            <p:nvCxnSpPr>
              <p:cNvPr id="273" name="Google Shape;273;p43"/>
              <p:cNvCxnSpPr>
                <a:stCxn id="274" idx="2"/>
                <a:endCxn id="272" idx="0"/>
              </p:cNvCxnSpPr>
              <p:nvPr/>
            </p:nvCxnSpPr>
            <p:spPr>
              <a:xfrm flipH="1" rot="-5400000">
                <a:off x="5950350" y="944900"/>
                <a:ext cx="521700" cy="600"/>
              </a:xfrm>
              <a:prstGeom prst="bentConnector3">
                <a:avLst>
                  <a:gd fmla="val 50000" name="adj1"/>
                </a:avLst>
              </a:prstGeom>
              <a:noFill/>
              <a:ln cap="flat" cmpd="sng" w="9525">
                <a:solidFill>
                  <a:srgbClr val="999999"/>
                </a:solidFill>
                <a:prstDash val="dash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274" name="Google Shape;274;p43"/>
              <p:cNvSpPr txBox="1"/>
              <p:nvPr/>
            </p:nvSpPr>
            <p:spPr>
              <a:xfrm>
                <a:off x="5826000" y="99950"/>
                <a:ext cx="769800" cy="584400"/>
              </a:xfrm>
              <a:prstGeom prst="rect">
                <a:avLst/>
              </a:prstGeom>
              <a:noFill/>
              <a:ln cap="flat" cmpd="sng" w="9525">
                <a:solidFill>
                  <a:srgbClr val="999999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800">
                    <a:solidFill>
                      <a:srgbClr val="52A79B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Data users</a:t>
                </a:r>
                <a:endParaRPr b="1" sz="1000">
                  <a:solidFill>
                    <a:srgbClr val="52A79B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pic>
            <p:nvPicPr>
              <p:cNvPr id="275" name="Google Shape;275;p4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044013" y="1237400"/>
                <a:ext cx="521700" cy="5217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6" name="Google Shape;276;p4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532113" y="183088"/>
                <a:ext cx="448500" cy="4485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277" name="Google Shape;277;p43"/>
            <p:cNvCxnSpPr/>
            <p:nvPr/>
          </p:nvCxnSpPr>
          <p:spPr>
            <a:xfrm rot="5400000">
              <a:off x="6751275" y="2073225"/>
              <a:ext cx="572700" cy="1974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  <p:cxnSp>
          <p:nvCxnSpPr>
            <p:cNvPr id="278" name="Google Shape;278;p43"/>
            <p:cNvCxnSpPr/>
            <p:nvPr/>
          </p:nvCxnSpPr>
          <p:spPr>
            <a:xfrm flipH="1" rot="-5400000">
              <a:off x="7643250" y="2062125"/>
              <a:ext cx="596100" cy="2430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4"/>
          <p:cNvSpPr txBox="1"/>
          <p:nvPr>
            <p:ph type="title"/>
          </p:nvPr>
        </p:nvSpPr>
        <p:spPr>
          <a:xfrm>
            <a:off x="933150" y="411475"/>
            <a:ext cx="7277700" cy="8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National Portal</a:t>
            </a:r>
            <a:endParaRPr/>
          </a:p>
        </p:txBody>
      </p:sp>
      <p:sp>
        <p:nvSpPr>
          <p:cNvPr id="284" name="Google Shape;284;p44"/>
          <p:cNvSpPr txBox="1"/>
          <p:nvPr>
            <p:ph idx="1" type="body"/>
          </p:nvPr>
        </p:nvSpPr>
        <p:spPr>
          <a:xfrm>
            <a:off x="457200" y="1657350"/>
            <a:ext cx="5487300" cy="18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A7268"/>
              </a:buClr>
              <a:buSzPts val="1600"/>
              <a:buFont typeface="Montserrat Light"/>
              <a:buChar char="✓"/>
            </a:pPr>
            <a:r>
              <a:rPr lang="fr" sz="1600">
                <a:solidFill>
                  <a:srgbClr val="7F7F7F"/>
                </a:solidFill>
              </a:rPr>
              <a:t>The national web presence will include:</a:t>
            </a:r>
            <a:endParaRPr sz="1600">
              <a:solidFill>
                <a:srgbClr val="7F7F7F"/>
              </a:solidFill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Source Sans Pro"/>
              <a:buChar char="○"/>
            </a:pPr>
            <a:r>
              <a:rPr lang="fr" sz="1600">
                <a:solidFill>
                  <a:srgbClr val="7F7F7F"/>
                </a:solidFill>
              </a:rPr>
              <a:t>General information about CIOOS</a:t>
            </a:r>
            <a:endParaRPr sz="1600">
              <a:solidFill>
                <a:srgbClr val="7F7F7F"/>
              </a:solidFill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Source Sans Pro"/>
              <a:buChar char="○"/>
            </a:pPr>
            <a:r>
              <a:rPr lang="fr" sz="1600">
                <a:solidFill>
                  <a:srgbClr val="7F7F7F"/>
                </a:solidFill>
              </a:rPr>
              <a:t>Links to each of the RAs</a:t>
            </a:r>
            <a:endParaRPr sz="1600">
              <a:solidFill>
                <a:srgbClr val="7F7F7F"/>
              </a:solidFill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Source Sans Pro"/>
              <a:buChar char="○"/>
            </a:pPr>
            <a:r>
              <a:rPr lang="fr" sz="1600">
                <a:solidFill>
                  <a:srgbClr val="7F7F7F"/>
                </a:solidFill>
              </a:rPr>
              <a:t>Data discovery through a CKAN catalog with metadata aggregated from the RAs</a:t>
            </a:r>
            <a:endParaRPr sz="1600">
              <a:solidFill>
                <a:srgbClr val="7F7F7F"/>
              </a:solidFill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Source Sans Pro"/>
              <a:buChar char="○"/>
            </a:pPr>
            <a:r>
              <a:rPr lang="fr" sz="1600">
                <a:solidFill>
                  <a:srgbClr val="7F7F7F"/>
                </a:solidFill>
              </a:rPr>
              <a:t>Data discovery through a cartographic metadata visualization</a:t>
            </a:r>
            <a:endParaRPr sz="1600">
              <a:solidFill>
                <a:srgbClr val="7F7F7F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</a:endParaRPr>
          </a:p>
        </p:txBody>
      </p:sp>
      <p:sp>
        <p:nvSpPr>
          <p:cNvPr id="285" name="Google Shape;285;p44"/>
          <p:cNvSpPr txBox="1"/>
          <p:nvPr>
            <p:ph idx="2" type="subTitle"/>
          </p:nvPr>
        </p:nvSpPr>
        <p:spPr>
          <a:xfrm>
            <a:off x="2701650" y="47800"/>
            <a:ext cx="3740700" cy="5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fr"/>
              <a:t>Role of National Web Presence</a:t>
            </a:r>
            <a:endParaRPr/>
          </a:p>
        </p:txBody>
      </p:sp>
      <p:grpSp>
        <p:nvGrpSpPr>
          <p:cNvPr id="286" name="Google Shape;286;p44"/>
          <p:cNvGrpSpPr/>
          <p:nvPr/>
        </p:nvGrpSpPr>
        <p:grpSpPr>
          <a:xfrm>
            <a:off x="5865305" y="1528994"/>
            <a:ext cx="2411648" cy="2847503"/>
            <a:chOff x="6310913" y="195075"/>
            <a:chExt cx="1936600" cy="2286600"/>
          </a:xfrm>
        </p:grpSpPr>
        <p:grpSp>
          <p:nvGrpSpPr>
            <p:cNvPr id="287" name="Google Shape;287;p44"/>
            <p:cNvGrpSpPr/>
            <p:nvPr/>
          </p:nvGrpSpPr>
          <p:grpSpPr>
            <a:xfrm>
              <a:off x="6310913" y="195075"/>
              <a:ext cx="1936600" cy="2265000"/>
              <a:chOff x="5044013" y="99950"/>
              <a:chExt cx="1936600" cy="2265000"/>
            </a:xfrm>
          </p:grpSpPr>
          <p:cxnSp>
            <p:nvCxnSpPr>
              <p:cNvPr id="288" name="Google Shape;288;p44"/>
              <p:cNvCxnSpPr>
                <a:stCxn id="289" idx="2"/>
              </p:cNvCxnSpPr>
              <p:nvPr/>
            </p:nvCxnSpPr>
            <p:spPr>
              <a:xfrm flipH="1" rot="-5400000">
                <a:off x="5924550" y="2077400"/>
                <a:ext cx="574500" cy="600"/>
              </a:xfrm>
              <a:prstGeom prst="bentConnector3">
                <a:avLst>
                  <a:gd fmla="val 50000" name="adj1"/>
                </a:avLst>
              </a:prstGeom>
              <a:noFill/>
              <a:ln cap="flat" cmpd="sng" w="9525">
                <a:solidFill>
                  <a:srgbClr val="999999"/>
                </a:solidFill>
                <a:prstDash val="solid"/>
                <a:round/>
                <a:headEnd len="med" w="med" type="diamond"/>
                <a:tailEnd len="med" w="med" type="diamond"/>
              </a:ln>
            </p:spPr>
          </p:cxnSp>
          <p:sp>
            <p:nvSpPr>
              <p:cNvPr id="289" name="Google Shape;289;p44"/>
              <p:cNvSpPr txBox="1"/>
              <p:nvPr/>
            </p:nvSpPr>
            <p:spPr>
              <a:xfrm>
                <a:off x="5442450" y="1206050"/>
                <a:ext cx="1538100" cy="584400"/>
              </a:xfrm>
              <a:prstGeom prst="rect">
                <a:avLst/>
              </a:prstGeom>
              <a:noFill/>
              <a:ln cap="flat" cmpd="sng" w="19050">
                <a:solidFill>
                  <a:srgbClr val="99999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fr" sz="1000">
                    <a:solidFill>
                      <a:srgbClr val="52A79B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National portal</a:t>
                </a:r>
                <a:endParaRPr b="1" sz="1000">
                  <a:solidFill>
                    <a:srgbClr val="52A79B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cxnSp>
            <p:nvCxnSpPr>
              <p:cNvPr id="290" name="Google Shape;290;p44"/>
              <p:cNvCxnSpPr>
                <a:stCxn id="291" idx="2"/>
                <a:endCxn id="289" idx="0"/>
              </p:cNvCxnSpPr>
              <p:nvPr/>
            </p:nvCxnSpPr>
            <p:spPr>
              <a:xfrm flipH="1" rot="-5400000">
                <a:off x="5950350" y="944900"/>
                <a:ext cx="521700" cy="600"/>
              </a:xfrm>
              <a:prstGeom prst="bentConnector3">
                <a:avLst>
                  <a:gd fmla="val 50000" name="adj1"/>
                </a:avLst>
              </a:prstGeom>
              <a:noFill/>
              <a:ln cap="flat" cmpd="sng" w="9525">
                <a:solidFill>
                  <a:srgbClr val="999999"/>
                </a:solidFill>
                <a:prstDash val="dash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291" name="Google Shape;291;p44"/>
              <p:cNvSpPr txBox="1"/>
              <p:nvPr/>
            </p:nvSpPr>
            <p:spPr>
              <a:xfrm>
                <a:off x="5826000" y="99950"/>
                <a:ext cx="769800" cy="584400"/>
              </a:xfrm>
              <a:prstGeom prst="rect">
                <a:avLst/>
              </a:prstGeom>
              <a:noFill/>
              <a:ln cap="flat" cmpd="sng" w="9525">
                <a:solidFill>
                  <a:srgbClr val="999999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800">
                    <a:solidFill>
                      <a:srgbClr val="52A79B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Data users</a:t>
                </a:r>
                <a:endParaRPr b="1" sz="1000">
                  <a:solidFill>
                    <a:srgbClr val="52A79B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pic>
            <p:nvPicPr>
              <p:cNvPr id="292" name="Google Shape;292;p4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044013" y="1237400"/>
                <a:ext cx="521700" cy="5217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3" name="Google Shape;293;p4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532113" y="183088"/>
                <a:ext cx="448500" cy="4485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294" name="Google Shape;294;p44"/>
            <p:cNvCxnSpPr/>
            <p:nvPr/>
          </p:nvCxnSpPr>
          <p:spPr>
            <a:xfrm rot="5400000">
              <a:off x="6751275" y="2073225"/>
              <a:ext cx="572700" cy="1974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  <p:cxnSp>
          <p:nvCxnSpPr>
            <p:cNvPr id="295" name="Google Shape;295;p44"/>
            <p:cNvCxnSpPr/>
            <p:nvPr/>
          </p:nvCxnSpPr>
          <p:spPr>
            <a:xfrm flipH="1" rot="-5400000">
              <a:off x="7643250" y="2062125"/>
              <a:ext cx="596100" cy="2430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5"/>
          <p:cNvSpPr txBox="1"/>
          <p:nvPr>
            <p:ph type="title"/>
          </p:nvPr>
        </p:nvSpPr>
        <p:spPr>
          <a:xfrm>
            <a:off x="933150" y="792475"/>
            <a:ext cx="7277700" cy="8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Essential Ocean Variables - Phase 1</a:t>
            </a:r>
            <a:endParaRPr/>
          </a:p>
        </p:txBody>
      </p:sp>
      <p:sp>
        <p:nvSpPr>
          <p:cNvPr id="301" name="Google Shape;301;p45"/>
          <p:cNvSpPr txBox="1"/>
          <p:nvPr>
            <p:ph idx="1" type="body"/>
          </p:nvPr>
        </p:nvSpPr>
        <p:spPr>
          <a:xfrm>
            <a:off x="469125" y="1417800"/>
            <a:ext cx="3278100" cy="32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Primary</a:t>
            </a:r>
            <a:endParaRPr b="1" sz="2400"/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fr"/>
              <a:t>Temperature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"/>
              <a:t>Salinity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"/>
              <a:t>Oxygen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"/>
              <a:t>Water Level	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"/>
              <a:t>Currents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"/>
              <a:t>Nutrients</a:t>
            </a:r>
            <a:endParaRPr/>
          </a:p>
        </p:txBody>
      </p:sp>
      <p:sp>
        <p:nvSpPr>
          <p:cNvPr id="302" name="Google Shape;302;p45"/>
          <p:cNvSpPr txBox="1"/>
          <p:nvPr>
            <p:ph idx="2" type="subTitle"/>
          </p:nvPr>
        </p:nvSpPr>
        <p:spPr>
          <a:xfrm>
            <a:off x="2701650" y="47800"/>
            <a:ext cx="3740700" cy="5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fr"/>
              <a:t>Essential Ocean Variables</a:t>
            </a:r>
            <a:endParaRPr/>
          </a:p>
        </p:txBody>
      </p:sp>
      <p:sp>
        <p:nvSpPr>
          <p:cNvPr id="303" name="Google Shape;303;p45"/>
          <p:cNvSpPr txBox="1"/>
          <p:nvPr>
            <p:ph idx="1" type="body"/>
          </p:nvPr>
        </p:nvSpPr>
        <p:spPr>
          <a:xfrm>
            <a:off x="4169300" y="1417800"/>
            <a:ext cx="4731900" cy="32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Derived/related</a:t>
            </a:r>
            <a:endParaRPr b="1" sz="2400"/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fr"/>
              <a:t>Seawater Density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"/>
              <a:t>Potential Temperature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"/>
              <a:t>Potential Density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"/>
              <a:t>Speed of Sound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"/>
              <a:t>Nutrient Concentrations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fr">
                <a:solidFill>
                  <a:srgbClr val="808081"/>
                </a:solidFill>
              </a:rPr>
              <a:t>Nitrate (NO3-) &amp; Nitrite (NO2-) </a:t>
            </a:r>
            <a:endParaRPr>
              <a:solidFill>
                <a:srgbClr val="80808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fr">
                <a:solidFill>
                  <a:srgbClr val="808081"/>
                </a:solidFill>
              </a:rPr>
              <a:t>Phosphate (PO4) </a:t>
            </a:r>
            <a:endParaRPr>
              <a:solidFill>
                <a:srgbClr val="80808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fr">
                <a:solidFill>
                  <a:srgbClr val="808081"/>
                </a:solidFill>
              </a:rPr>
              <a:t>Silicic Acid (Si(OH)4)</a:t>
            </a:r>
            <a:endParaRPr>
              <a:solidFill>
                <a:srgbClr val="80808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6"/>
          <p:cNvSpPr txBox="1"/>
          <p:nvPr>
            <p:ph type="title"/>
          </p:nvPr>
        </p:nvSpPr>
        <p:spPr>
          <a:xfrm>
            <a:off x="933150" y="487675"/>
            <a:ext cx="7277700" cy="8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Metadata Standards and Best Practices</a:t>
            </a:r>
            <a:endParaRPr/>
          </a:p>
        </p:txBody>
      </p:sp>
      <p:sp>
        <p:nvSpPr>
          <p:cNvPr id="309" name="Google Shape;309;p46"/>
          <p:cNvSpPr txBox="1"/>
          <p:nvPr>
            <p:ph idx="1" type="body"/>
          </p:nvPr>
        </p:nvSpPr>
        <p:spPr>
          <a:xfrm>
            <a:off x="457200" y="1047750"/>
            <a:ext cx="8609100" cy="40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Scope: </a:t>
            </a:r>
            <a:r>
              <a:rPr lang="fr" sz="1800">
                <a:solidFill>
                  <a:schemeClr val="dk2"/>
                </a:solidFill>
                <a:highlight>
                  <a:srgbClr val="FFFFFF"/>
                </a:highlight>
              </a:rPr>
              <a:t>ISO 19115 profile development, controlled vocabulary and terminology adoptions, persistent identifiers applications, timestamp and datum conventions, data policy/licensing guidance, dataset granularity definitions, metadata workflows and tools, quality control flags, and documentation guidelines.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fr"/>
              <a:t>Current status:</a:t>
            </a:r>
            <a:r>
              <a:rPr lang="fr"/>
              <a:t>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fr" sz="1800"/>
              <a:t>dataset granularity practices surveyed -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Char char="○"/>
            </a:pPr>
            <a:r>
              <a:rPr lang="fr" sz="1800">
                <a:solidFill>
                  <a:srgbClr val="888888"/>
                </a:solidFill>
              </a:rPr>
              <a:t>decision: limit datasets to per instrument or platform deployments (not to combine platforms/stations)</a:t>
            </a:r>
            <a:endParaRPr sz="1800">
              <a:solidFill>
                <a:srgbClr val="888888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Char char="○"/>
            </a:pPr>
            <a:r>
              <a:rPr lang="fr" sz="1800">
                <a:solidFill>
                  <a:srgbClr val="888888"/>
                </a:solidFill>
              </a:rPr>
              <a:t>CTD casts less clear - individual casts, repeated casts at same station within time window (e.g., a year), all casts in an expedition, ...</a:t>
            </a:r>
            <a:endParaRPr sz="1800">
              <a:solidFill>
                <a:srgbClr val="88888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sz="1800"/>
              <a:t>profile definition and pilot implementations underway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46"/>
          <p:cNvSpPr txBox="1"/>
          <p:nvPr>
            <p:ph idx="2" type="subTitle"/>
          </p:nvPr>
        </p:nvSpPr>
        <p:spPr>
          <a:xfrm>
            <a:off x="2701650" y="47800"/>
            <a:ext cx="3740700" cy="5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fr"/>
              <a:t>Metadata Standards and Best Practices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9775" y="0"/>
            <a:ext cx="6805333" cy="518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7"/>
          <p:cNvSpPr txBox="1"/>
          <p:nvPr>
            <p:ph type="title"/>
          </p:nvPr>
        </p:nvSpPr>
        <p:spPr>
          <a:xfrm>
            <a:off x="933150" y="487675"/>
            <a:ext cx="7277700" cy="8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Metadata Standards and Best Practices</a:t>
            </a:r>
            <a:endParaRPr/>
          </a:p>
        </p:txBody>
      </p:sp>
      <p:sp>
        <p:nvSpPr>
          <p:cNvPr id="316" name="Google Shape;316;p47"/>
          <p:cNvSpPr txBox="1"/>
          <p:nvPr>
            <p:ph idx="1" type="body"/>
          </p:nvPr>
        </p:nvSpPr>
        <p:spPr>
          <a:xfrm>
            <a:off x="457200" y="1123950"/>
            <a:ext cx="8548200" cy="38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Specific Challenges</a:t>
            </a:r>
            <a:endParaRPr b="1" sz="18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fr" sz="1800"/>
              <a:t>bilingual support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sz="1800"/>
              <a:t>instrument/platform provenance and controlled vocabularies - relates also back to dataset granularity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sz="1800"/>
              <a:t>compatibility with North American Profile (NAP) which is based on the ISO 19115:2003 while we are using ISO 19115: 2014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sz="1800"/>
              <a:t>how to adequately and consistently represent lineage and data quality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sz="1800"/>
              <a:t>interplay with ERDDAP and CKAN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1800"/>
              <a:t>Focussed on instrument-based measurements, although physical samples for target EOVs in scope (e.g., O2 from water samples). Human/machine observation/annotation based measurements out of scope for pilot phase.</a:t>
            </a:r>
            <a:endParaRPr sz="18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17" name="Google Shape;317;p47"/>
          <p:cNvSpPr txBox="1"/>
          <p:nvPr>
            <p:ph idx="2" type="subTitle"/>
          </p:nvPr>
        </p:nvSpPr>
        <p:spPr>
          <a:xfrm>
            <a:off x="2701650" y="47800"/>
            <a:ext cx="3740700" cy="5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fr"/>
              <a:t>Metadata Standards and Best Practices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8"/>
          <p:cNvSpPr txBox="1"/>
          <p:nvPr>
            <p:ph type="title"/>
          </p:nvPr>
        </p:nvSpPr>
        <p:spPr>
          <a:xfrm>
            <a:off x="933150" y="792475"/>
            <a:ext cx="7277700" cy="8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Solution Architecture</a:t>
            </a:r>
            <a:endParaRPr/>
          </a:p>
        </p:txBody>
      </p:sp>
      <p:sp>
        <p:nvSpPr>
          <p:cNvPr id="323" name="Google Shape;323;p48"/>
          <p:cNvSpPr txBox="1"/>
          <p:nvPr>
            <p:ph idx="1" type="body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fr"/>
              <a:t>Plan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fr"/>
              <a:t>Status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fr"/>
              <a:t>Open questions</a:t>
            </a:r>
            <a:endParaRPr/>
          </a:p>
        </p:txBody>
      </p:sp>
      <p:sp>
        <p:nvSpPr>
          <p:cNvPr id="324" name="Google Shape;324;p48"/>
          <p:cNvSpPr txBox="1"/>
          <p:nvPr>
            <p:ph idx="2" type="subTitle"/>
          </p:nvPr>
        </p:nvSpPr>
        <p:spPr>
          <a:xfrm>
            <a:off x="2701650" y="47800"/>
            <a:ext cx="3740700" cy="5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fr"/>
              <a:t>Solution Architecture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9"/>
          <p:cNvSpPr txBox="1"/>
          <p:nvPr>
            <p:ph idx="2" type="subTitle"/>
          </p:nvPr>
        </p:nvSpPr>
        <p:spPr>
          <a:xfrm>
            <a:off x="2701650" y="47800"/>
            <a:ext cx="3740700" cy="5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Solution Architecture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30" name="Google Shape;33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4938" y="588100"/>
            <a:ext cx="4334127" cy="425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0"/>
          <p:cNvSpPr txBox="1"/>
          <p:nvPr>
            <p:ph type="title"/>
          </p:nvPr>
        </p:nvSpPr>
        <p:spPr>
          <a:xfrm>
            <a:off x="933150" y="792475"/>
            <a:ext cx="7277700" cy="8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Status</a:t>
            </a:r>
            <a:endParaRPr/>
          </a:p>
        </p:txBody>
      </p:sp>
      <p:sp>
        <p:nvSpPr>
          <p:cNvPr id="336" name="Google Shape;336;p50"/>
          <p:cNvSpPr txBox="1"/>
          <p:nvPr>
            <p:ph idx="1" type="body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fr"/>
              <a:t>Hardware allocated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fr"/>
              <a:t>CKAN catalogues deployed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fr"/>
              <a:t>Bilingual support integrated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fr"/>
              <a:t>Still to be customized and populated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50"/>
          <p:cNvSpPr txBox="1"/>
          <p:nvPr>
            <p:ph idx="2" type="subTitle"/>
          </p:nvPr>
        </p:nvSpPr>
        <p:spPr>
          <a:xfrm>
            <a:off x="2701650" y="47800"/>
            <a:ext cx="3740700" cy="5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Solution Architecture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1"/>
          <p:cNvSpPr txBox="1"/>
          <p:nvPr>
            <p:ph type="title"/>
          </p:nvPr>
        </p:nvSpPr>
        <p:spPr>
          <a:xfrm>
            <a:off x="933150" y="792475"/>
            <a:ext cx="7277700" cy="8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Open Questions</a:t>
            </a:r>
            <a:endParaRPr/>
          </a:p>
        </p:txBody>
      </p:sp>
      <p:sp>
        <p:nvSpPr>
          <p:cNvPr id="343" name="Google Shape;343;p51"/>
          <p:cNvSpPr txBox="1"/>
          <p:nvPr>
            <p:ph idx="1" type="body"/>
          </p:nvPr>
        </p:nvSpPr>
        <p:spPr>
          <a:xfrm>
            <a:off x="457200" y="2038350"/>
            <a:ext cx="8156400" cy="18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fr"/>
              <a:t>Catalogue aggregation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fr"/>
              <a:t>Customized CKAN aggregator?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fr"/>
              <a:t>External aggregation tool?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fr"/>
              <a:t>Metadata creation tools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fr"/>
              <a:t>Metadata validation tools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fr"/>
              <a:t>Currently looking to use the IOOS compliance checker with a custom profile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51"/>
          <p:cNvSpPr txBox="1"/>
          <p:nvPr>
            <p:ph idx="2" type="subTitle"/>
          </p:nvPr>
        </p:nvSpPr>
        <p:spPr>
          <a:xfrm>
            <a:off x="2701650" y="47800"/>
            <a:ext cx="3740700" cy="5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Solution Architecture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2"/>
          <p:cNvSpPr txBox="1"/>
          <p:nvPr>
            <p:ph type="title"/>
          </p:nvPr>
        </p:nvSpPr>
        <p:spPr>
          <a:xfrm>
            <a:off x="933150" y="792475"/>
            <a:ext cx="7277700" cy="8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Visualization Tools</a:t>
            </a:r>
            <a:endParaRPr/>
          </a:p>
        </p:txBody>
      </p:sp>
      <p:sp>
        <p:nvSpPr>
          <p:cNvPr id="350" name="Google Shape;350;p52"/>
          <p:cNvSpPr txBox="1"/>
          <p:nvPr>
            <p:ph idx="1" type="body"/>
          </p:nvPr>
        </p:nvSpPr>
        <p:spPr>
          <a:xfrm>
            <a:off x="457200" y="2038350"/>
            <a:ext cx="8226900" cy="29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National and Regional association</a:t>
            </a:r>
            <a:endParaRPr/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SzPts val="2000"/>
              <a:buChar char="-"/>
            </a:pPr>
            <a:r>
              <a:rPr lang="fr"/>
              <a:t>Simplified metadata visualisation tool ( asset map 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Regional association only</a:t>
            </a:r>
            <a:endParaRPr/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SzPts val="2000"/>
              <a:buChar char="-"/>
            </a:pPr>
            <a:r>
              <a:rPr lang="fr">
                <a:solidFill>
                  <a:srgbClr val="7F7F7F"/>
                </a:solidFill>
              </a:rPr>
              <a:t>Cartographic visualization tool</a:t>
            </a:r>
            <a:r>
              <a:rPr lang="fr" sz="1200">
                <a:solidFill>
                  <a:srgbClr val="7F7F7F"/>
                </a:solidFill>
              </a:rPr>
              <a:t>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52"/>
          <p:cNvSpPr txBox="1"/>
          <p:nvPr>
            <p:ph idx="2" type="subTitle"/>
          </p:nvPr>
        </p:nvSpPr>
        <p:spPr>
          <a:xfrm>
            <a:off x="2701650" y="47800"/>
            <a:ext cx="3740700" cy="5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fr"/>
              <a:t>Visualization Tools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3"/>
          <p:cNvSpPr txBox="1"/>
          <p:nvPr>
            <p:ph type="title"/>
          </p:nvPr>
        </p:nvSpPr>
        <p:spPr>
          <a:xfrm>
            <a:off x="933150" y="792475"/>
            <a:ext cx="7277700" cy="8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Asset map</a:t>
            </a:r>
            <a:endParaRPr/>
          </a:p>
        </p:txBody>
      </p:sp>
      <p:sp>
        <p:nvSpPr>
          <p:cNvPr id="357" name="Google Shape;357;p53"/>
          <p:cNvSpPr txBox="1"/>
          <p:nvPr>
            <p:ph idx="1" type="body"/>
          </p:nvPr>
        </p:nvSpPr>
        <p:spPr>
          <a:xfrm>
            <a:off x="457200" y="2038350"/>
            <a:ext cx="8226900" cy="29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fr">
                <a:solidFill>
                  <a:srgbClr val="7F7F7F"/>
                </a:solidFill>
              </a:rPr>
              <a:t>Goal is to direct the user to better tool / interface for data visualization / extraction</a:t>
            </a:r>
            <a:endParaRPr>
              <a:solidFill>
                <a:srgbClr val="7F7F7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fr">
                <a:solidFill>
                  <a:srgbClr val="7F7F7F"/>
                </a:solidFill>
              </a:rPr>
              <a:t>Built on top of CKAN API with geoextent </a:t>
            </a:r>
            <a:endParaRPr>
              <a:solidFill>
                <a:srgbClr val="7F7F7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Char char="-"/>
            </a:pPr>
            <a:r>
              <a:rPr lang="fr">
                <a:solidFill>
                  <a:srgbClr val="7F7F7F"/>
                </a:solidFill>
              </a:rPr>
              <a:t>Embedded on the landing page of all Websites</a:t>
            </a:r>
            <a:endParaRPr>
              <a:solidFill>
                <a:srgbClr val="7F7F7F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Char char="-"/>
            </a:pPr>
            <a:r>
              <a:rPr lang="fr">
                <a:solidFill>
                  <a:srgbClr val="7F7F7F"/>
                </a:solidFill>
              </a:rPr>
              <a:t>National and each of the 3 RAs</a:t>
            </a:r>
            <a:endParaRPr>
              <a:solidFill>
                <a:srgbClr val="7F7F7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F7F7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53"/>
          <p:cNvSpPr txBox="1"/>
          <p:nvPr>
            <p:ph idx="2" type="subTitle"/>
          </p:nvPr>
        </p:nvSpPr>
        <p:spPr>
          <a:xfrm>
            <a:off x="2701650" y="47800"/>
            <a:ext cx="3740700" cy="5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fr"/>
              <a:t>Visualization Tools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4"/>
          <p:cNvSpPr txBox="1"/>
          <p:nvPr>
            <p:ph type="title"/>
          </p:nvPr>
        </p:nvSpPr>
        <p:spPr>
          <a:xfrm>
            <a:off x="933150" y="792475"/>
            <a:ext cx="7277700" cy="8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Cartographic visualization tool</a:t>
            </a:r>
            <a:endParaRPr/>
          </a:p>
        </p:txBody>
      </p:sp>
      <p:sp>
        <p:nvSpPr>
          <p:cNvPr id="364" name="Google Shape;364;p54"/>
          <p:cNvSpPr txBox="1"/>
          <p:nvPr>
            <p:ph idx="1" type="body"/>
          </p:nvPr>
        </p:nvSpPr>
        <p:spPr>
          <a:xfrm>
            <a:off x="458550" y="1634825"/>
            <a:ext cx="8226900" cy="29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fr">
                <a:solidFill>
                  <a:srgbClr val="7F7F7F"/>
                </a:solidFill>
              </a:rPr>
              <a:t>Available only at each RAs</a:t>
            </a:r>
            <a:endParaRPr>
              <a:solidFill>
                <a:srgbClr val="7F7F7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fr">
                <a:solidFill>
                  <a:srgbClr val="7F7F7F"/>
                </a:solidFill>
              </a:rPr>
              <a:t>Still exploring possible candidate</a:t>
            </a:r>
            <a:endParaRPr>
              <a:solidFill>
                <a:srgbClr val="7F7F7F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Char char="-"/>
            </a:pPr>
            <a:r>
              <a:rPr lang="fr">
                <a:solidFill>
                  <a:srgbClr val="7F7F7F"/>
                </a:solidFill>
              </a:rPr>
              <a:t>TerriaJS</a:t>
            </a:r>
            <a:endParaRPr>
              <a:solidFill>
                <a:srgbClr val="7F7F7F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Char char="-"/>
            </a:pPr>
            <a:r>
              <a:rPr lang="fr">
                <a:solidFill>
                  <a:srgbClr val="7F7F7F"/>
                </a:solidFill>
              </a:rPr>
              <a:t>SLGO’s internal OCTO</a:t>
            </a:r>
            <a:endParaRPr>
              <a:solidFill>
                <a:srgbClr val="7F7F7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Char char="-"/>
            </a:pPr>
            <a:r>
              <a:rPr lang="fr">
                <a:solidFill>
                  <a:srgbClr val="7F7F7F"/>
                </a:solidFill>
              </a:rPr>
              <a:t>Requires multilingual support</a:t>
            </a:r>
            <a:endParaRPr>
              <a:solidFill>
                <a:srgbClr val="7F7F7F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Char char="-"/>
            </a:pPr>
            <a:r>
              <a:rPr lang="fr">
                <a:solidFill>
                  <a:srgbClr val="7F7F7F"/>
                </a:solidFill>
              </a:rPr>
              <a:t>English and  French mandatory with Indigenous languages support</a:t>
            </a:r>
            <a:endParaRPr>
              <a:solidFill>
                <a:srgbClr val="7F7F7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Char char="-"/>
            </a:pPr>
            <a:r>
              <a:rPr lang="fr">
                <a:solidFill>
                  <a:srgbClr val="7F7F7F"/>
                </a:solidFill>
              </a:rPr>
              <a:t>Real-time data ( à la Sensor Map ) is out of scope for now</a:t>
            </a:r>
            <a:endParaRPr>
              <a:solidFill>
                <a:srgbClr val="7F7F7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F7F7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F7F7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54"/>
          <p:cNvSpPr txBox="1"/>
          <p:nvPr>
            <p:ph idx="2" type="subTitle"/>
          </p:nvPr>
        </p:nvSpPr>
        <p:spPr>
          <a:xfrm>
            <a:off x="2701650" y="47800"/>
            <a:ext cx="3740700" cy="5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fr"/>
              <a:t>Visualization Tools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5"/>
          <p:cNvSpPr/>
          <p:nvPr/>
        </p:nvSpPr>
        <p:spPr>
          <a:xfrm>
            <a:off x="2300700" y="463500"/>
            <a:ext cx="4542600" cy="4680000"/>
          </a:xfrm>
          <a:prstGeom prst="rect">
            <a:avLst/>
          </a:prstGeom>
          <a:solidFill>
            <a:srgbClr val="52A7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55"/>
          <p:cNvSpPr txBox="1"/>
          <p:nvPr/>
        </p:nvSpPr>
        <p:spPr>
          <a:xfrm>
            <a:off x="2489100" y="869700"/>
            <a:ext cx="41658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800">
                <a:solidFill>
                  <a:srgbClr val="FFFFFF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Past</a:t>
            </a:r>
            <a:endParaRPr sz="4800">
              <a:solidFill>
                <a:srgbClr val="FFFFF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800">
                <a:solidFill>
                  <a:srgbClr val="FFFFFF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Present</a:t>
            </a:r>
            <a:endParaRPr sz="4800">
              <a:solidFill>
                <a:srgbClr val="FFFFF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0">
                <a:solidFill>
                  <a:srgbClr val="FFFFFF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Future</a:t>
            </a:r>
            <a:endParaRPr sz="6000">
              <a:solidFill>
                <a:srgbClr val="FFFFF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372" name="Google Shape;372;p55"/>
          <p:cNvSpPr txBox="1"/>
          <p:nvPr>
            <p:ph idx="4294967295" type="subTitle"/>
          </p:nvPr>
        </p:nvSpPr>
        <p:spPr>
          <a:xfrm>
            <a:off x="2701650" y="47800"/>
            <a:ext cx="3740700" cy="3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400">
                <a:solidFill>
                  <a:srgbClr val="B5B5B5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table of contents</a:t>
            </a:r>
            <a:endParaRPr sz="1400">
              <a:solidFill>
                <a:srgbClr val="B5B5B5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6"/>
          <p:cNvSpPr txBox="1"/>
          <p:nvPr>
            <p:ph type="title"/>
          </p:nvPr>
        </p:nvSpPr>
        <p:spPr>
          <a:xfrm>
            <a:off x="4354" y="13063"/>
            <a:ext cx="91395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rPr lang="fr"/>
              <a:t>IOOS/CIOOS Interactions</a:t>
            </a:r>
            <a:endParaRPr b="0" i="0" sz="32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78" name="Google Shape;378;p56"/>
          <p:cNvSpPr txBox="1"/>
          <p:nvPr>
            <p:ph idx="1" type="body"/>
          </p:nvPr>
        </p:nvSpPr>
        <p:spPr>
          <a:xfrm>
            <a:off x="457200" y="635951"/>
            <a:ext cx="8229600" cy="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fr"/>
              <a:t>Goal: identify at least one specific opportunities to start or strengthen IOOS/CIOOS collaboration</a:t>
            </a:r>
            <a:endParaRPr/>
          </a:p>
        </p:txBody>
      </p:sp>
      <p:sp>
        <p:nvSpPr>
          <p:cNvPr id="379" name="Google Shape;379;p56"/>
          <p:cNvSpPr txBox="1"/>
          <p:nvPr>
            <p:ph idx="12" type="sldNum"/>
          </p:nvPr>
        </p:nvSpPr>
        <p:spPr>
          <a:xfrm>
            <a:off x="457200" y="4767263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0" name="Google Shape;380;p56"/>
          <p:cNvSpPr txBox="1"/>
          <p:nvPr>
            <p:ph idx="1" type="body"/>
          </p:nvPr>
        </p:nvSpPr>
        <p:spPr>
          <a:xfrm>
            <a:off x="2851975" y="1485727"/>
            <a:ext cx="6027300" cy="1070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Data from Canadian waters</a:t>
            </a:r>
            <a:endParaRPr b="1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What data is already flowing into IOOS (and how)</a:t>
            </a:r>
            <a:endParaRPr sz="12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How can CIOOS leverage what has already been done</a:t>
            </a:r>
            <a:endParaRPr sz="12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How can CIOOS help improve the current situation</a:t>
            </a:r>
            <a:endParaRPr sz="1200"/>
          </a:p>
        </p:txBody>
      </p:sp>
      <p:sp>
        <p:nvSpPr>
          <p:cNvPr id="381" name="Google Shape;381;p56"/>
          <p:cNvSpPr txBox="1"/>
          <p:nvPr>
            <p:ph idx="1" type="body"/>
          </p:nvPr>
        </p:nvSpPr>
        <p:spPr>
          <a:xfrm>
            <a:off x="2851975" y="3604626"/>
            <a:ext cx="6027300" cy="1020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Architectures and technologies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What is appropriate for CIOOS to adopt immediately</a:t>
            </a:r>
            <a:endParaRPr sz="12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How can IOOS and CIOOS work together on this</a:t>
            </a:r>
            <a:endParaRPr sz="12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Open Source software</a:t>
            </a:r>
            <a:endParaRPr sz="1200"/>
          </a:p>
        </p:txBody>
      </p:sp>
      <p:sp>
        <p:nvSpPr>
          <p:cNvPr id="382" name="Google Shape;382;p56"/>
          <p:cNvSpPr txBox="1"/>
          <p:nvPr>
            <p:ph idx="1" type="body"/>
          </p:nvPr>
        </p:nvSpPr>
        <p:spPr>
          <a:xfrm>
            <a:off x="210575" y="2634600"/>
            <a:ext cx="5721600" cy="868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Standards and best practices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What is appropriate for CIOOS to adopt immediately</a:t>
            </a:r>
            <a:endParaRPr sz="12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How can IOOS and CIOOS work together to define</a:t>
            </a:r>
            <a:endParaRPr sz="1200"/>
          </a:p>
        </p:txBody>
      </p:sp>
      <p:sp>
        <p:nvSpPr>
          <p:cNvPr id="383" name="Google Shape;383;p56"/>
          <p:cNvSpPr txBox="1"/>
          <p:nvPr>
            <p:ph idx="1" type="body"/>
          </p:nvPr>
        </p:nvSpPr>
        <p:spPr>
          <a:xfrm>
            <a:off x="666300" y="3757500"/>
            <a:ext cx="1443300" cy="444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Other</a:t>
            </a:r>
            <a:endParaRPr sz="1600"/>
          </a:p>
        </p:txBody>
      </p:sp>
      <p:sp>
        <p:nvSpPr>
          <p:cNvPr id="384" name="Google Shape;384;p56"/>
          <p:cNvSpPr txBox="1"/>
          <p:nvPr>
            <p:ph idx="1" type="body"/>
          </p:nvPr>
        </p:nvSpPr>
        <p:spPr>
          <a:xfrm>
            <a:off x="6772575" y="2658275"/>
            <a:ext cx="1764900" cy="843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/>
              <a:t>Access to IOOS data</a:t>
            </a:r>
            <a:endParaRPr sz="16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235" y="2351200"/>
            <a:ext cx="1797340" cy="134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6925" y="2351201"/>
            <a:ext cx="2075175" cy="134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30"/>
          <p:cNvPicPr preferRelativeResize="0"/>
          <p:nvPr/>
        </p:nvPicPr>
        <p:blipFill rotWithShape="1">
          <a:blip r:embed="rId5">
            <a:alphaModFix/>
          </a:blip>
          <a:srcRect b="0" l="13433" r="13397" t="0"/>
          <a:stretch/>
        </p:blipFill>
        <p:spPr>
          <a:xfrm>
            <a:off x="6345300" y="2351200"/>
            <a:ext cx="1890925" cy="134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57"/>
          <p:cNvGrpSpPr/>
          <p:nvPr/>
        </p:nvGrpSpPr>
        <p:grpSpPr>
          <a:xfrm>
            <a:off x="3227118" y="1532660"/>
            <a:ext cx="3156757" cy="2318512"/>
            <a:chOff x="3340213" y="1304060"/>
            <a:chExt cx="3156757" cy="2318512"/>
          </a:xfrm>
        </p:grpSpPr>
        <p:sp>
          <p:nvSpPr>
            <p:cNvPr id="390" name="Google Shape;390;p57"/>
            <p:cNvSpPr txBox="1"/>
            <p:nvPr/>
          </p:nvSpPr>
          <p:spPr>
            <a:xfrm>
              <a:off x="4108975" y="2303650"/>
              <a:ext cx="1789200" cy="38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900">
                  <a:solidFill>
                    <a:srgbClr val="434343"/>
                  </a:solidFill>
                  <a:latin typeface="Quicksand"/>
                  <a:ea typeface="Quicksand"/>
                  <a:cs typeface="Quicksand"/>
                  <a:sym typeface="Quicksand"/>
                </a:rPr>
                <a:t>@cioos.siooc</a:t>
              </a:r>
              <a:endParaRPr sz="19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391" name="Google Shape;391;p57"/>
            <p:cNvSpPr txBox="1"/>
            <p:nvPr/>
          </p:nvSpPr>
          <p:spPr>
            <a:xfrm>
              <a:off x="4108968" y="3102750"/>
              <a:ext cx="2116500" cy="38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900">
                  <a:solidFill>
                    <a:srgbClr val="434343"/>
                  </a:solidFill>
                  <a:latin typeface="Quicksand"/>
                  <a:ea typeface="Quicksand"/>
                  <a:cs typeface="Quicksand"/>
                  <a:sym typeface="Quicksand"/>
                </a:rPr>
                <a:t>@cioos_siooc</a:t>
              </a:r>
              <a:endParaRPr sz="19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pic>
          <p:nvPicPr>
            <p:cNvPr id="392" name="Google Shape;392;p5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422162" y="3119925"/>
              <a:ext cx="660275" cy="502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3" name="Google Shape;393;p5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529147" y="2221000"/>
              <a:ext cx="446307" cy="670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4" name="Google Shape;394;p5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340213" y="1304060"/>
              <a:ext cx="824175" cy="7856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5" name="Google Shape;395;p57"/>
            <p:cNvSpPr txBox="1"/>
            <p:nvPr/>
          </p:nvSpPr>
          <p:spPr>
            <a:xfrm>
              <a:off x="4108969" y="1504575"/>
              <a:ext cx="2388000" cy="38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900">
                  <a:solidFill>
                    <a:srgbClr val="434343"/>
                  </a:solidFill>
                  <a:latin typeface="Quicksand"/>
                  <a:ea typeface="Quicksand"/>
                  <a:cs typeface="Quicksand"/>
                  <a:sym typeface="Quicksand"/>
                </a:rPr>
                <a:t>cioos.ca | siooc.ca</a:t>
              </a:r>
              <a:endParaRPr sz="19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sp>
        <p:nvSpPr>
          <p:cNvPr id="396" name="Google Shape;396;p57"/>
          <p:cNvSpPr/>
          <p:nvPr/>
        </p:nvSpPr>
        <p:spPr>
          <a:xfrm>
            <a:off x="0" y="4162600"/>
            <a:ext cx="9144000" cy="981000"/>
          </a:xfrm>
          <a:prstGeom prst="rect">
            <a:avLst/>
          </a:prstGeom>
          <a:solidFill>
            <a:srgbClr val="52A7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7" name="Google Shape;397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12626" y="239400"/>
            <a:ext cx="5518747" cy="1120201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57"/>
          <p:cNvSpPr txBox="1"/>
          <p:nvPr>
            <p:ph idx="4294967295" type="body"/>
          </p:nvPr>
        </p:nvSpPr>
        <p:spPr>
          <a:xfrm>
            <a:off x="0" y="4276900"/>
            <a:ext cx="9144000" cy="89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400">
                <a:solidFill>
                  <a:schemeClr val="lt1"/>
                </a:solidFill>
              </a:rPr>
              <a:t>Ray Brunsting, Brad Covey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400">
                <a:solidFill>
                  <a:schemeClr val="lt1"/>
                </a:solidFill>
              </a:rPr>
              <a:t>ray@tula.org, coveyb@ogsl.ca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/>
          <p:nvPr/>
        </p:nvSpPr>
        <p:spPr>
          <a:xfrm>
            <a:off x="2300700" y="463500"/>
            <a:ext cx="4542600" cy="4680000"/>
          </a:xfrm>
          <a:prstGeom prst="rect">
            <a:avLst/>
          </a:prstGeom>
          <a:solidFill>
            <a:srgbClr val="52A7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1"/>
          <p:cNvSpPr txBox="1"/>
          <p:nvPr/>
        </p:nvSpPr>
        <p:spPr>
          <a:xfrm>
            <a:off x="2489100" y="869700"/>
            <a:ext cx="41658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0">
                <a:solidFill>
                  <a:srgbClr val="FFFFFF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Past</a:t>
            </a:r>
            <a:endParaRPr sz="6000">
              <a:solidFill>
                <a:srgbClr val="FFFFF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800">
                <a:solidFill>
                  <a:srgbClr val="FFFFFF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Present</a:t>
            </a:r>
            <a:endParaRPr sz="4800">
              <a:solidFill>
                <a:srgbClr val="FFFFF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800">
                <a:solidFill>
                  <a:srgbClr val="FFFFFF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Future</a:t>
            </a:r>
            <a:endParaRPr sz="4800">
              <a:solidFill>
                <a:srgbClr val="FFFFF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155" name="Google Shape;155;p31"/>
          <p:cNvSpPr txBox="1"/>
          <p:nvPr>
            <p:ph idx="4294967295" type="subTitle"/>
          </p:nvPr>
        </p:nvSpPr>
        <p:spPr>
          <a:xfrm>
            <a:off x="2701650" y="47800"/>
            <a:ext cx="3740700" cy="3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400">
                <a:solidFill>
                  <a:srgbClr val="B5B5B5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table of contents</a:t>
            </a:r>
            <a:endParaRPr sz="1400">
              <a:solidFill>
                <a:srgbClr val="B5B5B5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 txBox="1"/>
          <p:nvPr/>
        </p:nvSpPr>
        <p:spPr>
          <a:xfrm>
            <a:off x="303515" y="1317910"/>
            <a:ext cx="4400700" cy="27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6175" spcFirstLastPara="1" rIns="76175" wrap="square" tIns="38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The CoP on Ocean Data Management connects Canadian ocean data centres to share and mobilize expertise and best practices, promote cooperation and alignment, and develop a shared vision for ocean data management in Canada.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http://www.oceansdata.ca</a:t>
            </a:r>
            <a:r>
              <a:rPr lang="fr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32"/>
          <p:cNvSpPr txBox="1"/>
          <p:nvPr>
            <p:ph type="title"/>
          </p:nvPr>
        </p:nvSpPr>
        <p:spPr>
          <a:xfrm>
            <a:off x="914400" y="304800"/>
            <a:ext cx="76008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fr"/>
              <a:t>Stage t-4: Community of Practice on Ocean Data Management (ODM CoP)</a:t>
            </a:r>
            <a:endParaRPr/>
          </a:p>
        </p:txBody>
      </p:sp>
      <p:pic>
        <p:nvPicPr>
          <p:cNvPr id="162" name="Google Shape;16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56781" y="1194277"/>
            <a:ext cx="1132098" cy="9388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" name="Google Shape;163;p32"/>
          <p:cNvGrpSpPr/>
          <p:nvPr/>
        </p:nvGrpSpPr>
        <p:grpSpPr>
          <a:xfrm>
            <a:off x="5329121" y="2222714"/>
            <a:ext cx="2776092" cy="2810837"/>
            <a:chOff x="5329121" y="2222714"/>
            <a:chExt cx="2776092" cy="2810837"/>
          </a:xfrm>
        </p:grpSpPr>
        <p:grpSp>
          <p:nvGrpSpPr>
            <p:cNvPr id="164" name="Google Shape;164;p32"/>
            <p:cNvGrpSpPr/>
            <p:nvPr/>
          </p:nvGrpSpPr>
          <p:grpSpPr>
            <a:xfrm>
              <a:off x="5329121" y="2222714"/>
              <a:ext cx="2776092" cy="2810837"/>
              <a:chOff x="4496266" y="1145184"/>
              <a:chExt cx="4647734" cy="4705905"/>
            </a:xfrm>
          </p:grpSpPr>
          <p:pic>
            <p:nvPicPr>
              <p:cNvPr id="165" name="Google Shape;165;p32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952912" y="2838581"/>
                <a:ext cx="2190750" cy="7715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6" name="Google Shape;166;p32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4496266" y="5162722"/>
                <a:ext cx="4647734" cy="68836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7" name="Google Shape;167;p32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6983942" y="4062094"/>
                <a:ext cx="1867784" cy="7492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8" name="Google Shape;168;p32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5012507" y="3760158"/>
                <a:ext cx="1552239" cy="14328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9" name="Google Shape;169;p32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4952912" y="1145184"/>
                <a:ext cx="1671426" cy="8357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0" name="Google Shape;170;p32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7326746" y="1151134"/>
                <a:ext cx="1401543" cy="14015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1" name="Google Shape;171;p32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4931752" y="2106919"/>
                <a:ext cx="2198721" cy="5526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72" name="Google Shape;172;p32"/>
            <p:cNvPicPr preferRelativeResize="0"/>
            <p:nvPr/>
          </p:nvPicPr>
          <p:blipFill rotWithShape="1">
            <a:blip r:embed="rId12">
              <a:alphaModFix/>
            </a:blip>
            <a:srcRect b="21932" l="16095" r="15410" t="21233"/>
            <a:stretch/>
          </p:blipFill>
          <p:spPr>
            <a:xfrm>
              <a:off x="7046575" y="3253200"/>
              <a:ext cx="903800" cy="501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/>
          <p:nvPr>
            <p:ph type="title"/>
          </p:nvPr>
        </p:nvSpPr>
        <p:spPr>
          <a:xfrm>
            <a:off x="914400" y="0"/>
            <a:ext cx="76008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fr"/>
              <a:t>Stage t-3</a:t>
            </a:r>
            <a:endParaRPr/>
          </a:p>
        </p:txBody>
      </p:sp>
      <p:sp>
        <p:nvSpPr>
          <p:cNvPr id="179" name="Google Shape;179;p33"/>
          <p:cNvSpPr txBox="1"/>
          <p:nvPr>
            <p:ph idx="1" type="body"/>
          </p:nvPr>
        </p:nvSpPr>
        <p:spPr>
          <a:xfrm>
            <a:off x="728420" y="1058779"/>
            <a:ext cx="3208200" cy="3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5750" lvl="0" marL="28575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"/>
              <a:t>Expert Forum in Montreal, Nov 2015</a:t>
            </a:r>
            <a:endParaRPr/>
          </a:p>
        </p:txBody>
      </p:sp>
      <p:sp>
        <p:nvSpPr>
          <p:cNvPr id="180" name="Google Shape;180;p33"/>
          <p:cNvSpPr/>
          <p:nvPr>
            <p:ph idx="2" type="pic"/>
          </p:nvPr>
        </p:nvSpPr>
        <p:spPr>
          <a:xfrm>
            <a:off x="6057900" y="1058779"/>
            <a:ext cx="3086100" cy="3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ocean_data_management.pdf" id="181" name="Google Shape;18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0523" y="0"/>
            <a:ext cx="4773478" cy="5147869"/>
          </a:xfrm>
          <a:prstGeom prst="rect">
            <a:avLst/>
          </a:prstGeom>
          <a:solidFill>
            <a:schemeClr val="lt1">
              <a:alpha val="89800"/>
            </a:schemeClr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/>
          <p:nvPr>
            <p:ph type="title"/>
          </p:nvPr>
        </p:nvSpPr>
        <p:spPr>
          <a:xfrm>
            <a:off x="914400" y="0"/>
            <a:ext cx="76008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fr"/>
              <a:t>Stage t-2</a:t>
            </a:r>
            <a:endParaRPr/>
          </a:p>
        </p:txBody>
      </p:sp>
      <p:sp>
        <p:nvSpPr>
          <p:cNvPr id="187" name="Google Shape;187;p34"/>
          <p:cNvSpPr txBox="1"/>
          <p:nvPr/>
        </p:nvSpPr>
        <p:spPr>
          <a:xfrm>
            <a:off x="172175" y="1058775"/>
            <a:ext cx="8856900" cy="18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Task Team </a:t>
            </a:r>
            <a:r>
              <a:rPr lang="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federal and non-federal ocean observing experts formed (November 2016)</a:t>
            </a:r>
            <a:endParaRPr/>
          </a:p>
          <a:p>
            <a:pPr indent="0" lvl="0" marL="0" marR="0" rtl="0" algn="l">
              <a:lnSpc>
                <a:spcPct val="116666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MEOPAR renewed for five years with advancing ocean data in Canada a significant part of their strategic objectives.</a:t>
            </a:r>
            <a:endParaRPr/>
          </a:p>
        </p:txBody>
      </p:sp>
      <p:pic>
        <p:nvPicPr>
          <p:cNvPr id="188" name="Google Shape;18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400" y="2967950"/>
            <a:ext cx="7297200" cy="210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/>
          <p:nvPr>
            <p:ph type="title"/>
          </p:nvPr>
        </p:nvSpPr>
        <p:spPr>
          <a:xfrm>
            <a:off x="914400" y="0"/>
            <a:ext cx="76008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fr"/>
              <a:t>Stage t-1</a:t>
            </a:r>
            <a:endParaRPr/>
          </a:p>
        </p:txBody>
      </p:sp>
      <p:pic>
        <p:nvPicPr>
          <p:cNvPr id="195" name="Google Shape;195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3581" y="-1"/>
            <a:ext cx="5300400" cy="51447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196" name="Google Shape;196;p35"/>
          <p:cNvSpPr txBox="1"/>
          <p:nvPr>
            <p:ph idx="1" type="body"/>
          </p:nvPr>
        </p:nvSpPr>
        <p:spPr>
          <a:xfrm>
            <a:off x="181726" y="1058775"/>
            <a:ext cx="3414000" cy="3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" sz="1800"/>
              <a:t>DFO funded </a:t>
            </a:r>
            <a:r>
              <a:rPr b="1" lang="fr" sz="1800"/>
              <a:t>Investigative Evaluations (IEs) </a:t>
            </a:r>
            <a:r>
              <a:rPr lang="fr" sz="1800"/>
              <a:t>to move CIOOS from the concept state to the design stage </a:t>
            </a:r>
            <a:endParaRPr sz="1800"/>
          </a:p>
          <a:p>
            <a:pPr indent="-219075" lvl="0" marL="257175" rtl="0" algn="l">
              <a:lnSpc>
                <a:spcPct val="116666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" sz="1800"/>
              <a:t>Observation and Data</a:t>
            </a:r>
            <a:endParaRPr sz="1800"/>
          </a:p>
          <a:p>
            <a:pPr indent="-219075" lvl="0" marL="257175" rtl="0" algn="l">
              <a:lnSpc>
                <a:spcPct val="116666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" sz="1800"/>
              <a:t>Cyber Infrastructure</a:t>
            </a:r>
            <a:endParaRPr sz="1800"/>
          </a:p>
          <a:p>
            <a:pPr indent="-219075" lvl="0" marL="257175" rtl="0" algn="l">
              <a:lnSpc>
                <a:spcPct val="116666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" sz="1800"/>
              <a:t>Visualization Tools and Platforms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9688" y="152400"/>
            <a:ext cx="6844618" cy="48387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OOS PowerPoint Masters_012716">
  <a:themeElements>
    <a:clrScheme name="IOOS Custom">
      <a:dk1>
        <a:srgbClr val="000000"/>
      </a:dk1>
      <a:lt1>
        <a:srgbClr val="F5F5F5"/>
      </a:lt1>
      <a:dk2>
        <a:srgbClr val="053285"/>
      </a:dk2>
      <a:lt2>
        <a:srgbClr val="EEECE1"/>
      </a:lt2>
      <a:accent1>
        <a:srgbClr val="1692B1"/>
      </a:accent1>
      <a:accent2>
        <a:srgbClr val="C0504D"/>
      </a:accent2>
      <a:accent3>
        <a:srgbClr val="9BBB59"/>
      </a:accent3>
      <a:accent4>
        <a:srgbClr val="8064A2"/>
      </a:accent4>
      <a:accent5>
        <a:srgbClr val="5CD6F6"/>
      </a:accent5>
      <a:accent6>
        <a:srgbClr val="F3A53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