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58" r:id="rId2"/>
    <p:sldMasterId id="2147483677" r:id="rId3"/>
  </p:sldMasterIdLst>
  <p:notesMasterIdLst>
    <p:notesMasterId r:id="rId15"/>
  </p:notesMasterIdLst>
  <p:sldIdLst>
    <p:sldId id="257" r:id="rId4"/>
    <p:sldId id="262" r:id="rId5"/>
    <p:sldId id="293" r:id="rId6"/>
    <p:sldId id="298" r:id="rId7"/>
    <p:sldId id="306" r:id="rId8"/>
    <p:sldId id="264" r:id="rId9"/>
    <p:sldId id="265" r:id="rId10"/>
    <p:sldId id="296" r:id="rId11"/>
    <p:sldId id="297" r:id="rId12"/>
    <p:sldId id="300"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1763" autoAdjust="0"/>
  </p:normalViewPr>
  <p:slideViewPr>
    <p:cSldViewPr>
      <p:cViewPr varScale="1">
        <p:scale>
          <a:sx n="107" d="100"/>
          <a:sy n="107" d="100"/>
        </p:scale>
        <p:origin x="924" y="108"/>
      </p:cViewPr>
      <p:guideLst>
        <p:guide orient="horz" pos="2160"/>
        <p:guide pos="2880"/>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55" d="100"/>
          <a:sy n="55" d="100"/>
        </p:scale>
        <p:origin x="-7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492C73-401A-4687-82CF-0FB6DE2EFAE2}" type="datetimeFigureOut">
              <a:rPr lang="en-US" smtClean="0"/>
              <a:t>10/6/2016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E020A-4DEC-45AE-BBDB-81DE44F790C3}" type="slidenum">
              <a:rPr lang="en-US" smtClean="0"/>
              <a:t>‹#›</a:t>
            </a:fld>
            <a:endParaRPr lang="en-US"/>
          </a:p>
        </p:txBody>
      </p:sp>
    </p:spTree>
    <p:extLst>
      <p:ext uri="{BB962C8B-B14F-4D97-AF65-F5344CB8AC3E}">
        <p14:creationId xmlns:p14="http://schemas.microsoft.com/office/powerpoint/2010/main" val="126825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and thank you for inviting me to speak to you today</a:t>
            </a:r>
          </a:p>
          <a:p>
            <a:endParaRPr lang="en-US" dirty="0" smtClean="0"/>
          </a:p>
          <a:p>
            <a:r>
              <a:rPr lang="en-US" dirty="0" smtClean="0"/>
              <a:t>I have 2 messages I would like to convey:</a:t>
            </a:r>
          </a:p>
          <a:p>
            <a:r>
              <a:rPr lang="en-US" dirty="0" smtClean="0"/>
              <a:t>1.	 Communicating that Ocean Observing matters to everybody; everyday</a:t>
            </a:r>
          </a:p>
          <a:p>
            <a:r>
              <a:rPr lang="en-US" dirty="0" smtClean="0"/>
              <a:t>2.	To reach policy makers we might need to cast our ocean observations in different terms </a:t>
            </a:r>
            <a:endParaRPr lang="en-US" dirty="0"/>
          </a:p>
        </p:txBody>
      </p:sp>
      <p:sp>
        <p:nvSpPr>
          <p:cNvPr id="4" name="Slide Number Placeholder 3"/>
          <p:cNvSpPr>
            <a:spLocks noGrp="1"/>
          </p:cNvSpPr>
          <p:nvPr>
            <p:ph type="sldNum" sz="quarter" idx="10"/>
          </p:nvPr>
        </p:nvSpPr>
        <p:spPr/>
        <p:txBody>
          <a:bodyPr/>
          <a:lstStyle/>
          <a:p>
            <a:fld id="{415E020A-4DEC-45AE-BBDB-81DE44F790C3}" type="slidenum">
              <a:rPr lang="en-US" smtClean="0"/>
              <a:t>1</a:t>
            </a:fld>
            <a:endParaRPr lang="en-US"/>
          </a:p>
        </p:txBody>
      </p:sp>
    </p:spTree>
    <p:extLst>
      <p:ext uri="{BB962C8B-B14F-4D97-AF65-F5344CB8AC3E}">
        <p14:creationId xmlns:p14="http://schemas.microsoft.com/office/powerpoint/2010/main" val="50645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IOOS is a sustained ocean observing system for the United States.  Through IOOS I am responsible to coordinate the observing programs from a number of national agencies within the United States who observe for their own mission.  What is unique is that in addition to the Federal Agencies, I lead 11 Regional Associations that are made up of State Local and Tribal governments, academia, and industry responsible for observing locally, coordinating data and providing services at local levels but remain cohesive because they are part of one system IOOS. </a:t>
            </a:r>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BC424B6-4C4C-4291-9777-B55A4EA4B01B}" type="slidenum">
              <a:rPr lang="en-US" altLang="en-US" smtClean="0">
                <a:latin typeface="Calibri" pitchFamily="34" charset="0"/>
              </a:rPr>
              <a:pPr fontAlgn="base">
                <a:spcBef>
                  <a:spcPct val="0"/>
                </a:spcBef>
                <a:spcAft>
                  <a:spcPct val="0"/>
                </a:spcAft>
                <a:defRPr/>
              </a:pPr>
              <a:t>2</a:t>
            </a:fld>
            <a:endParaRPr lang="en-US"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Clr>
                <a:srgbClr val="081665"/>
              </a:buClr>
              <a:buSzPct val="114000"/>
              <a:buFontTx/>
              <a:buChar char="•"/>
            </a:pPr>
            <a:r>
              <a:rPr lang="en-US" altLang="en-US" sz="1400" dirty="0" smtClean="0">
                <a:solidFill>
                  <a:srgbClr val="081665"/>
                </a:solidFill>
                <a:latin typeface="Rokkitt"/>
                <a:ea typeface="Rokkitt"/>
                <a:cs typeface="Rokkitt"/>
                <a:sym typeface="Rokkitt"/>
              </a:rPr>
              <a:t>Quantity,</a:t>
            </a:r>
            <a:r>
              <a:rPr lang="en-US" altLang="en-US" sz="1400" baseline="0" dirty="0" smtClean="0">
                <a:solidFill>
                  <a:srgbClr val="081665"/>
                </a:solidFill>
                <a:latin typeface="Rokkitt"/>
                <a:ea typeface="Rokkitt"/>
                <a:cs typeface="Rokkitt"/>
                <a:sym typeface="Rokkitt"/>
              </a:rPr>
              <a:t> quality, open, discoverable, standards based access</a:t>
            </a:r>
          </a:p>
          <a:p>
            <a:pPr>
              <a:spcBef>
                <a:spcPct val="0"/>
              </a:spcBef>
              <a:buClr>
                <a:srgbClr val="081665"/>
              </a:buClr>
              <a:buSzPct val="114000"/>
              <a:buFontTx/>
              <a:buChar char="•"/>
            </a:pPr>
            <a:r>
              <a:rPr lang="en-US" altLang="en-US" sz="1400" dirty="0" smtClean="0">
                <a:solidFill>
                  <a:srgbClr val="081665"/>
                </a:solidFill>
                <a:latin typeface="Rokkitt"/>
                <a:ea typeface="Rokkitt"/>
                <a:cs typeface="Rokkitt"/>
                <a:sym typeface="Rokkitt"/>
              </a:rPr>
              <a:t>29,755 stations - 93,734 sensors; 37 national sensor networks; 69 unique parameters; </a:t>
            </a:r>
            <a:r>
              <a:rPr lang="en-US" altLang="en-US" sz="1600" b="1" i="1" u="sng" dirty="0" smtClean="0">
                <a:solidFill>
                  <a:srgbClr val="FF0000"/>
                </a:solidFill>
                <a:latin typeface="Rokkitt"/>
                <a:ea typeface="Rokkitt"/>
                <a:cs typeface="Rokkitt"/>
                <a:sym typeface="Rokkitt"/>
              </a:rPr>
              <a:t>38,716,733</a:t>
            </a:r>
            <a:r>
              <a:rPr lang="en-US" altLang="en-US" sz="1400" dirty="0" smtClean="0">
                <a:solidFill>
                  <a:srgbClr val="081665"/>
                </a:solidFill>
                <a:latin typeface="Rokkitt"/>
                <a:ea typeface="Rokkitt"/>
                <a:cs typeface="Rokkitt"/>
                <a:sym typeface="Rokkitt"/>
              </a:rPr>
              <a:t> sensor observations for last week</a:t>
            </a:r>
          </a:p>
          <a:p>
            <a:pPr>
              <a:spcBef>
                <a:spcPct val="0"/>
              </a:spcBef>
              <a:buClr>
                <a:srgbClr val="081665"/>
              </a:buClr>
              <a:buFontTx/>
              <a:buChar char="•"/>
            </a:pPr>
            <a:r>
              <a:rPr lang="en-US" altLang="en-US" sz="1400" dirty="0" smtClean="0">
                <a:solidFill>
                  <a:srgbClr val="081665"/>
                </a:solidFill>
                <a:latin typeface="Rokkitt"/>
                <a:ea typeface="Rokkitt"/>
                <a:cs typeface="Rokkitt"/>
                <a:sym typeface="Rokkitt"/>
              </a:rPr>
              <a:t>GCOOS/SECOORA/NERACOOS/NANOOS/</a:t>
            </a:r>
            <a:r>
              <a:rPr lang="en-US" altLang="en-US" sz="1400" dirty="0" err="1" smtClean="0">
                <a:solidFill>
                  <a:srgbClr val="081665"/>
                </a:solidFill>
                <a:latin typeface="Rokkitt"/>
                <a:ea typeface="Rokkitt"/>
                <a:cs typeface="Rokkitt"/>
                <a:sym typeface="Rokkitt"/>
              </a:rPr>
              <a:t>OceanSITES</a:t>
            </a:r>
            <a:r>
              <a:rPr lang="en-US" altLang="en-US" sz="1400" dirty="0" smtClean="0">
                <a:solidFill>
                  <a:srgbClr val="081665"/>
                </a:solidFill>
                <a:latin typeface="Rokkitt"/>
                <a:ea typeface="Rokkitt"/>
                <a:cs typeface="Rokkitt"/>
                <a:sym typeface="Rokkitt"/>
              </a:rPr>
              <a:t> </a:t>
            </a:r>
            <a:r>
              <a:rPr lang="en-US" altLang="en-US" dirty="0" smtClean="0">
                <a:solidFill>
                  <a:srgbClr val="081665"/>
                </a:solidFill>
                <a:latin typeface="Rokkitt"/>
                <a:ea typeface="Rokkitt"/>
                <a:cs typeface="Rokkitt"/>
                <a:sym typeface="Rokkitt"/>
              </a:rPr>
              <a:t>n</a:t>
            </a:r>
            <a:r>
              <a:rPr lang="en-US" altLang="en-US" sz="1400" dirty="0" smtClean="0">
                <a:solidFill>
                  <a:srgbClr val="081665"/>
                </a:solidFill>
                <a:latin typeface="Rokkitt"/>
                <a:ea typeface="Rokkitt"/>
                <a:cs typeface="Rokkitt"/>
                <a:sym typeface="Rokkitt"/>
              </a:rPr>
              <a:t>early complete</a:t>
            </a:r>
          </a:p>
          <a:p>
            <a:pPr marL="914400" lvl="1" indent="-228600">
              <a:spcBef>
                <a:spcPct val="0"/>
              </a:spcBef>
              <a:buClr>
                <a:srgbClr val="081665"/>
              </a:buClr>
              <a:buFont typeface="Rokkitt"/>
              <a:buNone/>
            </a:pPr>
            <a:r>
              <a:rPr lang="en-US" altLang="en-US" dirty="0" smtClean="0">
                <a:solidFill>
                  <a:srgbClr val="081665"/>
                </a:solidFill>
                <a:latin typeface="Rokkitt"/>
                <a:ea typeface="Rokkitt"/>
                <a:cs typeface="Rokkitt"/>
                <a:sym typeface="Rokkitt"/>
              </a:rPr>
              <a:t>AOOS, CeNCOOS completed.</a:t>
            </a:r>
          </a:p>
          <a:p>
            <a:pPr>
              <a:spcBef>
                <a:spcPct val="0"/>
              </a:spcBef>
              <a:buSzPct val="25000"/>
            </a:pPr>
            <a:r>
              <a:rPr lang="en-US" altLang="en-US" dirty="0" smtClean="0">
                <a:solidFill>
                  <a:srgbClr val="000000"/>
                </a:solidFill>
                <a:latin typeface="Arial" pitchFamily="34" charset="0"/>
                <a:cs typeface="Arial" pitchFamily="34" charset="0"/>
                <a:sym typeface="Arial" pitchFamily="34" charset="0"/>
              </a:rPr>
              <a:t>Continuing enhancements of the Environmental Data Server and an “IOOS subscription” of the visualization that accesses and displays images of data from the server.  </a:t>
            </a:r>
          </a:p>
          <a:p>
            <a:pPr>
              <a:spcBef>
                <a:spcPct val="0"/>
              </a:spcBef>
              <a:buSzPct val="25000"/>
            </a:pPr>
            <a:r>
              <a:rPr lang="en-US" altLang="en-US" dirty="0" smtClean="0">
                <a:solidFill>
                  <a:srgbClr val="000000"/>
                </a:solidFill>
                <a:latin typeface="Arial" pitchFamily="34" charset="0"/>
                <a:cs typeface="Arial" pitchFamily="34" charset="0"/>
                <a:sym typeface="Arial" pitchFamily="34" charset="0"/>
              </a:rPr>
              <a:t>  Outcome:  The visualization will be plugged into the IOOS web environment (data.ioos.us) for public access to integrated model output (regional/national/global).  Ultimately provides forecast tools to the operational oceanographic user community.  </a:t>
            </a:r>
          </a:p>
          <a:p>
            <a:pPr>
              <a:spcBef>
                <a:spcPct val="0"/>
              </a:spcBef>
              <a:buSzPct val="25000"/>
            </a:pPr>
            <a:r>
              <a:rPr lang="en-US" altLang="en-US" dirty="0" smtClean="0">
                <a:solidFill>
                  <a:srgbClr val="000000"/>
                </a:solidFill>
                <a:latin typeface="Arial" pitchFamily="34" charset="0"/>
                <a:cs typeface="Arial" pitchFamily="34" charset="0"/>
                <a:sym typeface="Arial" pitchFamily="34" charset="0"/>
              </a:rPr>
              <a:t>  Partnership: An important part of this project is the partnership developed with CO-OPS, an operational office in NOS.  This is important because IOOS and CO-OPS leadership recognized the need for increased collaborations between the 2 offices.  EDS provided this opportunity - it provides IT solutions that CO-OPS could eventually leverage</a:t>
            </a:r>
            <a:endParaRPr lang="en-US" altLang="en-US" dirty="0" smtClean="0">
              <a:solidFill>
                <a:srgbClr val="081665"/>
              </a:solidFill>
              <a:latin typeface="Rokkitt"/>
              <a:ea typeface="Rokkitt"/>
              <a:cs typeface="Rokkitt"/>
              <a:sym typeface="Rokkitt"/>
            </a:endParaRPr>
          </a:p>
          <a:p>
            <a:pPr>
              <a:spcBef>
                <a:spcPct val="0"/>
              </a:spcBef>
            </a:pPr>
            <a:endParaRPr lang="en-US" altLang="en-US" dirty="0" smtClean="0">
              <a:solidFill>
                <a:srgbClr val="000000"/>
              </a:solidFill>
              <a:latin typeface="Rokkitt"/>
              <a:ea typeface="Rokkitt"/>
              <a:cs typeface="Rokkitt"/>
              <a:sym typeface="Rokkitt"/>
            </a:endParaRPr>
          </a:p>
          <a:p>
            <a:pPr>
              <a:spcBef>
                <a:spcPct val="0"/>
              </a:spcBef>
            </a:pPr>
            <a:endParaRPr lang="en-US" altLang="en-US" dirty="0" smtClean="0"/>
          </a:p>
          <a:p>
            <a:pPr>
              <a:spcBef>
                <a:spcPct val="0"/>
              </a:spcBef>
            </a:pPr>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BB47337E-2F51-433F-B783-782722622BA6}" type="slidenum">
              <a:rPr lang="en-US" altLang="en-US">
                <a:latin typeface="Calibri" pitchFamily="34" charset="0"/>
              </a:rPr>
              <a:pPr fontAlgn="base">
                <a:spcBef>
                  <a:spcPct val="0"/>
                </a:spcBef>
                <a:spcAft>
                  <a:spcPct val="0"/>
                </a:spcAft>
              </a:pPr>
              <a:t>4</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The United States is a maritime nation.  More than 90% of everything we consume, wear, eat, drive and construct is brought to us via ships through the North American port system    </a:t>
            </a:r>
          </a:p>
          <a:p>
            <a:pPr eaLnBrk="1" hangingPunct="1">
              <a:spcBef>
                <a:spcPct val="0"/>
              </a:spcBef>
            </a:pPr>
            <a:r>
              <a:rPr lang="en-US" altLang="en-US" dirty="0" smtClean="0">
                <a:ea typeface="ＭＳ Ｐゴシック" pitchFamily="34" charset="-128"/>
              </a:rPr>
              <a:t> Vickerman and Associates (this includes trans-shipping within the U.S.).</a:t>
            </a:r>
          </a:p>
          <a:p>
            <a:pPr eaLnBrk="1" hangingPunct="1">
              <a:spcBef>
                <a:spcPct val="0"/>
              </a:spcBef>
            </a:pPr>
            <a:endParaRPr lang="en-US" altLang="en-US" dirty="0" smtClean="0">
              <a:ea typeface="ＭＳ Ｐゴシック" pitchFamily="34" charset="-128"/>
            </a:endParaRPr>
          </a:p>
          <a:p>
            <a:pPr eaLnBrk="1" hangingPunct="1">
              <a:spcBef>
                <a:spcPct val="0"/>
              </a:spcBef>
            </a:pPr>
            <a:r>
              <a:rPr lang="en-US" altLang="en-US" dirty="0" smtClean="0">
                <a:ea typeface="ＭＳ Ｐゴシック" pitchFamily="34" charset="-128"/>
              </a:rPr>
              <a:t>In 2011 we had 570 billion dollars in exports.</a:t>
            </a:r>
          </a:p>
          <a:p>
            <a:pPr eaLnBrk="1" hangingPunct="1">
              <a:spcBef>
                <a:spcPct val="0"/>
              </a:spcBef>
            </a:pPr>
            <a:endParaRPr lang="en-US" altLang="en-US" dirty="0" smtClean="0">
              <a:ea typeface="ＭＳ Ｐゴシック" pitchFamily="34" charset="-128"/>
            </a:endParaRPr>
          </a:p>
          <a:p>
            <a:pPr eaLnBrk="1" hangingPunct="1">
              <a:spcBef>
                <a:spcPct val="0"/>
              </a:spcBef>
            </a:pPr>
            <a:r>
              <a:rPr lang="en-US" altLang="en-US" dirty="0" smtClean="0">
                <a:ea typeface="ＭＳ Ｐゴシック" pitchFamily="34" charset="-128"/>
              </a:rPr>
              <a:t>Maritime activity expected to triple in the next 20 years, Post Panamax ships in 2015 and we also know the ports infrastructure will not be able to keep pace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730250" indent="-280988" eaLnBrk="0" hangingPunct="0">
              <a:defRPr>
                <a:solidFill>
                  <a:schemeClr val="tx1"/>
                </a:solidFill>
                <a:latin typeface="Century Gothic" pitchFamily="34" charset="0"/>
                <a:cs typeface="Arial" pitchFamily="34" charset="0"/>
              </a:defRPr>
            </a:lvl2pPr>
            <a:lvl3pPr marL="1123950" indent="-223838" eaLnBrk="0" hangingPunct="0">
              <a:defRPr>
                <a:solidFill>
                  <a:schemeClr val="tx1"/>
                </a:solidFill>
                <a:latin typeface="Century Gothic" pitchFamily="34" charset="0"/>
                <a:cs typeface="Arial" pitchFamily="34" charset="0"/>
              </a:defRPr>
            </a:lvl3pPr>
            <a:lvl4pPr marL="1573213" indent="-223838" eaLnBrk="0" hangingPunct="0">
              <a:defRPr>
                <a:solidFill>
                  <a:schemeClr val="tx1"/>
                </a:solidFill>
                <a:latin typeface="Century Gothic" pitchFamily="34" charset="0"/>
                <a:cs typeface="Arial" pitchFamily="34" charset="0"/>
              </a:defRPr>
            </a:lvl4pPr>
            <a:lvl5pPr marL="2022475" indent="-223838" eaLnBrk="0" hangingPunct="0">
              <a:defRPr>
                <a:solidFill>
                  <a:schemeClr val="tx1"/>
                </a:solidFill>
                <a:latin typeface="Century Gothic" pitchFamily="34" charset="0"/>
                <a:cs typeface="Arial" pitchFamily="34" charset="0"/>
              </a:defRPr>
            </a:lvl5pPr>
            <a:lvl6pPr marL="2479675" indent="-223838" eaLnBrk="0" fontAlgn="base" hangingPunct="0">
              <a:spcBef>
                <a:spcPct val="0"/>
              </a:spcBef>
              <a:spcAft>
                <a:spcPct val="0"/>
              </a:spcAft>
              <a:defRPr>
                <a:solidFill>
                  <a:schemeClr val="tx1"/>
                </a:solidFill>
                <a:latin typeface="Century Gothic" pitchFamily="34" charset="0"/>
                <a:cs typeface="Arial" pitchFamily="34" charset="0"/>
              </a:defRPr>
            </a:lvl6pPr>
            <a:lvl7pPr marL="2936875" indent="-223838" eaLnBrk="0" fontAlgn="base" hangingPunct="0">
              <a:spcBef>
                <a:spcPct val="0"/>
              </a:spcBef>
              <a:spcAft>
                <a:spcPct val="0"/>
              </a:spcAft>
              <a:defRPr>
                <a:solidFill>
                  <a:schemeClr val="tx1"/>
                </a:solidFill>
                <a:latin typeface="Century Gothic" pitchFamily="34" charset="0"/>
                <a:cs typeface="Arial" pitchFamily="34" charset="0"/>
              </a:defRPr>
            </a:lvl7pPr>
            <a:lvl8pPr marL="3394075" indent="-223838" eaLnBrk="0" fontAlgn="base" hangingPunct="0">
              <a:spcBef>
                <a:spcPct val="0"/>
              </a:spcBef>
              <a:spcAft>
                <a:spcPct val="0"/>
              </a:spcAft>
              <a:defRPr>
                <a:solidFill>
                  <a:schemeClr val="tx1"/>
                </a:solidFill>
                <a:latin typeface="Century Gothic" pitchFamily="34" charset="0"/>
                <a:cs typeface="Arial" pitchFamily="34" charset="0"/>
              </a:defRPr>
            </a:lvl8pPr>
            <a:lvl9pPr marL="3851275" indent="-223838"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1D955EF1-4C7D-4AAF-8CFD-0914395A7487}" type="slidenum">
              <a:rPr lang="en-US" altLang="en-US" smtClean="0">
                <a:solidFill>
                  <a:srgbClr val="000000"/>
                </a:solidFill>
                <a:latin typeface="Gill Sans"/>
                <a:ea typeface="ヒラギノ角ゴ ProN W3"/>
                <a:cs typeface="ヒラギノ角ゴ ProN W3"/>
              </a:rPr>
              <a:pPr eaLnBrk="1" fontAlgn="base" hangingPunct="1">
                <a:spcBef>
                  <a:spcPct val="0"/>
                </a:spcBef>
                <a:spcAft>
                  <a:spcPct val="0"/>
                </a:spcAft>
              </a:pPr>
              <a:t>6</a:t>
            </a:fld>
            <a:endParaRPr lang="en-US" altLang="en-US" smtClean="0">
              <a:solidFill>
                <a:srgbClr val="000000"/>
              </a:solidFill>
              <a:latin typeface="Gill Sans"/>
              <a:ea typeface="ヒラギノ角ゴ ProN W3"/>
              <a:cs typeface="ヒラギノ角ゴ ProN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smtClean="0">
                <a:ea typeface="ＭＳ Ｐゴシック" pitchFamily="34" charset="-128"/>
              </a:rPr>
              <a:t>. Without ocean observing, we can’t get the ships in and out of port – it is just that simple.</a:t>
            </a:r>
          </a:p>
          <a:p>
            <a:pPr eaLnBrk="1" hangingPunct="1">
              <a:spcBef>
                <a:spcPct val="0"/>
              </a:spcBef>
            </a:pPr>
            <a:endParaRPr lang="en-US" altLang="en-US" sz="1600" dirty="0" smtClean="0">
              <a:ea typeface="ＭＳ Ｐゴシック" pitchFamily="34" charset="-128"/>
            </a:endParaRPr>
          </a:p>
          <a:p>
            <a:pPr eaLnBrk="1" hangingPunct="1">
              <a:spcBef>
                <a:spcPct val="0"/>
              </a:spcBef>
            </a:pPr>
            <a:r>
              <a:rPr lang="en-US" altLang="en-US" sz="1600" dirty="0" smtClean="0">
                <a:ea typeface="ＭＳ Ｐゴシック" pitchFamily="34" charset="-128"/>
              </a:rPr>
              <a:t>Through the IOOS Regions – we support buoys along the coasts that support the pilots as they meeting the ships to bring them into port.  They rely on them for their safety as well as the safe passage of the large vessels.  Forecasts are needed but knowing the  conditions right now are critical.</a:t>
            </a:r>
          </a:p>
          <a:p>
            <a:pPr eaLnBrk="1" hangingPunct="1">
              <a:spcBef>
                <a:spcPct val="0"/>
              </a:spcBef>
            </a:pPr>
            <a:endParaRPr lang="en-US" altLang="en-US" sz="1600" dirty="0" smtClean="0">
              <a:ea typeface="ＭＳ Ｐゴシック" pitchFamily="34" charset="-128"/>
            </a:endParaRPr>
          </a:p>
          <a:p>
            <a:pPr eaLnBrk="1" hangingPunct="1">
              <a:spcBef>
                <a:spcPct val="0"/>
              </a:spcBef>
            </a:pPr>
            <a:r>
              <a:rPr lang="en-US" altLang="en-US" sz="1600" dirty="0" smtClean="0">
                <a:ea typeface="ＭＳ Ｐゴシック" pitchFamily="34" charset="-128"/>
              </a:rPr>
              <a:t>"The coast of Maine supports multimillion dollar fishing &amp; tourism industries so when making decisions about bringing a 700 foot tanker full of fuel into port we need the best ocean and weather information possible, which is why we depend on IOOS buoy observations and forecasts to ensure safety and efficiency of these critical operations."</a:t>
            </a:r>
          </a:p>
          <a:p>
            <a:pPr eaLnBrk="1" hangingPunct="1">
              <a:spcBef>
                <a:spcPct val="0"/>
              </a:spcBef>
            </a:pPr>
            <a:endParaRPr lang="en-US" altLang="en-US" sz="1600" dirty="0" smtClean="0">
              <a:ea typeface="ＭＳ Ｐゴシック" pitchFamily="34" charset="-128"/>
            </a:endParaRPr>
          </a:p>
          <a:p>
            <a:pPr eaLnBrk="1" hangingPunct="1">
              <a:spcBef>
                <a:spcPct val="0"/>
              </a:spcBef>
            </a:pPr>
            <a:r>
              <a:rPr lang="en-US" altLang="en-US" sz="1600" dirty="0" smtClean="0">
                <a:ea typeface="ＭＳ Ｐゴシック" pitchFamily="34" charset="-128"/>
              </a:rPr>
              <a:t>We are working with the Port of Long Beach  in southern California and provides a tangible example of the potential benefit to the economy. By using its new </a:t>
            </a:r>
            <a:r>
              <a:rPr lang="en-US" altLang="en-US" sz="1600" dirty="0" err="1" smtClean="0">
                <a:ea typeface="ＭＳ Ｐゴシック" pitchFamily="34" charset="-128"/>
              </a:rPr>
              <a:t>underkeel</a:t>
            </a:r>
            <a:r>
              <a:rPr lang="en-US" altLang="en-US" sz="1600" dirty="0" smtClean="0">
                <a:ea typeface="ＭＳ Ｐゴシック" pitchFamily="34" charset="-128"/>
              </a:rPr>
              <a:t> clearance decision support system fed by </a:t>
            </a:r>
            <a:r>
              <a:rPr lang="en-US" altLang="en-US" sz="1600" dirty="0" err="1" smtClean="0">
                <a:ea typeface="ＭＳ Ｐゴシック" pitchFamily="34" charset="-128"/>
              </a:rPr>
              <a:t>realtime</a:t>
            </a:r>
            <a:r>
              <a:rPr lang="en-US" altLang="en-US" sz="1600" dirty="0" smtClean="0">
                <a:ea typeface="ＭＳ Ｐゴシック" pitchFamily="34" charset="-128"/>
              </a:rPr>
              <a:t> wave observations and high resolution models, the port will save an estimated $10M per year by eliminating the need to offload cargo from vessels offshore before they enter the port.</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730250" indent="-280988" eaLnBrk="0" hangingPunct="0">
              <a:defRPr>
                <a:solidFill>
                  <a:schemeClr val="tx1"/>
                </a:solidFill>
                <a:latin typeface="Century Gothic" pitchFamily="34" charset="0"/>
                <a:cs typeface="Arial" pitchFamily="34" charset="0"/>
              </a:defRPr>
            </a:lvl2pPr>
            <a:lvl3pPr marL="1123950" indent="-223838" eaLnBrk="0" hangingPunct="0">
              <a:defRPr>
                <a:solidFill>
                  <a:schemeClr val="tx1"/>
                </a:solidFill>
                <a:latin typeface="Century Gothic" pitchFamily="34" charset="0"/>
                <a:cs typeface="Arial" pitchFamily="34" charset="0"/>
              </a:defRPr>
            </a:lvl3pPr>
            <a:lvl4pPr marL="1573213" indent="-223838" eaLnBrk="0" hangingPunct="0">
              <a:defRPr>
                <a:solidFill>
                  <a:schemeClr val="tx1"/>
                </a:solidFill>
                <a:latin typeface="Century Gothic" pitchFamily="34" charset="0"/>
                <a:cs typeface="Arial" pitchFamily="34" charset="0"/>
              </a:defRPr>
            </a:lvl4pPr>
            <a:lvl5pPr marL="2022475" indent="-223838" eaLnBrk="0" hangingPunct="0">
              <a:defRPr>
                <a:solidFill>
                  <a:schemeClr val="tx1"/>
                </a:solidFill>
                <a:latin typeface="Century Gothic" pitchFamily="34" charset="0"/>
                <a:cs typeface="Arial" pitchFamily="34" charset="0"/>
              </a:defRPr>
            </a:lvl5pPr>
            <a:lvl6pPr marL="2479675" indent="-223838" eaLnBrk="0" fontAlgn="base" hangingPunct="0">
              <a:spcBef>
                <a:spcPct val="0"/>
              </a:spcBef>
              <a:spcAft>
                <a:spcPct val="0"/>
              </a:spcAft>
              <a:defRPr>
                <a:solidFill>
                  <a:schemeClr val="tx1"/>
                </a:solidFill>
                <a:latin typeface="Century Gothic" pitchFamily="34" charset="0"/>
                <a:cs typeface="Arial" pitchFamily="34" charset="0"/>
              </a:defRPr>
            </a:lvl6pPr>
            <a:lvl7pPr marL="2936875" indent="-223838" eaLnBrk="0" fontAlgn="base" hangingPunct="0">
              <a:spcBef>
                <a:spcPct val="0"/>
              </a:spcBef>
              <a:spcAft>
                <a:spcPct val="0"/>
              </a:spcAft>
              <a:defRPr>
                <a:solidFill>
                  <a:schemeClr val="tx1"/>
                </a:solidFill>
                <a:latin typeface="Century Gothic" pitchFamily="34" charset="0"/>
                <a:cs typeface="Arial" pitchFamily="34" charset="0"/>
              </a:defRPr>
            </a:lvl7pPr>
            <a:lvl8pPr marL="3394075" indent="-223838" eaLnBrk="0" fontAlgn="base" hangingPunct="0">
              <a:spcBef>
                <a:spcPct val="0"/>
              </a:spcBef>
              <a:spcAft>
                <a:spcPct val="0"/>
              </a:spcAft>
              <a:defRPr>
                <a:solidFill>
                  <a:schemeClr val="tx1"/>
                </a:solidFill>
                <a:latin typeface="Century Gothic" pitchFamily="34" charset="0"/>
                <a:cs typeface="Arial" pitchFamily="34" charset="0"/>
              </a:defRPr>
            </a:lvl8pPr>
            <a:lvl9pPr marL="3851275" indent="-223838"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70300F5E-3A6C-4BE0-84CE-B915F4CDEC0B}" type="slidenum">
              <a:rPr lang="en-US" altLang="en-US" smtClean="0">
                <a:solidFill>
                  <a:srgbClr val="000000"/>
                </a:solidFill>
                <a:latin typeface="Gill Sans"/>
                <a:ea typeface="ヒラギノ角ゴ ProN W3"/>
                <a:cs typeface="ヒラギノ角ゴ ProN W3"/>
              </a:rPr>
              <a:pPr eaLnBrk="1" fontAlgn="base" hangingPunct="1">
                <a:spcBef>
                  <a:spcPct val="0"/>
                </a:spcBef>
                <a:spcAft>
                  <a:spcPct val="0"/>
                </a:spcAft>
              </a:pPr>
              <a:t>7</a:t>
            </a:fld>
            <a:endParaRPr lang="en-US" altLang="en-US" smtClean="0">
              <a:solidFill>
                <a:srgbClr val="000000"/>
              </a:solidFill>
              <a:latin typeface="Gill Sans"/>
              <a:ea typeface="ヒラギノ角ゴ ProN W3"/>
              <a:cs typeface="ヒラギノ角ゴ ProN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208088" y="328613"/>
            <a:ext cx="4214812" cy="3162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02684" y="3554262"/>
            <a:ext cx="6537504" cy="4781810"/>
          </a:xfrm>
        </p:spPr>
        <p:txBody>
          <a:bodyPr/>
          <a:lstStyle/>
          <a:p>
            <a:r>
              <a:rPr lang="en-US" dirty="0" smtClean="0"/>
              <a:t>Yesterday the session focused on measurements of ocean acidification.  While as scientists you understand the importance of observing and understanding ocean acidification, but it was not until it affected our oyster industry did policy makers and importantly politicians take interest and increase funding.</a:t>
            </a:r>
          </a:p>
          <a:p>
            <a:endParaRPr lang="en-US" dirty="0" smtClean="0"/>
          </a:p>
          <a:p>
            <a:r>
              <a:rPr lang="en-US" dirty="0" smtClean="0"/>
              <a:t> A short story about the Whiskey Creek Hatchery in </a:t>
            </a:r>
            <a:r>
              <a:rPr lang="en-US" dirty="0" err="1" smtClean="0"/>
              <a:t>Netarts</a:t>
            </a:r>
            <a:r>
              <a:rPr lang="en-US" dirty="0" smtClean="0"/>
              <a:t> Bay Oregon operated by Mark </a:t>
            </a:r>
            <a:r>
              <a:rPr lang="en-US" dirty="0" err="1" smtClean="0"/>
              <a:t>Wiegart</a:t>
            </a:r>
            <a:r>
              <a:rPr lang="en-US" dirty="0" smtClean="0"/>
              <a:t> and Sue Cud.  In 2008 they thought they were going to lose the business.  As Mark says “What happens in the ocean affects my business”   The picture of me in the lower left may look like dirty water but it is actually 100 million larvae. When the larvae was put into the sea water they had zero survival.  They had no idea what the problem was.  Working with IOOS and NOAA’s Ocean Acidification Program we determined it was a changing ocean chemistry that was the issue.  By installing ocean observing equipment along the coast and in the </a:t>
            </a:r>
            <a:r>
              <a:rPr lang="en-US" dirty="0" err="1" smtClean="0"/>
              <a:t>hatcheriers</a:t>
            </a:r>
            <a:r>
              <a:rPr lang="en-US" dirty="0" smtClean="0"/>
              <a:t>, I am glad to tell you the West Coast, shellfish industry , worth about  $111 dollars and providing thousands of jobs in Oregon and Washington  is thriving once again. </a:t>
            </a:r>
          </a:p>
          <a:p>
            <a:endParaRPr lang="en-US" dirty="0" smtClean="0"/>
          </a:p>
          <a:p>
            <a:r>
              <a:rPr lang="en-US" dirty="0" smtClean="0"/>
              <a:t>Mark is famous for saying - Without the IOOS we would be driving blind – it is like putting the headlights on.</a:t>
            </a:r>
            <a:endParaRPr 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AEF57C1-31D4-4D12-9DD1-5ADD3BA00853}" type="slidenum">
              <a:rPr lang="en-US" altLang="en-US" smtClean="0">
                <a:cs typeface="Arial" charset="0"/>
              </a:rPr>
              <a:pPr eaLnBrk="1" hangingPunct="1">
                <a:spcBef>
                  <a:spcPct val="0"/>
                </a:spcBef>
              </a:pPr>
              <a:t>9</a:t>
            </a:fld>
            <a:endParaRPr lang="en-US"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leave you with this quote from my boss – Dr. Kathy Sullivan, NOAA Administrator</a:t>
            </a:r>
          </a:p>
          <a:p>
            <a:r>
              <a:rPr lang="en-US" dirty="0" smtClean="0"/>
              <a:t>“Smart investments in monitoring and observations pay off in building community resilience before, during, and after hazards strike. Resilience  reduces the costs of uncertainty and supports renewed vitality and recovery with fewer negative  impacts. </a:t>
            </a:r>
            <a:r>
              <a:rPr lang="en-US" smtClean="0"/>
              <a:t>Observations are essential in providing the environmental information that underpins this resilience, and as the bedrock of ready, responsive, and resilient communities.” </a:t>
            </a:r>
            <a:endParaRPr lang="en-US" dirty="0"/>
          </a:p>
        </p:txBody>
      </p:sp>
      <p:sp>
        <p:nvSpPr>
          <p:cNvPr id="4" name="Slide Number Placeholder 3"/>
          <p:cNvSpPr>
            <a:spLocks noGrp="1"/>
          </p:cNvSpPr>
          <p:nvPr>
            <p:ph type="sldNum" sz="quarter" idx="10"/>
          </p:nvPr>
        </p:nvSpPr>
        <p:spPr/>
        <p:txBody>
          <a:bodyPr/>
          <a:lstStyle/>
          <a:p>
            <a:fld id="{415E020A-4DEC-45AE-BBDB-81DE44F790C3}" type="slidenum">
              <a:rPr lang="en-US" smtClean="0"/>
              <a:t>11</a:t>
            </a:fld>
            <a:endParaRPr lang="en-US"/>
          </a:p>
        </p:txBody>
      </p:sp>
    </p:spTree>
    <p:extLst>
      <p:ext uri="{BB962C8B-B14F-4D97-AF65-F5344CB8AC3E}">
        <p14:creationId xmlns:p14="http://schemas.microsoft.com/office/powerpoint/2010/main" val="48037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A40FEA-E034-401E-823C-C69231EFE8C0}" type="slidenum">
              <a:rPr lang="en-US" smtClean="0"/>
              <a:t>‹#›</a:t>
            </a:fld>
            <a:endParaRPr lang="en-US"/>
          </a:p>
        </p:txBody>
      </p:sp>
    </p:spTree>
    <p:extLst>
      <p:ext uri="{BB962C8B-B14F-4D97-AF65-F5344CB8AC3E}">
        <p14:creationId xmlns:p14="http://schemas.microsoft.com/office/powerpoint/2010/main" val="3329166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0FEA-E034-401E-823C-C69231EFE8C0}" type="slidenum">
              <a:rPr lang="en-US" smtClean="0"/>
              <a:t>‹#›</a:t>
            </a:fld>
            <a:endParaRPr lang="en-US"/>
          </a:p>
        </p:txBody>
      </p:sp>
    </p:spTree>
    <p:extLst>
      <p:ext uri="{BB962C8B-B14F-4D97-AF65-F5344CB8AC3E}">
        <p14:creationId xmlns:p14="http://schemas.microsoft.com/office/powerpoint/2010/main" val="121053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0FEA-E034-401E-823C-C69231EFE8C0}" type="slidenum">
              <a:rPr lang="en-US" smtClean="0"/>
              <a:t>‹#›</a:t>
            </a:fld>
            <a:endParaRPr lang="en-US"/>
          </a:p>
        </p:txBody>
      </p:sp>
    </p:spTree>
    <p:extLst>
      <p:ext uri="{BB962C8B-B14F-4D97-AF65-F5344CB8AC3E}">
        <p14:creationId xmlns:p14="http://schemas.microsoft.com/office/powerpoint/2010/main" val="333351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914400" y="2514600"/>
            <a:ext cx="6705600" cy="762000"/>
          </a:xfrm>
          <a:prstGeom prst="rect">
            <a:avLst/>
          </a:prstGeom>
        </p:spPr>
        <p:txBody>
          <a:bodyPr/>
          <a:lstStyle>
            <a:lvl1pPr>
              <a:defRPr sz="3200"/>
            </a:lvl1pPr>
            <a:lvl2pPr marL="457200" indent="0">
              <a:buNone/>
              <a:defRPr/>
            </a:lvl2pPr>
          </a:lstStyle>
          <a:p>
            <a:pPr lvl="0"/>
            <a:r>
              <a:rPr lang="en-US" dirty="0" smtClean="0"/>
              <a:t>Presentation Title</a:t>
            </a:r>
          </a:p>
        </p:txBody>
      </p:sp>
      <p:sp>
        <p:nvSpPr>
          <p:cNvPr id="11" name="Text Placeholder 10"/>
          <p:cNvSpPr>
            <a:spLocks noGrp="1"/>
          </p:cNvSpPr>
          <p:nvPr>
            <p:ph type="body" sz="quarter" idx="14" hasCustomPrompt="1"/>
          </p:nvPr>
        </p:nvSpPr>
        <p:spPr>
          <a:xfrm>
            <a:off x="914400" y="3276600"/>
            <a:ext cx="6705600" cy="457200"/>
          </a:xfrm>
          <a:prstGeom prst="rect">
            <a:avLst/>
          </a:prstGeom>
        </p:spPr>
        <p:txBody>
          <a:bodyPr/>
          <a:lstStyle>
            <a:lvl1pPr>
              <a:defRPr sz="2000">
                <a:solidFill>
                  <a:srgbClr val="187F9F"/>
                </a:solidFill>
              </a:defRPr>
            </a:lvl1pPr>
          </a:lstStyle>
          <a:p>
            <a:pPr lvl="0"/>
            <a:r>
              <a:rPr lang="en-US" dirty="0" smtClean="0"/>
              <a:t>DATE | DETAILS</a:t>
            </a:r>
          </a:p>
        </p:txBody>
      </p:sp>
    </p:spTree>
    <p:extLst>
      <p:ext uri="{BB962C8B-B14F-4D97-AF65-F5344CB8AC3E}">
        <p14:creationId xmlns:p14="http://schemas.microsoft.com/office/powerpoint/2010/main" val="2553746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62200"/>
            <a:ext cx="8229600" cy="1143000"/>
          </a:xfrm>
          <a:prstGeom prst="rect">
            <a:avLst/>
          </a:prstGeom>
        </p:spPr>
        <p:txBody>
          <a:bodyPr/>
          <a:lstStyle>
            <a:lvl1pPr>
              <a:defRPr sz="3200"/>
            </a:lvl1pPr>
          </a:lstStyle>
          <a:p>
            <a:r>
              <a:rPr lang="en-US" dirty="0" smtClean="0"/>
              <a:t>Presentation Title</a:t>
            </a:r>
            <a:endParaRPr lang="en-US" dirty="0"/>
          </a:p>
        </p:txBody>
      </p:sp>
    </p:spTree>
    <p:extLst>
      <p:ext uri="{BB962C8B-B14F-4D97-AF65-F5344CB8AC3E}">
        <p14:creationId xmlns:p14="http://schemas.microsoft.com/office/powerpoint/2010/main" val="3396988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0"/>
            <a:ext cx="7772400" cy="1470025"/>
          </a:xfrm>
          <a:prstGeom prst="rect">
            <a:avLst/>
          </a:prstGeom>
        </p:spPr>
        <p:txBody>
          <a:bodyPr/>
          <a:lstStyle>
            <a:lvl1pPr>
              <a:defRPr sz="3200"/>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31242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Details</a:t>
            </a:r>
            <a:endParaRPr lang="en-US" dirty="0"/>
          </a:p>
        </p:txBody>
      </p:sp>
    </p:spTree>
    <p:extLst>
      <p:ext uri="{BB962C8B-B14F-4D97-AF65-F5344CB8AC3E}">
        <p14:creationId xmlns:p14="http://schemas.microsoft.com/office/powerpoint/2010/main" val="657553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652462"/>
            <a:ext cx="5486400" cy="566738"/>
          </a:xfrm>
          <a:prstGeom prst="rect">
            <a:avLst/>
          </a:prstGeom>
        </p:spPr>
        <p:txBody>
          <a:bodyPr anchor="b"/>
          <a:lstStyle>
            <a:lvl1pPr algn="ctr">
              <a:defRPr sz="3200" b="0" baseline="0"/>
            </a:lvl1pPr>
          </a:lstStyle>
          <a:p>
            <a:r>
              <a:rPr lang="en-US" dirty="0" smtClean="0"/>
              <a:t>Presentation Title</a:t>
            </a:r>
            <a:endParaRPr lang="en-US" dirty="0"/>
          </a:p>
        </p:txBody>
      </p:sp>
      <p:sp>
        <p:nvSpPr>
          <p:cNvPr id="3" name="Picture Placeholder 2"/>
          <p:cNvSpPr>
            <a:spLocks noGrp="1"/>
          </p:cNvSpPr>
          <p:nvPr>
            <p:ph type="pic" idx="1"/>
          </p:nvPr>
        </p:nvSpPr>
        <p:spPr>
          <a:xfrm>
            <a:off x="1792288" y="12192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87589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81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0FEA-E034-401E-823C-C69231EFE8C0}" type="slidenum">
              <a:rPr lang="en-US" smtClean="0"/>
              <a:t>‹#›</a:t>
            </a:fld>
            <a:endParaRPr lang="en-US"/>
          </a:p>
        </p:txBody>
      </p:sp>
    </p:spTree>
    <p:extLst>
      <p:ext uri="{BB962C8B-B14F-4D97-AF65-F5344CB8AC3E}">
        <p14:creationId xmlns:p14="http://schemas.microsoft.com/office/powerpoint/2010/main" val="388982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40FEA-E034-401E-823C-C69231EFE8C0}" type="slidenum">
              <a:rPr lang="en-US" smtClean="0"/>
              <a:t>‹#›</a:t>
            </a:fld>
            <a:endParaRPr lang="en-US"/>
          </a:p>
        </p:txBody>
      </p:sp>
    </p:spTree>
    <p:extLst>
      <p:ext uri="{BB962C8B-B14F-4D97-AF65-F5344CB8AC3E}">
        <p14:creationId xmlns:p14="http://schemas.microsoft.com/office/powerpoint/2010/main" val="274431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0FEA-E034-401E-823C-C69231EFE8C0}" type="slidenum">
              <a:rPr lang="en-US" smtClean="0"/>
              <a:t>‹#›</a:t>
            </a:fld>
            <a:endParaRPr lang="en-US"/>
          </a:p>
        </p:txBody>
      </p:sp>
    </p:spTree>
    <p:extLst>
      <p:ext uri="{BB962C8B-B14F-4D97-AF65-F5344CB8AC3E}">
        <p14:creationId xmlns:p14="http://schemas.microsoft.com/office/powerpoint/2010/main" val="253332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A40FEA-E034-401E-823C-C69231EFE8C0}" type="slidenum">
              <a:rPr lang="en-US" smtClean="0"/>
              <a:t>‹#›</a:t>
            </a:fld>
            <a:endParaRPr lang="en-US"/>
          </a:p>
        </p:txBody>
      </p:sp>
    </p:spTree>
    <p:extLst>
      <p:ext uri="{BB962C8B-B14F-4D97-AF65-F5344CB8AC3E}">
        <p14:creationId xmlns:p14="http://schemas.microsoft.com/office/powerpoint/2010/main" val="34402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40FEA-E034-401E-823C-C69231EFE8C0}" type="slidenum">
              <a:rPr lang="en-US" smtClean="0"/>
              <a:t>‹#›</a:t>
            </a:fld>
            <a:endParaRPr lang="en-US"/>
          </a:p>
        </p:txBody>
      </p:sp>
    </p:spTree>
    <p:extLst>
      <p:ext uri="{BB962C8B-B14F-4D97-AF65-F5344CB8AC3E}">
        <p14:creationId xmlns:p14="http://schemas.microsoft.com/office/powerpoint/2010/main" val="242568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A40FEA-E034-401E-823C-C69231EFE8C0}" type="slidenum">
              <a:rPr lang="en-US" smtClean="0"/>
              <a:t>‹#›</a:t>
            </a:fld>
            <a:endParaRPr lang="en-US"/>
          </a:p>
        </p:txBody>
      </p:sp>
    </p:spTree>
    <p:extLst>
      <p:ext uri="{BB962C8B-B14F-4D97-AF65-F5344CB8AC3E}">
        <p14:creationId xmlns:p14="http://schemas.microsoft.com/office/powerpoint/2010/main" val="32949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0FEA-E034-401E-823C-C69231EFE8C0}" type="slidenum">
              <a:rPr lang="en-US" smtClean="0"/>
              <a:t>‹#›</a:t>
            </a:fld>
            <a:endParaRPr lang="en-US"/>
          </a:p>
        </p:txBody>
      </p:sp>
    </p:spTree>
    <p:extLst>
      <p:ext uri="{BB962C8B-B14F-4D97-AF65-F5344CB8AC3E}">
        <p14:creationId xmlns:p14="http://schemas.microsoft.com/office/powerpoint/2010/main" val="163991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40FEA-E034-401E-823C-C69231EFE8C0}" type="slidenum">
              <a:rPr lang="en-US" smtClean="0"/>
              <a:t>‹#›</a:t>
            </a:fld>
            <a:endParaRPr lang="en-US"/>
          </a:p>
        </p:txBody>
      </p:sp>
    </p:spTree>
    <p:extLst>
      <p:ext uri="{BB962C8B-B14F-4D97-AF65-F5344CB8AC3E}">
        <p14:creationId xmlns:p14="http://schemas.microsoft.com/office/powerpoint/2010/main" val="291741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4" y="17417"/>
            <a:ext cx="9139646" cy="59218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90601"/>
            <a:ext cx="8229600" cy="5257800"/>
          </a:xfrm>
          <a:prstGeom prst="rect">
            <a:avLst/>
          </a:prstGeom>
        </p:spPr>
        <p:txBody>
          <a:bodyPr vert="horz" lIns="91440" tIns="45720" rIns="91440" bIns="45720" rtlCol="0">
            <a:normAutofit/>
          </a:bodyPr>
          <a:lstStyle/>
          <a:p>
            <a:pPr lvl="0"/>
            <a:r>
              <a:rPr lang="en-US" dirty="0" smtClean="0"/>
              <a:t>Top Level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600200" y="6356350"/>
            <a:ext cx="5334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3400" y="6356350"/>
            <a:ext cx="762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5A40FEA-E034-401E-823C-C69231EFE8C0}" type="slidenum">
              <a:rPr lang="en-US" smtClean="0"/>
              <a:pPr/>
              <a:t>‹#›</a:t>
            </a:fld>
            <a:endParaRPr lang="en-US" dirty="0"/>
          </a:p>
        </p:txBody>
      </p:sp>
    </p:spTree>
    <p:extLst>
      <p:ext uri="{BB962C8B-B14F-4D97-AF65-F5344CB8AC3E}">
        <p14:creationId xmlns:p14="http://schemas.microsoft.com/office/powerpoint/2010/main" val="228686880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487321"/>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baseline="0">
          <a:solidFill>
            <a:schemeClr val="bg1"/>
          </a:solidFill>
          <a:latin typeface="Rockwell" panose="02060603020205020403" pitchFamily="18"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bg1"/>
          </a:solidFill>
          <a:latin typeface="Rockwell" panose="020606030202050204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Rockwell" panose="020606030202050204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Rockwell" panose="020606030202050204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Rockwell" panose="020606030202050204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Rockwell" panose="020606030202050204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70271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ctr" defTabSz="914400" rtl="0" eaLnBrk="1" latinLnBrk="0" hangingPunct="1">
        <a:spcBef>
          <a:spcPct val="0"/>
        </a:spcBef>
        <a:buNone/>
        <a:defRPr sz="4400" kern="1200" baseline="0">
          <a:solidFill>
            <a:schemeClr val="bg1"/>
          </a:solidFill>
          <a:latin typeface="Rockwell" panose="02060603020205020403" pitchFamily="18" charset="0"/>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3200" kern="1200" baseline="0">
          <a:solidFill>
            <a:schemeClr val="bg1"/>
          </a:solidFill>
          <a:latin typeface="Rockwell" panose="020606030202050204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bg1"/>
          </a:solidFill>
          <a:latin typeface="Rockwell" panose="020606030202050204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bg1"/>
          </a:solidFill>
          <a:latin typeface="Rockwell" panose="020606030202050204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Rockwell" panose="020606030202050204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bg1"/>
          </a:solidFill>
          <a:latin typeface="Rockwell" panose="020606030202050204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IOOS</a:t>
            </a:r>
            <a:r>
              <a:rPr lang="en-US" sz="2000" baseline="60000" dirty="0" smtClean="0"/>
              <a:t>®</a:t>
            </a:r>
            <a:r>
              <a:rPr lang="en-US" dirty="0" smtClean="0"/>
              <a:t> and the Blue Economy</a:t>
            </a:r>
            <a:endParaRPr lang="en-US" sz="2000" dirty="0"/>
          </a:p>
        </p:txBody>
      </p:sp>
      <p:sp>
        <p:nvSpPr>
          <p:cNvPr id="3" name="Text Placeholder 2"/>
          <p:cNvSpPr>
            <a:spLocks noGrp="1"/>
          </p:cNvSpPr>
          <p:nvPr>
            <p:ph type="body" sz="quarter" idx="14"/>
          </p:nvPr>
        </p:nvSpPr>
        <p:spPr/>
        <p:txBody>
          <a:bodyPr/>
          <a:lstStyle/>
          <a:p>
            <a:r>
              <a:rPr lang="en-US" dirty="0" smtClean="0"/>
              <a:t>September 21, 2016	MTS Oceans Monterey</a:t>
            </a:r>
            <a:endParaRPr lang="en-US" dirty="0"/>
          </a:p>
        </p:txBody>
      </p:sp>
      <p:sp>
        <p:nvSpPr>
          <p:cNvPr id="4" name="TextBox 3"/>
          <p:cNvSpPr txBox="1"/>
          <p:nvPr/>
        </p:nvSpPr>
        <p:spPr>
          <a:xfrm>
            <a:off x="3124200" y="6292334"/>
            <a:ext cx="5969904" cy="369332"/>
          </a:xfrm>
          <a:prstGeom prst="rect">
            <a:avLst/>
          </a:prstGeom>
          <a:noFill/>
        </p:spPr>
        <p:txBody>
          <a:bodyPr wrap="none" rtlCol="0">
            <a:spAutoFit/>
          </a:bodyPr>
          <a:lstStyle/>
          <a:p>
            <a:r>
              <a:rPr lang="en-US" dirty="0" smtClean="0"/>
              <a:t>Jennifer Patterson, CeNCOOS Information Manager</a:t>
            </a:r>
            <a:endParaRPr lang="en-US" dirty="0"/>
          </a:p>
        </p:txBody>
      </p:sp>
    </p:spTree>
    <p:extLst>
      <p:ext uri="{BB962C8B-B14F-4D97-AF65-F5344CB8AC3E}">
        <p14:creationId xmlns:p14="http://schemas.microsoft.com/office/powerpoint/2010/main" val="1546201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Entrepreneurs using data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2672"/>
            <a:ext cx="6296025" cy="577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343400" y="914400"/>
            <a:ext cx="46482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Recreational and Sport Fishing</a:t>
            </a:r>
            <a:endParaRPr lang="en-US" dirty="0"/>
          </a:p>
        </p:txBody>
      </p:sp>
    </p:spTree>
    <p:extLst>
      <p:ext uri="{BB962C8B-B14F-4D97-AF65-F5344CB8AC3E}">
        <p14:creationId xmlns:p14="http://schemas.microsoft.com/office/powerpoint/2010/main" val="580509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8656" y="2819400"/>
            <a:ext cx="6872344"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5275" y="533400"/>
            <a:ext cx="8229600" cy="1143000"/>
          </a:xfrm>
        </p:spPr>
        <p:txBody>
          <a:bodyPr/>
          <a:lstStyle/>
          <a:p>
            <a:pPr>
              <a:lnSpc>
                <a:spcPts val="4700"/>
              </a:lnSpc>
            </a:pPr>
            <a:r>
              <a:rPr lang="en-US" dirty="0" smtClean="0"/>
              <a:t>Enabling Decision Making</a:t>
            </a:r>
            <a:br>
              <a:rPr lang="en-US" dirty="0" smtClean="0"/>
            </a:br>
            <a:r>
              <a:rPr lang="en-US" dirty="0" smtClean="0"/>
              <a:t>Advancing Science</a:t>
            </a:r>
            <a:br>
              <a:rPr lang="en-US" dirty="0" smtClean="0"/>
            </a:br>
            <a:r>
              <a:rPr lang="en-US" dirty="0" smtClean="0"/>
              <a:t>Fostering Technology Advances</a:t>
            </a:r>
            <a:endParaRPr lang="en-US" dirty="0"/>
          </a:p>
        </p:txBody>
      </p:sp>
      <p:sp>
        <p:nvSpPr>
          <p:cNvPr id="5" name="Rectangle 4"/>
          <p:cNvSpPr/>
          <p:nvPr/>
        </p:nvSpPr>
        <p:spPr>
          <a:xfrm>
            <a:off x="1128656" y="3048000"/>
            <a:ext cx="6872344" cy="2523635"/>
          </a:xfrm>
          <a:prstGeom prst="rect">
            <a:avLst/>
          </a:prstGeom>
        </p:spPr>
        <p:txBody>
          <a:bodyPr wrap="square" lIns="91307" tIns="45654" rIns="91307" bIns="45654">
            <a:spAutoFit/>
          </a:bodyPr>
          <a:lstStyle/>
          <a:p>
            <a:pPr algn="ctr"/>
            <a:r>
              <a:rPr lang="en-US" altLang="en-US" b="1" dirty="0" smtClean="0">
                <a:cs typeface="Arial" pitchFamily="34" charset="0"/>
              </a:rPr>
              <a:t>www.noaa.ioos.gov</a:t>
            </a:r>
            <a:r>
              <a:rPr lang="en-US" altLang="en-US" b="1" dirty="0">
                <a:cs typeface="Arial" pitchFamily="34" charset="0"/>
              </a:rPr>
              <a:t> </a:t>
            </a:r>
            <a:r>
              <a:rPr lang="en-US" altLang="en-US" b="1" dirty="0" smtClean="0">
                <a:cs typeface="Arial" pitchFamily="34" charset="0"/>
              </a:rPr>
              <a:t>               </a:t>
            </a:r>
            <a:r>
              <a:rPr lang="en-US" altLang="en-US" b="1" dirty="0">
                <a:cs typeface="Arial" pitchFamily="34" charset="0"/>
              </a:rPr>
              <a:t>www.cencoos.org</a:t>
            </a:r>
          </a:p>
          <a:p>
            <a:pPr algn="ctr" eaLnBrk="1" hangingPunct="1">
              <a:buFontTx/>
              <a:buNone/>
            </a:pPr>
            <a:endParaRPr lang="en-US" altLang="en-US" b="1" dirty="0">
              <a:cs typeface="Arial" pitchFamily="34" charset="0"/>
            </a:endParaRPr>
          </a:p>
          <a:p>
            <a:pPr algn="ctr" eaLnBrk="1" hangingPunct="1">
              <a:buFontTx/>
              <a:buNone/>
            </a:pPr>
            <a:endParaRPr lang="en-US" altLang="en-US" sz="1400" b="1" dirty="0" smtClean="0">
              <a:cs typeface="Arial" pitchFamily="34" charset="0"/>
            </a:endParaRPr>
          </a:p>
          <a:p>
            <a:pPr algn="ctr" eaLnBrk="1" hangingPunct="1">
              <a:buFontTx/>
              <a:buNone/>
            </a:pPr>
            <a:r>
              <a:rPr lang="en-US" altLang="en-US" b="1" dirty="0" smtClean="0">
                <a:cs typeface="Arial" pitchFamily="34" charset="0"/>
              </a:rPr>
              <a:t>@</a:t>
            </a:r>
            <a:r>
              <a:rPr lang="en-US" altLang="en-US" b="1" dirty="0" err="1" smtClean="0">
                <a:cs typeface="Arial" pitchFamily="34" charset="0"/>
              </a:rPr>
              <a:t>usioosgov</a:t>
            </a:r>
            <a:r>
              <a:rPr lang="en-US" altLang="en-US" b="1" dirty="0" smtClean="0">
                <a:cs typeface="Arial" pitchFamily="34" charset="0"/>
              </a:rPr>
              <a:t>     @</a:t>
            </a:r>
            <a:r>
              <a:rPr lang="en-US" altLang="en-US" b="1" dirty="0" err="1" smtClean="0">
                <a:cs typeface="Arial" pitchFamily="34" charset="0"/>
              </a:rPr>
              <a:t>cencoos</a:t>
            </a:r>
            <a:endParaRPr lang="en-US" altLang="en-US" b="1" dirty="0" smtClean="0">
              <a:cs typeface="Arial" pitchFamily="34" charset="0"/>
            </a:endParaRPr>
          </a:p>
          <a:p>
            <a:pPr algn="ctr" eaLnBrk="1" hangingPunct="1">
              <a:buFontTx/>
              <a:buNone/>
            </a:pPr>
            <a:endParaRPr lang="en-US" altLang="en-US" b="1" dirty="0">
              <a:cs typeface="Arial" pitchFamily="34" charset="0"/>
            </a:endParaRPr>
          </a:p>
          <a:p>
            <a:pPr algn="ctr"/>
            <a:endParaRPr lang="en-US" altLang="en-US" b="1" dirty="0">
              <a:cs typeface="Arial" pitchFamily="34" charset="0"/>
            </a:endParaRPr>
          </a:p>
          <a:p>
            <a:pPr algn="ctr"/>
            <a:r>
              <a:rPr lang="en-US" altLang="en-US" b="1" dirty="0">
                <a:cs typeface="Arial" pitchFamily="34" charset="0"/>
              </a:rPr>
              <a:t>https://www.facebook.com/usioosgov</a:t>
            </a:r>
          </a:p>
          <a:p>
            <a:pPr algn="ctr" eaLnBrk="1" hangingPunct="1">
              <a:buFontTx/>
              <a:buNone/>
            </a:pPr>
            <a:endParaRPr lang="en-US" altLang="en-US" b="1" dirty="0" smtClean="0">
              <a:cs typeface="Arial" pitchFamily="34" charset="0"/>
            </a:endParaRPr>
          </a:p>
          <a:p>
            <a:pPr eaLnBrk="1" hangingPunct="1">
              <a:buFontTx/>
              <a:buNone/>
            </a:pPr>
            <a:endParaRPr lang="en-US" altLang="en-US" b="1" dirty="0">
              <a:cs typeface="Arial" pitchFamily="34" charset="0"/>
            </a:endParaRPr>
          </a:p>
        </p:txBody>
      </p:sp>
    </p:spTree>
    <p:extLst>
      <p:ext uri="{BB962C8B-B14F-4D97-AF65-F5344CB8AC3E}">
        <p14:creationId xmlns:p14="http://schemas.microsoft.com/office/powerpoint/2010/main" val="3373350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algn="ctr" eaLnBrk="1" hangingPunct="1"/>
            <a:r>
              <a:rPr lang="en-US" altLang="en-US" sz="3000" dirty="0" smtClean="0"/>
              <a:t>What is IOOS?</a:t>
            </a:r>
          </a:p>
        </p:txBody>
      </p:sp>
      <p:sp>
        <p:nvSpPr>
          <p:cNvPr id="4" name="Content Placeholder 3"/>
          <p:cNvSpPr>
            <a:spLocks noGrp="1"/>
          </p:cNvSpPr>
          <p:nvPr>
            <p:ph idx="1"/>
          </p:nvPr>
        </p:nvSpPr>
        <p:spPr>
          <a:xfrm>
            <a:off x="228600" y="1066800"/>
            <a:ext cx="8629650" cy="2651125"/>
          </a:xfrm>
        </p:spPr>
        <p:txBody>
          <a:bodyPr rtlCol="0">
            <a:normAutofit/>
          </a:bodyPr>
          <a:lstStyle/>
          <a:p>
            <a:pPr algn="ctr">
              <a:defRPr/>
            </a:pPr>
            <a:r>
              <a:rPr lang="en-US" sz="2000" dirty="0" smtClean="0"/>
              <a:t>observing and predictive </a:t>
            </a:r>
            <a:r>
              <a:rPr lang="en-US" sz="2000" dirty="0"/>
              <a:t>tools </a:t>
            </a:r>
            <a:endParaRPr lang="en-US" sz="2000" dirty="0" smtClean="0"/>
          </a:p>
          <a:p>
            <a:pPr algn="ctr">
              <a:defRPr/>
            </a:pPr>
            <a:endParaRPr lang="en-US" sz="2000" dirty="0" smtClean="0"/>
          </a:p>
          <a:p>
            <a:pPr algn="ctr">
              <a:defRPr/>
            </a:pPr>
            <a:r>
              <a:rPr lang="en-US" sz="2000" dirty="0" smtClean="0"/>
              <a:t>benefit economy, environment</a:t>
            </a:r>
            <a:r>
              <a:rPr lang="en-US" sz="2000" dirty="0"/>
              <a:t>, </a:t>
            </a:r>
            <a:r>
              <a:rPr lang="en-US" sz="2000" dirty="0" smtClean="0"/>
              <a:t>public </a:t>
            </a:r>
            <a:r>
              <a:rPr lang="en-US" sz="2000" dirty="0"/>
              <a:t>safety </a:t>
            </a:r>
            <a:endParaRPr lang="en-US" sz="2000" dirty="0" smtClean="0"/>
          </a:p>
        </p:txBody>
      </p:sp>
      <p:sp>
        <p:nvSpPr>
          <p:cNvPr id="7" name="Slide Number Placeholder 6"/>
          <p:cNvSpPr>
            <a:spLocks noGrp="1"/>
          </p:cNvSpPr>
          <p:nvPr>
            <p:ph type="sldNum" sz="quarter" idx="11"/>
          </p:nvPr>
        </p:nvSpPr>
        <p:spPr/>
        <p:txBody>
          <a:bodyPr/>
          <a:lstStyle/>
          <a:p>
            <a:pPr>
              <a:defRPr/>
            </a:pPr>
            <a:fld id="{C5140AC7-F79D-4B62-B791-8F6E958EFBA0}" type="slidenum">
              <a:rPr lang="en-US"/>
              <a:pPr>
                <a:defRPr/>
              </a:pPr>
              <a:t>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 y="2512996"/>
            <a:ext cx="7498080" cy="3811604"/>
          </a:xfrm>
          <a:prstGeom prst="rect">
            <a:avLst/>
          </a:prstGeom>
        </p:spPr>
      </p:pic>
    </p:spTree>
    <p:extLst>
      <p:ext uri="{BB962C8B-B14F-4D97-AF65-F5344CB8AC3E}">
        <p14:creationId xmlns:p14="http://schemas.microsoft.com/office/powerpoint/2010/main" val="65273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Big is IOOS</a:t>
            </a:r>
            <a:endParaRPr lang="en-US" dirty="0"/>
          </a:p>
        </p:txBody>
      </p:sp>
      <p:sp>
        <p:nvSpPr>
          <p:cNvPr id="3" name="Content Placeholder 2"/>
          <p:cNvSpPr>
            <a:spLocks noGrp="1"/>
          </p:cNvSpPr>
          <p:nvPr>
            <p:ph idx="1"/>
          </p:nvPr>
        </p:nvSpPr>
        <p:spPr>
          <a:xfrm>
            <a:off x="457200" y="838200"/>
            <a:ext cx="8229600" cy="5410201"/>
          </a:xfrm>
        </p:spPr>
        <p:txBody>
          <a:bodyPr/>
          <a:lstStyle/>
          <a:p>
            <a:pPr algn="ctr"/>
            <a:r>
              <a:rPr lang="en-US" dirty="0" smtClean="0"/>
              <a:t>11 Regions in the U.S.</a:t>
            </a:r>
          </a:p>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729" y="1447800"/>
            <a:ext cx="6191469" cy="4309262"/>
          </a:xfrm>
          <a:prstGeom prst="rect">
            <a:avLst/>
          </a:prstGeom>
        </p:spPr>
      </p:pic>
    </p:spTree>
    <p:extLst>
      <p:ext uri="{BB962C8B-B14F-4D97-AF65-F5344CB8AC3E}">
        <p14:creationId xmlns:p14="http://schemas.microsoft.com/office/powerpoint/2010/main" val="1560117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0" y="762000"/>
            <a:ext cx="2590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p:cNvSpPr>
            <a:spLocks noGrp="1"/>
          </p:cNvSpPr>
          <p:nvPr>
            <p:ph type="title"/>
          </p:nvPr>
        </p:nvSpPr>
        <p:spPr/>
        <p:txBody>
          <a:bodyPr/>
          <a:lstStyle/>
          <a:p>
            <a:r>
              <a:rPr lang="en-US" altLang="en-US" dirty="0" smtClean="0"/>
              <a:t>IOOS Data is BIG data</a:t>
            </a:r>
          </a:p>
        </p:txBody>
      </p:sp>
      <p:sp>
        <p:nvSpPr>
          <p:cNvPr id="1024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1742E222-6DB1-4729-B38E-E65415FBC5E6}" type="slidenum">
              <a:rPr lang="en-US" altLang="en-US">
                <a:solidFill>
                  <a:schemeClr val="tx2"/>
                </a:solidFill>
              </a:rPr>
              <a:pPr fontAlgn="base">
                <a:spcBef>
                  <a:spcPct val="0"/>
                </a:spcBef>
                <a:spcAft>
                  <a:spcPct val="0"/>
                </a:spcAft>
              </a:pPr>
              <a:t>4</a:t>
            </a:fld>
            <a:endParaRPr lang="en-US" altLang="en-US">
              <a:solidFill>
                <a:schemeClr val="tx2"/>
              </a:solidFill>
            </a:endParaRPr>
          </a:p>
        </p:txBody>
      </p:sp>
      <p:pic>
        <p:nvPicPr>
          <p:cNvPr id="10244" name="Shape 179"/>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 y="914400"/>
            <a:ext cx="52720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12" y="3880027"/>
            <a:ext cx="5348288" cy="343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38801" y="837247"/>
            <a:ext cx="3352800" cy="6155531"/>
          </a:xfrm>
          <a:prstGeom prst="rect">
            <a:avLst/>
          </a:prstGeom>
          <a:noFill/>
        </p:spPr>
        <p:txBody>
          <a:bodyPr wrap="square" rtlCol="0">
            <a:spAutoFit/>
          </a:bodyPr>
          <a:lstStyle/>
          <a:p>
            <a:pPr algn="ctr"/>
            <a:r>
              <a:rPr lang="en-US" altLang="en-US" sz="2400" b="1" i="1" dirty="0">
                <a:solidFill>
                  <a:schemeClr val="bg1"/>
                </a:solidFill>
                <a:latin typeface="Rokkitt"/>
                <a:ea typeface="Rokkitt"/>
                <a:cs typeface="Rokkitt"/>
                <a:sym typeface="Rokkitt"/>
              </a:rPr>
              <a:t>Petabytes </a:t>
            </a:r>
            <a:endParaRPr lang="en-US" altLang="en-US" sz="2400" b="1" i="1" dirty="0" smtClean="0">
              <a:solidFill>
                <a:schemeClr val="bg1"/>
              </a:solidFill>
              <a:latin typeface="Rokkitt"/>
              <a:ea typeface="Rokkitt"/>
              <a:cs typeface="Rokkitt"/>
              <a:sym typeface="Rokkitt"/>
            </a:endParaRPr>
          </a:p>
          <a:p>
            <a:pPr algn="ctr"/>
            <a:r>
              <a:rPr lang="en-US" altLang="en-US" sz="2400" b="1" i="1" dirty="0" smtClean="0">
                <a:solidFill>
                  <a:schemeClr val="bg1"/>
                </a:solidFill>
                <a:latin typeface="Rokkitt"/>
                <a:ea typeface="Rokkitt"/>
                <a:cs typeface="Rokkitt"/>
                <a:sym typeface="Rokkitt"/>
              </a:rPr>
              <a:t>of </a:t>
            </a:r>
          </a:p>
          <a:p>
            <a:pPr algn="ctr"/>
            <a:r>
              <a:rPr lang="en-US" altLang="en-US" sz="2400" b="1" i="1" dirty="0" smtClean="0">
                <a:solidFill>
                  <a:schemeClr val="bg1"/>
                </a:solidFill>
                <a:latin typeface="Rokkitt"/>
                <a:ea typeface="Rokkitt"/>
                <a:cs typeface="Rokkitt"/>
                <a:sym typeface="Rokkitt"/>
              </a:rPr>
              <a:t>Open </a:t>
            </a:r>
            <a:r>
              <a:rPr lang="en-US" altLang="en-US" sz="2400" b="1" i="1" dirty="0">
                <a:solidFill>
                  <a:schemeClr val="bg1"/>
                </a:solidFill>
                <a:latin typeface="Rokkitt"/>
                <a:ea typeface="Rokkitt"/>
                <a:cs typeface="Rokkitt"/>
                <a:sym typeface="Rokkitt"/>
              </a:rPr>
              <a:t>Data</a:t>
            </a:r>
          </a:p>
          <a:p>
            <a:pPr algn="ctr"/>
            <a:endParaRPr lang="en-US" altLang="en-US" sz="2400" b="1" dirty="0" smtClean="0">
              <a:solidFill>
                <a:schemeClr val="accent6">
                  <a:lumMod val="75000"/>
                </a:schemeClr>
              </a:solidFill>
              <a:latin typeface="Rokkitt"/>
              <a:ea typeface="Rokkitt"/>
              <a:cs typeface="Rokkitt"/>
              <a:sym typeface="Rokkitt"/>
            </a:endParaRPr>
          </a:p>
          <a:p>
            <a:pPr algn="ctr"/>
            <a:r>
              <a:rPr lang="en-US" altLang="en-US" sz="2400" b="1" dirty="0" smtClean="0">
                <a:solidFill>
                  <a:schemeClr val="accent6">
                    <a:lumMod val="75000"/>
                  </a:schemeClr>
                </a:solidFill>
                <a:latin typeface="Rokkitt"/>
                <a:ea typeface="Rokkitt"/>
                <a:cs typeface="Rokkitt"/>
                <a:sym typeface="Rokkitt"/>
              </a:rPr>
              <a:t>29,755</a:t>
            </a:r>
            <a:r>
              <a:rPr lang="en-US" altLang="en-US" b="1" dirty="0" smtClean="0">
                <a:solidFill>
                  <a:schemeClr val="accent6">
                    <a:lumMod val="75000"/>
                  </a:schemeClr>
                </a:solidFill>
                <a:latin typeface="Rokkitt"/>
                <a:ea typeface="Rokkitt"/>
                <a:cs typeface="Rokkitt"/>
                <a:sym typeface="Rokkitt"/>
              </a:rPr>
              <a:t> </a:t>
            </a:r>
          </a:p>
          <a:p>
            <a:pPr algn="ctr"/>
            <a:r>
              <a:rPr lang="en-US" altLang="en-US" dirty="0" smtClean="0">
                <a:solidFill>
                  <a:schemeClr val="accent6">
                    <a:lumMod val="75000"/>
                  </a:schemeClr>
                </a:solidFill>
                <a:latin typeface="Rokkitt"/>
                <a:ea typeface="Rokkitt"/>
                <a:cs typeface="Rokkitt"/>
                <a:sym typeface="Rokkitt"/>
              </a:rPr>
              <a:t>stations</a:t>
            </a:r>
          </a:p>
          <a:p>
            <a:pPr algn="ctr"/>
            <a:endParaRPr lang="en-US" altLang="en-US" sz="2400" b="1" dirty="0" smtClean="0">
              <a:solidFill>
                <a:srgbClr val="081665"/>
              </a:solidFill>
              <a:latin typeface="Rokkitt"/>
              <a:ea typeface="Rokkitt"/>
              <a:cs typeface="Rokkitt"/>
              <a:sym typeface="Rokkitt"/>
            </a:endParaRPr>
          </a:p>
          <a:p>
            <a:pPr algn="ctr"/>
            <a:r>
              <a:rPr lang="en-US" altLang="en-US" sz="2400" b="1" dirty="0" smtClean="0">
                <a:solidFill>
                  <a:srgbClr val="7030A0"/>
                </a:solidFill>
                <a:latin typeface="Rokkitt"/>
                <a:ea typeface="Rokkitt"/>
                <a:cs typeface="Rokkitt"/>
                <a:sym typeface="Rokkitt"/>
              </a:rPr>
              <a:t>93,734</a:t>
            </a:r>
            <a:r>
              <a:rPr lang="en-US" altLang="en-US" b="1" dirty="0" smtClean="0">
                <a:solidFill>
                  <a:srgbClr val="7030A0"/>
                </a:solidFill>
                <a:latin typeface="Rokkitt"/>
                <a:ea typeface="Rokkitt"/>
                <a:cs typeface="Rokkitt"/>
                <a:sym typeface="Rokkitt"/>
              </a:rPr>
              <a:t> </a:t>
            </a:r>
          </a:p>
          <a:p>
            <a:pPr algn="ctr"/>
            <a:r>
              <a:rPr lang="en-US" altLang="en-US" dirty="0" smtClean="0">
                <a:solidFill>
                  <a:srgbClr val="7030A0"/>
                </a:solidFill>
                <a:latin typeface="Rokkitt"/>
                <a:ea typeface="Rokkitt"/>
                <a:cs typeface="Rokkitt"/>
                <a:sym typeface="Rokkitt"/>
              </a:rPr>
              <a:t>sensors</a:t>
            </a:r>
          </a:p>
          <a:p>
            <a:pPr algn="ctr"/>
            <a:endParaRPr lang="en-US" altLang="en-US" sz="2000" b="1" dirty="0" smtClean="0">
              <a:solidFill>
                <a:srgbClr val="081665"/>
              </a:solidFill>
              <a:latin typeface="Rokkitt"/>
              <a:ea typeface="Rokkitt"/>
              <a:cs typeface="Rokkitt"/>
              <a:sym typeface="Rokkitt"/>
            </a:endParaRPr>
          </a:p>
          <a:p>
            <a:pPr algn="ctr"/>
            <a:r>
              <a:rPr lang="en-US" altLang="en-US" sz="2400" b="1" dirty="0" smtClean="0">
                <a:solidFill>
                  <a:srgbClr val="0070C0"/>
                </a:solidFill>
                <a:latin typeface="Rokkitt"/>
                <a:ea typeface="Rokkitt"/>
                <a:cs typeface="Rokkitt"/>
                <a:sym typeface="Rokkitt"/>
              </a:rPr>
              <a:t>37 </a:t>
            </a:r>
          </a:p>
          <a:p>
            <a:pPr algn="ctr"/>
            <a:r>
              <a:rPr lang="en-US" altLang="en-US" dirty="0" smtClean="0">
                <a:solidFill>
                  <a:srgbClr val="0070C0"/>
                </a:solidFill>
                <a:latin typeface="Rokkitt"/>
                <a:ea typeface="Rokkitt"/>
                <a:cs typeface="Rokkitt"/>
                <a:sym typeface="Rokkitt"/>
              </a:rPr>
              <a:t>national </a:t>
            </a:r>
            <a:r>
              <a:rPr lang="en-US" altLang="en-US" dirty="0">
                <a:solidFill>
                  <a:srgbClr val="0070C0"/>
                </a:solidFill>
                <a:latin typeface="Rokkitt"/>
                <a:ea typeface="Rokkitt"/>
                <a:cs typeface="Rokkitt"/>
                <a:sym typeface="Rokkitt"/>
              </a:rPr>
              <a:t>sensor </a:t>
            </a:r>
            <a:r>
              <a:rPr lang="en-US" altLang="en-US" dirty="0" smtClean="0">
                <a:solidFill>
                  <a:srgbClr val="0070C0"/>
                </a:solidFill>
                <a:latin typeface="Rokkitt"/>
                <a:ea typeface="Rokkitt"/>
                <a:cs typeface="Rokkitt"/>
                <a:sym typeface="Rokkitt"/>
              </a:rPr>
              <a:t>networks</a:t>
            </a:r>
          </a:p>
          <a:p>
            <a:pPr algn="ctr"/>
            <a:endParaRPr lang="en-US" altLang="en-US" sz="2400" b="1" i="1" u="sng" dirty="0" smtClean="0">
              <a:solidFill>
                <a:srgbClr val="FF0000"/>
              </a:solidFill>
              <a:latin typeface="Rokkitt"/>
              <a:ea typeface="Rokkitt"/>
              <a:cs typeface="Rokkitt"/>
              <a:sym typeface="Rokkitt"/>
            </a:endParaRPr>
          </a:p>
          <a:p>
            <a:pPr algn="ctr"/>
            <a:r>
              <a:rPr lang="en-US" altLang="en-US" sz="2800" b="1" dirty="0" smtClean="0">
                <a:solidFill>
                  <a:srgbClr val="C00000"/>
                </a:solidFill>
                <a:latin typeface="Rokkitt"/>
                <a:ea typeface="Rokkitt"/>
                <a:cs typeface="Rokkitt"/>
                <a:sym typeface="Rokkitt"/>
              </a:rPr>
              <a:t>38,716,733</a:t>
            </a:r>
            <a:r>
              <a:rPr lang="en-US" altLang="en-US" dirty="0" smtClean="0">
                <a:solidFill>
                  <a:srgbClr val="C00000"/>
                </a:solidFill>
                <a:latin typeface="Rokkitt"/>
                <a:ea typeface="Rokkitt"/>
                <a:cs typeface="Rokkitt"/>
                <a:sym typeface="Rokkitt"/>
              </a:rPr>
              <a:t> </a:t>
            </a:r>
            <a:r>
              <a:rPr lang="en-US" altLang="en-US" b="1" dirty="0" smtClean="0">
                <a:solidFill>
                  <a:srgbClr val="081665"/>
                </a:solidFill>
                <a:latin typeface="Rokkitt"/>
                <a:ea typeface="Rokkitt"/>
                <a:cs typeface="Rokkitt"/>
                <a:sym typeface="Rokkitt"/>
              </a:rPr>
              <a:t> </a:t>
            </a:r>
          </a:p>
          <a:p>
            <a:pPr algn="ctr"/>
            <a:r>
              <a:rPr lang="en-US" altLang="en-US" dirty="0" smtClean="0">
                <a:solidFill>
                  <a:srgbClr val="C00000"/>
                </a:solidFill>
                <a:latin typeface="Rokkitt"/>
                <a:ea typeface="Rokkitt"/>
                <a:cs typeface="Rokkitt"/>
                <a:sym typeface="Rokkitt"/>
              </a:rPr>
              <a:t>sensor </a:t>
            </a:r>
            <a:r>
              <a:rPr lang="en-US" altLang="en-US" dirty="0">
                <a:solidFill>
                  <a:srgbClr val="C00000"/>
                </a:solidFill>
                <a:latin typeface="Rokkitt"/>
                <a:ea typeface="Rokkitt"/>
                <a:cs typeface="Rokkitt"/>
                <a:sym typeface="Rokkitt"/>
              </a:rPr>
              <a:t>observations </a:t>
            </a:r>
            <a:endParaRPr lang="en-US" altLang="en-US" dirty="0" smtClean="0">
              <a:solidFill>
                <a:srgbClr val="C00000"/>
              </a:solidFill>
              <a:latin typeface="Rokkitt"/>
              <a:ea typeface="Rokkitt"/>
              <a:cs typeface="Rokkitt"/>
              <a:sym typeface="Rokkitt"/>
            </a:endParaRPr>
          </a:p>
          <a:p>
            <a:pPr algn="ctr"/>
            <a:r>
              <a:rPr lang="en-US" altLang="en-US" i="1" dirty="0" smtClean="0">
                <a:solidFill>
                  <a:srgbClr val="C00000"/>
                </a:solidFill>
                <a:latin typeface="Rokkitt"/>
                <a:ea typeface="Rokkitt"/>
                <a:cs typeface="Rokkitt"/>
                <a:sym typeface="Rokkitt"/>
              </a:rPr>
              <a:t>Per week</a:t>
            </a:r>
          </a:p>
          <a:p>
            <a:pPr algn="ctr"/>
            <a:endParaRPr lang="en-US" altLang="en-US" i="1" dirty="0">
              <a:solidFill>
                <a:srgbClr val="C00000"/>
              </a:solidFill>
              <a:latin typeface="Rokkitt"/>
              <a:ea typeface="Rokkitt"/>
              <a:cs typeface="Rokkitt"/>
              <a:sym typeface="Rokkitt"/>
            </a:endParaRPr>
          </a:p>
          <a:p>
            <a:pPr algn="ctr"/>
            <a:endParaRPr lang="en-US" b="1" dirty="0"/>
          </a:p>
        </p:txBody>
      </p:sp>
    </p:spTree>
    <p:extLst>
      <p:ext uri="{BB962C8B-B14F-4D97-AF65-F5344CB8AC3E}">
        <p14:creationId xmlns:p14="http://schemas.microsoft.com/office/powerpoint/2010/main" val="543546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5400" dirty="0" smtClean="0"/>
              <a:t>Data Application Examples</a:t>
            </a:r>
            <a:endParaRPr lang="en-US" sz="5400" dirty="0"/>
          </a:p>
        </p:txBody>
      </p:sp>
      <p:sp>
        <p:nvSpPr>
          <p:cNvPr id="4" name="Text Placeholder 3"/>
          <p:cNvSpPr>
            <a:spLocks noGrp="1"/>
          </p:cNvSpPr>
          <p:nvPr>
            <p:ph type="body" sz="quarter" idx="14"/>
          </p:nvPr>
        </p:nvSpPr>
        <p:spPr/>
        <p:txBody>
          <a:bodyPr/>
          <a:lstStyle/>
          <a:p>
            <a:endParaRPr lang="en-US" dirty="0" smtClean="0"/>
          </a:p>
          <a:p>
            <a:endParaRPr lang="en-US" dirty="0"/>
          </a:p>
        </p:txBody>
      </p:sp>
    </p:spTree>
    <p:extLst>
      <p:ext uri="{BB962C8B-B14F-4D97-AF65-F5344CB8AC3E}">
        <p14:creationId xmlns:p14="http://schemas.microsoft.com/office/powerpoint/2010/main" val="2539126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228600" y="150813"/>
            <a:ext cx="6215063" cy="495807"/>
          </a:xfrm>
          <a:prstGeom prst="rect">
            <a:avLst/>
          </a:prstGeom>
          <a:noFill/>
          <a:ln>
            <a:noFill/>
          </a:ln>
          <a:extLst/>
        </p:spPr>
        <p:txBody>
          <a:bodyPr lIns="64291" tIns="32146" rIns="64291" bIns="32146">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fontAlgn="auto" hangingPunct="1">
              <a:spcBef>
                <a:spcPct val="0"/>
              </a:spcBef>
              <a:spcAft>
                <a:spcPts val="0"/>
              </a:spcAft>
              <a:buFontTx/>
              <a:buNone/>
              <a:defRPr/>
            </a:pPr>
            <a:r>
              <a:rPr lang="en-US" altLang="en-US" sz="2800" b="1" dirty="0">
                <a:solidFill>
                  <a:schemeClr val="bg1"/>
                </a:solidFill>
                <a:latin typeface="+mj-lt"/>
                <a:ea typeface="ヒラギノ角ゴ ProN W3"/>
                <a:cs typeface="+mn-cs"/>
                <a:sym typeface="Gill Sans"/>
              </a:rPr>
              <a:t>Without </a:t>
            </a:r>
            <a:r>
              <a:rPr lang="en-US" altLang="en-US" sz="2800" b="1" dirty="0" smtClean="0">
                <a:solidFill>
                  <a:schemeClr val="bg1"/>
                </a:solidFill>
                <a:latin typeface="+mj-lt"/>
                <a:ea typeface="ヒラギノ角ゴ ProN W3"/>
                <a:cs typeface="+mn-cs"/>
                <a:sym typeface="Gill Sans"/>
              </a:rPr>
              <a:t> Shipping…</a:t>
            </a:r>
            <a:endParaRPr lang="en-US" altLang="en-US" sz="2800" b="1" dirty="0">
              <a:solidFill>
                <a:schemeClr val="bg1"/>
              </a:solidFill>
              <a:latin typeface="+mj-lt"/>
              <a:ea typeface="ヒラギノ角ゴ ProN W3"/>
              <a:cs typeface="+mn-cs"/>
              <a:sym typeface="Gill Sans"/>
            </a:endParaRPr>
          </a:p>
        </p:txBody>
      </p:sp>
      <p:pic>
        <p:nvPicPr>
          <p:cNvPr id="133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20800" y="669925"/>
            <a:ext cx="3327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4"/>
          <p:cNvSpPr txBox="1">
            <a:spLocks noChangeArrowheads="1"/>
          </p:cNvSpPr>
          <p:nvPr/>
        </p:nvSpPr>
        <p:spPr bwMode="auto">
          <a:xfrm>
            <a:off x="44450" y="5257800"/>
            <a:ext cx="168116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algn="l" eaLnBrk="0" hangingPunct="0">
              <a:defRPr sz="3600">
                <a:solidFill>
                  <a:schemeClr val="tx1"/>
                </a:solidFill>
                <a:latin typeface="Arial" charset="0"/>
                <a:ea typeface="ヒラギノ角ゴ ProN W3" charset="-128"/>
                <a:sym typeface="Arial" charset="0"/>
              </a:defRPr>
            </a:lvl1pPr>
            <a:lvl2pPr marL="742950" indent="-285750" algn="l" eaLnBrk="0" hangingPunct="0">
              <a:defRPr sz="3600">
                <a:solidFill>
                  <a:schemeClr val="tx1"/>
                </a:solidFill>
                <a:latin typeface="Arial" charset="0"/>
                <a:ea typeface="ヒラギノ角ゴ ProN W3" charset="-128"/>
                <a:sym typeface="Arial" charset="0"/>
              </a:defRPr>
            </a:lvl2pPr>
            <a:lvl3pPr marL="1143000" indent="-228600" algn="l" eaLnBrk="0" hangingPunct="0">
              <a:defRPr sz="3600">
                <a:solidFill>
                  <a:schemeClr val="tx1"/>
                </a:solidFill>
                <a:latin typeface="Arial" charset="0"/>
                <a:ea typeface="ヒラギノ角ゴ ProN W3" charset="-128"/>
                <a:sym typeface="Arial" charset="0"/>
              </a:defRPr>
            </a:lvl3pPr>
            <a:lvl4pPr marL="1600200" indent="-228600" algn="l" eaLnBrk="0" hangingPunct="0">
              <a:defRPr sz="3600">
                <a:solidFill>
                  <a:schemeClr val="tx1"/>
                </a:solidFill>
                <a:latin typeface="Arial" charset="0"/>
                <a:ea typeface="ヒラギノ角ゴ ProN W3" charset="-128"/>
                <a:sym typeface="Arial" charset="0"/>
              </a:defRPr>
            </a:lvl4pPr>
            <a:lvl5pPr marL="2057400" indent="-228600" algn="l" eaLnBrk="0" hangingPunct="0">
              <a:defRPr sz="3600">
                <a:solidFill>
                  <a:schemeClr val="tx1"/>
                </a:solidFill>
                <a:latin typeface="Arial" charset="0"/>
                <a:ea typeface="ヒラギノ角ゴ ProN W3" charset="-128"/>
                <a:sym typeface="Arial" charset="0"/>
              </a:defRPr>
            </a:lvl5pPr>
            <a:lvl6pPr marL="25146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6pPr>
            <a:lvl7pPr marL="29718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7pPr>
            <a:lvl8pPr marL="34290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8pPr>
            <a:lvl9pPr marL="38862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9pPr>
          </a:lstStyle>
          <a:p>
            <a:pPr algn="ctr" eaLnBrk="1" fontAlgn="auto" hangingPunct="1">
              <a:spcBef>
                <a:spcPts val="0"/>
              </a:spcBef>
              <a:spcAft>
                <a:spcPts val="0"/>
              </a:spcAft>
              <a:defRPr/>
            </a:pPr>
            <a:r>
              <a:rPr lang="en-US" altLang="en-US" sz="2000" dirty="0">
                <a:solidFill>
                  <a:srgbClr val="000000"/>
                </a:solidFill>
                <a:latin typeface="+mn-lt"/>
                <a:cs typeface="Arial" charset="0"/>
                <a:sym typeface="Gill Sans" charset="0"/>
              </a:rPr>
              <a:t>99% of shoes</a:t>
            </a:r>
          </a:p>
        </p:txBody>
      </p:sp>
      <p:sp>
        <p:nvSpPr>
          <p:cNvPr id="2053" name="TextBox 5"/>
          <p:cNvSpPr txBox="1">
            <a:spLocks noChangeArrowheads="1"/>
          </p:cNvSpPr>
          <p:nvPr/>
        </p:nvSpPr>
        <p:spPr bwMode="auto">
          <a:xfrm>
            <a:off x="7924800" y="4169410"/>
            <a:ext cx="1219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l" eaLnBrk="0" hangingPunct="0">
              <a:defRPr sz="3600">
                <a:solidFill>
                  <a:schemeClr val="tx1"/>
                </a:solidFill>
                <a:latin typeface="Arial" charset="0"/>
                <a:ea typeface="ヒラギノ角ゴ ProN W3" charset="-128"/>
                <a:sym typeface="Arial" charset="0"/>
              </a:defRPr>
            </a:lvl1pPr>
            <a:lvl2pPr marL="742950" indent="-285750" algn="l" eaLnBrk="0" hangingPunct="0">
              <a:defRPr sz="3600">
                <a:solidFill>
                  <a:schemeClr val="tx1"/>
                </a:solidFill>
                <a:latin typeface="Arial" charset="0"/>
                <a:ea typeface="ヒラギノ角ゴ ProN W3" charset="-128"/>
                <a:sym typeface="Arial" charset="0"/>
              </a:defRPr>
            </a:lvl2pPr>
            <a:lvl3pPr marL="1143000" indent="-228600" algn="l" eaLnBrk="0" hangingPunct="0">
              <a:defRPr sz="3600">
                <a:solidFill>
                  <a:schemeClr val="tx1"/>
                </a:solidFill>
                <a:latin typeface="Arial" charset="0"/>
                <a:ea typeface="ヒラギノ角ゴ ProN W3" charset="-128"/>
                <a:sym typeface="Arial" charset="0"/>
              </a:defRPr>
            </a:lvl3pPr>
            <a:lvl4pPr marL="1600200" indent="-228600" algn="l" eaLnBrk="0" hangingPunct="0">
              <a:defRPr sz="3600">
                <a:solidFill>
                  <a:schemeClr val="tx1"/>
                </a:solidFill>
                <a:latin typeface="Arial" charset="0"/>
                <a:ea typeface="ヒラギノ角ゴ ProN W3" charset="-128"/>
                <a:sym typeface="Arial" charset="0"/>
              </a:defRPr>
            </a:lvl4pPr>
            <a:lvl5pPr marL="2057400" indent="-228600" algn="l" eaLnBrk="0" hangingPunct="0">
              <a:defRPr sz="3600">
                <a:solidFill>
                  <a:schemeClr val="tx1"/>
                </a:solidFill>
                <a:latin typeface="Arial" charset="0"/>
                <a:ea typeface="ヒラギノ角ゴ ProN W3" charset="-128"/>
                <a:sym typeface="Arial" charset="0"/>
              </a:defRPr>
            </a:lvl5pPr>
            <a:lvl6pPr marL="25146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6pPr>
            <a:lvl7pPr marL="29718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7pPr>
            <a:lvl8pPr marL="34290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8pPr>
            <a:lvl9pPr marL="38862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9pPr>
          </a:lstStyle>
          <a:p>
            <a:pPr algn="ctr" eaLnBrk="1" fontAlgn="auto" hangingPunct="1">
              <a:spcBef>
                <a:spcPts val="0"/>
              </a:spcBef>
              <a:spcAft>
                <a:spcPts val="0"/>
              </a:spcAft>
              <a:defRPr/>
            </a:pPr>
            <a:r>
              <a:rPr lang="en-US" altLang="en-US" sz="2000" dirty="0">
                <a:solidFill>
                  <a:srgbClr val="000000"/>
                </a:solidFill>
                <a:latin typeface="+mn-lt"/>
                <a:cs typeface="Arial" charset="0"/>
                <a:sym typeface="Gill Sans" charset="0"/>
              </a:rPr>
              <a:t>24% of wine</a:t>
            </a:r>
          </a:p>
        </p:txBody>
      </p:sp>
      <p:sp>
        <p:nvSpPr>
          <p:cNvPr id="2054" name="TextBox 6"/>
          <p:cNvSpPr txBox="1">
            <a:spLocks noChangeArrowheads="1"/>
          </p:cNvSpPr>
          <p:nvPr/>
        </p:nvSpPr>
        <p:spPr bwMode="auto">
          <a:xfrm>
            <a:off x="3857625" y="5181600"/>
            <a:ext cx="2181225"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algn="l" eaLnBrk="0" hangingPunct="0">
              <a:defRPr sz="3600">
                <a:solidFill>
                  <a:schemeClr val="tx1"/>
                </a:solidFill>
                <a:latin typeface="Arial" charset="0"/>
                <a:ea typeface="ヒラギノ角ゴ ProN W3" charset="-128"/>
                <a:sym typeface="Arial" charset="0"/>
              </a:defRPr>
            </a:lvl1pPr>
            <a:lvl2pPr marL="742950" indent="-285750" algn="l" eaLnBrk="0" hangingPunct="0">
              <a:defRPr sz="3600">
                <a:solidFill>
                  <a:schemeClr val="tx1"/>
                </a:solidFill>
                <a:latin typeface="Arial" charset="0"/>
                <a:ea typeface="ヒラギノ角ゴ ProN W3" charset="-128"/>
                <a:sym typeface="Arial" charset="0"/>
              </a:defRPr>
            </a:lvl2pPr>
            <a:lvl3pPr marL="1143000" indent="-228600" algn="l" eaLnBrk="0" hangingPunct="0">
              <a:defRPr sz="3600">
                <a:solidFill>
                  <a:schemeClr val="tx1"/>
                </a:solidFill>
                <a:latin typeface="Arial" charset="0"/>
                <a:ea typeface="ヒラギノ角ゴ ProN W3" charset="-128"/>
                <a:sym typeface="Arial" charset="0"/>
              </a:defRPr>
            </a:lvl3pPr>
            <a:lvl4pPr marL="1600200" indent="-228600" algn="l" eaLnBrk="0" hangingPunct="0">
              <a:defRPr sz="3600">
                <a:solidFill>
                  <a:schemeClr val="tx1"/>
                </a:solidFill>
                <a:latin typeface="Arial" charset="0"/>
                <a:ea typeface="ヒラギノ角ゴ ProN W3" charset="-128"/>
                <a:sym typeface="Arial" charset="0"/>
              </a:defRPr>
            </a:lvl4pPr>
            <a:lvl5pPr marL="2057400" indent="-228600" algn="l" eaLnBrk="0" hangingPunct="0">
              <a:defRPr sz="3600">
                <a:solidFill>
                  <a:schemeClr val="tx1"/>
                </a:solidFill>
                <a:latin typeface="Arial" charset="0"/>
                <a:ea typeface="ヒラギノ角ゴ ProN W3" charset="-128"/>
                <a:sym typeface="Arial" charset="0"/>
              </a:defRPr>
            </a:lvl5pPr>
            <a:lvl6pPr marL="25146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6pPr>
            <a:lvl7pPr marL="29718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7pPr>
            <a:lvl8pPr marL="34290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8pPr>
            <a:lvl9pPr marL="38862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9pPr>
          </a:lstStyle>
          <a:p>
            <a:pPr algn="ctr" eaLnBrk="1" fontAlgn="auto" hangingPunct="1">
              <a:spcBef>
                <a:spcPts val="0"/>
              </a:spcBef>
              <a:spcAft>
                <a:spcPts val="0"/>
              </a:spcAft>
              <a:defRPr/>
            </a:pPr>
            <a:r>
              <a:rPr lang="en-US" altLang="en-US" sz="2000" dirty="0">
                <a:solidFill>
                  <a:srgbClr val="000000"/>
                </a:solidFill>
                <a:latin typeface="+mn-lt"/>
                <a:cs typeface="Arial" charset="0"/>
                <a:sym typeface="Gill Sans" charset="0"/>
              </a:rPr>
              <a:t>Almost all personal electronics</a:t>
            </a:r>
          </a:p>
        </p:txBody>
      </p:sp>
      <p:sp>
        <p:nvSpPr>
          <p:cNvPr id="2055" name="TextBox 8"/>
          <p:cNvSpPr txBox="1">
            <a:spLocks noChangeArrowheads="1"/>
          </p:cNvSpPr>
          <p:nvPr/>
        </p:nvSpPr>
        <p:spPr bwMode="auto">
          <a:xfrm>
            <a:off x="1924050" y="5410200"/>
            <a:ext cx="1809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algn="l" eaLnBrk="0" hangingPunct="0">
              <a:defRPr sz="3600">
                <a:solidFill>
                  <a:schemeClr val="tx1"/>
                </a:solidFill>
                <a:latin typeface="Arial" charset="0"/>
                <a:ea typeface="ヒラギノ角ゴ ProN W3" charset="-128"/>
                <a:sym typeface="Arial" charset="0"/>
              </a:defRPr>
            </a:lvl1pPr>
            <a:lvl2pPr marL="742950" indent="-285750" algn="l" eaLnBrk="0" hangingPunct="0">
              <a:defRPr sz="3600">
                <a:solidFill>
                  <a:schemeClr val="tx1"/>
                </a:solidFill>
                <a:latin typeface="Arial" charset="0"/>
                <a:ea typeface="ヒラギノ角ゴ ProN W3" charset="-128"/>
                <a:sym typeface="Arial" charset="0"/>
              </a:defRPr>
            </a:lvl2pPr>
            <a:lvl3pPr marL="1143000" indent="-228600" algn="l" eaLnBrk="0" hangingPunct="0">
              <a:defRPr sz="3600">
                <a:solidFill>
                  <a:schemeClr val="tx1"/>
                </a:solidFill>
                <a:latin typeface="Arial" charset="0"/>
                <a:ea typeface="ヒラギノ角ゴ ProN W3" charset="-128"/>
                <a:sym typeface="Arial" charset="0"/>
              </a:defRPr>
            </a:lvl3pPr>
            <a:lvl4pPr marL="1600200" indent="-228600" algn="l" eaLnBrk="0" hangingPunct="0">
              <a:defRPr sz="3600">
                <a:solidFill>
                  <a:schemeClr val="tx1"/>
                </a:solidFill>
                <a:latin typeface="Arial" charset="0"/>
                <a:ea typeface="ヒラギノ角ゴ ProN W3" charset="-128"/>
                <a:sym typeface="Arial" charset="0"/>
              </a:defRPr>
            </a:lvl4pPr>
            <a:lvl5pPr marL="2057400" indent="-228600" algn="l" eaLnBrk="0" hangingPunct="0">
              <a:defRPr sz="3600">
                <a:solidFill>
                  <a:schemeClr val="tx1"/>
                </a:solidFill>
                <a:latin typeface="Arial" charset="0"/>
                <a:ea typeface="ヒラギノ角ゴ ProN W3" charset="-128"/>
                <a:sym typeface="Arial" charset="0"/>
              </a:defRPr>
            </a:lvl5pPr>
            <a:lvl6pPr marL="25146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6pPr>
            <a:lvl7pPr marL="29718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7pPr>
            <a:lvl8pPr marL="34290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8pPr>
            <a:lvl9pPr marL="3886200" indent="-228600" eaLnBrk="0" fontAlgn="base" hangingPunct="0">
              <a:spcBef>
                <a:spcPct val="0"/>
              </a:spcBef>
              <a:spcAft>
                <a:spcPct val="0"/>
              </a:spcAft>
              <a:defRPr sz="3600">
                <a:solidFill>
                  <a:schemeClr val="tx1"/>
                </a:solidFill>
                <a:latin typeface="Arial" charset="0"/>
                <a:ea typeface="ヒラギノ角ゴ ProN W3" charset="-128"/>
                <a:sym typeface="Arial" charset="0"/>
              </a:defRPr>
            </a:lvl9pPr>
          </a:lstStyle>
          <a:p>
            <a:pPr algn="ctr" eaLnBrk="1" fontAlgn="auto" hangingPunct="1">
              <a:spcBef>
                <a:spcPts val="0"/>
              </a:spcBef>
              <a:spcAft>
                <a:spcPts val="0"/>
              </a:spcAft>
              <a:defRPr/>
            </a:pPr>
            <a:r>
              <a:rPr lang="en-US" altLang="en-US" sz="2000" dirty="0">
                <a:solidFill>
                  <a:srgbClr val="000000"/>
                </a:solidFill>
                <a:latin typeface="+mn-lt"/>
                <a:cs typeface="Arial" charset="0"/>
                <a:sym typeface="Gill Sans" charset="0"/>
              </a:rPr>
              <a:t>97% of clothes</a:t>
            </a:r>
          </a:p>
        </p:txBody>
      </p:sp>
      <p:pic>
        <p:nvPicPr>
          <p:cNvPr id="13320" name="Picture 15"/>
          <p:cNvPicPr>
            <a:picLocks noChangeAspect="1"/>
          </p:cNvPicPr>
          <p:nvPr/>
        </p:nvPicPr>
        <p:blipFill rotWithShape="1">
          <a:blip r:embed="rId4">
            <a:extLst>
              <a:ext uri="{28A0092B-C50C-407E-A947-70E740481C1C}">
                <a14:useLocalDpi xmlns:a14="http://schemas.microsoft.com/office/drawing/2010/main"/>
              </a:ext>
            </a:extLst>
          </a:blip>
          <a:srcRect l="14144" t="26852" r="2933" b="1144"/>
          <a:stretch/>
        </p:blipFill>
        <p:spPr bwMode="auto">
          <a:xfrm>
            <a:off x="1097280" y="1828800"/>
            <a:ext cx="6766560"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21" name="Straight Arrow Connector 9"/>
          <p:cNvCxnSpPr>
            <a:cxnSpLocks noChangeShapeType="1"/>
          </p:cNvCxnSpPr>
          <p:nvPr/>
        </p:nvCxnSpPr>
        <p:spPr bwMode="auto">
          <a:xfrm flipV="1">
            <a:off x="1065213" y="4932998"/>
            <a:ext cx="660400" cy="2921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3322" name="Straight Arrow Connector 12"/>
          <p:cNvCxnSpPr>
            <a:cxnSpLocks noChangeShapeType="1"/>
          </p:cNvCxnSpPr>
          <p:nvPr/>
        </p:nvCxnSpPr>
        <p:spPr bwMode="auto">
          <a:xfrm flipV="1">
            <a:off x="4730750" y="3637598"/>
            <a:ext cx="217488" cy="148431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3323" name="Straight Arrow Connector 16"/>
          <p:cNvCxnSpPr>
            <a:cxnSpLocks noChangeShapeType="1"/>
          </p:cNvCxnSpPr>
          <p:nvPr/>
        </p:nvCxnSpPr>
        <p:spPr bwMode="auto">
          <a:xfrm flipV="1">
            <a:off x="2781300" y="4156710"/>
            <a:ext cx="809625" cy="122555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3324" name="Straight Arrow Connector 21"/>
          <p:cNvCxnSpPr>
            <a:cxnSpLocks noChangeShapeType="1"/>
          </p:cNvCxnSpPr>
          <p:nvPr/>
        </p:nvCxnSpPr>
        <p:spPr bwMode="auto">
          <a:xfrm flipH="1" flipV="1">
            <a:off x="7513638" y="3750310"/>
            <a:ext cx="701675" cy="41275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 name="TextBox 1"/>
          <p:cNvSpPr txBox="1"/>
          <p:nvPr/>
        </p:nvSpPr>
        <p:spPr>
          <a:xfrm>
            <a:off x="4880520" y="1235075"/>
            <a:ext cx="2518638" cy="369332"/>
          </a:xfrm>
          <a:prstGeom prst="rect">
            <a:avLst/>
          </a:prstGeom>
          <a:noFill/>
        </p:spPr>
        <p:txBody>
          <a:bodyPr wrap="none" rtlCol="0">
            <a:spAutoFit/>
          </a:bodyPr>
          <a:lstStyle/>
          <a:p>
            <a:r>
              <a:rPr lang="en-US" dirty="0" smtClean="0"/>
              <a:t>…we wouldn’t have:</a:t>
            </a:r>
            <a:endParaRPr lang="en-US" dirty="0"/>
          </a:p>
        </p:txBody>
      </p:sp>
    </p:spTree>
    <p:extLst>
      <p:ext uri="{BB962C8B-B14F-4D97-AF65-F5344CB8AC3E}">
        <p14:creationId xmlns:p14="http://schemas.microsoft.com/office/powerpoint/2010/main" val="3682685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p:nvPr/>
        </p:nvSpPr>
        <p:spPr>
          <a:xfrm>
            <a:off x="152400" y="3998655"/>
            <a:ext cx="85915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Increase safety</a:t>
            </a:r>
            <a:r>
              <a:rPr lang="en-US"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reduce risk of accidental grounding </a:t>
            </a:r>
          </a:p>
          <a:p>
            <a:pPr algn="ctr"/>
            <a:endParaRPr lang="en-US"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en-US"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Increase efficiency</a:t>
            </a:r>
            <a:r>
              <a:rPr lang="en-US"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enable ship owners and masters to adjust arrival times </a:t>
            </a:r>
          </a:p>
          <a:p>
            <a:pPr algn="ctr"/>
            <a:endParaRPr lang="en-US" dirty="0" smtClean="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r>
              <a:rPr lang="en-US" b="1"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Reduce emissions</a:t>
            </a:r>
            <a:r>
              <a:rPr lang="en-US"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dirty="0" smtClean="0">
                <a:solidFill>
                  <a:prstClr val="black"/>
                </a:solidFill>
                <a:latin typeface="Open Sans" panose="020B0606030504020204" pitchFamily="34" charset="0"/>
                <a:ea typeface="Open Sans" panose="020B0606030504020204" pitchFamily="34" charset="0"/>
                <a:cs typeface="Open Sans" panose="020B0606030504020204" pitchFamily="34" charset="0"/>
              </a:rPr>
              <a:t>enable larger ships to carry more cargo, reduce overall emissions</a:t>
            </a:r>
            <a:endPar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39" name="TextBox 3"/>
          <p:cNvSpPr txBox="1">
            <a:spLocks noChangeArrowheads="1"/>
          </p:cNvSpPr>
          <p:nvPr/>
        </p:nvSpPr>
        <p:spPr bwMode="auto">
          <a:xfrm>
            <a:off x="2278063" y="838200"/>
            <a:ext cx="664637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Courier New" pitchFamily="49" charset="0"/>
              <a:buChar char="o"/>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eaLnBrk="1" hangingPunct="1">
              <a:spcBef>
                <a:spcPct val="0"/>
              </a:spcBef>
              <a:buFontTx/>
              <a:buNone/>
            </a:pPr>
            <a:r>
              <a:rPr lang="en-US" altLang="en-US" sz="2400" b="1" dirty="0" smtClean="0">
                <a:solidFill>
                  <a:srgbClr val="333399"/>
                </a:solidFill>
                <a:latin typeface="Arial" pitchFamily="34" charset="0"/>
                <a:ea typeface="ＭＳ Ｐゴシック" pitchFamily="34" charset="-128"/>
              </a:rPr>
              <a:t>…without ocean </a:t>
            </a:r>
            <a:r>
              <a:rPr lang="en-US" altLang="en-US" sz="2400" b="1" dirty="0">
                <a:solidFill>
                  <a:srgbClr val="333399"/>
                </a:solidFill>
                <a:latin typeface="Arial" pitchFamily="34" charset="0"/>
                <a:ea typeface="ＭＳ Ｐゴシック" pitchFamily="34" charset="-128"/>
              </a:rPr>
              <a:t>o</a:t>
            </a:r>
            <a:r>
              <a:rPr lang="en-US" altLang="en-US" sz="2400" b="1" dirty="0" smtClean="0">
                <a:solidFill>
                  <a:srgbClr val="333399"/>
                </a:solidFill>
                <a:latin typeface="Arial" pitchFamily="34" charset="0"/>
                <a:ea typeface="ＭＳ Ｐゴシック" pitchFamily="34" charset="-128"/>
              </a:rPr>
              <a:t>bservations </a:t>
            </a:r>
            <a:r>
              <a:rPr lang="en-US" altLang="en-US" sz="2400" b="1" dirty="0">
                <a:solidFill>
                  <a:srgbClr val="333399"/>
                </a:solidFill>
                <a:latin typeface="Arial" pitchFamily="34" charset="0"/>
                <a:ea typeface="ＭＳ Ｐゴシック" pitchFamily="34" charset="-128"/>
              </a:rPr>
              <a:t>and </a:t>
            </a:r>
            <a:r>
              <a:rPr lang="en-US" altLang="en-US" sz="2400" b="1" dirty="0" smtClean="0">
                <a:solidFill>
                  <a:srgbClr val="333399"/>
                </a:solidFill>
                <a:latin typeface="Arial" pitchFamily="34" charset="0"/>
                <a:ea typeface="ＭＳ Ｐゴシック" pitchFamily="34" charset="-128"/>
              </a:rPr>
              <a:t>forecasts</a:t>
            </a:r>
            <a:endParaRPr lang="en-US" altLang="en-US" sz="2400" b="1" dirty="0">
              <a:solidFill>
                <a:srgbClr val="333399"/>
              </a:solidFill>
              <a:latin typeface="Arial" pitchFamily="34" charset="0"/>
              <a:ea typeface="ＭＳ Ｐゴシック" pitchFamily="34" charset="-128"/>
            </a:endParaRPr>
          </a:p>
        </p:txBody>
      </p:sp>
      <p:sp>
        <p:nvSpPr>
          <p:cNvPr id="14341" name="TextBox 11"/>
          <p:cNvSpPr txBox="1">
            <a:spLocks noChangeArrowheads="1"/>
          </p:cNvSpPr>
          <p:nvPr/>
        </p:nvSpPr>
        <p:spPr bwMode="auto">
          <a:xfrm>
            <a:off x="234950" y="46038"/>
            <a:ext cx="36118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Courier New" pitchFamily="49" charset="0"/>
              <a:buChar char="o"/>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eaLnBrk="1" hangingPunct="1">
              <a:spcBef>
                <a:spcPct val="0"/>
              </a:spcBef>
              <a:buFontTx/>
              <a:buNone/>
            </a:pPr>
            <a:r>
              <a:rPr lang="en-US" altLang="en-US" sz="2800" b="1" dirty="0">
                <a:solidFill>
                  <a:schemeClr val="bg1"/>
                </a:solidFill>
                <a:latin typeface="Arial" pitchFamily="34" charset="0"/>
                <a:ea typeface="ＭＳ Ｐゴシック" pitchFamily="34" charset="-128"/>
              </a:rPr>
              <a:t>We couldn’t </a:t>
            </a:r>
            <a:r>
              <a:rPr lang="en-US" altLang="en-US" sz="2800" b="1" dirty="0" smtClean="0">
                <a:solidFill>
                  <a:schemeClr val="bg1"/>
                </a:solidFill>
                <a:latin typeface="Arial" pitchFamily="34" charset="0"/>
                <a:ea typeface="ＭＳ Ｐゴシック" pitchFamily="34" charset="-128"/>
              </a:rPr>
              <a:t>move…</a:t>
            </a:r>
            <a:endParaRPr lang="en-US" altLang="en-US" sz="2800" b="1" dirty="0">
              <a:solidFill>
                <a:schemeClr val="bg1"/>
              </a:solidFill>
              <a:latin typeface="Arial" pitchFamily="34" charset="0"/>
              <a:ea typeface="ＭＳ Ｐゴシック" pitchFamily="34" charset="-128"/>
            </a:endParaRPr>
          </a:p>
        </p:txBody>
      </p:sp>
      <p:pic>
        <p:nvPicPr>
          <p:cNvPr id="1434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1524000"/>
            <a:ext cx="2477999"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6"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9000" y="3438593"/>
            <a:ext cx="360971" cy="36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0" y="3505200"/>
            <a:ext cx="307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1524000"/>
            <a:ext cx="3657600" cy="229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0478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7819" r="1634" b="8287"/>
          <a:stretch/>
        </p:blipFill>
        <p:spPr>
          <a:xfrm>
            <a:off x="28575" y="1089759"/>
            <a:ext cx="9100140" cy="5127136"/>
          </a:xfrm>
          <a:prstGeom prst="rect">
            <a:avLst/>
          </a:prstGeom>
          <a:ln>
            <a:solidFill>
              <a:schemeClr val="accent5"/>
            </a:solidFill>
          </a:ln>
        </p:spPr>
      </p:pic>
      <p:sp>
        <p:nvSpPr>
          <p:cNvPr id="3" name="Slide Number Placeholder 1"/>
          <p:cNvSpPr>
            <a:spLocks noGrp="1"/>
          </p:cNvSpPr>
          <p:nvPr>
            <p:ph type="sldNum" sz="quarter" idx="12"/>
          </p:nvPr>
        </p:nvSpPr>
        <p:spPr>
          <a:xfrm>
            <a:off x="7966364" y="6218419"/>
            <a:ext cx="2012476" cy="251996"/>
          </a:xfrm>
        </p:spPr>
        <p:txBody>
          <a:bodyPr/>
          <a:lstStyle/>
          <a:p>
            <a:fld id="{23FC7096-868E-4F36-A7D7-91393AFE80ED}" type="slidenum">
              <a:rPr lang="en-US" smtClean="0"/>
              <a:t>8</a:t>
            </a:fld>
            <a:endParaRPr lang="en-US" dirty="0"/>
          </a:p>
        </p:txBody>
      </p:sp>
      <p:sp>
        <p:nvSpPr>
          <p:cNvPr id="5" name="Oval 4"/>
          <p:cNvSpPr/>
          <p:nvPr/>
        </p:nvSpPr>
        <p:spPr>
          <a:xfrm>
            <a:off x="6400800" y="2311665"/>
            <a:ext cx="437813" cy="431535"/>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325167" y="1207952"/>
            <a:ext cx="1701096" cy="265409"/>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33784" y="1166358"/>
            <a:ext cx="1222531" cy="34859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026263" y="3336685"/>
            <a:ext cx="583978" cy="47331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737315" y="1244889"/>
            <a:ext cx="1701096" cy="26540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705600" y="3867611"/>
            <a:ext cx="457200" cy="39958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52400" y="86380"/>
            <a:ext cx="5056384" cy="523220"/>
          </a:xfrm>
          <a:prstGeom prst="rect">
            <a:avLst/>
          </a:prstGeom>
          <a:noFill/>
        </p:spPr>
        <p:txBody>
          <a:bodyPr wrap="none" rtlCol="0">
            <a:spAutoFit/>
          </a:bodyPr>
          <a:lstStyle/>
          <a:p>
            <a:r>
              <a:rPr lang="en-US" sz="2800" dirty="0">
                <a:solidFill>
                  <a:schemeClr val="bg1"/>
                </a:solidFill>
                <a:latin typeface="+mj-lt"/>
              </a:rPr>
              <a:t>Display at Marine Exchange.  </a:t>
            </a:r>
          </a:p>
        </p:txBody>
      </p:sp>
      <p:sp>
        <p:nvSpPr>
          <p:cNvPr id="12" name="Rectangle 11"/>
          <p:cNvSpPr/>
          <p:nvPr/>
        </p:nvSpPr>
        <p:spPr>
          <a:xfrm>
            <a:off x="171450" y="762000"/>
            <a:ext cx="4572000" cy="646331"/>
          </a:xfrm>
          <a:prstGeom prst="rect">
            <a:avLst/>
          </a:prstGeom>
        </p:spPr>
        <p:txBody>
          <a:bodyPr>
            <a:spAutoFit/>
          </a:bodyPr>
          <a:lstStyle/>
          <a:p>
            <a:r>
              <a:rPr lang="en-US" dirty="0"/>
              <a:t>Buoys update every 30 minutes</a:t>
            </a:r>
          </a:p>
          <a:p>
            <a:endParaRPr lang="en-US" dirty="0"/>
          </a:p>
        </p:txBody>
      </p:sp>
    </p:spTree>
    <p:extLst>
      <p:ext uri="{BB962C8B-B14F-4D97-AF65-F5344CB8AC3E}">
        <p14:creationId xmlns:p14="http://schemas.microsoft.com/office/powerpoint/2010/main" val="3110414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altLang="en-US" dirty="0" smtClean="0"/>
              <a:t>Oysters on the Half Shell</a:t>
            </a:r>
          </a:p>
        </p:txBody>
      </p:sp>
      <p:pic>
        <p:nvPicPr>
          <p:cNvPr id="17416" name="Picture 4" descr="http://www.nanoos.org/education/learning_tools/oa/images/oa-05.png?v=1407230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05400" y="1025366"/>
            <a:ext cx="2383551" cy="228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http://www.nanoos.org/education/learning_tools/oa/images/oa-04.png?v=1407230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3581399"/>
            <a:ext cx="3463598" cy="25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 y="1006316"/>
            <a:ext cx="4724400" cy="1569487"/>
          </a:xfrm>
          <a:prstGeom prst="rect">
            <a:avLst/>
          </a:prstGeom>
          <a:noFill/>
        </p:spPr>
        <p:txBody>
          <a:bodyPr wrap="square" lIns="91258" tIns="45634" rIns="91258" bIns="45634">
            <a:spAutoFit/>
          </a:bodyPr>
          <a:lstStyle/>
          <a:p>
            <a:pPr>
              <a:defRPr/>
            </a:pPr>
            <a:r>
              <a:rPr lang="en-US" sz="2400" b="1" dirty="0" smtClean="0">
                <a:latin typeface="Myriad Pro"/>
                <a:cs typeface="Arial" pitchFamily="34" charset="0"/>
              </a:rPr>
              <a:t>   Shellfish </a:t>
            </a:r>
            <a:r>
              <a:rPr lang="en-US" sz="2400" b="1" dirty="0">
                <a:latin typeface="Myriad Pro"/>
                <a:cs typeface="Arial" pitchFamily="34" charset="0"/>
              </a:rPr>
              <a:t>industry: </a:t>
            </a:r>
            <a:endParaRPr lang="en-US" sz="2400" b="1" dirty="0" smtClean="0">
              <a:latin typeface="Myriad Pro"/>
              <a:cs typeface="Arial" pitchFamily="34" charset="0"/>
            </a:endParaRPr>
          </a:p>
          <a:p>
            <a:pPr>
              <a:defRPr/>
            </a:pPr>
            <a:endParaRPr lang="en-US" sz="800" b="1" dirty="0">
              <a:latin typeface="Myriad Pro"/>
              <a:cs typeface="Arial" pitchFamily="34" charset="0"/>
            </a:endParaRPr>
          </a:p>
          <a:p>
            <a:pPr marL="456290" indent="-282011">
              <a:buFont typeface="Arial" panose="020B0604020202020204" pitchFamily="34" charset="0"/>
              <a:buChar char="•"/>
              <a:defRPr/>
            </a:pPr>
            <a:r>
              <a:rPr lang="en-US" sz="2400" dirty="0">
                <a:latin typeface="Myriad Pro"/>
                <a:cs typeface="Arial" pitchFamily="34" charset="0"/>
              </a:rPr>
              <a:t>$111 million on West </a:t>
            </a:r>
            <a:r>
              <a:rPr lang="en-US" sz="2400" dirty="0" smtClean="0">
                <a:latin typeface="Myriad Pro"/>
                <a:cs typeface="Arial" pitchFamily="34" charset="0"/>
              </a:rPr>
              <a:t>Coast</a:t>
            </a:r>
          </a:p>
          <a:p>
            <a:pPr marL="456290" indent="-282011">
              <a:buFont typeface="Arial" panose="020B0604020202020204" pitchFamily="34" charset="0"/>
              <a:buChar char="•"/>
              <a:defRPr/>
            </a:pPr>
            <a:endParaRPr lang="en-US" sz="800" dirty="0">
              <a:latin typeface="Myriad Pro"/>
              <a:cs typeface="Arial" pitchFamily="34" charset="0"/>
            </a:endParaRPr>
          </a:p>
          <a:p>
            <a:pPr marL="456290" indent="-282011">
              <a:buFont typeface="Arial" panose="020B0604020202020204" pitchFamily="34" charset="0"/>
              <a:buChar char="•"/>
              <a:defRPr/>
            </a:pPr>
            <a:r>
              <a:rPr lang="en-US" sz="2400" dirty="0">
                <a:latin typeface="Myriad Pro"/>
                <a:cs typeface="Arial" pitchFamily="34" charset="0"/>
              </a:rPr>
              <a:t>At risk from ocean </a:t>
            </a:r>
            <a:r>
              <a:rPr lang="en-US" sz="2400" dirty="0" smtClean="0">
                <a:latin typeface="Myriad Pro"/>
                <a:cs typeface="Arial" pitchFamily="34" charset="0"/>
              </a:rPr>
              <a:t>acidification</a:t>
            </a:r>
          </a:p>
          <a:p>
            <a:pPr marL="456290" indent="-282011">
              <a:buFont typeface="Arial" panose="020B0604020202020204" pitchFamily="34" charset="0"/>
              <a:buChar char="•"/>
              <a:defRPr/>
            </a:pPr>
            <a:endParaRPr lang="en-US" sz="800" dirty="0">
              <a:latin typeface="Myriad Pro"/>
              <a:cs typeface="Arial" pitchFamily="34" charset="0"/>
            </a:endParaRPr>
          </a:p>
        </p:txBody>
      </p:sp>
      <p:sp>
        <p:nvSpPr>
          <p:cNvPr id="5" name="Slide Number Placeholder 4"/>
          <p:cNvSpPr>
            <a:spLocks noGrp="1"/>
          </p:cNvSpPr>
          <p:nvPr>
            <p:ph type="sldNum" sz="quarter" idx="12"/>
          </p:nvPr>
        </p:nvSpPr>
        <p:spPr/>
        <p:txBody>
          <a:bodyPr/>
          <a:lstStyle/>
          <a:p>
            <a:pPr>
              <a:defRPr/>
            </a:pPr>
            <a:fld id="{E5736E25-39E1-48AF-9039-2D715C74E5BF}" type="slidenum">
              <a:rPr lang="en-US" smtClean="0"/>
              <a:pPr>
                <a:defRPr/>
              </a:pPr>
              <a:t>9</a:t>
            </a:fld>
            <a:endParaRPr lang="en-US" dirty="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30875" y="1015841"/>
            <a:ext cx="2038123" cy="2281357"/>
          </a:xfrm>
          <a:prstGeom prst="rect">
            <a:avLst/>
          </a:prstGeom>
        </p:spPr>
      </p:pic>
      <p:sp>
        <p:nvSpPr>
          <p:cNvPr id="2" name="TextBox 1"/>
          <p:cNvSpPr txBox="1"/>
          <p:nvPr/>
        </p:nvSpPr>
        <p:spPr>
          <a:xfrm>
            <a:off x="300572" y="3320890"/>
            <a:ext cx="4347627" cy="1107996"/>
          </a:xfrm>
          <a:prstGeom prst="rect">
            <a:avLst/>
          </a:prstGeom>
          <a:solidFill>
            <a:schemeClr val="accent1"/>
          </a:solidFill>
        </p:spPr>
        <p:txBody>
          <a:bodyPr wrap="square" rtlCol="0">
            <a:spAutoFit/>
          </a:bodyPr>
          <a:lstStyle/>
          <a:p>
            <a:pPr algn="ctr">
              <a:spcBef>
                <a:spcPts val="2400"/>
              </a:spcBef>
            </a:pPr>
            <a:endParaRPr lang="en-US" sz="800" b="1" dirty="0" smtClean="0">
              <a:solidFill>
                <a:schemeClr val="bg1"/>
              </a:solidFill>
              <a:latin typeface="Myriad Pro"/>
              <a:cs typeface="Arial" pitchFamily="34" charset="0"/>
            </a:endParaRPr>
          </a:p>
          <a:p>
            <a:pPr algn="ctr">
              <a:lnSpc>
                <a:spcPts val="2360"/>
              </a:lnSpc>
            </a:pPr>
            <a:r>
              <a:rPr lang="en-US" b="1" dirty="0" smtClean="0">
                <a:solidFill>
                  <a:schemeClr val="bg1"/>
                </a:solidFill>
                <a:latin typeface="Myriad Pro"/>
                <a:cs typeface="Arial" pitchFamily="34" charset="0"/>
              </a:rPr>
              <a:t>Real-time </a:t>
            </a:r>
            <a:r>
              <a:rPr lang="en-US" b="1" dirty="0">
                <a:solidFill>
                  <a:schemeClr val="bg1"/>
                </a:solidFill>
                <a:latin typeface="Myriad Pro"/>
                <a:cs typeface="Arial" pitchFamily="34" charset="0"/>
              </a:rPr>
              <a:t>data informs </a:t>
            </a:r>
            <a:r>
              <a:rPr lang="en-US" b="1" dirty="0" smtClean="0">
                <a:solidFill>
                  <a:schemeClr val="bg1"/>
                </a:solidFill>
                <a:latin typeface="Myriad Pro"/>
                <a:cs typeface="Arial" pitchFamily="34" charset="0"/>
              </a:rPr>
              <a:t>industry management </a:t>
            </a:r>
            <a:r>
              <a:rPr lang="en-US" b="1" dirty="0">
                <a:solidFill>
                  <a:schemeClr val="bg1"/>
                </a:solidFill>
                <a:latin typeface="Myriad Pro"/>
                <a:cs typeface="Arial" pitchFamily="34" charset="0"/>
              </a:rPr>
              <a:t>decisions</a:t>
            </a:r>
          </a:p>
          <a:p>
            <a:pPr algn="ctr"/>
            <a:endParaRPr lang="en-US" dirty="0"/>
          </a:p>
        </p:txBody>
      </p:sp>
      <p:sp>
        <p:nvSpPr>
          <p:cNvPr id="3" name="Rectangle 2"/>
          <p:cNvSpPr/>
          <p:nvPr/>
        </p:nvSpPr>
        <p:spPr>
          <a:xfrm>
            <a:off x="304800" y="4702472"/>
            <a:ext cx="4572000" cy="1477328"/>
          </a:xfrm>
          <a:prstGeom prst="rect">
            <a:avLst/>
          </a:prstGeom>
        </p:spPr>
        <p:txBody>
          <a:bodyPr>
            <a:spAutoFit/>
          </a:bodyPr>
          <a:lstStyle/>
          <a:p>
            <a:r>
              <a:rPr lang="en-US" dirty="0"/>
              <a:t>Humboldt Bay Oyster Conditions Dashboard</a:t>
            </a:r>
          </a:p>
          <a:p>
            <a:r>
              <a:rPr lang="en-US" dirty="0"/>
              <a:t>Provides easy access to ocean information for the region’s </a:t>
            </a:r>
            <a:r>
              <a:rPr lang="en-US" dirty="0" err="1"/>
              <a:t>mariculture</a:t>
            </a:r>
            <a:r>
              <a:rPr lang="en-US" dirty="0"/>
              <a:t> industry.</a:t>
            </a:r>
          </a:p>
        </p:txBody>
      </p:sp>
    </p:spTree>
    <p:extLst>
      <p:ext uri="{BB962C8B-B14F-4D97-AF65-F5344CB8AC3E}">
        <p14:creationId xmlns:p14="http://schemas.microsoft.com/office/powerpoint/2010/main" val="3507134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OOS Body Slides">
  <a:themeElements>
    <a:clrScheme name="IOOS Custom">
      <a:dk1>
        <a:sysClr val="windowText" lastClr="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IOOS Powerpoint">
      <a:majorFont>
        <a:latin typeface="Rockwel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OS Title Slides">
  <a:themeElements>
    <a:clrScheme name="IOOS Custom">
      <a:dk1>
        <a:sysClr val="windowText" lastClr="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IOOS Powerpoint">
      <a:majorFont>
        <a:latin typeface="Rockwel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OS Cover Slides">
  <a:themeElements>
    <a:clrScheme name="IOOS Custom">
      <a:dk1>
        <a:sysClr val="windowText" lastClr="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IOOS Powerpoint">
      <a:majorFont>
        <a:latin typeface="Rockwel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2079</TotalTime>
  <Words>1096</Words>
  <Application>Microsoft Office PowerPoint</Application>
  <PresentationFormat>On-screen Show (4:3)</PresentationFormat>
  <Paragraphs>110</Paragraphs>
  <Slides>11</Slides>
  <Notes>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11</vt:i4>
      </vt:variant>
    </vt:vector>
  </HeadingPairs>
  <TitlesOfParts>
    <vt:vector size="25" baseType="lpstr">
      <vt:lpstr>ＭＳ Ｐゴシック</vt:lpstr>
      <vt:lpstr>Arial</vt:lpstr>
      <vt:lpstr>Calibri</vt:lpstr>
      <vt:lpstr>Century Gothic</vt:lpstr>
      <vt:lpstr>Courier New</vt:lpstr>
      <vt:lpstr>Gill Sans</vt:lpstr>
      <vt:lpstr>Myriad Pro</vt:lpstr>
      <vt:lpstr>Open Sans</vt:lpstr>
      <vt:lpstr>Rockwell</vt:lpstr>
      <vt:lpstr>Rokkitt</vt:lpstr>
      <vt:lpstr>ヒラギノ角ゴ ProN W3</vt:lpstr>
      <vt:lpstr>IOOS Body Slides</vt:lpstr>
      <vt:lpstr>IOOS Title Slides</vt:lpstr>
      <vt:lpstr>IOOS Cover Slides</vt:lpstr>
      <vt:lpstr>PowerPoint Presentation</vt:lpstr>
      <vt:lpstr>What is IOOS?</vt:lpstr>
      <vt:lpstr>How Big is IOOS</vt:lpstr>
      <vt:lpstr>IOOS Data is BIG data</vt:lpstr>
      <vt:lpstr>PowerPoint Presentation</vt:lpstr>
      <vt:lpstr>PowerPoint Presentation</vt:lpstr>
      <vt:lpstr>PowerPoint Presentation</vt:lpstr>
      <vt:lpstr>PowerPoint Presentation</vt:lpstr>
      <vt:lpstr>Oysters on the Half Shell</vt:lpstr>
      <vt:lpstr>Entrepreneurs using data</vt:lpstr>
      <vt:lpstr>Enabling Decision Making Advancing Science Fostering Technology Advances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Culpepper</dc:creator>
  <cp:lastModifiedBy>Zdenka S. Willis</cp:lastModifiedBy>
  <cp:revision>69</cp:revision>
  <dcterms:created xsi:type="dcterms:W3CDTF">2015-11-04T16:59:24Z</dcterms:created>
  <dcterms:modified xsi:type="dcterms:W3CDTF">2016-10-06T15:04:07Z</dcterms:modified>
</cp:coreProperties>
</file>