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256" r:id="rId2"/>
    <p:sldId id="1080" r:id="rId3"/>
    <p:sldId id="1083" r:id="rId4"/>
    <p:sldId id="1082" r:id="rId5"/>
    <p:sldId id="1072" r:id="rId6"/>
    <p:sldId id="1073" r:id="rId7"/>
    <p:sldId id="1081" r:id="rId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000000"/>
    <a:srgbClr val="EBFC12"/>
    <a:srgbClr val="CCFFCC"/>
    <a:srgbClr val="171301"/>
    <a:srgbClr val="A9D0DB"/>
    <a:srgbClr val="A6CFDA"/>
    <a:srgbClr val="A1CBD7"/>
    <a:srgbClr val="95C4D1"/>
    <a:srgbClr val="95C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78" autoAdjust="0"/>
    <p:restoredTop sz="92606" autoAdjust="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1776"/>
        <p:guide orient="horz" pos="144"/>
        <p:guide orient="horz" pos="845"/>
        <p:guide orient="horz" pos="971"/>
        <p:guide orient="horz" pos="281"/>
        <p:guide orient="horz" pos="720"/>
        <p:guide pos="576"/>
        <p:guide pos="4080"/>
        <p:guide pos="2880"/>
        <p:guide pos="1344"/>
        <p:guide pos="5472"/>
        <p:guide pos="288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974" y="-84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70582" cy="480389"/>
          </a:xfrm>
          <a:prstGeom prst="rect">
            <a:avLst/>
          </a:prstGeom>
        </p:spPr>
        <p:txBody>
          <a:bodyPr vert="horz" wrap="square" lIns="97180" tIns="48589" rIns="97180" bIns="48589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2" cy="480389"/>
          </a:xfrm>
          <a:prstGeom prst="rect">
            <a:avLst/>
          </a:prstGeom>
        </p:spPr>
        <p:txBody>
          <a:bodyPr vert="horz" wrap="square" lIns="97180" tIns="48589" rIns="97180" bIns="48589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49295336-8B4D-4E42-B41A-719D8157508E}" type="datetimeFigureOut">
              <a:rPr lang="en-US"/>
              <a:pPr/>
              <a:t>7/9/2015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173"/>
            <a:ext cx="3170582" cy="480389"/>
          </a:xfrm>
          <a:prstGeom prst="rect">
            <a:avLst/>
          </a:prstGeom>
        </p:spPr>
        <p:txBody>
          <a:bodyPr vert="horz" wrap="square" lIns="97180" tIns="48589" rIns="97180" bIns="48589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2" cy="480389"/>
          </a:xfrm>
          <a:prstGeom prst="rect">
            <a:avLst/>
          </a:prstGeom>
        </p:spPr>
        <p:txBody>
          <a:bodyPr vert="horz" wrap="square" lIns="97180" tIns="48589" rIns="97180" bIns="48589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43744D7F-5534-4BD7-BBDC-5B40BC4B1CC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686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70582" cy="480389"/>
          </a:xfrm>
          <a:prstGeom prst="rect">
            <a:avLst/>
          </a:prstGeom>
        </p:spPr>
        <p:txBody>
          <a:bodyPr vert="horz" wrap="square" lIns="97180" tIns="48589" rIns="97180" bIns="48589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1"/>
            <a:ext cx="3170582" cy="480389"/>
          </a:xfrm>
          <a:prstGeom prst="rect">
            <a:avLst/>
          </a:prstGeom>
        </p:spPr>
        <p:txBody>
          <a:bodyPr vert="horz" wrap="square" lIns="97180" tIns="48589" rIns="97180" bIns="48589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E689E6AB-A042-4AF7-BE6B-6D995CE4FCCD}" type="datetimeFigureOut">
              <a:rPr lang="en-US"/>
              <a:pPr/>
              <a:t>7/9/2015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180" tIns="48589" rIns="97180" bIns="48589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0529" y="4559587"/>
            <a:ext cx="5854148" cy="4321852"/>
          </a:xfrm>
          <a:prstGeom prst="rect">
            <a:avLst/>
          </a:prstGeom>
        </p:spPr>
        <p:txBody>
          <a:bodyPr vert="horz" wrap="square" lIns="97180" tIns="48589" rIns="97180" bIns="48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0"/>
            <a:r>
              <a:rPr lang="en-US" smtClean="0"/>
              <a:t>Second level</a:t>
            </a:r>
          </a:p>
          <a:p>
            <a:pPr lvl="0"/>
            <a:r>
              <a:rPr lang="en-US" smtClean="0"/>
              <a:t>Third level</a:t>
            </a:r>
          </a:p>
          <a:p>
            <a:pPr lvl="0"/>
            <a:r>
              <a:rPr lang="en-US" smtClean="0"/>
              <a:t>Fourth level</a:t>
            </a:r>
          </a:p>
          <a:p>
            <a:pPr lvl="0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173"/>
            <a:ext cx="3170582" cy="480389"/>
          </a:xfrm>
          <a:prstGeom prst="rect">
            <a:avLst/>
          </a:prstGeom>
        </p:spPr>
        <p:txBody>
          <a:bodyPr vert="horz" wrap="square" lIns="97180" tIns="48589" rIns="97180" bIns="48589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2" cy="480389"/>
          </a:xfrm>
          <a:prstGeom prst="rect">
            <a:avLst/>
          </a:prstGeom>
        </p:spPr>
        <p:txBody>
          <a:bodyPr vert="horz" wrap="square" lIns="97180" tIns="48589" rIns="97180" bIns="48589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DADDF699-6582-4190-BD05-4514B09BE2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2667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z="1900" dirty="0" smtClean="0">
              <a:latin typeface="Futura Medium" pitchFamily="2" charset="0"/>
              <a:cs typeface="Arial" pitchFamily="34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AB5E8F03-F8D8-4309-A0B6-9E9F7EDB564C}" type="slidenum">
              <a:rPr lang="en-GB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Figures from Metocean team (shows </a:t>
            </a:r>
            <a:r>
              <a:rPr lang="en-GB" dirty="0" err="1" smtClean="0"/>
              <a:t>metocean</a:t>
            </a:r>
            <a:r>
              <a:rPr lang="en-GB" baseline="0" dirty="0" smtClean="0"/>
              <a:t> parameters relative to infrastructure)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DF699-6582-4190-BD05-4514B09BE2B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701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images – Stones Buoy deployment</a:t>
            </a:r>
          </a:p>
          <a:p>
            <a:endParaRPr lang="en-GB" dirty="0" smtClean="0"/>
          </a:p>
          <a:p>
            <a:r>
              <a:rPr lang="en-GB" dirty="0" smtClean="0"/>
              <a:t>Glider image from NOAA/Kongsberg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DF699-6582-4190-BD05-4514B09BE2B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3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6E12CE-233A-48E8-BD51-13991E1AD284}" type="slidenum">
              <a:rPr lang="en-GB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DF699-6582-4190-BD05-4514B09BE2B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813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>
            <a:grpSpLocks/>
          </p:cNvGrpSpPr>
          <p:nvPr userDrawn="1"/>
        </p:nvGrpSpPr>
        <p:grpSpPr bwMode="auto">
          <a:xfrm>
            <a:off x="468313" y="225425"/>
            <a:ext cx="8142287" cy="6167438"/>
            <a:chOff x="468313" y="226142"/>
            <a:chExt cx="8142959" cy="6167226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flipH="1">
              <a:off x="468313" y="1307193"/>
              <a:ext cx="7020504" cy="50861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GB"/>
                <a:t> </a:t>
              </a: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 flipH="1">
              <a:off x="1547902" y="226142"/>
              <a:ext cx="7063370" cy="504014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 flipH="1">
              <a:off x="1547902" y="1307193"/>
              <a:ext cx="5942502" cy="395908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0" name="Picture 23" descr="Shell-2010-Pecten-RGBpc.wm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468313" y="290934"/>
              <a:ext cx="720000" cy="667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6" descr="Rectangle 6"/>
          <p:cNvSpPr txBox="1">
            <a:spLocks noChangeArrowheads="1"/>
          </p:cNvSpPr>
          <p:nvPr userDrawn="1"/>
        </p:nvSpPr>
        <p:spPr bwMode="auto">
          <a:xfrm>
            <a:off x="8377238" y="6470650"/>
            <a:ext cx="2667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/>
          <a:lstStyle/>
          <a:p>
            <a:pPr algn="r"/>
            <a:fld id="{852C49C4-2E42-4698-87A2-D5E83AF5C2F5}" type="slidenum">
              <a:rPr lang="en-GB" sz="800"/>
              <a:pPr algn="r"/>
              <a:t>‹#›</a:t>
            </a:fld>
            <a:endParaRPr lang="en-GB" sz="800"/>
          </a:p>
        </p:txBody>
      </p:sp>
      <p:sp>
        <p:nvSpPr>
          <p:cNvPr id="2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7782" y="1400847"/>
            <a:ext cx="5670000" cy="1206000"/>
          </a:xfrm>
          <a:noFill/>
        </p:spPr>
        <p:txBody>
          <a:bodyPr/>
          <a:lstStyle>
            <a:lvl1pPr>
              <a:defRPr kern="1200" cap="none" spc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7782" y="2851342"/>
            <a:ext cx="2700000" cy="1620000"/>
          </a:xfrm>
        </p:spPr>
        <p:txBody>
          <a:bodyPr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6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0"/>
          </p:nvPr>
        </p:nvSpPr>
        <p:spPr>
          <a:xfrm>
            <a:off x="1697782" y="5357825"/>
            <a:ext cx="5760000" cy="216000"/>
          </a:xfrm>
        </p:spPr>
        <p:txBody>
          <a:bodyPr anchor="ctr"/>
          <a:lstStyle>
            <a:lvl1pPr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11"/>
          </p:nvPr>
        </p:nvSpPr>
        <p:spPr>
          <a:xfrm>
            <a:off x="1697782" y="5627539"/>
            <a:ext cx="5760000" cy="216000"/>
          </a:xfrm>
        </p:spPr>
        <p:txBody>
          <a:bodyPr anchor="ctr"/>
          <a:lstStyle>
            <a:lvl1pPr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Line Heading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28600"/>
            <a:ext cx="8675688" cy="515938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28800" tIns="133200" rIns="36000" bIns="0"/>
          <a:lstStyle/>
          <a:p>
            <a:pPr eaLnBrk="0" hangingPunct="0">
              <a:lnSpc>
                <a:spcPct val="90000"/>
              </a:lnSpc>
            </a:pPr>
            <a:endParaRPr lang="en-US" sz="2400" b="1">
              <a:solidFill>
                <a:schemeClr val="tx2"/>
              </a:solidFill>
              <a:latin typeface="Futura"/>
            </a:endParaRPr>
          </a:p>
        </p:txBody>
      </p:sp>
      <p:sp>
        <p:nvSpPr>
          <p:cNvPr id="5" name="Rectangle 6" descr="Rectangle 6"/>
          <p:cNvSpPr txBox="1">
            <a:spLocks noChangeArrowheads="1"/>
          </p:cNvSpPr>
          <p:nvPr/>
        </p:nvSpPr>
        <p:spPr bwMode="auto">
          <a:xfrm>
            <a:off x="8377238" y="6470650"/>
            <a:ext cx="2667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/>
          <a:lstStyle/>
          <a:p>
            <a:pPr algn="r"/>
            <a:fld id="{57D0E811-0059-4DF0-9DAC-A213EC1248E7}" type="slidenum">
              <a:rPr lang="en-GB" sz="800"/>
              <a:pPr algn="r"/>
              <a:t>‹#›</a:t>
            </a:fld>
            <a:endParaRPr lang="en-GB" sz="80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228600"/>
            <a:ext cx="8675688" cy="515938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928800" tIns="133200" rIns="36000" bIns="0"/>
          <a:lstStyle/>
          <a:p>
            <a:pPr eaLnBrk="0" hangingPunct="0">
              <a:lnSpc>
                <a:spcPct val="90000"/>
              </a:lnSpc>
            </a:pPr>
            <a:endParaRPr lang="en-US" sz="2400" b="1">
              <a:solidFill>
                <a:schemeClr val="tx2"/>
              </a:solidFill>
              <a:latin typeface="Futura"/>
            </a:endParaRPr>
          </a:p>
        </p:txBody>
      </p:sp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2" y="295200"/>
            <a:ext cx="7700400" cy="4191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0"/>
          </p:nvPr>
        </p:nvSpPr>
        <p:spPr>
          <a:xfrm>
            <a:off x="904875" y="1310400"/>
            <a:ext cx="7772400" cy="5071350"/>
          </a:xfrm>
        </p:spPr>
        <p:txBody>
          <a:bodyPr/>
          <a:lstStyle>
            <a:lvl1pPr marL="269875" indent="-269875">
              <a:lnSpc>
                <a:spcPct val="120000"/>
              </a:lnSpc>
              <a:buSzPct val="75000"/>
              <a:buFontTx/>
              <a:buBlip>
                <a:blip r:embed="rId2"/>
              </a:buBlip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7000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295275"/>
            <a:ext cx="7700962" cy="41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accent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Futura Medium" pitchFamily="2" charset="0"/>
        </a:defRPr>
      </a:lvl9pPr>
    </p:titleStyle>
    <p:bodyStyle>
      <a:lvl1pPr marL="265113" indent="-265113" algn="l" rtl="0" eaLnBrk="0" fontAlgn="base" hangingPunct="0">
        <a:lnSpc>
          <a:spcPct val="140000"/>
        </a:lnSpc>
        <a:spcBef>
          <a:spcPct val="0"/>
        </a:spcBef>
        <a:spcAft>
          <a:spcPts val="600"/>
        </a:spcAft>
        <a:buClr>
          <a:schemeClr val="accent2"/>
        </a:buClr>
        <a:buSzPct val="75000"/>
        <a:buBlip>
          <a:blip r:embed="rId4"/>
        </a:buBlip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447675" indent="-180975" algn="l" rtl="0" eaLnBrk="0" fontAlgn="base" hangingPunct="0">
        <a:lnSpc>
          <a:spcPct val="140000"/>
        </a:lnSpc>
        <a:spcBef>
          <a:spcPct val="0"/>
        </a:spcBef>
        <a:spcAft>
          <a:spcPts val="600"/>
        </a:spcAft>
        <a:buClr>
          <a:schemeClr val="tx1"/>
        </a:buClr>
        <a:buSzPct val="75000"/>
        <a:buFont typeface="Wingdings" pitchFamily="2" charset="2"/>
        <a:buChar char="n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95350" indent="-180975" algn="l" rtl="0" eaLnBrk="0" fontAlgn="base" hangingPunct="0">
        <a:lnSpc>
          <a:spcPct val="140000"/>
        </a:lnSpc>
        <a:spcBef>
          <a:spcPct val="0"/>
        </a:spcBef>
        <a:spcAft>
          <a:spcPts val="600"/>
        </a:spcAft>
        <a:buClr>
          <a:schemeClr val="tx1"/>
        </a:buClr>
        <a:buSzPct val="75000"/>
        <a:buFont typeface="Wingdings" pitchFamily="2" charset="2"/>
        <a:buChar char="n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57300" indent="-180975" algn="l" rtl="0" eaLnBrk="0" fontAlgn="base" hangingPunct="0">
        <a:lnSpc>
          <a:spcPct val="140000"/>
        </a:lnSpc>
        <a:spcBef>
          <a:spcPct val="0"/>
        </a:spcBef>
        <a:spcAft>
          <a:spcPts val="600"/>
        </a:spcAft>
        <a:buClr>
          <a:schemeClr val="tx1"/>
        </a:buClr>
        <a:buSzPct val="75000"/>
        <a:buFont typeface="Wingdings" pitchFamily="2" charset="2"/>
        <a:buChar char="n"/>
        <a:defRPr sz="12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hyperlink" Target="SEAGLIDER%202012.wm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Addressing Ocean Observing Needs in Energy Exploration and Development</a:t>
            </a:r>
            <a:br>
              <a:rPr lang="en-GB" dirty="0" smtClean="0"/>
            </a:br>
            <a:endParaRPr lang="en-GB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9" name="Text Placeholder 2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GB" dirty="0" smtClean="0"/>
          </a:p>
        </p:txBody>
      </p:sp>
      <p:graphicFrame>
        <p:nvGraphicFramePr>
          <p:cNvPr id="604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414061"/>
              </p:ext>
            </p:extLst>
          </p:nvPr>
        </p:nvGraphicFramePr>
        <p:xfrm>
          <a:off x="4648200" y="3124200"/>
          <a:ext cx="27432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3" name="Photo Editor Photo" r:id="rId4" imgW="11076190" imgH="8266667" progId="">
                  <p:embed/>
                </p:oleObj>
              </mc:Choice>
              <mc:Fallback>
                <p:oleObj name="Photo Editor Photo" r:id="rId4" imgW="11076190" imgH="8266667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124200"/>
                        <a:ext cx="27432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Hurricane Isaac at n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24200"/>
            <a:ext cx="274126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Shell’s Interests and Activities in US Coastal Oceans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839372"/>
            <a:ext cx="4191000" cy="5071350"/>
          </a:xfrm>
        </p:spPr>
        <p:txBody>
          <a:bodyPr/>
          <a:lstStyle/>
          <a:p>
            <a:r>
              <a:rPr lang="en-US" dirty="0" smtClean="0"/>
              <a:t>Shell has been actively engaged in the exploration and development of oil and gas reserves on the US continental shelf since the 1940s</a:t>
            </a:r>
          </a:p>
          <a:p>
            <a:pPr lvl="0"/>
            <a:r>
              <a:rPr lang="en-US" dirty="0"/>
              <a:t>Shell produces 225K barrels per day from current </a:t>
            </a:r>
            <a:r>
              <a:rPr lang="en-US" dirty="0" err="1"/>
              <a:t>GoM</a:t>
            </a:r>
            <a:r>
              <a:rPr lang="en-US" dirty="0"/>
              <a:t> assets  (2.5% of total US daily production)</a:t>
            </a:r>
          </a:p>
          <a:p>
            <a:pPr lvl="0"/>
            <a:r>
              <a:rPr lang="en-US" dirty="0" smtClean="0"/>
              <a:t>The </a:t>
            </a:r>
            <a:r>
              <a:rPr lang="en-US" dirty="0"/>
              <a:t>U.S. produces 9.2 million barrels of oil per </a:t>
            </a:r>
            <a:r>
              <a:rPr lang="en-US" dirty="0" smtClean="0"/>
              <a:t>day, 17</a:t>
            </a:r>
            <a:r>
              <a:rPr lang="en-US" dirty="0"/>
              <a:t>% of daily US oil production </a:t>
            </a:r>
            <a:r>
              <a:rPr lang="en-US" dirty="0" smtClean="0"/>
              <a:t>is </a:t>
            </a:r>
            <a:r>
              <a:rPr lang="en-US" dirty="0"/>
              <a:t>from the </a:t>
            </a:r>
            <a:r>
              <a:rPr lang="en-US" dirty="0" err="1" smtClean="0"/>
              <a:t>GoM</a:t>
            </a:r>
            <a:endParaRPr lang="en-US" dirty="0" smtClean="0"/>
          </a:p>
          <a:p>
            <a:pPr lvl="0"/>
            <a:r>
              <a:rPr lang="en-US" dirty="0" smtClean="0"/>
              <a:t>As we speak Shell has a group of vessels moving into position in </a:t>
            </a:r>
            <a:r>
              <a:rPr lang="en-US" dirty="0" smtClean="0"/>
              <a:t>Alaska offshore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4114800" cy="304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25000" contrast="39000"/>
          </a:blip>
          <a:srcRect/>
          <a:stretch>
            <a:fillRect/>
          </a:stretch>
        </p:blipFill>
        <p:spPr bwMode="auto">
          <a:xfrm>
            <a:off x="4789990" y="4038599"/>
            <a:ext cx="4114800" cy="2462646"/>
          </a:xfrm>
          <a:prstGeom prst="rect">
            <a:avLst/>
          </a:prstGeom>
          <a:solidFill>
            <a:srgbClr val="A9D0DB"/>
          </a:solidFill>
          <a:ln w="3175">
            <a:solidFill>
              <a:srgbClr val="0C0A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3617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 of ocean observing in industry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310400"/>
            <a:ext cx="4657725" cy="5071350"/>
          </a:xfrm>
        </p:spPr>
        <p:txBody>
          <a:bodyPr/>
          <a:lstStyle/>
          <a:p>
            <a:r>
              <a:rPr lang="en-US" dirty="0" smtClean="0"/>
              <a:t>Provide the knowledge base that will allow energy to in the offshore operate: </a:t>
            </a:r>
          </a:p>
          <a:p>
            <a:pPr lvl="1"/>
            <a:r>
              <a:rPr lang="en-US" dirty="0" smtClean="0"/>
              <a:t>Safely &amp; responsibly, </a:t>
            </a:r>
          </a:p>
          <a:p>
            <a:pPr lvl="1"/>
            <a:r>
              <a:rPr lang="en-US" dirty="0" smtClean="0"/>
              <a:t>In a manner that is in compliance with regulations, </a:t>
            </a:r>
          </a:p>
          <a:p>
            <a:pPr lvl="1"/>
            <a:r>
              <a:rPr lang="en-US" dirty="0" smtClean="0"/>
              <a:t>In a manner that fulfills standards and commitments,</a:t>
            </a:r>
          </a:p>
          <a:p>
            <a:pPr lvl="1"/>
            <a:r>
              <a:rPr lang="en-US" dirty="0" smtClean="0"/>
              <a:t>In a manner that is protective of the environment and respects people</a:t>
            </a:r>
          </a:p>
          <a:p>
            <a:r>
              <a:rPr lang="en-US" dirty="0" smtClean="0"/>
              <a:t>Provide critical data that will accommodate design and operations and protection of people and </a:t>
            </a:r>
            <a:r>
              <a:rPr lang="en-US" dirty="0" smtClean="0"/>
              <a:t>infrastructure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lum bright="-4000" contrast="-5000"/>
          </a:blip>
          <a:srcRect/>
          <a:stretch>
            <a:fillRect/>
          </a:stretch>
        </p:blipFill>
        <p:spPr bwMode="auto">
          <a:xfrm>
            <a:off x="5797579" y="914400"/>
            <a:ext cx="281302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5141549"/>
            <a:ext cx="2819400" cy="148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4" descr="J:\Brazil\USP Presentation\offshore loads.png"/>
          <p:cNvPicPr>
            <a:picLocks noChangeAspect="1" noChangeArrowheads="1"/>
          </p:cNvPicPr>
          <p:nvPr/>
        </p:nvPicPr>
        <p:blipFill>
          <a:blip r:embed="rId5" cstate="print"/>
          <a:srcRect l="20003" r="20003"/>
          <a:stretch>
            <a:fillRect/>
          </a:stretch>
        </p:blipFill>
        <p:spPr bwMode="auto">
          <a:xfrm>
            <a:off x="4983675" y="2590800"/>
            <a:ext cx="1950525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9" t="-1432" r="-41739" b="1432"/>
          <a:stretch/>
        </p:blipFill>
        <p:spPr>
          <a:xfrm>
            <a:off x="6949440" y="2672226"/>
            <a:ext cx="3505200" cy="228077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9800423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Metrological &amp; Oceanographic  Observations</a:t>
            </a:r>
            <a:endParaRPr lang="en-US" dirty="0"/>
          </a:p>
        </p:txBody>
      </p:sp>
      <p:pic>
        <p:nvPicPr>
          <p:cNvPr id="12" name="Picture 2" descr="C:\Documents and Settings\Rob\Desktop\Desktop Items\d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7951" y="4800600"/>
            <a:ext cx="2468880" cy="185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2031201"/>
            <a:ext cx="5410200" cy="5131599"/>
          </a:xfrm>
        </p:spPr>
        <p:txBody>
          <a:bodyPr/>
          <a:lstStyle/>
          <a:p>
            <a:r>
              <a:rPr lang="en-US" sz="2200" dirty="0" smtClean="0">
                <a:latin typeface="Futura Medium" panose="00000400000000000000" pitchFamily="2" charset="0"/>
              </a:rPr>
              <a:t>Need baseline &amp; real-time field data to</a:t>
            </a:r>
          </a:p>
          <a:p>
            <a:pPr lvl="1"/>
            <a:r>
              <a:rPr lang="en-US" sz="1800" dirty="0" smtClean="0">
                <a:latin typeface="Futura Medium" panose="00000400000000000000" pitchFamily="2" charset="0"/>
              </a:rPr>
              <a:t>Support real time situational awareness </a:t>
            </a:r>
          </a:p>
          <a:p>
            <a:pPr lvl="1"/>
            <a:r>
              <a:rPr lang="en-US" sz="1800" dirty="0" smtClean="0">
                <a:latin typeface="Futura Medium" panose="00000400000000000000" pitchFamily="2" charset="0"/>
              </a:rPr>
              <a:t>Support lifetime of a project (30+ </a:t>
            </a:r>
            <a:r>
              <a:rPr lang="en-US" sz="1800" dirty="0" err="1" smtClean="0">
                <a:latin typeface="Futura Medium" panose="00000400000000000000" pitchFamily="2" charset="0"/>
              </a:rPr>
              <a:t>yrs</a:t>
            </a:r>
            <a:r>
              <a:rPr lang="en-US" sz="1800" dirty="0" smtClean="0">
                <a:latin typeface="Futura Medium" panose="00000400000000000000" pitchFamily="2" charset="0"/>
              </a:rPr>
              <a:t>)</a:t>
            </a:r>
          </a:p>
          <a:p>
            <a:pPr lvl="1"/>
            <a:r>
              <a:rPr lang="en-US" sz="1800" dirty="0" smtClean="0">
                <a:latin typeface="Futura Medium" panose="00000400000000000000" pitchFamily="2" charset="0"/>
              </a:rPr>
              <a:t> Model conditions of ocean &amp; infrastructure</a:t>
            </a:r>
          </a:p>
          <a:p>
            <a:r>
              <a:rPr lang="en-US" sz="2200" dirty="0" smtClean="0">
                <a:latin typeface="Futura Medium" panose="00000400000000000000" pitchFamily="2" charset="0"/>
              </a:rPr>
              <a:t>Met with integrated networks of ocean observing platforms (drifters, buoys, AUVs, remote sensing, moorings, models) </a:t>
            </a:r>
          </a:p>
          <a:p>
            <a:r>
              <a:rPr lang="en-US" sz="2200" dirty="0" smtClean="0">
                <a:latin typeface="Futura Medium" panose="00000400000000000000" pitchFamily="2" charset="0"/>
              </a:rPr>
              <a:t>Achieved by collaborative data sharing and accessibility to shared </a:t>
            </a:r>
            <a:r>
              <a:rPr lang="en-US" sz="2200" dirty="0" err="1" smtClean="0">
                <a:latin typeface="Futura Medium" panose="00000400000000000000" pitchFamily="2" charset="0"/>
              </a:rPr>
              <a:t>metocean</a:t>
            </a:r>
            <a:r>
              <a:rPr lang="en-US" sz="2200" dirty="0" smtClean="0">
                <a:latin typeface="Futura Medium" panose="00000400000000000000" pitchFamily="2" charset="0"/>
              </a:rPr>
              <a:t> databases</a:t>
            </a:r>
          </a:p>
          <a:p>
            <a:endParaRPr lang="en-US" dirty="0">
              <a:latin typeface="Futura Medium" panose="00000400000000000000" pitchFamily="2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805332"/>
            <a:ext cx="2468880" cy="185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37100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2"/>
          <p:cNvSpPr txBox="1">
            <a:spLocks/>
          </p:cNvSpPr>
          <p:nvPr/>
        </p:nvSpPr>
        <p:spPr bwMode="auto">
          <a:xfrm>
            <a:off x="0" y="1045725"/>
            <a:ext cx="5181600" cy="55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SzPct val="75000"/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47675" indent="-1809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895350" indent="-1809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257300" indent="-180975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dirty="0" smtClean="0">
                <a:solidFill>
                  <a:srgbClr val="C00000"/>
                </a:solidFill>
                <a:latin typeface="Futura Medium" panose="00000400000000000000" pitchFamily="2" charset="0"/>
              </a:rPr>
              <a:t>METOCEAN PARAMETERS ARE CRITICAL TO SAFETY, PLANNING, OPERATIONS, AND PLATFORM DESIGN</a:t>
            </a:r>
            <a:endParaRPr lang="en-US" sz="1800" dirty="0" smtClean="0">
              <a:latin typeface="Futura 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94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900113" y="295275"/>
            <a:ext cx="7700962" cy="4191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Physical and biological oceanography – baseline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3400" y="1066800"/>
            <a:ext cx="3590925" cy="5071350"/>
          </a:xfrm>
        </p:spPr>
        <p:txBody>
          <a:bodyPr/>
          <a:lstStyle/>
          <a:p>
            <a:r>
              <a:rPr lang="en-US" sz="1800" dirty="0" smtClean="0"/>
              <a:t>Develop an understanding of the flora, fauna, and ecology that our operations will interact with</a:t>
            </a:r>
          </a:p>
          <a:p>
            <a:pPr lvl="1"/>
            <a:r>
              <a:rPr lang="en-US" sz="1800" dirty="0" smtClean="0"/>
              <a:t>Enables us to develop plans and carry out operations that are protective of the environment</a:t>
            </a:r>
          </a:p>
          <a:p>
            <a:pPr lvl="1"/>
            <a:r>
              <a:rPr lang="en-US" sz="1800" dirty="0" smtClean="0"/>
              <a:t>Provide the information needed to acquire permits</a:t>
            </a:r>
          </a:p>
          <a:p>
            <a:pPr lvl="1"/>
            <a:r>
              <a:rPr lang="en-US" sz="1800" dirty="0" smtClean="0"/>
              <a:t>Provide capacity for long term monitoring and evaluation of impacts status and trends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4812030"/>
            <a:ext cx="2011680" cy="11315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77" y="1295400"/>
            <a:ext cx="2011680" cy="1057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4545680"/>
            <a:ext cx="1828800" cy="17290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066800"/>
            <a:ext cx="1828800" cy="13713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53" b="43779"/>
          <a:stretch/>
        </p:blipFill>
        <p:spPr>
          <a:xfrm>
            <a:off x="4397513" y="2743200"/>
            <a:ext cx="2079487" cy="1503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6675120" y="2667001"/>
            <a:ext cx="1828800" cy="160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44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New and Emerging Technologies</a:t>
            </a:r>
            <a:endParaRPr lang="en-US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889782"/>
            <a:ext cx="2799471" cy="23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AuralDeploy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073897"/>
            <a:ext cx="747864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9126" y="5562600"/>
            <a:ext cx="76167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www.insitu.com/images/redesign09/Media_Gallery/Option-2-Horizont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5340923"/>
            <a:ext cx="2384016" cy="1112543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04800" y="1310400"/>
            <a:ext cx="4343400" cy="5071350"/>
          </a:xfrm>
        </p:spPr>
        <p:txBody>
          <a:bodyPr/>
          <a:lstStyle/>
          <a:p>
            <a:r>
              <a:rPr lang="en-US" dirty="0"/>
              <a:t>Ocean observing in remote locations benefits from new and emerging technologies</a:t>
            </a:r>
          </a:p>
          <a:p>
            <a:pPr lvl="1"/>
            <a:r>
              <a:rPr lang="en-US" dirty="0" smtClean="0"/>
              <a:t>Increase quality, timeline, and density of observations</a:t>
            </a:r>
          </a:p>
          <a:p>
            <a:pPr lvl="1"/>
            <a:r>
              <a:rPr lang="en-US" dirty="0" smtClean="0"/>
              <a:t>Reduce safety risks associated with ocean observation</a:t>
            </a:r>
          </a:p>
          <a:p>
            <a:r>
              <a:rPr lang="en-US" dirty="0" smtClean="0"/>
              <a:t>Developing technologies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Acoustics arrays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Gliders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Unmanned Aerial Systems</a:t>
            </a:r>
          </a:p>
          <a:p>
            <a:r>
              <a:rPr lang="en-US" dirty="0" smtClean="0"/>
              <a:t>Incorporate Traditional Knowledge 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096336" y="3444701"/>
            <a:ext cx="2819064" cy="1584499"/>
            <a:chOff x="3496086" y="3657600"/>
            <a:chExt cx="3962400" cy="2699522"/>
          </a:xfrm>
        </p:grpSpPr>
        <p:pic>
          <p:nvPicPr>
            <p:cNvPr id="14" name="Picture 13" descr="C:\Users\Louis.Brzuzy\Desktop\Daily Short Cuts\Week_of_07_23_2012\Seaglider_Status\Pictures\Shell_Sea_Glider_Pictures\Glider_From_ROV_4_7-30-2012.jpg">
              <a:hlinkClick r:id="rId7" action="ppaction://hlinkfile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96086" y="3657600"/>
              <a:ext cx="3962400" cy="2699522"/>
            </a:xfrm>
            <a:prstGeom prst="rect">
              <a:avLst/>
            </a:prstGeom>
            <a:noFill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799" y="4579929"/>
              <a:ext cx="1722585" cy="146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5804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Shell’s Participation in Ocean Observing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Since 2007 Shell has funded in excess of $100 million of ocean science in Alaska Arctic offshore</a:t>
            </a:r>
          </a:p>
          <a:p>
            <a:r>
              <a:rPr lang="en-US" dirty="0" smtClean="0"/>
              <a:t>Have agreed with NOAA to make data available to the Agency and the scientific community as a whole</a:t>
            </a:r>
          </a:p>
          <a:p>
            <a:pPr lvl="1"/>
            <a:r>
              <a:rPr lang="en-US" dirty="0" smtClean="0"/>
              <a:t>Data are housed in Alaska Ocean Observing System</a:t>
            </a:r>
          </a:p>
          <a:p>
            <a:pPr lvl="1"/>
            <a:r>
              <a:rPr lang="en-US" dirty="0" smtClean="0"/>
              <a:t>Buoy data are served real time to NDBC and NOAA for use in forecasting</a:t>
            </a:r>
          </a:p>
          <a:p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Industry, governments, stakeholders</a:t>
            </a:r>
          </a:p>
          <a:p>
            <a:pPr lvl="2"/>
            <a:r>
              <a:rPr lang="en-US" dirty="0" smtClean="0"/>
              <a:t>North Slope / Northwest Arctic Boroughs</a:t>
            </a:r>
          </a:p>
          <a:p>
            <a:pPr lvl="1"/>
            <a:r>
              <a:rPr lang="en-US" dirty="0" smtClean="0"/>
              <a:t>Chukchi Sea Environmental Studies Program</a:t>
            </a:r>
          </a:p>
          <a:p>
            <a:pPr lvl="2"/>
            <a:r>
              <a:rPr lang="en-US" dirty="0" smtClean="0"/>
              <a:t>Arctic Marine Biodiversity Observing Network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49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Interim Presentation ">
  <a:themeElements>
    <a:clrScheme name="Shell - Colours">
      <a:dk1>
        <a:srgbClr val="595959"/>
      </a:dk1>
      <a:lt1>
        <a:srgbClr val="FFFFFF"/>
      </a:lt1>
      <a:dk2>
        <a:srgbClr val="999999"/>
      </a:dk2>
      <a:lt2>
        <a:srgbClr val="CCCCCC"/>
      </a:lt2>
      <a:accent1>
        <a:srgbClr val="F7D117"/>
      </a:accent1>
      <a:accent2>
        <a:srgbClr val="D42E12"/>
      </a:accent2>
      <a:accent3>
        <a:srgbClr val="003882"/>
      </a:accent3>
      <a:accent4>
        <a:srgbClr val="611759"/>
      </a:accent4>
      <a:accent5>
        <a:srgbClr val="00824A"/>
      </a:accent5>
      <a:accent6>
        <a:srgbClr val="DE8703"/>
      </a:accent6>
      <a:hlink>
        <a:srgbClr val="000000"/>
      </a:hlink>
      <a:folHlink>
        <a:srgbClr val="000000"/>
      </a:folHlink>
    </a:clrScheme>
    <a:fontScheme name="1_Interim Presentation 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ts val="2100"/>
          </a:lnSpc>
          <a:spcAft>
            <a:spcPts val="1200"/>
          </a:spcAft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Interim Presentation </Template>
  <TotalTime>10817</TotalTime>
  <Words>418</Words>
  <Application>Microsoft Office PowerPoint</Application>
  <PresentationFormat>On-screen Show (4:3)</PresentationFormat>
  <Paragraphs>55</Paragraphs>
  <Slides>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1_Interim Presentation </vt:lpstr>
      <vt:lpstr>Photo Editor Photo</vt:lpstr>
      <vt:lpstr>Addressing Ocean Observing Needs in Energy Exploration and Development </vt:lpstr>
      <vt:lpstr>Shell’s Interests and Activities in US Coastal Oceans</vt:lpstr>
      <vt:lpstr>Roles of ocean observing in industry</vt:lpstr>
      <vt:lpstr>Metrological &amp; Oceanographic  Observations</vt:lpstr>
      <vt:lpstr>Physical and biological oceanography – baseline </vt:lpstr>
      <vt:lpstr>Use of New and Emerging Technologies</vt:lpstr>
      <vt:lpstr>Shell’s Participation in Ocean Observing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Spill Prevention and Response in Ice</dc:title>
  <dc:creator>Mitchell.Winkler</dc:creator>
  <cp:lastModifiedBy>Macrander, Alan M SI-UAA/C/T</cp:lastModifiedBy>
  <cp:revision>1002</cp:revision>
  <dcterms:created xsi:type="dcterms:W3CDTF">2010-06-22T07:05:57Z</dcterms:created>
  <dcterms:modified xsi:type="dcterms:W3CDTF">2015-07-09T13:29:17Z</dcterms:modified>
</cp:coreProperties>
</file>