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6" r:id="rId3"/>
    <p:sldId id="258" r:id="rId4"/>
    <p:sldId id="259" r:id="rId5"/>
    <p:sldId id="269" r:id="rId6"/>
    <p:sldId id="277" r:id="rId7"/>
    <p:sldId id="265" r:id="rId8"/>
    <p:sldId id="262" r:id="rId9"/>
    <p:sldId id="267" r:id="rId10"/>
    <p:sldId id="268" r:id="rId11"/>
    <p:sldId id="266" r:id="rId12"/>
    <p:sldId id="273" r:id="rId13"/>
    <p:sldId id="263" r:id="rId14"/>
    <p:sldId id="272" r:id="rId15"/>
    <p:sldId id="275" r:id="rId16"/>
    <p:sldId id="260" r:id="rId17"/>
    <p:sldId id="257" r:id="rId18"/>
    <p:sldId id="261" r:id="rId19"/>
    <p:sldId id="270" r:id="rId20"/>
    <p:sldId id="27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3488" y="-13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488A6C-4C4D-5F4B-AB50-1FEBD9DF1A5B}" type="datetimeFigureOut">
              <a:rPr lang="en-US" smtClean="0"/>
              <a:t>5/6/16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10315-98F0-EE48-93FA-07EB8EF48DB1}" type="slidenum">
              <a:rPr lang="en-US" smtClean="0"/>
              <a:t>‹#›</a:t>
            </a:fld>
            <a:endParaRPr lang="en-US"/>
          </a:p>
        </p:txBody>
      </p:sp>
    </p:spTree>
    <p:extLst>
      <p:ext uri="{BB962C8B-B14F-4D97-AF65-F5344CB8AC3E}">
        <p14:creationId xmlns:p14="http://schemas.microsoft.com/office/powerpoint/2010/main" val="32585271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slides,</a:t>
            </a:r>
            <a:r>
              <a:rPr lang="en-US" baseline="0" dirty="0" smtClean="0"/>
              <a:t> 5 minutes, 15 sec per slide </a:t>
            </a:r>
          </a:p>
          <a:p>
            <a:endParaRPr lang="en-US" dirty="0"/>
          </a:p>
        </p:txBody>
      </p:sp>
      <p:sp>
        <p:nvSpPr>
          <p:cNvPr id="4" name="Slide Number Placeholder 3"/>
          <p:cNvSpPr>
            <a:spLocks noGrp="1"/>
          </p:cNvSpPr>
          <p:nvPr>
            <p:ph type="sldNum" sz="quarter" idx="10"/>
          </p:nvPr>
        </p:nvSpPr>
        <p:spPr/>
        <p:txBody>
          <a:bodyPr/>
          <a:lstStyle/>
          <a:p>
            <a:fld id="{19810315-98F0-EE48-93FA-07EB8EF48DB1}" type="slidenum">
              <a:rPr lang="en-US" smtClean="0"/>
              <a:t>1</a:t>
            </a:fld>
            <a:endParaRPr lang="en-US"/>
          </a:p>
        </p:txBody>
      </p:sp>
    </p:spTree>
    <p:extLst>
      <p:ext uri="{BB962C8B-B14F-4D97-AF65-F5344CB8AC3E}">
        <p14:creationId xmlns:p14="http://schemas.microsoft.com/office/powerpoint/2010/main" val="1649224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Arctic</a:t>
            </a:r>
            <a:r>
              <a:rPr lang="en-US" baseline="0" dirty="0" smtClean="0"/>
              <a:t> warming is greater than for the globe as a whole.  This is best expressed in autumn and winter.  </a:t>
            </a:r>
            <a:endParaRPr lang="en-US" dirty="0"/>
          </a:p>
        </p:txBody>
      </p:sp>
      <p:sp>
        <p:nvSpPr>
          <p:cNvPr id="4" name="Slide Number Placeholder 3"/>
          <p:cNvSpPr>
            <a:spLocks noGrp="1"/>
          </p:cNvSpPr>
          <p:nvPr>
            <p:ph type="sldNum" sz="quarter" idx="10"/>
          </p:nvPr>
        </p:nvSpPr>
        <p:spPr/>
        <p:txBody>
          <a:bodyPr/>
          <a:lstStyle/>
          <a:p>
            <a:fld id="{19810315-98F0-EE48-93FA-07EB8EF48DB1}" type="slidenum">
              <a:rPr lang="en-US" smtClean="0"/>
              <a:t>2</a:t>
            </a:fld>
            <a:endParaRPr lang="en-US"/>
          </a:p>
        </p:txBody>
      </p:sp>
    </p:spTree>
    <p:extLst>
      <p:ext uri="{BB962C8B-B14F-4D97-AF65-F5344CB8AC3E}">
        <p14:creationId xmlns:p14="http://schemas.microsoft.com/office/powerpoint/2010/main" val="262546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10315-98F0-EE48-93FA-07EB8EF48DB1}" type="slidenum">
              <a:rPr lang="en-US" smtClean="0"/>
              <a:t>5</a:t>
            </a:fld>
            <a:endParaRPr lang="en-US"/>
          </a:p>
        </p:txBody>
      </p:sp>
    </p:spTree>
    <p:extLst>
      <p:ext uri="{BB962C8B-B14F-4D97-AF65-F5344CB8AC3E}">
        <p14:creationId xmlns:p14="http://schemas.microsoft.com/office/powerpoint/2010/main" val="132544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10315-98F0-EE48-93FA-07EB8EF48DB1}" type="slidenum">
              <a:rPr lang="en-US" smtClean="0"/>
              <a:t>10</a:t>
            </a:fld>
            <a:endParaRPr lang="en-US"/>
          </a:p>
        </p:txBody>
      </p:sp>
    </p:spTree>
    <p:extLst>
      <p:ext uri="{BB962C8B-B14F-4D97-AF65-F5344CB8AC3E}">
        <p14:creationId xmlns:p14="http://schemas.microsoft.com/office/powerpoint/2010/main" val="387604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tied</a:t>
            </a:r>
            <a:r>
              <a:rPr lang="en-US" baseline="0" dirty="0" smtClean="0"/>
              <a:t> ourselves to old technology and methods with a strategy that’s not going to catch something that is always going to be moving faster than we are.  We can keep lighting our tails on fire, but it’s not going to accomplish our objective.  </a:t>
            </a:r>
          </a:p>
        </p:txBody>
      </p:sp>
      <p:sp>
        <p:nvSpPr>
          <p:cNvPr id="4" name="Slide Number Placeholder 3"/>
          <p:cNvSpPr>
            <a:spLocks noGrp="1"/>
          </p:cNvSpPr>
          <p:nvPr>
            <p:ph type="sldNum" sz="quarter" idx="10"/>
          </p:nvPr>
        </p:nvSpPr>
        <p:spPr/>
        <p:txBody>
          <a:bodyPr/>
          <a:lstStyle/>
          <a:p>
            <a:fld id="{19810315-98F0-EE48-93FA-07EB8EF48DB1}" type="slidenum">
              <a:rPr lang="en-US" smtClean="0"/>
              <a:t>11</a:t>
            </a:fld>
            <a:endParaRPr lang="en-US"/>
          </a:p>
        </p:txBody>
      </p:sp>
    </p:spTree>
    <p:extLst>
      <p:ext uri="{BB962C8B-B14F-4D97-AF65-F5344CB8AC3E}">
        <p14:creationId xmlns:p14="http://schemas.microsoft.com/office/powerpoint/2010/main" val="90604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10315-98F0-EE48-93FA-07EB8EF48DB1}" type="slidenum">
              <a:rPr lang="en-US" smtClean="0"/>
              <a:t>13</a:t>
            </a:fld>
            <a:endParaRPr lang="en-US"/>
          </a:p>
        </p:txBody>
      </p:sp>
    </p:spTree>
    <p:extLst>
      <p:ext uri="{BB962C8B-B14F-4D97-AF65-F5344CB8AC3E}">
        <p14:creationId xmlns:p14="http://schemas.microsoft.com/office/powerpoint/2010/main" val="321491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10315-98F0-EE48-93FA-07EB8EF48DB1}" type="slidenum">
              <a:rPr lang="en-US" smtClean="0"/>
              <a:t>15</a:t>
            </a:fld>
            <a:endParaRPr lang="en-US"/>
          </a:p>
        </p:txBody>
      </p:sp>
    </p:spTree>
    <p:extLst>
      <p:ext uri="{BB962C8B-B14F-4D97-AF65-F5344CB8AC3E}">
        <p14:creationId xmlns:p14="http://schemas.microsoft.com/office/powerpoint/2010/main" val="2052751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10315-98F0-EE48-93FA-07EB8EF48DB1}" type="slidenum">
              <a:rPr lang="en-US" smtClean="0"/>
              <a:t>16</a:t>
            </a:fld>
            <a:endParaRPr lang="en-US"/>
          </a:p>
        </p:txBody>
      </p:sp>
    </p:spTree>
    <p:extLst>
      <p:ext uri="{BB962C8B-B14F-4D97-AF65-F5344CB8AC3E}">
        <p14:creationId xmlns:p14="http://schemas.microsoft.com/office/powerpoint/2010/main" val="167022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10315-98F0-EE48-93FA-07EB8EF48DB1}" type="slidenum">
              <a:rPr lang="en-US" smtClean="0"/>
              <a:t>18</a:t>
            </a:fld>
            <a:endParaRPr lang="en-US"/>
          </a:p>
        </p:txBody>
      </p:sp>
    </p:spTree>
    <p:extLst>
      <p:ext uri="{BB962C8B-B14F-4D97-AF65-F5344CB8AC3E}">
        <p14:creationId xmlns:p14="http://schemas.microsoft.com/office/powerpoint/2010/main" val="252408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1CFAED-8AEE-2547-90A6-261446F53E0D}"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C09CB-367E-8E44-9630-58E2EE6EEABD}" type="slidenum">
              <a:rPr lang="en-US" smtClean="0"/>
              <a:t>‹#›</a:t>
            </a:fld>
            <a:endParaRPr lang="en-US"/>
          </a:p>
        </p:txBody>
      </p:sp>
    </p:spTree>
    <p:extLst>
      <p:ext uri="{BB962C8B-B14F-4D97-AF65-F5344CB8AC3E}">
        <p14:creationId xmlns:p14="http://schemas.microsoft.com/office/powerpoint/2010/main" val="318699071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CFAED-8AEE-2547-90A6-261446F53E0D}"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C09CB-367E-8E44-9630-58E2EE6EEABD}" type="slidenum">
              <a:rPr lang="en-US" smtClean="0"/>
              <a:t>‹#›</a:t>
            </a:fld>
            <a:endParaRPr lang="en-US"/>
          </a:p>
        </p:txBody>
      </p:sp>
    </p:spTree>
    <p:extLst>
      <p:ext uri="{BB962C8B-B14F-4D97-AF65-F5344CB8AC3E}">
        <p14:creationId xmlns:p14="http://schemas.microsoft.com/office/powerpoint/2010/main" val="203371458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CFAED-8AEE-2547-90A6-261446F53E0D}"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C09CB-367E-8E44-9630-58E2EE6EEABD}" type="slidenum">
              <a:rPr lang="en-US" smtClean="0"/>
              <a:t>‹#›</a:t>
            </a:fld>
            <a:endParaRPr lang="en-US"/>
          </a:p>
        </p:txBody>
      </p:sp>
    </p:spTree>
    <p:extLst>
      <p:ext uri="{BB962C8B-B14F-4D97-AF65-F5344CB8AC3E}">
        <p14:creationId xmlns:p14="http://schemas.microsoft.com/office/powerpoint/2010/main" val="222956369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CFAED-8AEE-2547-90A6-261446F53E0D}"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C09CB-367E-8E44-9630-58E2EE6EEABD}" type="slidenum">
              <a:rPr lang="en-US" smtClean="0"/>
              <a:t>‹#›</a:t>
            </a:fld>
            <a:endParaRPr lang="en-US"/>
          </a:p>
        </p:txBody>
      </p:sp>
    </p:spTree>
    <p:extLst>
      <p:ext uri="{BB962C8B-B14F-4D97-AF65-F5344CB8AC3E}">
        <p14:creationId xmlns:p14="http://schemas.microsoft.com/office/powerpoint/2010/main" val="213514894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1CFAED-8AEE-2547-90A6-261446F53E0D}"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C09CB-367E-8E44-9630-58E2EE6EEABD}" type="slidenum">
              <a:rPr lang="en-US" smtClean="0"/>
              <a:t>‹#›</a:t>
            </a:fld>
            <a:endParaRPr lang="en-US"/>
          </a:p>
        </p:txBody>
      </p:sp>
    </p:spTree>
    <p:extLst>
      <p:ext uri="{BB962C8B-B14F-4D97-AF65-F5344CB8AC3E}">
        <p14:creationId xmlns:p14="http://schemas.microsoft.com/office/powerpoint/2010/main" val="215133249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1CFAED-8AEE-2547-90A6-261446F53E0D}" type="datetimeFigureOut">
              <a:rPr lang="en-US" smtClean="0"/>
              <a:t>5/6/16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C09CB-367E-8E44-9630-58E2EE6EEABD}" type="slidenum">
              <a:rPr lang="en-US" smtClean="0"/>
              <a:t>‹#›</a:t>
            </a:fld>
            <a:endParaRPr lang="en-US"/>
          </a:p>
        </p:txBody>
      </p:sp>
    </p:spTree>
    <p:extLst>
      <p:ext uri="{BB962C8B-B14F-4D97-AF65-F5344CB8AC3E}">
        <p14:creationId xmlns:p14="http://schemas.microsoft.com/office/powerpoint/2010/main" val="363445161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1CFAED-8AEE-2547-90A6-261446F53E0D}" type="datetimeFigureOut">
              <a:rPr lang="en-US" smtClean="0"/>
              <a:t>5/6/16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4C09CB-367E-8E44-9630-58E2EE6EEABD}" type="slidenum">
              <a:rPr lang="en-US" smtClean="0"/>
              <a:t>‹#›</a:t>
            </a:fld>
            <a:endParaRPr lang="en-US"/>
          </a:p>
        </p:txBody>
      </p:sp>
    </p:spTree>
    <p:extLst>
      <p:ext uri="{BB962C8B-B14F-4D97-AF65-F5344CB8AC3E}">
        <p14:creationId xmlns:p14="http://schemas.microsoft.com/office/powerpoint/2010/main" val="36125374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1CFAED-8AEE-2547-90A6-261446F53E0D}" type="datetimeFigureOut">
              <a:rPr lang="en-US" smtClean="0"/>
              <a:t>5/6/16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4C09CB-367E-8E44-9630-58E2EE6EEABD}" type="slidenum">
              <a:rPr lang="en-US" smtClean="0"/>
              <a:t>‹#›</a:t>
            </a:fld>
            <a:endParaRPr lang="en-US"/>
          </a:p>
        </p:txBody>
      </p:sp>
    </p:spTree>
    <p:extLst>
      <p:ext uri="{BB962C8B-B14F-4D97-AF65-F5344CB8AC3E}">
        <p14:creationId xmlns:p14="http://schemas.microsoft.com/office/powerpoint/2010/main" val="61708137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CFAED-8AEE-2547-90A6-261446F53E0D}" type="datetimeFigureOut">
              <a:rPr lang="en-US" smtClean="0"/>
              <a:t>5/6/16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4C09CB-367E-8E44-9630-58E2EE6EEABD}" type="slidenum">
              <a:rPr lang="en-US" smtClean="0"/>
              <a:t>‹#›</a:t>
            </a:fld>
            <a:endParaRPr lang="en-US"/>
          </a:p>
        </p:txBody>
      </p:sp>
    </p:spTree>
    <p:extLst>
      <p:ext uri="{BB962C8B-B14F-4D97-AF65-F5344CB8AC3E}">
        <p14:creationId xmlns:p14="http://schemas.microsoft.com/office/powerpoint/2010/main" val="14290248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CFAED-8AEE-2547-90A6-261446F53E0D}" type="datetimeFigureOut">
              <a:rPr lang="en-US" smtClean="0"/>
              <a:t>5/6/16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C09CB-367E-8E44-9630-58E2EE6EEABD}" type="slidenum">
              <a:rPr lang="en-US" smtClean="0"/>
              <a:t>‹#›</a:t>
            </a:fld>
            <a:endParaRPr lang="en-US"/>
          </a:p>
        </p:txBody>
      </p:sp>
    </p:spTree>
    <p:extLst>
      <p:ext uri="{BB962C8B-B14F-4D97-AF65-F5344CB8AC3E}">
        <p14:creationId xmlns:p14="http://schemas.microsoft.com/office/powerpoint/2010/main" val="412082566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CFAED-8AEE-2547-90A6-261446F53E0D}" type="datetimeFigureOut">
              <a:rPr lang="en-US" smtClean="0"/>
              <a:t>5/6/16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C09CB-367E-8E44-9630-58E2EE6EEABD}" type="slidenum">
              <a:rPr lang="en-US" smtClean="0"/>
              <a:t>‹#›</a:t>
            </a:fld>
            <a:endParaRPr lang="en-US"/>
          </a:p>
        </p:txBody>
      </p:sp>
    </p:spTree>
    <p:extLst>
      <p:ext uri="{BB962C8B-B14F-4D97-AF65-F5344CB8AC3E}">
        <p14:creationId xmlns:p14="http://schemas.microsoft.com/office/powerpoint/2010/main" val="289901370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CFAED-8AEE-2547-90A6-261446F53E0D}" type="datetimeFigureOut">
              <a:rPr lang="en-US" smtClean="0"/>
              <a:t>5/6/16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C09CB-367E-8E44-9630-58E2EE6EEABD}" type="slidenum">
              <a:rPr lang="en-US" smtClean="0"/>
              <a:t>‹#›</a:t>
            </a:fld>
            <a:endParaRPr lang="en-US"/>
          </a:p>
        </p:txBody>
      </p:sp>
    </p:spTree>
    <p:extLst>
      <p:ext uri="{BB962C8B-B14F-4D97-AF65-F5344CB8AC3E}">
        <p14:creationId xmlns:p14="http://schemas.microsoft.com/office/powerpoint/2010/main" val="3667824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8.jpeg"/><Relationship Id="rId5" Type="http://schemas.openxmlformats.org/officeDocument/2006/relationships/image" Target="../media/image29.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emf"/><Relationship Id="rId5" Type="http://schemas.openxmlformats.org/officeDocument/2006/relationships/image" Target="../media/image32.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alphaModFix amt="58000"/>
            <a:extLst>
              <a:ext uri="{28A0092B-C50C-407E-A947-70E740481C1C}">
                <a14:useLocalDpi xmlns:a14="http://schemas.microsoft.com/office/drawing/2010/main"/>
              </a:ext>
            </a:extLst>
          </a:blip>
          <a:srcRect/>
          <a:stretch/>
        </p:blipFill>
        <p:spPr>
          <a:xfrm>
            <a:off x="0" y="-1"/>
            <a:ext cx="9144000" cy="6990537"/>
          </a:xfrm>
          <a:prstGeom prst="rect">
            <a:avLst/>
          </a:prstGeom>
        </p:spPr>
      </p:pic>
      <p:sp>
        <p:nvSpPr>
          <p:cNvPr id="5" name="Rectangle 4"/>
          <p:cNvSpPr/>
          <p:nvPr/>
        </p:nvSpPr>
        <p:spPr>
          <a:xfrm>
            <a:off x="190500" y="3232835"/>
            <a:ext cx="8801100" cy="1323439"/>
          </a:xfrm>
          <a:prstGeom prst="rect">
            <a:avLst/>
          </a:prstGeom>
        </p:spPr>
        <p:txBody>
          <a:bodyPr wrap="square">
            <a:spAutoFit/>
          </a:bodyPr>
          <a:lstStyle/>
          <a:p>
            <a:pPr algn="ctr"/>
            <a:r>
              <a:rPr lang="en-US" sz="4000" dirty="0"/>
              <a:t>Arctic 2020:  How Technology is Going to Change Observing</a:t>
            </a:r>
          </a:p>
        </p:txBody>
      </p:sp>
      <p:sp>
        <p:nvSpPr>
          <p:cNvPr id="6" name="TextBox 5"/>
          <p:cNvSpPr txBox="1"/>
          <p:nvPr/>
        </p:nvSpPr>
        <p:spPr>
          <a:xfrm>
            <a:off x="1782233" y="4758267"/>
            <a:ext cx="6248400" cy="1446550"/>
          </a:xfrm>
          <a:prstGeom prst="rect">
            <a:avLst/>
          </a:prstGeom>
          <a:noFill/>
        </p:spPr>
        <p:txBody>
          <a:bodyPr wrap="square" rtlCol="0">
            <a:spAutoFit/>
          </a:bodyPr>
          <a:lstStyle/>
          <a:p>
            <a:pPr algn="ctr"/>
            <a:r>
              <a:rPr lang="en-US" sz="3200" i="1" dirty="0" smtClean="0"/>
              <a:t>Jeremy T. Mathis, Ph.D.</a:t>
            </a:r>
          </a:p>
          <a:p>
            <a:pPr algn="ctr"/>
            <a:r>
              <a:rPr lang="en-US" sz="2800" i="1" dirty="0" smtClean="0"/>
              <a:t>Director –Arctic Research Program </a:t>
            </a:r>
          </a:p>
          <a:p>
            <a:pPr algn="ctr"/>
            <a:r>
              <a:rPr lang="en-US" sz="2800" i="1" dirty="0" smtClean="0"/>
              <a:t>Climate Program Office  </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81901" y="5588286"/>
            <a:ext cx="1409699" cy="1292833"/>
          </a:xfrm>
          <a:prstGeom prst="rect">
            <a:avLst/>
          </a:prstGeom>
        </p:spPr>
      </p:pic>
    </p:spTree>
    <p:extLst>
      <p:ext uri="{BB962C8B-B14F-4D97-AF65-F5344CB8AC3E}">
        <p14:creationId xmlns:p14="http://schemas.microsoft.com/office/powerpoint/2010/main" val="106690370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overland\Desktop\hurricane_sandy_block_v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
            <a:ext cx="9144000" cy="6895837"/>
          </a:xfrm>
          <a:prstGeom prst="rect">
            <a:avLst/>
          </a:prstGeom>
          <a:noFill/>
        </p:spPr>
      </p:pic>
      <p:sp>
        <p:nvSpPr>
          <p:cNvPr id="5" name="Rectangle 4"/>
          <p:cNvSpPr/>
          <p:nvPr/>
        </p:nvSpPr>
        <p:spPr>
          <a:xfrm>
            <a:off x="0" y="-93133"/>
            <a:ext cx="5943600" cy="982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Arctic-Mid Latitude Linkages</a:t>
            </a:r>
            <a:endParaRPr lang="en-US" sz="2800" b="1" dirty="0"/>
          </a:p>
        </p:txBody>
      </p:sp>
      <p:sp>
        <p:nvSpPr>
          <p:cNvPr id="2" name="Rectangle 1"/>
          <p:cNvSpPr/>
          <p:nvPr/>
        </p:nvSpPr>
        <p:spPr>
          <a:xfrm>
            <a:off x="16932" y="6383868"/>
            <a:ext cx="9127067" cy="474130"/>
          </a:xfrm>
          <a:prstGeom prst="rect">
            <a:avLst/>
          </a:prstGeom>
          <a:solidFill>
            <a:schemeClr val="tx1">
              <a:lumMod val="95000"/>
              <a:lumOff val="5000"/>
            </a:schemeClr>
          </a:solidFill>
          <a:ln>
            <a:noFill/>
          </a:ln>
          <a:effectLst>
            <a:glow rad="101600">
              <a:schemeClr val="tx1">
                <a:lumMod val="95000"/>
                <a:lumOff val="5000"/>
                <a:alpha val="7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61720" y="5960534"/>
            <a:ext cx="948411" cy="869786"/>
          </a:xfrm>
          <a:prstGeom prst="rect">
            <a:avLst/>
          </a:prstGeom>
        </p:spPr>
      </p:pic>
    </p:spTree>
    <p:extLst>
      <p:ext uri="{BB962C8B-B14F-4D97-AF65-F5344CB8AC3E}">
        <p14:creationId xmlns:p14="http://schemas.microsoft.com/office/powerpoint/2010/main" val="22704490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84127" cy="6858000"/>
          </a:xfrm>
          <a:prstGeom prst="rect">
            <a:avLst/>
          </a:prstGeom>
        </p:spPr>
      </p:pic>
      <p:sp>
        <p:nvSpPr>
          <p:cNvPr id="3" name="TextBox 2"/>
          <p:cNvSpPr txBox="1"/>
          <p:nvPr/>
        </p:nvSpPr>
        <p:spPr>
          <a:xfrm>
            <a:off x="-28222" y="56446"/>
            <a:ext cx="9184125" cy="646331"/>
          </a:xfrm>
          <a:prstGeom prst="rect">
            <a:avLst/>
          </a:prstGeom>
          <a:noFill/>
        </p:spPr>
        <p:txBody>
          <a:bodyPr wrap="square" rtlCol="0">
            <a:spAutoFit/>
          </a:bodyPr>
          <a:lstStyle/>
          <a:p>
            <a:pPr algn="ctr"/>
            <a:r>
              <a:rPr lang="en-US" sz="3600" dirty="0" smtClean="0"/>
              <a:t>Our Current Monitoring Strategy for the Arctic </a:t>
            </a:r>
            <a:endParaRPr lang="en-US" sz="36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61720" y="5960534"/>
            <a:ext cx="948411" cy="869786"/>
          </a:xfrm>
          <a:prstGeom prst="rect">
            <a:avLst/>
          </a:prstGeom>
        </p:spPr>
      </p:pic>
    </p:spTree>
    <p:extLst>
      <p:ext uri="{BB962C8B-B14F-4D97-AF65-F5344CB8AC3E}">
        <p14:creationId xmlns:p14="http://schemas.microsoft.com/office/powerpoint/2010/main" val="366316538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alphaModFix amt="29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extBox 5"/>
          <p:cNvSpPr txBox="1"/>
          <p:nvPr/>
        </p:nvSpPr>
        <p:spPr>
          <a:xfrm>
            <a:off x="169333" y="33869"/>
            <a:ext cx="9144000" cy="1200329"/>
          </a:xfrm>
          <a:prstGeom prst="rect">
            <a:avLst/>
          </a:prstGeom>
          <a:noFill/>
        </p:spPr>
        <p:txBody>
          <a:bodyPr wrap="square" rtlCol="0">
            <a:spAutoFit/>
          </a:bodyPr>
          <a:lstStyle/>
          <a:p>
            <a:pPr algn="ctr"/>
            <a:r>
              <a:rPr lang="en-US" sz="4000" dirty="0" smtClean="0"/>
              <a:t>Sustained Arctic Observing Network</a:t>
            </a:r>
          </a:p>
          <a:p>
            <a:pPr algn="ctr"/>
            <a:r>
              <a:rPr lang="en-US" sz="3200" i="1" dirty="0" smtClean="0"/>
              <a:t>Environmental Intelligence Cycle </a:t>
            </a:r>
            <a:endParaRPr lang="en-US" sz="3200" i="1" dirty="0"/>
          </a:p>
        </p:txBody>
      </p:sp>
      <p:sp>
        <p:nvSpPr>
          <p:cNvPr id="12" name="Oval 11"/>
          <p:cNvSpPr/>
          <p:nvPr/>
        </p:nvSpPr>
        <p:spPr>
          <a:xfrm>
            <a:off x="2548467" y="2218261"/>
            <a:ext cx="4038600" cy="4114800"/>
          </a:xfrm>
          <a:prstGeom prst="ellipse">
            <a:avLst/>
          </a:prstGeom>
          <a:noFill/>
          <a:ln w="38100" cap="rnd">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3352800" y="1608667"/>
            <a:ext cx="2286000" cy="1286932"/>
          </a:xfrm>
          <a:prstGeom prst="ellipse">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5215467" y="3132661"/>
            <a:ext cx="2286000" cy="1286932"/>
          </a:xfrm>
          <a:prstGeom prst="ellipse">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1608667" y="3132661"/>
            <a:ext cx="2286000" cy="1286932"/>
          </a:xfrm>
          <a:prstGeom prst="ellipse">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1600219" y="5164657"/>
            <a:ext cx="2286000" cy="1286932"/>
          </a:xfrm>
          <a:prstGeom prst="ellipse">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32396" y="5181586"/>
            <a:ext cx="2286000" cy="1286932"/>
          </a:xfrm>
          <a:prstGeom prst="ellipse">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301063" y="1473203"/>
            <a:ext cx="592667" cy="553998"/>
          </a:xfrm>
          <a:prstGeom prst="rect">
            <a:avLst/>
          </a:prstGeom>
          <a:noFill/>
        </p:spPr>
        <p:txBody>
          <a:bodyPr wrap="square" rtlCol="0">
            <a:spAutoFit/>
          </a:bodyPr>
          <a:lstStyle/>
          <a:p>
            <a:r>
              <a:rPr lang="en-US" sz="3000" dirty="0" smtClean="0">
                <a:solidFill>
                  <a:schemeClr val="bg1"/>
                </a:solidFill>
                <a:latin typeface="Times New Roman"/>
                <a:cs typeface="Times New Roman"/>
              </a:rPr>
              <a:t>1</a:t>
            </a:r>
            <a:endParaRPr lang="en-US" sz="3000" dirty="0">
              <a:solidFill>
                <a:schemeClr val="bg1"/>
              </a:solidFill>
              <a:latin typeface="Times New Roman"/>
              <a:cs typeface="Times New Roman"/>
            </a:endParaRPr>
          </a:p>
        </p:txBody>
      </p:sp>
      <p:sp>
        <p:nvSpPr>
          <p:cNvPr id="31" name="TextBox 30"/>
          <p:cNvSpPr txBox="1"/>
          <p:nvPr/>
        </p:nvSpPr>
        <p:spPr>
          <a:xfrm>
            <a:off x="6214525" y="3014130"/>
            <a:ext cx="592667" cy="553998"/>
          </a:xfrm>
          <a:prstGeom prst="rect">
            <a:avLst/>
          </a:prstGeom>
          <a:noFill/>
        </p:spPr>
        <p:txBody>
          <a:bodyPr wrap="square" rtlCol="0">
            <a:spAutoFit/>
          </a:bodyPr>
          <a:lstStyle/>
          <a:p>
            <a:r>
              <a:rPr lang="en-US" sz="3000" dirty="0" smtClean="0">
                <a:solidFill>
                  <a:schemeClr val="bg1"/>
                </a:solidFill>
                <a:latin typeface="Times New Roman"/>
                <a:cs typeface="Times New Roman"/>
              </a:rPr>
              <a:t>2</a:t>
            </a:r>
            <a:endParaRPr lang="en-US" sz="3000" dirty="0">
              <a:solidFill>
                <a:schemeClr val="bg1"/>
              </a:solidFill>
              <a:latin typeface="Times New Roman"/>
              <a:cs typeface="Times New Roman"/>
            </a:endParaRPr>
          </a:p>
        </p:txBody>
      </p:sp>
      <p:sp>
        <p:nvSpPr>
          <p:cNvPr id="32" name="TextBox 31"/>
          <p:cNvSpPr txBox="1"/>
          <p:nvPr/>
        </p:nvSpPr>
        <p:spPr>
          <a:xfrm>
            <a:off x="6214525" y="5046128"/>
            <a:ext cx="592667" cy="553998"/>
          </a:xfrm>
          <a:prstGeom prst="rect">
            <a:avLst/>
          </a:prstGeom>
          <a:noFill/>
        </p:spPr>
        <p:txBody>
          <a:bodyPr wrap="square" rtlCol="0">
            <a:spAutoFit/>
          </a:bodyPr>
          <a:lstStyle/>
          <a:p>
            <a:r>
              <a:rPr lang="en-US" sz="3000" dirty="0" smtClean="0">
                <a:solidFill>
                  <a:schemeClr val="bg1"/>
                </a:solidFill>
                <a:latin typeface="Times New Roman"/>
                <a:cs typeface="Times New Roman"/>
              </a:rPr>
              <a:t>3</a:t>
            </a:r>
            <a:endParaRPr lang="en-US" sz="3000" dirty="0">
              <a:solidFill>
                <a:schemeClr val="bg1"/>
              </a:solidFill>
              <a:latin typeface="Times New Roman"/>
              <a:cs typeface="Times New Roman"/>
            </a:endParaRPr>
          </a:p>
        </p:txBody>
      </p:sp>
      <p:sp>
        <p:nvSpPr>
          <p:cNvPr id="33" name="TextBox 32"/>
          <p:cNvSpPr txBox="1"/>
          <p:nvPr/>
        </p:nvSpPr>
        <p:spPr>
          <a:xfrm>
            <a:off x="2531530" y="5029195"/>
            <a:ext cx="592667" cy="553998"/>
          </a:xfrm>
          <a:prstGeom prst="rect">
            <a:avLst/>
          </a:prstGeom>
          <a:noFill/>
        </p:spPr>
        <p:txBody>
          <a:bodyPr wrap="square" rtlCol="0">
            <a:spAutoFit/>
          </a:bodyPr>
          <a:lstStyle/>
          <a:p>
            <a:r>
              <a:rPr lang="en-US" sz="3000" dirty="0">
                <a:solidFill>
                  <a:schemeClr val="bg1"/>
                </a:solidFill>
                <a:latin typeface="Times New Roman"/>
                <a:cs typeface="Times New Roman"/>
              </a:rPr>
              <a:t>4</a:t>
            </a:r>
          </a:p>
        </p:txBody>
      </p:sp>
      <p:sp>
        <p:nvSpPr>
          <p:cNvPr id="34" name="TextBox 33"/>
          <p:cNvSpPr txBox="1"/>
          <p:nvPr/>
        </p:nvSpPr>
        <p:spPr>
          <a:xfrm>
            <a:off x="2506128" y="3031057"/>
            <a:ext cx="592667" cy="553998"/>
          </a:xfrm>
          <a:prstGeom prst="rect">
            <a:avLst/>
          </a:prstGeom>
          <a:noFill/>
        </p:spPr>
        <p:txBody>
          <a:bodyPr wrap="square" rtlCol="0">
            <a:spAutoFit/>
          </a:bodyPr>
          <a:lstStyle/>
          <a:p>
            <a:r>
              <a:rPr lang="en-US" sz="3000" dirty="0" smtClean="0">
                <a:solidFill>
                  <a:schemeClr val="bg1"/>
                </a:solidFill>
                <a:latin typeface="Times New Roman"/>
                <a:cs typeface="Times New Roman"/>
              </a:rPr>
              <a:t>5</a:t>
            </a:r>
            <a:endParaRPr lang="en-US" sz="3000" dirty="0">
              <a:solidFill>
                <a:schemeClr val="bg1"/>
              </a:solidFill>
              <a:latin typeface="Times New Roman"/>
              <a:cs typeface="Times New Roman"/>
            </a:endParaRPr>
          </a:p>
        </p:txBody>
      </p:sp>
      <p:sp>
        <p:nvSpPr>
          <p:cNvPr id="35" name="TextBox 34"/>
          <p:cNvSpPr txBox="1"/>
          <p:nvPr/>
        </p:nvSpPr>
        <p:spPr>
          <a:xfrm>
            <a:off x="3606787" y="1905582"/>
            <a:ext cx="2048947" cy="553998"/>
          </a:xfrm>
          <a:prstGeom prst="rect">
            <a:avLst/>
          </a:prstGeom>
          <a:noFill/>
        </p:spPr>
        <p:txBody>
          <a:bodyPr wrap="square" rtlCol="0">
            <a:spAutoFit/>
          </a:bodyPr>
          <a:lstStyle/>
          <a:p>
            <a:r>
              <a:rPr lang="en-US" sz="3000" dirty="0" smtClean="0">
                <a:solidFill>
                  <a:schemeClr val="accent6"/>
                </a:solidFill>
                <a:latin typeface="Times New Roman"/>
                <a:cs typeface="Times New Roman"/>
              </a:rPr>
              <a:t>Collection</a:t>
            </a:r>
            <a:endParaRPr lang="en-US" sz="3000" dirty="0">
              <a:solidFill>
                <a:schemeClr val="accent6"/>
              </a:solidFill>
              <a:latin typeface="Times New Roman"/>
              <a:cs typeface="Times New Roman"/>
            </a:endParaRPr>
          </a:p>
        </p:txBody>
      </p:sp>
      <p:sp>
        <p:nvSpPr>
          <p:cNvPr id="36" name="TextBox 35"/>
          <p:cNvSpPr txBox="1"/>
          <p:nvPr/>
        </p:nvSpPr>
        <p:spPr>
          <a:xfrm>
            <a:off x="5317056" y="3438618"/>
            <a:ext cx="2387613" cy="553998"/>
          </a:xfrm>
          <a:prstGeom prst="rect">
            <a:avLst/>
          </a:prstGeom>
          <a:noFill/>
        </p:spPr>
        <p:txBody>
          <a:bodyPr wrap="square" rtlCol="0">
            <a:spAutoFit/>
          </a:bodyPr>
          <a:lstStyle/>
          <a:p>
            <a:r>
              <a:rPr lang="en-US" sz="3000" dirty="0" smtClean="0">
                <a:solidFill>
                  <a:schemeClr val="accent6"/>
                </a:solidFill>
                <a:latin typeface="Times New Roman"/>
                <a:cs typeface="Times New Roman"/>
              </a:rPr>
              <a:t>Transmission</a:t>
            </a:r>
            <a:endParaRPr lang="en-US" sz="3000" dirty="0">
              <a:solidFill>
                <a:schemeClr val="accent6"/>
              </a:solidFill>
              <a:latin typeface="Times New Roman"/>
              <a:cs typeface="Times New Roman"/>
            </a:endParaRPr>
          </a:p>
        </p:txBody>
      </p:sp>
      <p:sp>
        <p:nvSpPr>
          <p:cNvPr id="37" name="TextBox 36"/>
          <p:cNvSpPr txBox="1"/>
          <p:nvPr/>
        </p:nvSpPr>
        <p:spPr>
          <a:xfrm>
            <a:off x="5266265" y="5478507"/>
            <a:ext cx="2387613" cy="553998"/>
          </a:xfrm>
          <a:prstGeom prst="rect">
            <a:avLst/>
          </a:prstGeom>
          <a:noFill/>
        </p:spPr>
        <p:txBody>
          <a:bodyPr wrap="square" rtlCol="0">
            <a:spAutoFit/>
          </a:bodyPr>
          <a:lstStyle/>
          <a:p>
            <a:r>
              <a:rPr lang="en-US" sz="3000" dirty="0" smtClean="0">
                <a:solidFill>
                  <a:schemeClr val="accent6"/>
                </a:solidFill>
                <a:latin typeface="Times New Roman"/>
                <a:cs typeface="Times New Roman"/>
              </a:rPr>
              <a:t>Corroboration</a:t>
            </a:r>
            <a:endParaRPr lang="en-US" sz="3000" dirty="0">
              <a:solidFill>
                <a:schemeClr val="accent6"/>
              </a:solidFill>
              <a:latin typeface="Times New Roman"/>
              <a:cs typeface="Times New Roman"/>
            </a:endParaRPr>
          </a:p>
        </p:txBody>
      </p:sp>
      <p:sp>
        <p:nvSpPr>
          <p:cNvPr id="38" name="TextBox 37"/>
          <p:cNvSpPr txBox="1"/>
          <p:nvPr/>
        </p:nvSpPr>
        <p:spPr>
          <a:xfrm>
            <a:off x="1981189" y="5462726"/>
            <a:ext cx="2387613" cy="553998"/>
          </a:xfrm>
          <a:prstGeom prst="rect">
            <a:avLst/>
          </a:prstGeom>
          <a:noFill/>
        </p:spPr>
        <p:txBody>
          <a:bodyPr wrap="square" rtlCol="0">
            <a:spAutoFit/>
          </a:bodyPr>
          <a:lstStyle/>
          <a:p>
            <a:r>
              <a:rPr lang="en-US" sz="3000" dirty="0" smtClean="0">
                <a:solidFill>
                  <a:schemeClr val="accent6"/>
                </a:solidFill>
                <a:latin typeface="Times New Roman"/>
                <a:cs typeface="Times New Roman"/>
              </a:rPr>
              <a:t>Analysis </a:t>
            </a:r>
            <a:endParaRPr lang="en-US" sz="3000" dirty="0">
              <a:solidFill>
                <a:schemeClr val="accent6"/>
              </a:solidFill>
              <a:latin typeface="Times New Roman"/>
              <a:cs typeface="Times New Roman"/>
            </a:endParaRPr>
          </a:p>
        </p:txBody>
      </p:sp>
      <p:sp>
        <p:nvSpPr>
          <p:cNvPr id="39" name="TextBox 38"/>
          <p:cNvSpPr txBox="1"/>
          <p:nvPr/>
        </p:nvSpPr>
        <p:spPr>
          <a:xfrm>
            <a:off x="1769549" y="3485185"/>
            <a:ext cx="2387613" cy="553998"/>
          </a:xfrm>
          <a:prstGeom prst="rect">
            <a:avLst/>
          </a:prstGeom>
          <a:noFill/>
        </p:spPr>
        <p:txBody>
          <a:bodyPr wrap="square" rtlCol="0">
            <a:spAutoFit/>
          </a:bodyPr>
          <a:lstStyle/>
          <a:p>
            <a:r>
              <a:rPr lang="en-US" sz="3000" dirty="0" smtClean="0">
                <a:solidFill>
                  <a:schemeClr val="accent6"/>
                </a:solidFill>
                <a:latin typeface="Times New Roman"/>
                <a:cs typeface="Times New Roman"/>
              </a:rPr>
              <a:t>Application</a:t>
            </a:r>
            <a:endParaRPr lang="en-US" sz="3000" dirty="0">
              <a:solidFill>
                <a:schemeClr val="accent6"/>
              </a:solidFill>
              <a:latin typeface="Times New Roman"/>
              <a:cs typeface="Times New Roman"/>
            </a:endParaRPr>
          </a:p>
        </p:txBody>
      </p:sp>
      <p:sp>
        <p:nvSpPr>
          <p:cNvPr id="43" name="Curved Left Arrow 42"/>
          <p:cNvSpPr/>
          <p:nvPr/>
        </p:nvSpPr>
        <p:spPr>
          <a:xfrm>
            <a:off x="7518396" y="2176509"/>
            <a:ext cx="1219200" cy="3691454"/>
          </a:xfrm>
          <a:prstGeom prst="curvedLeftArrow">
            <a:avLst/>
          </a:prstGeom>
          <a:solidFill>
            <a:schemeClr val="accent6">
              <a:lumMod val="7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4" name="Curved Left Arrow 43"/>
          <p:cNvSpPr/>
          <p:nvPr/>
        </p:nvSpPr>
        <p:spPr>
          <a:xfrm rot="10800000">
            <a:off x="169329" y="2160727"/>
            <a:ext cx="1219200" cy="3691454"/>
          </a:xfrm>
          <a:prstGeom prst="curvedLeftArrow">
            <a:avLst/>
          </a:prstGeom>
          <a:solidFill>
            <a:schemeClr val="accent6">
              <a:lumMod val="7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47" name="Picture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8656" y="5965893"/>
            <a:ext cx="948411" cy="869786"/>
          </a:xfrm>
          <a:prstGeom prst="rect">
            <a:avLst/>
          </a:prstGeom>
        </p:spPr>
      </p:pic>
    </p:spTree>
    <p:extLst>
      <p:ext uri="{BB962C8B-B14F-4D97-AF65-F5344CB8AC3E}">
        <p14:creationId xmlns:p14="http://schemas.microsoft.com/office/powerpoint/2010/main" val="138835672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6934"/>
            <a:ext cx="9166577" cy="6874933"/>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61720" y="5960534"/>
            <a:ext cx="948411" cy="869786"/>
          </a:xfrm>
          <a:prstGeom prst="rect">
            <a:avLst/>
          </a:prstGeom>
        </p:spPr>
      </p:pic>
    </p:spTree>
    <p:extLst>
      <p:ext uri="{BB962C8B-B14F-4D97-AF65-F5344CB8AC3E}">
        <p14:creationId xmlns:p14="http://schemas.microsoft.com/office/powerpoint/2010/main" val="27851029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4821090" cy="6858000"/>
            <a:chOff x="0" y="0"/>
            <a:chExt cx="4821090" cy="6858000"/>
          </a:xfrm>
        </p:grpSpPr>
        <p:pic>
          <p:nvPicPr>
            <p:cNvPr id="3" name="Picture 2"/>
            <p:cNvPicPr>
              <a:picLocks noChangeAspect="1"/>
            </p:cNvPicPr>
            <p:nvPr/>
          </p:nvPicPr>
          <p:blipFill>
            <a:blip r:embed="rId2"/>
            <a:stretch>
              <a:fillRect/>
            </a:stretch>
          </p:blipFill>
          <p:spPr>
            <a:xfrm>
              <a:off x="0" y="0"/>
              <a:ext cx="4821090" cy="6858000"/>
            </a:xfrm>
            <a:prstGeom prst="rect">
              <a:avLst/>
            </a:prstGeom>
            <a:ln w="34925">
              <a:solidFill>
                <a:schemeClr val="tx1"/>
              </a:solidFill>
            </a:ln>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66" y="3"/>
              <a:ext cx="939163" cy="863598"/>
            </a:xfrm>
            <a:prstGeom prst="rect">
              <a:avLst/>
            </a:prstGeom>
            <a:ln w="34925">
              <a:noFill/>
            </a:ln>
          </p:spPr>
        </p:pic>
      </p:gr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21090" y="2878666"/>
            <a:ext cx="4339843" cy="3979333"/>
          </a:xfrm>
          <a:prstGeom prst="rect">
            <a:avLst/>
          </a:prstGeom>
          <a:ln w="38100">
            <a:solidFill>
              <a:schemeClr val="tx1"/>
            </a:solidFill>
          </a:ln>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21090" y="0"/>
            <a:ext cx="4322910" cy="2878667"/>
          </a:xfrm>
          <a:prstGeom prst="rect">
            <a:avLst/>
          </a:prstGeom>
          <a:ln w="38100">
            <a:solidFill>
              <a:schemeClr val="tx1"/>
            </a:solidFill>
          </a:ln>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48133" y="6131492"/>
            <a:ext cx="761998" cy="698827"/>
          </a:xfrm>
          <a:prstGeom prst="rect">
            <a:avLst/>
          </a:prstGeom>
        </p:spPr>
      </p:pic>
    </p:spTree>
    <p:extLst>
      <p:ext uri="{BB962C8B-B14F-4D97-AF65-F5344CB8AC3E}">
        <p14:creationId xmlns:p14="http://schemas.microsoft.com/office/powerpoint/2010/main" val="45310268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alphaModFix amt="57000"/>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6" name="Picture 5" descr="C:\Users\mordy\AppData\Local\Temp\1\Untitled-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03199" y="1353543"/>
            <a:ext cx="3996267" cy="4361632"/>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0374" y="-110961"/>
            <a:ext cx="7509239" cy="1015663"/>
          </a:xfrm>
          <a:prstGeom prst="rect">
            <a:avLst/>
          </a:prstGeom>
          <a:noFill/>
        </p:spPr>
        <p:txBody>
          <a:bodyPr wrap="square" rtlCol="0">
            <a:spAutoFit/>
          </a:bodyPr>
          <a:lstStyle/>
          <a:p>
            <a:pPr algn="ctr"/>
            <a:r>
              <a:rPr lang="en-US" sz="6000" dirty="0" smtClean="0"/>
              <a:t>Underwater Profilers  </a:t>
            </a:r>
            <a:endParaRPr lang="en-US" sz="6000" dirty="0"/>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78399" y="1334128"/>
            <a:ext cx="3979333" cy="4464418"/>
          </a:xfrm>
          <a:prstGeom prst="rect">
            <a:avLst/>
          </a:prstGeom>
          <a:ln w="38100">
            <a:solidFill>
              <a:schemeClr val="tx1"/>
            </a:solidFill>
          </a:ln>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61720" y="5960534"/>
            <a:ext cx="948411" cy="869786"/>
          </a:xfrm>
          <a:prstGeom prst="rect">
            <a:avLst/>
          </a:prstGeom>
        </p:spPr>
      </p:pic>
    </p:spTree>
    <p:extLst>
      <p:ext uri="{BB962C8B-B14F-4D97-AF65-F5344CB8AC3E}">
        <p14:creationId xmlns:p14="http://schemas.microsoft.com/office/powerpoint/2010/main" val="37753739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252584" y="973666"/>
            <a:ext cx="2881936" cy="5881771"/>
            <a:chOff x="5623364" y="-1135146"/>
            <a:chExt cx="3674765" cy="7499866"/>
          </a:xfrm>
        </p:grpSpPr>
        <p:sp>
          <p:nvSpPr>
            <p:cNvPr id="4" name="Rectangle 3"/>
            <p:cNvSpPr/>
            <p:nvPr/>
          </p:nvSpPr>
          <p:spPr>
            <a:xfrm>
              <a:off x="6013938" y="61545"/>
              <a:ext cx="3050931" cy="62249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Users\osse\Desktop\Prawler\PS Deployment and Testing\Healy Arctic 2015\newFOCIsingl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23364" y="-1135146"/>
              <a:ext cx="3674765" cy="7499866"/>
            </a:xfrm>
            <a:prstGeom prst="rect">
              <a:avLst/>
            </a:prstGeom>
            <a:noFill/>
            <a:ln w="9525">
              <a:noFill/>
              <a:miter lim="800000"/>
              <a:headEnd/>
              <a:tailEnd/>
            </a:ln>
          </p:spPr>
        </p:pic>
      </p:grpSp>
      <p:pic>
        <p:nvPicPr>
          <p:cNvPr id="7" name="Picture 6"/>
          <p:cNvPicPr>
            <a:picLocks noChangeAspect="1"/>
          </p:cNvPicPr>
          <p:nvPr/>
        </p:nvPicPr>
        <p:blipFill>
          <a:blip r:embed="rId4"/>
          <a:stretch>
            <a:fillRect/>
          </a:stretch>
        </p:blipFill>
        <p:spPr>
          <a:xfrm>
            <a:off x="3628298" y="1168396"/>
            <a:ext cx="2261654" cy="5638645"/>
          </a:xfrm>
          <a:prstGeom prst="rect">
            <a:avLst/>
          </a:prstGeom>
        </p:spPr>
      </p:pic>
      <p:grpSp>
        <p:nvGrpSpPr>
          <p:cNvPr id="8" name="Group 7"/>
          <p:cNvGrpSpPr/>
          <p:nvPr/>
        </p:nvGrpSpPr>
        <p:grpSpPr>
          <a:xfrm>
            <a:off x="6184658" y="1439734"/>
            <a:ext cx="2423123" cy="4155486"/>
            <a:chOff x="112345" y="1599499"/>
            <a:chExt cx="3693803" cy="4645081"/>
          </a:xfrm>
        </p:grpSpPr>
        <p:grpSp>
          <p:nvGrpSpPr>
            <p:cNvPr id="9" name="Group 8"/>
            <p:cNvGrpSpPr/>
            <p:nvPr/>
          </p:nvGrpSpPr>
          <p:grpSpPr>
            <a:xfrm>
              <a:off x="112345" y="1697458"/>
              <a:ext cx="3693803" cy="4547122"/>
              <a:chOff x="112345" y="1418780"/>
              <a:chExt cx="3693803" cy="4547122"/>
            </a:xfrm>
          </p:grpSpPr>
          <p:grpSp>
            <p:nvGrpSpPr>
              <p:cNvPr id="11" name="Group 10"/>
              <p:cNvGrpSpPr/>
              <p:nvPr/>
            </p:nvGrpSpPr>
            <p:grpSpPr>
              <a:xfrm>
                <a:off x="112345" y="1536023"/>
                <a:ext cx="3693803" cy="4429879"/>
                <a:chOff x="90075" y="1696646"/>
                <a:chExt cx="3693803" cy="4429879"/>
              </a:xfrm>
            </p:grpSpPr>
            <p:pic>
              <p:nvPicPr>
                <p:cNvPr id="13"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0075" y="1696646"/>
                  <a:ext cx="2218227" cy="4429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282826" y="2107242"/>
                  <a:ext cx="1501052" cy="3885679"/>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Hard Hat</a:t>
                  </a:r>
                </a:p>
                <a:p>
                  <a:endParaRPr lang="en-US" sz="10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Satellite Tag</a:t>
                  </a:r>
                </a:p>
                <a:p>
                  <a:r>
                    <a:rPr lang="en-US" sz="1600" dirty="0" smtClean="0">
                      <a:latin typeface="Times New Roman" panose="02020603050405020304" pitchFamily="18" charset="0"/>
                      <a:cs typeface="Times New Roman" panose="02020603050405020304" pitchFamily="18" charset="0"/>
                    </a:rPr>
                    <a:t>Trawl Float</a:t>
                  </a:r>
                </a:p>
                <a:p>
                  <a:endParaRPr lang="en-US" sz="1600" dirty="0">
                    <a:latin typeface="Times New Roman" panose="02020603050405020304" pitchFamily="18" charset="0"/>
                    <a:cs typeface="Times New Roman" panose="02020603050405020304" pitchFamily="18" charset="0"/>
                  </a:endParaRPr>
                </a:p>
                <a:p>
                  <a:endParaRPr lang="en-US" sz="105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Counter-Weight</a:t>
                  </a:r>
                </a:p>
                <a:p>
                  <a:endParaRPr lang="en-US" sz="10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Release #2</a:t>
                  </a:r>
                </a:p>
                <a:p>
                  <a:r>
                    <a:rPr lang="en-US" sz="1600" dirty="0" smtClean="0">
                      <a:latin typeface="Times New Roman" panose="02020603050405020304" pitchFamily="18" charset="0"/>
                      <a:cs typeface="Times New Roman" panose="02020603050405020304" pitchFamily="18" charset="0"/>
                    </a:rPr>
                    <a:t>Weight</a:t>
                  </a:r>
                </a:p>
                <a:p>
                  <a:r>
                    <a:rPr lang="en-US" sz="1600" dirty="0" smtClean="0">
                      <a:latin typeface="Times New Roman" panose="02020603050405020304" pitchFamily="18" charset="0"/>
                      <a:cs typeface="Times New Roman" panose="02020603050405020304" pitchFamily="18" charset="0"/>
                    </a:rPr>
                    <a:t>Release #1</a:t>
                  </a:r>
                </a:p>
                <a:p>
                  <a:endParaRPr lang="en-US" sz="8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Anchor</a:t>
                  </a:r>
                  <a:endParaRPr lang="en-US" sz="1600" dirty="0">
                    <a:latin typeface="Times New Roman" panose="02020603050405020304" pitchFamily="18" charset="0"/>
                    <a:cs typeface="Times New Roman" panose="02020603050405020304" pitchFamily="18" charset="0"/>
                  </a:endParaRPr>
                </a:p>
              </p:txBody>
            </p:sp>
          </p:grpSp>
          <p:sp>
            <p:nvSpPr>
              <p:cNvPr id="12" name="Oval 11"/>
              <p:cNvSpPr/>
              <p:nvPr/>
            </p:nvSpPr>
            <p:spPr>
              <a:xfrm>
                <a:off x="603514" y="1418780"/>
                <a:ext cx="782637" cy="4870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a:off x="433462" y="1599499"/>
              <a:ext cx="2150834" cy="369332"/>
            </a:xfrm>
            <a:prstGeom prst="rect">
              <a:avLst/>
            </a:prstGeom>
            <a:noFill/>
          </p:spPr>
          <p:txBody>
            <a:bodyPr wrap="square" rtlCol="0">
              <a:spAutoFit/>
            </a:bodyPr>
            <a:lstStyle/>
            <a:p>
              <a:r>
                <a:rPr lang="en-US" i="1" dirty="0" smtClean="0"/>
                <a:t>Prototype</a:t>
              </a:r>
              <a:endParaRPr lang="en-US" i="1" dirty="0"/>
            </a:p>
          </p:txBody>
        </p:sp>
      </p:grpSp>
      <p:sp>
        <p:nvSpPr>
          <p:cNvPr id="2" name="TextBox 1"/>
          <p:cNvSpPr txBox="1"/>
          <p:nvPr/>
        </p:nvSpPr>
        <p:spPr>
          <a:xfrm>
            <a:off x="1" y="-25399"/>
            <a:ext cx="9144000" cy="584776"/>
          </a:xfrm>
          <a:prstGeom prst="rect">
            <a:avLst/>
          </a:prstGeom>
          <a:noFill/>
        </p:spPr>
        <p:txBody>
          <a:bodyPr wrap="square" rtlCol="0">
            <a:spAutoFit/>
          </a:bodyPr>
          <a:lstStyle/>
          <a:p>
            <a:pPr algn="ctr"/>
            <a:r>
              <a:rPr lang="en-US" sz="3200" dirty="0" smtClean="0"/>
              <a:t>New Mooring Configurations </a:t>
            </a:r>
            <a:endParaRPr lang="en-US" sz="3200" dirty="0"/>
          </a:p>
        </p:txBody>
      </p:sp>
      <p:sp>
        <p:nvSpPr>
          <p:cNvPr id="15" name="TextBox 14"/>
          <p:cNvSpPr txBox="1"/>
          <p:nvPr/>
        </p:nvSpPr>
        <p:spPr>
          <a:xfrm>
            <a:off x="1396998" y="564445"/>
            <a:ext cx="945445" cy="461665"/>
          </a:xfrm>
          <a:prstGeom prst="rect">
            <a:avLst/>
          </a:prstGeom>
          <a:noFill/>
        </p:spPr>
        <p:txBody>
          <a:bodyPr wrap="square" rtlCol="0">
            <a:spAutoFit/>
          </a:bodyPr>
          <a:lstStyle/>
          <a:p>
            <a:r>
              <a:rPr lang="en-US" sz="2400" dirty="0" smtClean="0"/>
              <a:t>#1</a:t>
            </a:r>
            <a:endParaRPr lang="en-US" sz="2400" dirty="0"/>
          </a:p>
        </p:txBody>
      </p:sp>
      <p:sp>
        <p:nvSpPr>
          <p:cNvPr id="16" name="TextBox 15"/>
          <p:cNvSpPr txBox="1"/>
          <p:nvPr/>
        </p:nvSpPr>
        <p:spPr>
          <a:xfrm>
            <a:off x="4405484" y="732130"/>
            <a:ext cx="945445" cy="461665"/>
          </a:xfrm>
          <a:prstGeom prst="rect">
            <a:avLst/>
          </a:prstGeom>
          <a:noFill/>
        </p:spPr>
        <p:txBody>
          <a:bodyPr wrap="square" rtlCol="0">
            <a:spAutoFit/>
          </a:bodyPr>
          <a:lstStyle/>
          <a:p>
            <a:r>
              <a:rPr lang="en-US" sz="2400" dirty="0" smtClean="0"/>
              <a:t>#2</a:t>
            </a:r>
            <a:endParaRPr lang="en-US" sz="2400" dirty="0"/>
          </a:p>
        </p:txBody>
      </p:sp>
      <p:sp>
        <p:nvSpPr>
          <p:cNvPr id="17" name="TextBox 16"/>
          <p:cNvSpPr txBox="1"/>
          <p:nvPr/>
        </p:nvSpPr>
        <p:spPr>
          <a:xfrm>
            <a:off x="6536420" y="1032933"/>
            <a:ext cx="945445" cy="461665"/>
          </a:xfrm>
          <a:prstGeom prst="rect">
            <a:avLst/>
          </a:prstGeom>
          <a:noFill/>
        </p:spPr>
        <p:txBody>
          <a:bodyPr wrap="square" rtlCol="0">
            <a:spAutoFit/>
          </a:bodyPr>
          <a:lstStyle/>
          <a:p>
            <a:r>
              <a:rPr lang="en-US" sz="2400" dirty="0" smtClean="0"/>
              <a:t>#3</a:t>
            </a:r>
            <a:endParaRPr lang="en-US" sz="2400" dirty="0"/>
          </a:p>
        </p:txBody>
      </p:sp>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61720" y="5960534"/>
            <a:ext cx="948411" cy="869786"/>
          </a:xfrm>
          <a:prstGeom prst="rect">
            <a:avLst/>
          </a:prstGeom>
        </p:spPr>
      </p:pic>
    </p:spTree>
    <p:extLst>
      <p:ext uri="{BB962C8B-B14F-4D97-AF65-F5344CB8AC3E}">
        <p14:creationId xmlns:p14="http://schemas.microsoft.com/office/powerpoint/2010/main" val="4657432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ider_with_glacier1_edited_Evan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089" y="-29264"/>
            <a:ext cx="9232900" cy="6891928"/>
          </a:xfrm>
          <a:prstGeom prst="rect">
            <a:avLst/>
          </a:prstGeom>
        </p:spPr>
      </p:pic>
      <p:sp>
        <p:nvSpPr>
          <p:cNvPr id="5" name="TextBox 4"/>
          <p:cNvSpPr txBox="1"/>
          <p:nvPr/>
        </p:nvSpPr>
        <p:spPr>
          <a:xfrm>
            <a:off x="1372295" y="-209738"/>
            <a:ext cx="6559390" cy="1015663"/>
          </a:xfrm>
          <a:prstGeom prst="rect">
            <a:avLst/>
          </a:prstGeom>
          <a:noFill/>
        </p:spPr>
        <p:txBody>
          <a:bodyPr wrap="square" rtlCol="0">
            <a:spAutoFit/>
          </a:bodyPr>
          <a:lstStyle/>
          <a:p>
            <a:pPr algn="ctr"/>
            <a:r>
              <a:rPr lang="en-US" sz="6000" dirty="0" smtClean="0"/>
              <a:t>The Wave Glider </a:t>
            </a:r>
            <a:endParaRPr lang="en-US" sz="60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1720" y="5960534"/>
            <a:ext cx="948411" cy="869786"/>
          </a:xfrm>
          <a:prstGeom prst="rect">
            <a:avLst/>
          </a:prstGeom>
        </p:spPr>
      </p:pic>
    </p:spTree>
    <p:extLst>
      <p:ext uri="{BB962C8B-B14F-4D97-AF65-F5344CB8AC3E}">
        <p14:creationId xmlns:p14="http://schemas.microsoft.com/office/powerpoint/2010/main" val="3115537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ntageof3vers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TextBox 2"/>
          <p:cNvSpPr txBox="1"/>
          <p:nvPr/>
        </p:nvSpPr>
        <p:spPr>
          <a:xfrm>
            <a:off x="1372295" y="-209738"/>
            <a:ext cx="6559390" cy="1015663"/>
          </a:xfrm>
          <a:prstGeom prst="rect">
            <a:avLst/>
          </a:prstGeom>
          <a:noFill/>
        </p:spPr>
        <p:txBody>
          <a:bodyPr wrap="square" rtlCol="0">
            <a:spAutoFit/>
          </a:bodyPr>
          <a:lstStyle/>
          <a:p>
            <a:pPr algn="ctr"/>
            <a:r>
              <a:rPr lang="en-US" sz="6000" dirty="0" smtClean="0"/>
              <a:t>The Sail Drone</a:t>
            </a:r>
            <a:endParaRPr lang="en-US" sz="60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61720" y="5960534"/>
            <a:ext cx="948411" cy="869786"/>
          </a:xfrm>
          <a:prstGeom prst="rect">
            <a:avLst/>
          </a:prstGeom>
        </p:spPr>
      </p:pic>
    </p:spTree>
    <p:extLst>
      <p:ext uri="{BB962C8B-B14F-4D97-AF65-F5344CB8AC3E}">
        <p14:creationId xmlns:p14="http://schemas.microsoft.com/office/powerpoint/2010/main" val="306795290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5060467" cy="3132668"/>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3132668"/>
            <a:ext cx="4267203" cy="3725332"/>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67199" y="3132668"/>
            <a:ext cx="4876801" cy="3725332"/>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67198" y="0"/>
            <a:ext cx="4876802" cy="3132668"/>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90968" y="6079066"/>
            <a:ext cx="819163" cy="751253"/>
          </a:xfrm>
          <a:prstGeom prst="rect">
            <a:avLst/>
          </a:prstGeom>
        </p:spPr>
      </p:pic>
    </p:spTree>
    <p:extLst>
      <p:ext uri="{BB962C8B-B14F-4D97-AF65-F5344CB8AC3E}">
        <p14:creationId xmlns:p14="http://schemas.microsoft.com/office/powerpoint/2010/main" val="270550908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4" name="Picture 2" descr="C:\Documents and Settings\overland\Desktop\Serreze#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711204"/>
            <a:ext cx="9152525" cy="5446889"/>
          </a:xfrm>
          <a:prstGeom prst="rect">
            <a:avLst/>
          </a:prstGeom>
          <a:noFill/>
        </p:spPr>
      </p:pic>
      <p:sp>
        <p:nvSpPr>
          <p:cNvPr id="3" name="TextBox 2"/>
          <p:cNvSpPr txBox="1"/>
          <p:nvPr/>
        </p:nvSpPr>
        <p:spPr>
          <a:xfrm>
            <a:off x="493889" y="-42328"/>
            <a:ext cx="8311444" cy="646331"/>
          </a:xfrm>
          <a:prstGeom prst="rect">
            <a:avLst/>
          </a:prstGeom>
          <a:noFill/>
        </p:spPr>
        <p:txBody>
          <a:bodyPr wrap="square" rtlCol="0">
            <a:spAutoFit/>
          </a:bodyPr>
          <a:lstStyle/>
          <a:p>
            <a:pPr algn="ctr"/>
            <a:r>
              <a:rPr lang="en-US" sz="3600" dirty="0" smtClean="0">
                <a:solidFill>
                  <a:srgbClr val="FFFFFF"/>
                </a:solidFill>
              </a:rPr>
              <a:t>Temperature Amplification in the Arctic </a:t>
            </a:r>
            <a:endParaRPr lang="en-US" sz="3600" dirty="0">
              <a:solidFill>
                <a:srgbClr val="FFFFFF"/>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77138" y="6158092"/>
            <a:ext cx="732993" cy="672227"/>
          </a:xfrm>
          <a:prstGeom prst="rect">
            <a:avLst/>
          </a:prstGeom>
        </p:spPr>
      </p:pic>
    </p:spTree>
    <p:extLst>
      <p:ext uri="{BB962C8B-B14F-4D97-AF65-F5344CB8AC3E}">
        <p14:creationId xmlns:p14="http://schemas.microsoft.com/office/powerpoint/2010/main" val="12763916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1720" y="16934"/>
            <a:ext cx="948411" cy="869786"/>
          </a:xfrm>
          <a:prstGeom prst="rect">
            <a:avLst/>
          </a:prstGeom>
        </p:spPr>
      </p:pic>
    </p:spTree>
    <p:extLst>
      <p:ext uri="{BB962C8B-B14F-4D97-AF65-F5344CB8AC3E}">
        <p14:creationId xmlns:p14="http://schemas.microsoft.com/office/powerpoint/2010/main" val="131437572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9144000" cy="685800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4298" y="5520554"/>
            <a:ext cx="1409699" cy="1292833"/>
          </a:xfrm>
          <a:prstGeom prst="rect">
            <a:avLst/>
          </a:prstGeom>
        </p:spPr>
      </p:pic>
    </p:spTree>
    <p:extLst>
      <p:ext uri="{BB962C8B-B14F-4D97-AF65-F5344CB8AC3E}">
        <p14:creationId xmlns:p14="http://schemas.microsoft.com/office/powerpoint/2010/main" val="185964440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alphaModFix amt="29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TextBox 10"/>
          <p:cNvSpPr txBox="1"/>
          <p:nvPr/>
        </p:nvSpPr>
        <p:spPr>
          <a:xfrm>
            <a:off x="897467" y="-11286"/>
            <a:ext cx="7648223" cy="646331"/>
          </a:xfrm>
          <a:prstGeom prst="rect">
            <a:avLst/>
          </a:prstGeom>
          <a:noFill/>
        </p:spPr>
        <p:txBody>
          <a:bodyPr wrap="square" rtlCol="0">
            <a:spAutoFit/>
          </a:bodyPr>
          <a:lstStyle/>
          <a:p>
            <a:pPr algn="ctr"/>
            <a:r>
              <a:rPr lang="en-US" sz="3600" dirty="0" smtClean="0"/>
              <a:t>The Loss of Multi-Year Sea Ice </a:t>
            </a:r>
            <a:endParaRPr lang="en-US" sz="36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1423" y="5652877"/>
            <a:ext cx="1224845" cy="1123304"/>
          </a:xfrm>
          <a:prstGeom prst="rect">
            <a:avLst/>
          </a:prstGeom>
        </p:spPr>
      </p:pic>
      <p:grpSp>
        <p:nvGrpSpPr>
          <p:cNvPr id="15" name="Group 14"/>
          <p:cNvGrpSpPr/>
          <p:nvPr/>
        </p:nvGrpSpPr>
        <p:grpSpPr>
          <a:xfrm>
            <a:off x="2167462" y="668911"/>
            <a:ext cx="4918075" cy="6154208"/>
            <a:chOff x="2218261" y="651978"/>
            <a:chExt cx="4918075" cy="6154208"/>
          </a:xfrm>
        </p:grpSpPr>
        <p:pic>
          <p:nvPicPr>
            <p:cNvPr id="13" name="Picture 12" descr="C:\Documents and Settings\overland\Desktop\fig2_v6-Overland.tif"/>
            <p:cNvPicPr/>
            <p:nvPr/>
          </p:nvPicPr>
          <p:blipFill rotWithShape="1">
            <a:blip r:embed="rId4" cstate="email">
              <a:extLst>
                <a:ext uri="{28A0092B-C50C-407E-A947-70E740481C1C}">
                  <a14:useLocalDpi xmlns:a14="http://schemas.microsoft.com/office/drawing/2010/main"/>
                </a:ext>
              </a:extLst>
            </a:blip>
            <a:srcRect l="49845"/>
            <a:stretch/>
          </p:blipFill>
          <p:spPr bwMode="auto">
            <a:xfrm>
              <a:off x="2218261" y="651978"/>
              <a:ext cx="4918075" cy="6154208"/>
            </a:xfrm>
            <a:prstGeom prst="rect">
              <a:avLst/>
            </a:prstGeom>
            <a:noFill/>
            <a:ln w="9525">
              <a:noFill/>
              <a:miter lim="800000"/>
              <a:headEnd/>
              <a:tailEnd/>
            </a:ln>
          </p:spPr>
        </p:pic>
        <p:sp>
          <p:nvSpPr>
            <p:cNvPr id="5" name="Rectangle 4"/>
            <p:cNvSpPr/>
            <p:nvPr/>
          </p:nvSpPr>
          <p:spPr>
            <a:xfrm>
              <a:off x="3014133" y="5080000"/>
              <a:ext cx="2963334" cy="778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826920" y="5740398"/>
              <a:ext cx="2963334" cy="35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837739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overland\Desktop\Serreze#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
            <a:ext cx="9144000" cy="6974418"/>
          </a:xfrm>
          <a:prstGeom prst="rect">
            <a:avLst/>
          </a:prstGeom>
          <a:noFill/>
        </p:spPr>
      </p:pic>
      <p:pic>
        <p:nvPicPr>
          <p:cNvPr id="5" name="Picture 5" descr="C:\nns\projects\Arctic\copenhagen\german_ships.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400777" y="2645831"/>
            <a:ext cx="1740372" cy="1305279"/>
          </a:xfrm>
          <a:prstGeom prst="rect">
            <a:avLst/>
          </a:prstGeom>
          <a:noFill/>
          <a:ln w="25400">
            <a:solidFill>
              <a:schemeClr val="tx1"/>
            </a:solidFill>
            <a:miter lim="800000"/>
            <a:headEnd/>
            <a:tailEnd/>
          </a:ln>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531" y="6087698"/>
            <a:ext cx="948411" cy="869786"/>
          </a:xfrm>
          <a:prstGeom prst="rect">
            <a:avLst/>
          </a:prstGeom>
        </p:spPr>
      </p:pic>
    </p:spTree>
    <p:extLst>
      <p:ext uri="{BB962C8B-B14F-4D97-AF65-F5344CB8AC3E}">
        <p14:creationId xmlns:p14="http://schemas.microsoft.com/office/powerpoint/2010/main" val="334065373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9144001" cy="68580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483" y="5791201"/>
            <a:ext cx="1151514" cy="1056052"/>
          </a:xfrm>
          <a:prstGeom prst="rect">
            <a:avLst/>
          </a:prstGeom>
        </p:spPr>
      </p:pic>
    </p:spTree>
    <p:extLst>
      <p:ext uri="{BB962C8B-B14F-4D97-AF65-F5344CB8AC3E}">
        <p14:creationId xmlns:p14="http://schemas.microsoft.com/office/powerpoint/2010/main" val="122464282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444" y="-77612"/>
            <a:ext cx="9299222" cy="6974417"/>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2540" y="5858934"/>
            <a:ext cx="1096122" cy="1005252"/>
          </a:xfrm>
          <a:prstGeom prst="rect">
            <a:avLst/>
          </a:prstGeom>
        </p:spPr>
      </p:pic>
    </p:spTree>
    <p:extLst>
      <p:ext uri="{BB962C8B-B14F-4D97-AF65-F5344CB8AC3E}">
        <p14:creationId xmlns:p14="http://schemas.microsoft.com/office/powerpoint/2010/main" val="255443909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8704"/>
          <a:stretch/>
        </p:blipFill>
        <p:spPr>
          <a:xfrm>
            <a:off x="982129" y="141111"/>
            <a:ext cx="8348133" cy="6604000"/>
          </a:xfrm>
          <a:prstGeom prst="rect">
            <a:avLst/>
          </a:prstGeom>
        </p:spPr>
      </p:pic>
      <p:sp>
        <p:nvSpPr>
          <p:cNvPr id="4" name="TextBox 3"/>
          <p:cNvSpPr txBox="1"/>
          <p:nvPr/>
        </p:nvSpPr>
        <p:spPr>
          <a:xfrm rot="1331828">
            <a:off x="2662596" y="1652522"/>
            <a:ext cx="2494242" cy="461665"/>
          </a:xfrm>
          <a:prstGeom prst="rect">
            <a:avLst/>
          </a:prstGeom>
          <a:noFill/>
        </p:spPr>
        <p:txBody>
          <a:bodyPr wrap="square" rtlCol="0">
            <a:spAutoFit/>
          </a:bodyPr>
          <a:lstStyle/>
          <a:p>
            <a:r>
              <a:rPr lang="en-US" sz="2400" dirty="0" smtClean="0"/>
              <a:t>Bering Sea </a:t>
            </a:r>
            <a:endParaRPr lang="en-US" sz="2400" dirty="0"/>
          </a:p>
        </p:txBody>
      </p:sp>
      <p:sp>
        <p:nvSpPr>
          <p:cNvPr id="5" name="TextBox 4"/>
          <p:cNvSpPr txBox="1"/>
          <p:nvPr/>
        </p:nvSpPr>
        <p:spPr>
          <a:xfrm rot="1331828">
            <a:off x="1842614" y="3659757"/>
            <a:ext cx="2494242" cy="461665"/>
          </a:xfrm>
          <a:prstGeom prst="rect">
            <a:avLst/>
          </a:prstGeom>
          <a:noFill/>
        </p:spPr>
        <p:txBody>
          <a:bodyPr wrap="square" rtlCol="0">
            <a:spAutoFit/>
          </a:bodyPr>
          <a:lstStyle/>
          <a:p>
            <a:r>
              <a:rPr lang="en-US" sz="2400" dirty="0" smtClean="0"/>
              <a:t>Beaufort Sea</a:t>
            </a:r>
            <a:endParaRPr lang="en-US" sz="2400" dirty="0"/>
          </a:p>
        </p:txBody>
      </p:sp>
      <p:sp>
        <p:nvSpPr>
          <p:cNvPr id="6" name="Rectangle 5"/>
          <p:cNvSpPr/>
          <p:nvPr/>
        </p:nvSpPr>
        <p:spPr>
          <a:xfrm>
            <a:off x="2691715" y="33616"/>
            <a:ext cx="3865161" cy="646331"/>
          </a:xfrm>
          <a:prstGeom prst="rect">
            <a:avLst/>
          </a:prstGeom>
        </p:spPr>
        <p:txBody>
          <a:bodyPr wrap="none">
            <a:spAutoFit/>
          </a:bodyPr>
          <a:lstStyle/>
          <a:p>
            <a:r>
              <a:rPr lang="en-US" sz="3600" dirty="0" smtClean="0">
                <a:latin typeface="Minion Pro"/>
                <a:cs typeface="Minion Pro"/>
              </a:rPr>
              <a:t>Ocean Acidification </a:t>
            </a:r>
            <a:endParaRPr lang="en-US" sz="3600" dirty="0"/>
          </a:p>
        </p:txBody>
      </p:sp>
      <p:sp>
        <p:nvSpPr>
          <p:cNvPr id="7" name="TextBox 6"/>
          <p:cNvSpPr txBox="1"/>
          <p:nvPr/>
        </p:nvSpPr>
        <p:spPr>
          <a:xfrm rot="1331828">
            <a:off x="3517737" y="3581643"/>
            <a:ext cx="2494242" cy="461665"/>
          </a:xfrm>
          <a:prstGeom prst="rect">
            <a:avLst/>
          </a:prstGeom>
          <a:noFill/>
        </p:spPr>
        <p:txBody>
          <a:bodyPr wrap="square" rtlCol="0">
            <a:spAutoFit/>
          </a:bodyPr>
          <a:lstStyle/>
          <a:p>
            <a:r>
              <a:rPr lang="en-US" sz="2400" dirty="0" smtClean="0"/>
              <a:t>Chukchi Sea </a:t>
            </a:r>
            <a:endParaRPr lang="en-US" sz="2400" dirty="0"/>
          </a:p>
        </p:txBody>
      </p:sp>
      <p:sp>
        <p:nvSpPr>
          <p:cNvPr id="8" name="TextBox 7"/>
          <p:cNvSpPr txBox="1"/>
          <p:nvPr/>
        </p:nvSpPr>
        <p:spPr>
          <a:xfrm rot="1331828">
            <a:off x="6924155" y="4014721"/>
            <a:ext cx="2494242" cy="461665"/>
          </a:xfrm>
          <a:prstGeom prst="rect">
            <a:avLst/>
          </a:prstGeom>
          <a:noFill/>
        </p:spPr>
        <p:txBody>
          <a:bodyPr wrap="square" rtlCol="0">
            <a:spAutoFit/>
          </a:bodyPr>
          <a:lstStyle/>
          <a:p>
            <a:r>
              <a:rPr lang="en-US" sz="2400" dirty="0" smtClean="0"/>
              <a:t>Average </a:t>
            </a:r>
            <a:endParaRPr lang="en-US" sz="24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4056" y="5960534"/>
            <a:ext cx="966874" cy="886719"/>
          </a:xfrm>
          <a:prstGeom prst="rect">
            <a:avLst/>
          </a:prstGeom>
        </p:spPr>
      </p:pic>
      <p:sp>
        <p:nvSpPr>
          <p:cNvPr id="2" name="TextBox 1"/>
          <p:cNvSpPr txBox="1"/>
          <p:nvPr/>
        </p:nvSpPr>
        <p:spPr>
          <a:xfrm rot="16200000">
            <a:off x="-1338651" y="2459645"/>
            <a:ext cx="3810004" cy="861774"/>
          </a:xfrm>
          <a:prstGeom prst="rect">
            <a:avLst/>
          </a:prstGeom>
          <a:noFill/>
        </p:spPr>
        <p:txBody>
          <a:bodyPr wrap="square" rtlCol="0">
            <a:spAutoFit/>
          </a:bodyPr>
          <a:lstStyle/>
          <a:p>
            <a:pPr algn="ctr"/>
            <a:r>
              <a:rPr lang="en-US" sz="3200" dirty="0" smtClean="0"/>
              <a:t>OA Indicator </a:t>
            </a:r>
          </a:p>
          <a:p>
            <a:pPr algn="ctr"/>
            <a:r>
              <a:rPr lang="en-US" dirty="0" smtClean="0"/>
              <a:t>(Aragonite Saturation State) </a:t>
            </a:r>
            <a:endParaRPr lang="en-US" dirty="0"/>
          </a:p>
        </p:txBody>
      </p:sp>
    </p:spTree>
    <p:extLst>
      <p:ext uri="{BB962C8B-B14F-4D97-AF65-F5344CB8AC3E}">
        <p14:creationId xmlns:p14="http://schemas.microsoft.com/office/powerpoint/2010/main" val="32612162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overland\Desktop\polar-ice-melt-1-300x3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4018" y="5791200"/>
            <a:ext cx="1169979" cy="1072986"/>
          </a:xfrm>
          <a:prstGeom prst="rect">
            <a:avLst/>
          </a:prstGeom>
        </p:spPr>
      </p:pic>
    </p:spTree>
    <p:extLst>
      <p:ext uri="{BB962C8B-B14F-4D97-AF65-F5344CB8AC3E}">
        <p14:creationId xmlns:p14="http://schemas.microsoft.com/office/powerpoint/2010/main" val="102981366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392</TotalTime>
  <Words>199</Words>
  <Application>Microsoft Macintosh PowerPoint</Application>
  <PresentationFormat>On-screen Show (4:3)</PresentationFormat>
  <Paragraphs>64</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NOAA-PMEL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Mathis</dc:creator>
  <cp:lastModifiedBy>Torie Ketcham</cp:lastModifiedBy>
  <cp:revision>37</cp:revision>
  <dcterms:created xsi:type="dcterms:W3CDTF">2015-10-08T21:37:44Z</dcterms:created>
  <dcterms:modified xsi:type="dcterms:W3CDTF">2016-05-06T21:29:10Z</dcterms:modified>
</cp:coreProperties>
</file>