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586" r:id="rId3"/>
    <p:sldId id="535" r:id="rId4"/>
    <p:sldId id="589" r:id="rId5"/>
    <p:sldId id="587" r:id="rId6"/>
    <p:sldId id="486" r:id="rId7"/>
    <p:sldId id="58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9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7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EC76EE-3741-48FD-BC34-E360F5B8269E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3BA437-621D-4FB3-9DF4-11DD324AE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7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144"/>
            <a:ext cx="5027959" cy="4113939"/>
          </a:xfrm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8111-7CFD-334B-8EA0-86761CD02B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8111-7CFD-334B-8EA0-86761CD02B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F711-9E53-4297-852F-AEDB58E177A0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A616-7828-4198-9BA0-EF2E9393B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15E2-AB50-4D72-A69E-5C36B0D5A108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B2B1-CB9C-4182-BAC9-39D9265E8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8E1E-7DF8-4CB4-B0F3-3B688C17C362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03FA-6E09-4A36-9F6A-2A65F2FF4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41" y="274849"/>
            <a:ext cx="8228323" cy="11434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2966" y="2129714"/>
            <a:ext cx="4046833" cy="396694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5872" y="2129714"/>
            <a:ext cx="4046832" cy="3966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3D1B-2D93-4D89-AFF9-F4BB98970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41" y="274849"/>
            <a:ext cx="8228323" cy="11434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966" y="2129714"/>
            <a:ext cx="4046833" cy="3966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5872" y="2129714"/>
            <a:ext cx="4046832" cy="396694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44C6-07A6-4622-AFF3-AE7C874A9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4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73B9-8F61-40E8-9C88-7581E70F76F2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0660-C8D8-49A9-BC41-257F5ABC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538E-649A-4953-8CF6-B3BEA0211EFD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530E-6063-424B-A07B-88E6270D7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65C3-4285-490F-81E2-0E87DFB2B79F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17DF-ECE5-4B2D-BF12-7D55C6B99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7FBA-0453-4591-AA39-3E406387BFD5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EA1F-8D8D-4FA1-B989-83AF6CBB3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06FB-07E3-42CB-A91A-E7BCF4BD426E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B07F-18A1-4E89-8ACF-1FE43B29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DD2F-5893-44BA-A012-46DA37495E57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46C1-E24E-4689-9813-B177789B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98A5-00F7-439F-AB13-D7838D54012C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6D3E-4AD5-42EF-845A-BF543944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8DB2-7619-448C-8661-2795240F5B4A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90F5-8D7F-4C8A-8E65-613E746F6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353B2-9E97-49D0-A9D1-D8476575C986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14D6E-0FE5-4C87-B7B2-4E81EB1FC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ransparent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2675" y="3886200"/>
            <a:ext cx="1898650" cy="12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3352800" y="5547616"/>
            <a:ext cx="2590800" cy="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09" tIns="41454" rIns="82909" bIns="41454">
            <a:sp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Chris Scholin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66"/>
                </a:solidFill>
              </a:rPr>
              <a:t>The Monterey Bay Aquarium</a:t>
            </a:r>
            <a:br>
              <a:rPr lang="en-US" sz="4000" b="1" dirty="0" smtClean="0">
                <a:solidFill>
                  <a:srgbClr val="FFFF66"/>
                </a:solidFill>
              </a:rPr>
            </a:br>
            <a:r>
              <a:rPr lang="en-US" sz="4000" b="1" dirty="0" smtClean="0">
                <a:solidFill>
                  <a:srgbClr val="FFFF66"/>
                </a:solidFill>
              </a:rPr>
              <a:t>Research Institute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006601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‘Blue Silicon Valley’ Emerges from the ‘Serengeti of the Sea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September  21, 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1" y="8467"/>
            <a:ext cx="6553199" cy="812791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MBARI’s m</a:t>
            </a:r>
            <a:r>
              <a:rPr lang="en-US" sz="4000" dirty="0" smtClean="0">
                <a:solidFill>
                  <a:srgbClr val="FFFF00"/>
                </a:solidFill>
              </a:rPr>
              <a:t>ission and founder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648265"/>
            <a:ext cx="8686800" cy="1447735"/>
          </a:xfrm>
        </p:spPr>
        <p:txBody>
          <a:bodyPr/>
          <a:lstStyle/>
          <a:p>
            <a:pPr marL="0" indent="0" defTabSz="829086"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…achieve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maintain a position as a world center for advanced research and education in ocean science and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technology … through 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development of better instruments, systems, and methods 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416734" y="762000"/>
            <a:ext cx="8289245" cy="18379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82909" tIns="41454" rIns="82909" bIns="41454"/>
          <a:lstStyle/>
          <a:p>
            <a:endParaRPr lang="en-US" dirty="0"/>
          </a:p>
        </p:txBody>
      </p:sp>
      <p:pic>
        <p:nvPicPr>
          <p:cNvPr id="11" name="Picture 4" descr="packarddesk"/>
          <p:cNvPicPr>
            <a:picLocks noChangeAspect="1" noChangeArrowheads="1"/>
          </p:cNvPicPr>
          <p:nvPr/>
        </p:nvPicPr>
        <p:blipFill>
          <a:blip r:embed="rId3" cstate="print"/>
          <a:srcRect l="769"/>
          <a:stretch>
            <a:fillRect/>
          </a:stretch>
        </p:blipFill>
        <p:spPr bwMode="auto">
          <a:xfrm>
            <a:off x="5486400" y="1016000"/>
            <a:ext cx="2514602" cy="34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808080"/>
            </a:outerShdw>
          </a:effec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943600" y="3962400"/>
            <a:ext cx="1841131" cy="3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09" tIns="41454" rIns="82909" bIns="41454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David Packard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990600"/>
            <a:ext cx="4318000" cy="3454400"/>
            <a:chOff x="2844800" y="990600"/>
            <a:chExt cx="4318000" cy="34544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44800" y="990600"/>
              <a:ext cx="4318000" cy="3454400"/>
              <a:chOff x="3151008" y="1046747"/>
              <a:chExt cx="4651223" cy="351159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lum bright="-30000"/>
              </a:blip>
              <a:srcRect l="15904"/>
              <a:stretch/>
            </p:blipFill>
            <p:spPr bwMode="auto">
              <a:xfrm>
                <a:off x="3151008" y="1046747"/>
                <a:ext cx="4484687" cy="3511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172792" y="1814909"/>
                <a:ext cx="1629439" cy="344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MBARI</a:t>
                </a:r>
                <a:endParaRPr lang="en-US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58041" y="1838102"/>
                <a:ext cx="337121" cy="32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rgbClr val="FFFF00"/>
                    </a:solidFill>
                  </a:rPr>
                  <a:t>X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533367" y="2514600"/>
              <a:ext cx="1512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y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ou are here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0" y="2537416"/>
              <a:ext cx="3129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0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1" y="82459"/>
            <a:ext cx="89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MBARI’s Strategic Plan</a:t>
            </a:r>
            <a:endParaRPr lang="en-US" sz="3600" b="1" dirty="0"/>
          </a:p>
        </p:txBody>
      </p:sp>
      <p:pic>
        <p:nvPicPr>
          <p:cNvPr id="10" name="Picture 9" descr="Screen Shot 2015-06-12 at 2.30.09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1"/>
            <a:ext cx="37338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91000" y="1295400"/>
            <a:ext cx="472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+mn-lt"/>
              </a:rPr>
              <a:t>Research Themes</a:t>
            </a:r>
          </a:p>
          <a:p>
            <a:endParaRPr lang="en-US" sz="2000" b="1" dirty="0" smtClean="0">
              <a:solidFill>
                <a:srgbClr val="000090"/>
              </a:solidFill>
              <a:latin typeface="+mn-lt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400" b="1" dirty="0" smtClean="0">
                <a:latin typeface="+mn-lt"/>
              </a:rPr>
              <a:t>   </a:t>
            </a:r>
            <a:r>
              <a:rPr lang="en-US" sz="2800" b="1" dirty="0" smtClean="0">
                <a:latin typeface="+mn-lt"/>
              </a:rPr>
              <a:t>Exploration and discovery</a:t>
            </a:r>
          </a:p>
          <a:p>
            <a:pPr marL="342900" indent="-342900">
              <a:buFont typeface="Wingdings" charset="2"/>
              <a:buChar char="²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400" b="1" dirty="0" smtClean="0">
                <a:latin typeface="+mn-lt"/>
              </a:rPr>
              <a:t>  </a:t>
            </a:r>
            <a:r>
              <a:rPr lang="en-US" sz="2800" b="1" dirty="0" smtClean="0">
                <a:latin typeface="+mn-lt"/>
              </a:rPr>
              <a:t>Ocean Visualization</a:t>
            </a:r>
          </a:p>
          <a:p>
            <a:pPr marL="342900" indent="-342900">
              <a:buFont typeface="Wingdings" charset="2"/>
              <a:buChar char="²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400" b="1" dirty="0" smtClean="0">
                <a:latin typeface="+mn-lt"/>
              </a:rPr>
              <a:t>  </a:t>
            </a:r>
            <a:r>
              <a:rPr lang="en-US" sz="2800" b="1" dirty="0" smtClean="0">
                <a:latin typeface="+mn-lt"/>
              </a:rPr>
              <a:t>Ecosystem Processes</a:t>
            </a:r>
          </a:p>
          <a:p>
            <a:pPr marL="342900" indent="-342900">
              <a:buFont typeface="Wingdings" charset="2"/>
              <a:buChar char="²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400" b="1" dirty="0" smtClean="0">
                <a:latin typeface="+mn-lt"/>
              </a:rPr>
              <a:t>  </a:t>
            </a:r>
            <a:r>
              <a:rPr lang="en-US" sz="2800" b="1" dirty="0" smtClean="0">
                <a:latin typeface="+mn-lt"/>
              </a:rPr>
              <a:t>Biogeochemical cycles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6248400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www.mbari.org</a:t>
            </a:r>
            <a:r>
              <a:rPr lang="en-US" sz="2000" dirty="0"/>
              <a:t>/about/vision/</a:t>
            </a:r>
          </a:p>
        </p:txBody>
      </p:sp>
    </p:spTree>
    <p:extLst>
      <p:ext uri="{BB962C8B-B14F-4D97-AF65-F5344CB8AC3E}">
        <p14:creationId xmlns:p14="http://schemas.microsoft.com/office/powerpoint/2010/main" val="22792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1" y="82459"/>
            <a:ext cx="891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MBARI’s Technology Roadmap</a:t>
            </a:r>
            <a:endParaRPr lang="en-US" sz="3600" b="1" dirty="0"/>
          </a:p>
        </p:txBody>
      </p:sp>
      <p:pic>
        <p:nvPicPr>
          <p:cNvPr id="9" name="Picture 8" descr="Screen Shot 2015-06-12 at 2.30.36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733800" cy="4648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2400" y="990600"/>
            <a:ext cx="46730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+mn-lt"/>
            </a:endParaRPr>
          </a:p>
          <a:p>
            <a:r>
              <a:rPr lang="en-US" sz="3200" b="1" dirty="0" smtClean="0">
                <a:solidFill>
                  <a:srgbClr val="000090"/>
                </a:solidFill>
                <a:latin typeface="+mn-lt"/>
              </a:rPr>
              <a:t>Engineering Initiatives</a:t>
            </a:r>
          </a:p>
          <a:p>
            <a:endParaRPr lang="en-US" sz="2000" b="1" dirty="0" smtClean="0">
              <a:solidFill>
                <a:srgbClr val="000090"/>
              </a:solidFill>
              <a:latin typeface="+mn-lt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Taking the laboratory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  into the ocean</a:t>
            </a:r>
          </a:p>
          <a:p>
            <a:pPr marL="171450" indent="-171450">
              <a:buFont typeface="Wingdings" charset="2"/>
              <a:buChar char="²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800" b="1" dirty="0" smtClean="0">
                <a:latin typeface="+mn-lt"/>
              </a:rPr>
              <a:t> Enabling targeted sampling</a:t>
            </a:r>
          </a:p>
          <a:p>
            <a:pPr marL="171450" indent="-171450">
              <a:buFont typeface="Wingdings" charset="2"/>
              <a:buChar char="²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800" b="1" dirty="0" smtClean="0">
                <a:latin typeface="+mn-lt"/>
              </a:rPr>
              <a:t>Advancing a persistent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presence</a:t>
            </a:r>
            <a:endParaRPr lang="en-US" sz="28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6248400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www.mbari.org</a:t>
            </a:r>
            <a:r>
              <a:rPr lang="en-US" sz="2000" dirty="0"/>
              <a:t>/about/vision/</a:t>
            </a:r>
          </a:p>
        </p:txBody>
      </p:sp>
    </p:spTree>
    <p:extLst>
      <p:ext uri="{BB962C8B-B14F-4D97-AF65-F5344CB8AC3E}">
        <p14:creationId xmlns:p14="http://schemas.microsoft.com/office/powerpoint/2010/main" val="15219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76200" y="1371600"/>
            <a:ext cx="4546600" cy="5257800"/>
          </a:xfrm>
          <a:prstGeom prst="rect">
            <a:avLst/>
          </a:prstGeom>
          <a:ln w="28575" cmpd="sng"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82909" tIns="41454" rIns="82909" bIns="41454">
            <a:noAutofit/>
          </a:bodyPr>
          <a:lstStyle/>
          <a:p>
            <a:pPr>
              <a:spcBef>
                <a:spcPct val="20000"/>
              </a:spcBef>
              <a:buSzPct val="100000"/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“Ocean change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” and societal relevance serve as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organizational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SzPct val="100000"/>
              <a:buFont typeface="Wingdings" charset="2"/>
              <a:buChar char="Ø"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SzPct val="100000"/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R&amp;D themes build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from a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systems perspective 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SzPct val="100000"/>
              <a:buFont typeface="Wingdings" charset="2"/>
              <a:buChar char="Ø"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SzPct val="100000"/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Problem statements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define scientific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challenges and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technology needs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SzPct val="100000"/>
              <a:buFont typeface="Wingdings" charset="2"/>
              <a:buChar char="Ø"/>
            </a:pP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spcBef>
                <a:spcPct val="20000"/>
              </a:spcBef>
              <a:buSzPct val="100000"/>
              <a:buNone/>
            </a:pP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8683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Key </a:t>
            </a:r>
            <a:r>
              <a:rPr lang="en-US" sz="3600" b="1" dirty="0" smtClean="0">
                <a:solidFill>
                  <a:srgbClr val="FFFF00"/>
                </a:solidFill>
              </a:rPr>
              <a:t>elements </a:t>
            </a:r>
            <a:r>
              <a:rPr lang="en-US" sz="3600" b="1" dirty="0">
                <a:solidFill>
                  <a:srgbClr val="FFFF00"/>
                </a:solidFill>
              </a:rPr>
              <a:t>of MBARI’s </a:t>
            </a:r>
            <a:r>
              <a:rPr lang="en-US" sz="3600" b="1" dirty="0" smtClean="0">
                <a:solidFill>
                  <a:srgbClr val="FFFF00"/>
                </a:solidFill>
              </a:rPr>
              <a:t>strategy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 descr="biol pump 20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12"/>
          <a:stretch/>
        </p:blipFill>
        <p:spPr>
          <a:xfrm>
            <a:off x="4572000" y="1371599"/>
            <a:ext cx="4495800" cy="4679843"/>
          </a:xfrm>
          <a:prstGeom prst="rect">
            <a:avLst/>
          </a:prstGeom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416734" y="762000"/>
            <a:ext cx="8289245" cy="18379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82909" tIns="41454" rIns="82909" bIns="4145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S_Feb1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59520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3810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Some exemplar technological </a:t>
            </a:r>
            <a:r>
              <a:rPr lang="en-US" sz="3200" b="1" dirty="0">
                <a:solidFill>
                  <a:srgbClr val="000090"/>
                </a:solidFill>
              </a:rPr>
              <a:t>f</a:t>
            </a:r>
            <a:r>
              <a:rPr lang="en-US" sz="3200" b="1" dirty="0" smtClean="0">
                <a:solidFill>
                  <a:srgbClr val="000090"/>
                </a:solidFill>
              </a:rPr>
              <a:t>oci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752600"/>
            <a:ext cx="411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000000"/>
                </a:solidFill>
              </a:rPr>
              <a:t>Autonomy</a:t>
            </a:r>
            <a:endParaRPr lang="en-US" sz="2600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000000"/>
                </a:solidFill>
              </a:rPr>
              <a:t>Genomic sampling/sample processing</a:t>
            </a:r>
          </a:p>
          <a:p>
            <a:pPr marL="285750" indent="-285750">
              <a:buFont typeface="Arial"/>
              <a:buChar char="•"/>
            </a:pPr>
            <a:endParaRPr lang="en-US" sz="26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000000"/>
                </a:solidFill>
              </a:rPr>
              <a:t>Machine learning</a:t>
            </a:r>
          </a:p>
          <a:p>
            <a:pPr lvl="1"/>
            <a:endParaRPr lang="en-US" sz="26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b="1" dirty="0" smtClean="0">
                <a:solidFill>
                  <a:srgbClr val="000000"/>
                </a:solidFill>
              </a:rPr>
              <a:t>Big data</a:t>
            </a:r>
            <a:endParaRPr lang="en-US" sz="26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85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MBARI and technology </a:t>
            </a: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b="1" dirty="0" smtClean="0">
                <a:solidFill>
                  <a:srgbClr val="FFFF00"/>
                </a:solidFill>
              </a:rPr>
              <a:t>ransfer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2832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Open source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.g., data systems, instruments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Royalty-free licenses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., </a:t>
            </a:r>
            <a:r>
              <a:rPr lang="en-US" dirty="0" smtClean="0">
                <a:solidFill>
                  <a:schemeClr val="bg1"/>
                </a:solidFill>
              </a:rPr>
              <a:t>images, video, instruments, and platforms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Commercial licenses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e.g., </a:t>
            </a:r>
            <a:r>
              <a:rPr lang="en-US" dirty="0" smtClean="0">
                <a:solidFill>
                  <a:schemeClr val="bg1"/>
                </a:solidFill>
              </a:rPr>
              <a:t>instruments </a:t>
            </a:r>
            <a:r>
              <a:rPr lang="en-US" dirty="0">
                <a:solidFill>
                  <a:schemeClr val="bg1"/>
                </a:solidFill>
              </a:rPr>
              <a:t>and platforms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6734" y="896021"/>
            <a:ext cx="8289245" cy="18379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82909" tIns="41454" rIns="82909" bIns="4145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</TotalTime>
  <Words>182</Words>
  <Application>Microsoft Office PowerPoint</Application>
  <PresentationFormat>On-screen Show (4:3)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The Monterey Bay Aquarium Research Institute</vt:lpstr>
      <vt:lpstr>MBARI’s mission and founder</vt:lpstr>
      <vt:lpstr>PowerPoint Presentation</vt:lpstr>
      <vt:lpstr>PowerPoint Presentation</vt:lpstr>
      <vt:lpstr>Key elements of MBARI’s strategy</vt:lpstr>
      <vt:lpstr>PowerPoint Presentation</vt:lpstr>
      <vt:lpstr>MBARI and technology transfer</vt:lpstr>
    </vt:vector>
  </TitlesOfParts>
  <Company>MBARI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 November 1, 2011</dc:title>
  <dc:creator>meteor</dc:creator>
  <cp:lastModifiedBy>Zdenka S. Willis</cp:lastModifiedBy>
  <cp:revision>280</cp:revision>
  <dcterms:created xsi:type="dcterms:W3CDTF">2012-03-12T04:42:47Z</dcterms:created>
  <dcterms:modified xsi:type="dcterms:W3CDTF">2016-09-13T00:24:19Z</dcterms:modified>
</cp:coreProperties>
</file>