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8" r:id="rId1"/>
  </p:sldMasterIdLst>
  <p:notesMasterIdLst>
    <p:notesMasterId r:id="rId34"/>
  </p:notesMasterIdLst>
  <p:sldIdLst>
    <p:sldId id="328" r:id="rId2"/>
    <p:sldId id="256" r:id="rId3"/>
    <p:sldId id="289" r:id="rId4"/>
    <p:sldId id="293" r:id="rId5"/>
    <p:sldId id="304" r:id="rId6"/>
    <p:sldId id="301" r:id="rId7"/>
    <p:sldId id="302" r:id="rId8"/>
    <p:sldId id="306" r:id="rId9"/>
    <p:sldId id="287" r:id="rId10"/>
    <p:sldId id="300" r:id="rId11"/>
    <p:sldId id="307" r:id="rId12"/>
    <p:sldId id="308" r:id="rId13"/>
    <p:sldId id="310" r:id="rId14"/>
    <p:sldId id="317" r:id="rId15"/>
    <p:sldId id="311" r:id="rId16"/>
    <p:sldId id="312" r:id="rId17"/>
    <p:sldId id="313" r:id="rId18"/>
    <p:sldId id="314" r:id="rId19"/>
    <p:sldId id="315" r:id="rId20"/>
    <p:sldId id="316" r:id="rId21"/>
    <p:sldId id="329" r:id="rId22"/>
    <p:sldId id="318" r:id="rId23"/>
    <p:sldId id="319" r:id="rId24"/>
    <p:sldId id="320" r:id="rId25"/>
    <p:sldId id="321" r:id="rId26"/>
    <p:sldId id="322" r:id="rId27"/>
    <p:sldId id="323" r:id="rId28"/>
    <p:sldId id="324" r:id="rId29"/>
    <p:sldId id="325" r:id="rId30"/>
    <p:sldId id="326" r:id="rId31"/>
    <p:sldId id="309" r:id="rId32"/>
    <p:sldId id="327" r:id="rId33"/>
  </p:sldIdLst>
  <p:sldSz cx="9144000" cy="5143500" type="screen16x9"/>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5pPr>
    <a:lvl6pPr marL="2286000" algn="l" defTabSz="914400" rtl="0" eaLnBrk="1" latinLnBrk="0" hangingPunct="1">
      <a:defRPr kern="1200">
        <a:solidFill>
          <a:schemeClr val="tx1"/>
        </a:solidFill>
        <a:latin typeface="Trebuchet MS" panose="020B0603020202020204" pitchFamily="34" charset="0"/>
        <a:ea typeface="+mn-ea"/>
        <a:cs typeface="+mn-cs"/>
      </a:defRPr>
    </a:lvl6pPr>
    <a:lvl7pPr marL="2743200" algn="l" defTabSz="914400" rtl="0" eaLnBrk="1" latinLnBrk="0" hangingPunct="1">
      <a:defRPr kern="1200">
        <a:solidFill>
          <a:schemeClr val="tx1"/>
        </a:solidFill>
        <a:latin typeface="Trebuchet MS" panose="020B0603020202020204" pitchFamily="34" charset="0"/>
        <a:ea typeface="+mn-ea"/>
        <a:cs typeface="+mn-cs"/>
      </a:defRPr>
    </a:lvl7pPr>
    <a:lvl8pPr marL="3200400" algn="l" defTabSz="914400" rtl="0" eaLnBrk="1" latinLnBrk="0" hangingPunct="1">
      <a:defRPr kern="1200">
        <a:solidFill>
          <a:schemeClr val="tx1"/>
        </a:solidFill>
        <a:latin typeface="Trebuchet MS" panose="020B0603020202020204" pitchFamily="34" charset="0"/>
        <a:ea typeface="+mn-ea"/>
        <a:cs typeface="+mn-cs"/>
      </a:defRPr>
    </a:lvl8pPr>
    <a:lvl9pPr marL="3657600" algn="l" defTabSz="914400" rtl="0" eaLnBrk="1" latinLnBrk="0" hangingPunct="1">
      <a:defRPr kern="1200">
        <a:solidFill>
          <a:schemeClr val="tx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9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44112"/>
    <p:restoredTop sz="94764"/>
  </p:normalViewPr>
  <p:slideViewPr>
    <p:cSldViewPr snapToGrid="0" snapToObjects="1">
      <p:cViewPr>
        <p:scale>
          <a:sx n="99" d="100"/>
          <a:sy n="99" d="100"/>
        </p:scale>
        <p:origin x="-2052" y="276"/>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atin typeface="Trebuchet MS" charset="0"/>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atin typeface="Trebuchet MS" charset="0"/>
              </a:defRPr>
            </a:lvl1pPr>
          </a:lstStyle>
          <a:p>
            <a:pPr>
              <a:defRPr/>
            </a:pPr>
            <a:fld id="{F421CD63-298E-4DD0-8F52-DE70E3A87D99}" type="datetimeFigureOut">
              <a:rPr lang="en-US"/>
              <a:pPr>
                <a:defRPr/>
              </a:pPr>
              <a:t>9/21/2016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smtClean="0">
                <a:latin typeface="Trebuchet MS"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smtClean="0">
                <a:latin typeface="Trebuchet MS" charset="0"/>
              </a:defRPr>
            </a:lvl1pPr>
          </a:lstStyle>
          <a:p>
            <a:pPr>
              <a:defRPr/>
            </a:pPr>
            <a:fld id="{7E7B1850-B00D-49E7-8B9D-1BCEDB9EC0D8}" type="slidenum">
              <a:rPr lang="en-US"/>
              <a:pPr>
                <a:defRPr/>
              </a:pPr>
              <a:t>‹#›</a:t>
            </a:fld>
            <a:endParaRPr lang="en-US"/>
          </a:p>
        </p:txBody>
      </p:sp>
    </p:spTree>
    <p:extLst>
      <p:ext uri="{BB962C8B-B14F-4D97-AF65-F5344CB8AC3E}">
        <p14:creationId xmlns:p14="http://schemas.microsoft.com/office/powerpoint/2010/main" val="222951962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sldNum" idx="12"/>
          </p:nvPr>
        </p:nvSpPr>
        <p:spPr>
          <a:xfrm>
            <a:off x="3884613" y="8685214"/>
            <a:ext cx="2971799" cy="457199"/>
          </a:xfrm>
          <a:prstGeom prst="rect">
            <a:avLst/>
          </a:prstGeom>
          <a:noFill/>
          <a:ln>
            <a:noFill/>
          </a:ln>
        </p:spPr>
        <p:txBody>
          <a:bodyPr lIns="91433" tIns="45704" rIns="91433" bIns="45704" anchor="b" anchorCtr="0">
            <a:noAutofit/>
          </a:bodyPr>
          <a:lstStyle/>
          <a:p>
            <a:pPr>
              <a:spcBef>
                <a:spcPts val="0"/>
              </a:spcBef>
              <a:buSzPct val="25000"/>
            </a:pPr>
            <a:fld id="{00000000-1234-1234-1234-123412341234}" type="slidenum">
              <a:rPr lang="en-US">
                <a:solidFill>
                  <a:schemeClr val="dk1"/>
                </a:solidFill>
                <a:latin typeface="Calibri"/>
                <a:ea typeface="Calibri"/>
                <a:cs typeface="Calibri"/>
                <a:sym typeface="Calibri"/>
              </a:rPr>
              <a:pPr>
                <a:spcBef>
                  <a:spcPts val="0"/>
                </a:spcBef>
                <a:buSzPct val="25000"/>
              </a:pPr>
              <a:t>1</a:t>
            </a:fld>
            <a:endParaRPr lang="en-US">
              <a:solidFill>
                <a:schemeClr val="dk1"/>
              </a:solidFill>
              <a:latin typeface="Calibri"/>
              <a:ea typeface="Calibri"/>
              <a:cs typeface="Calibri"/>
              <a:sym typeface="Calibri"/>
            </a:endParaRPr>
          </a:p>
        </p:txBody>
      </p:sp>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7" name="Shape 147"/>
          <p:cNvSpPr txBox="1">
            <a:spLocks noGrp="1"/>
          </p:cNvSpPr>
          <p:nvPr>
            <p:ph type="body" idx="1"/>
          </p:nvPr>
        </p:nvSpPr>
        <p:spPr>
          <a:xfrm>
            <a:off x="685800" y="4343400"/>
            <a:ext cx="5486399" cy="4114799"/>
          </a:xfrm>
          <a:prstGeom prst="rect">
            <a:avLst/>
          </a:prstGeom>
          <a:noFill/>
          <a:ln>
            <a:noFill/>
          </a:ln>
        </p:spPr>
        <p:txBody>
          <a:bodyPr lIns="91433" tIns="45704" rIns="91433" bIns="45704" anchor="t" anchorCtr="0">
            <a:noAutofit/>
          </a:bodyPr>
          <a:lstStyle/>
          <a:p>
            <a:pPr>
              <a:spcBef>
                <a:spcPts val="0"/>
              </a:spcBef>
            </a:pPr>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63174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9B9C9C-C3C2-4226-8DC4-E74397EC037E}" type="slidenum">
              <a:rPr lang="en-US" smtClean="0"/>
              <a:t>31</a:t>
            </a:fld>
            <a:endParaRPr lang="en-US"/>
          </a:p>
        </p:txBody>
      </p:sp>
    </p:spTree>
    <p:extLst>
      <p:ext uri="{BB962C8B-B14F-4D97-AF65-F5344CB8AC3E}">
        <p14:creationId xmlns:p14="http://schemas.microsoft.com/office/powerpoint/2010/main" val="2005548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399" cy="4114799"/>
          </a:xfrm>
          <a:prstGeom prst="rect">
            <a:avLst/>
          </a:prstGeom>
        </p:spPr>
        <p:txBody>
          <a:bodyPr lIns="89715" tIns="89715" rIns="89715" bIns="89715" anchor="t" anchorCtr="0">
            <a:noAutofit/>
          </a:bodyPr>
          <a:lstStyle/>
          <a:p>
            <a:pPr>
              <a:spcBef>
                <a:spcPts val="0"/>
              </a:spcBef>
            </a:pPr>
            <a:endParaRPr/>
          </a:p>
        </p:txBody>
      </p:sp>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70029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685799" y="4343399"/>
            <a:ext cx="5486283" cy="4114918"/>
          </a:xfrm>
          <a:prstGeom prst="rect">
            <a:avLst/>
          </a:prstGeom>
        </p:spPr>
        <p:txBody>
          <a:bodyPr lIns="89715" tIns="89715" rIns="89715" bIns="89715" anchor="t" anchorCtr="0">
            <a:noAutofit/>
          </a:bodyPr>
          <a:lstStyle/>
          <a:p>
            <a:pPr>
              <a:spcBef>
                <a:spcPts val="0"/>
              </a:spcBef>
            </a:pPr>
            <a:endParaRPr/>
          </a:p>
        </p:txBody>
      </p:sp>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085180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sldNum" idx="12"/>
          </p:nvPr>
        </p:nvSpPr>
        <p:spPr>
          <a:xfrm>
            <a:off x="3884613" y="8685214"/>
            <a:ext cx="2971799" cy="457199"/>
          </a:xfrm>
          <a:prstGeom prst="rect">
            <a:avLst/>
          </a:prstGeom>
          <a:noFill/>
          <a:ln>
            <a:noFill/>
          </a:ln>
        </p:spPr>
        <p:txBody>
          <a:bodyPr lIns="91433" tIns="45704" rIns="91433" bIns="45704" anchor="b" anchorCtr="0">
            <a:noAutofit/>
          </a:bodyPr>
          <a:lstStyle/>
          <a:p>
            <a:pPr>
              <a:spcBef>
                <a:spcPts val="0"/>
              </a:spcBef>
              <a:buSzPct val="25000"/>
            </a:pPr>
            <a:fld id="{00000000-1234-1234-1234-123412341234}" type="slidenum">
              <a:rPr lang="en-US">
                <a:solidFill>
                  <a:schemeClr val="dk1"/>
                </a:solidFill>
                <a:latin typeface="Calibri"/>
                <a:ea typeface="Calibri"/>
                <a:cs typeface="Calibri"/>
                <a:sym typeface="Calibri"/>
              </a:rPr>
              <a:pPr>
                <a:spcBef>
                  <a:spcPts val="0"/>
                </a:spcBef>
                <a:buSzPct val="25000"/>
              </a:pPr>
              <a:t>12</a:t>
            </a:fld>
            <a:endParaRPr lang="en-US">
              <a:solidFill>
                <a:schemeClr val="dk1"/>
              </a:solidFill>
              <a:latin typeface="Calibri"/>
              <a:ea typeface="Calibri"/>
              <a:cs typeface="Calibri"/>
              <a:sym typeface="Calibri"/>
            </a:endParaRPr>
          </a:p>
        </p:txBody>
      </p:sp>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7" name="Shape 147"/>
          <p:cNvSpPr txBox="1">
            <a:spLocks noGrp="1"/>
          </p:cNvSpPr>
          <p:nvPr>
            <p:ph type="body" idx="1"/>
          </p:nvPr>
        </p:nvSpPr>
        <p:spPr>
          <a:xfrm>
            <a:off x="685800" y="4343400"/>
            <a:ext cx="5486399" cy="4114799"/>
          </a:xfrm>
          <a:prstGeom prst="rect">
            <a:avLst/>
          </a:prstGeom>
          <a:noFill/>
          <a:ln>
            <a:noFill/>
          </a:ln>
        </p:spPr>
        <p:txBody>
          <a:bodyPr lIns="91433" tIns="45704" rIns="91433" bIns="45704" anchor="t" anchorCtr="0">
            <a:noAutofit/>
          </a:bodyPr>
          <a:lstStyle/>
          <a:p>
            <a:pPr>
              <a:spcBef>
                <a:spcPts val="0"/>
              </a:spcBef>
            </a:pPr>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63174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482B2A-3700-42F4-BC67-83AA64764371}" type="slidenum">
              <a:rPr lang="en-US" smtClean="0"/>
              <a:t>13</a:t>
            </a:fld>
            <a:endParaRPr lang="en-US"/>
          </a:p>
        </p:txBody>
      </p:sp>
    </p:spTree>
    <p:extLst>
      <p:ext uri="{BB962C8B-B14F-4D97-AF65-F5344CB8AC3E}">
        <p14:creationId xmlns:p14="http://schemas.microsoft.com/office/powerpoint/2010/main" val="1333069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Talk about each of these</a:t>
            </a:r>
            <a:r>
              <a:rPr lang="en-US" baseline="0" dirty="0"/>
              <a:t> concepts</a:t>
            </a:r>
          </a:p>
          <a:p>
            <a:endParaRPr lang="en-US" baseline="0" dirty="0"/>
          </a:p>
          <a:p>
            <a:r>
              <a:rPr lang="en-US" baseline="0" dirty="0"/>
              <a:t>What are alternative methods of:</a:t>
            </a:r>
          </a:p>
          <a:p>
            <a:endParaRPr lang="en-US" baseline="0" dirty="0"/>
          </a:p>
          <a:p>
            <a:r>
              <a:rPr lang="en-US" baseline="0" dirty="0"/>
              <a:t>Value Proposition:  McDonald’s vs. </a:t>
            </a:r>
            <a:r>
              <a:rPr lang="en-US" baseline="0" dirty="0" err="1"/>
              <a:t>Montrio</a:t>
            </a:r>
            <a:endParaRPr lang="en-US" baseline="0" dirty="0"/>
          </a:p>
          <a:p>
            <a:endParaRPr lang="en-US" baseline="0" dirty="0"/>
          </a:p>
          <a:p>
            <a:r>
              <a:rPr lang="en-US" baseline="0" dirty="0"/>
              <a:t>Value Creation:  </a:t>
            </a:r>
          </a:p>
          <a:p>
            <a:endParaRPr lang="en-US" baseline="0" dirty="0"/>
          </a:p>
          <a:p>
            <a:r>
              <a:rPr lang="en-US" baseline="0" dirty="0"/>
              <a:t>Value Delivery:  Internet vs. Brick and Mortar</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49B85EB4-CDE1-41F6-BEB5-651D7119E37D}" type="slidenum">
              <a:rPr lang="en-US" smtClean="0"/>
              <a:t>14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9284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Talk about each of these</a:t>
            </a:r>
            <a:r>
              <a:rPr lang="en-US" baseline="0" dirty="0"/>
              <a:t> concepts</a:t>
            </a:r>
          </a:p>
          <a:p>
            <a:endParaRPr lang="en-US" baseline="0" dirty="0"/>
          </a:p>
          <a:p>
            <a:r>
              <a:rPr lang="en-US" baseline="0" dirty="0"/>
              <a:t>What are alternative methods of:</a:t>
            </a:r>
          </a:p>
          <a:p>
            <a:endParaRPr lang="en-US" baseline="0" dirty="0"/>
          </a:p>
          <a:p>
            <a:r>
              <a:rPr lang="en-US" baseline="0" dirty="0"/>
              <a:t>Value Proposition:  McDonald’s vs. </a:t>
            </a:r>
            <a:r>
              <a:rPr lang="en-US" baseline="0" dirty="0" err="1"/>
              <a:t>Montrio</a:t>
            </a:r>
            <a:endParaRPr lang="en-US" baseline="0" dirty="0"/>
          </a:p>
          <a:p>
            <a:endParaRPr lang="en-US" baseline="0" dirty="0"/>
          </a:p>
          <a:p>
            <a:r>
              <a:rPr lang="en-US" baseline="0" dirty="0"/>
              <a:t>Value Creation:  </a:t>
            </a:r>
          </a:p>
          <a:p>
            <a:endParaRPr lang="en-US" baseline="0" dirty="0"/>
          </a:p>
          <a:p>
            <a:r>
              <a:rPr lang="en-US" baseline="0" dirty="0"/>
              <a:t>Value Delivery:  Internet vs. Brick and Mortar</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49B85EB4-CDE1-41F6-BEB5-651D7119E37D}" type="slidenum">
              <a:rPr lang="en-US" smtClean="0"/>
              <a:t>21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9284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A24DE5-F7AE-423D-AE23-DCBB075F546D}" type="slidenum">
              <a:rPr lang="en-US" smtClean="0"/>
              <a:pPr/>
              <a:t>22</a:t>
            </a:fld>
            <a:endParaRPr lang="en-US"/>
          </a:p>
        </p:txBody>
      </p:sp>
    </p:spTree>
    <p:extLst>
      <p:ext uri="{BB962C8B-B14F-4D97-AF65-F5344CB8AC3E}">
        <p14:creationId xmlns:p14="http://schemas.microsoft.com/office/powerpoint/2010/main" val="1055887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Have them fill this out for Starbucks – in small groups, then discuss</a:t>
            </a:r>
            <a:r>
              <a:rPr lang="en-US" baseline="0" dirty="0"/>
              <a:t> and fill out on the board.</a:t>
            </a:r>
            <a:endParaRPr lang="en-US" dirty="0"/>
          </a:p>
        </p:txBody>
      </p:sp>
      <p:sp>
        <p:nvSpPr>
          <p:cNvPr id="4" name="Slide Number Placeholder 3"/>
          <p:cNvSpPr>
            <a:spLocks noGrp="1"/>
          </p:cNvSpPr>
          <p:nvPr>
            <p:ph type="sldNum" sz="quarter" idx="10"/>
          </p:nvPr>
        </p:nvSpPr>
        <p:spPr/>
        <p:txBody>
          <a:bodyPr/>
          <a:lstStyle/>
          <a:p>
            <a:fld id="{8FD6690C-EC4E-4B5B-BD8C-B1B963C2C2D0}" type="slidenum">
              <a:rPr lang="en-US" smtClean="0"/>
              <a:pPr/>
              <a:t>29</a:t>
            </a:fld>
            <a:endParaRPr lang="en-US"/>
          </a:p>
        </p:txBody>
      </p:sp>
    </p:spTree>
    <p:extLst>
      <p:ext uri="{BB962C8B-B14F-4D97-AF65-F5344CB8AC3E}">
        <p14:creationId xmlns:p14="http://schemas.microsoft.com/office/powerpoint/2010/main" val="1931897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p:cNvGrpSpPr>
            <a:grpSpLocks/>
          </p:cNvGrpSpPr>
          <p:nvPr/>
        </p:nvGrpSpPr>
        <p:grpSpPr bwMode="auto">
          <a:xfrm>
            <a:off x="-7938" y="-6350"/>
            <a:ext cx="9169401" cy="5156200"/>
            <a:chOff x="-8466" y="-8468"/>
            <a:chExt cx="9169804" cy="6874935"/>
          </a:xfrm>
        </p:grpSpPr>
        <p:cxnSp>
          <p:nvCxnSpPr>
            <p:cNvPr id="5" name="Straight Connector 4"/>
            <p:cNvCxnSpPr/>
            <p:nvPr/>
          </p:nvCxnSpPr>
          <p:spPr>
            <a:xfrm flipV="1">
              <a:off x="5130498" y="4176184"/>
              <a:ext cx="4022902" cy="268181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7041932" y="-1"/>
              <a:ext cx="1219254" cy="6858002"/>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23"/>
            <p:cNvSpPr/>
            <p:nvPr/>
          </p:nvSpPr>
          <p:spPr>
            <a:xfrm>
              <a:off x="6891113" y="-1"/>
              <a:ext cx="2270225" cy="6866468"/>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24"/>
            <p:cNvSpPr/>
            <p:nvPr/>
          </p:nvSpPr>
          <p:spPr>
            <a:xfrm>
              <a:off x="7205452" y="-8468"/>
              <a:ext cx="1947948" cy="6866468"/>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25"/>
            <p:cNvSpPr/>
            <p:nvPr/>
          </p:nvSpPr>
          <p:spPr>
            <a:xfrm>
              <a:off x="6638689" y="3920066"/>
              <a:ext cx="2513123" cy="2937934"/>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26"/>
            <p:cNvSpPr/>
            <p:nvPr/>
          </p:nvSpPr>
          <p:spPr>
            <a:xfrm>
              <a:off x="7010180" y="-8468"/>
              <a:ext cx="2143219" cy="6866468"/>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27"/>
            <p:cNvSpPr/>
            <p:nvPr/>
          </p:nvSpPr>
          <p:spPr>
            <a:xfrm>
              <a:off x="8296112" y="-8468"/>
              <a:ext cx="857288" cy="6866468"/>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28"/>
            <p:cNvSpPr/>
            <p:nvPr/>
          </p:nvSpPr>
          <p:spPr>
            <a:xfrm>
              <a:off x="8077027" y="-8468"/>
              <a:ext cx="1066847" cy="6866468"/>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29"/>
            <p:cNvSpPr/>
            <p:nvPr/>
          </p:nvSpPr>
          <p:spPr>
            <a:xfrm>
              <a:off x="8059565" y="4893733"/>
              <a:ext cx="1095423"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30"/>
            <p:cNvSpPr/>
            <p:nvPr/>
          </p:nvSpPr>
          <p:spPr>
            <a:xfrm>
              <a:off x="-8466" y="-8468"/>
              <a:ext cx="863639" cy="5698068"/>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6" y="1803400"/>
            <a:ext cx="5826719" cy="1234727"/>
          </a:xfrm>
        </p:spPr>
        <p:txBody>
          <a:bodyPr anchor="b">
            <a:noAutofit/>
          </a:bodyPr>
          <a:lstStyle>
            <a:lvl1pPr algn="r">
              <a:defRPr sz="4050">
                <a:solidFill>
                  <a:srgbClr val="283995"/>
                </a:solidFill>
              </a:defRPr>
            </a:lvl1pPr>
          </a:lstStyle>
          <a:p>
            <a:r>
              <a:rPr lang="en-US" dirty="0"/>
              <a:t>Click to edit Master title style</a:t>
            </a:r>
          </a:p>
        </p:txBody>
      </p:sp>
      <p:sp>
        <p:nvSpPr>
          <p:cNvPr id="3" name="Subtitle 2"/>
          <p:cNvSpPr>
            <a:spLocks noGrp="1"/>
          </p:cNvSpPr>
          <p:nvPr>
            <p:ph type="subTitle" idx="1"/>
          </p:nvPr>
        </p:nvSpPr>
        <p:spPr>
          <a:xfrm>
            <a:off x="1130596" y="3038126"/>
            <a:ext cx="5826719" cy="822674"/>
          </a:xfrm>
        </p:spPr>
        <p:txBody>
          <a:bodyPr/>
          <a:lstStyle>
            <a:lvl1pPr marL="0" indent="0" algn="r">
              <a:buNone/>
              <a:defRPr>
                <a:solidFill>
                  <a:schemeClr val="tx1">
                    <a:lumMod val="75000"/>
                    <a:lumOff val="2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15" name="Date Placeholder 3"/>
          <p:cNvSpPr>
            <a:spLocks noGrp="1"/>
          </p:cNvSpPr>
          <p:nvPr>
            <p:ph type="dt" sz="half" idx="10"/>
          </p:nvPr>
        </p:nvSpPr>
        <p:spPr/>
        <p:txBody>
          <a:bodyPr/>
          <a:lstStyle>
            <a:lvl1pPr>
              <a:defRPr dirty="0"/>
            </a:lvl1pPr>
          </a:lstStyle>
          <a:p>
            <a:pPr>
              <a:defRPr/>
            </a:pPr>
            <a:endParaRPr lang="en-US"/>
          </a:p>
        </p:txBody>
      </p:sp>
      <p:sp>
        <p:nvSpPr>
          <p:cNvPr id="16" name="Footer Placeholder 4"/>
          <p:cNvSpPr>
            <a:spLocks noGrp="1"/>
          </p:cNvSpPr>
          <p:nvPr>
            <p:ph type="ftr" sz="quarter" idx="11"/>
          </p:nvPr>
        </p:nvSpPr>
        <p:spPr/>
        <p:txBody>
          <a:bodyPr/>
          <a:lstStyle>
            <a:lvl1pPr>
              <a:defRPr/>
            </a:lvl1pPr>
          </a:lstStyle>
          <a:p>
            <a:pPr>
              <a:defRPr/>
            </a:pPr>
            <a:endParaRPr lang="en-US"/>
          </a:p>
        </p:txBody>
      </p:sp>
      <p:sp>
        <p:nvSpPr>
          <p:cNvPr id="17" name="Slide Number Placeholder 5"/>
          <p:cNvSpPr>
            <a:spLocks noGrp="1"/>
          </p:cNvSpPr>
          <p:nvPr>
            <p:ph type="sldNum" sz="quarter" idx="12"/>
          </p:nvPr>
        </p:nvSpPr>
        <p:spPr/>
        <p:txBody>
          <a:bodyPr/>
          <a:lstStyle>
            <a:lvl1pPr>
              <a:defRPr/>
            </a:lvl1pPr>
          </a:lstStyle>
          <a:p>
            <a:pPr>
              <a:defRPr/>
            </a:pPr>
            <a:fld id="{99287B80-68E8-4151-9BF2-797379C5B981}" type="slidenum">
              <a:rPr lang="en-US"/>
              <a:pPr>
                <a:defRPr/>
              </a:pPr>
              <a:t>‹#›</a:t>
            </a:fld>
            <a:endParaRPr lang="en-US" dirty="0"/>
          </a:p>
        </p:txBody>
      </p:sp>
    </p:spTree>
    <p:extLst>
      <p:ext uri="{BB962C8B-B14F-4D97-AF65-F5344CB8AC3E}">
        <p14:creationId xmlns:p14="http://schemas.microsoft.com/office/powerpoint/2010/main" val="490755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6347714" cy="25527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3352800"/>
            <a:ext cx="6347714"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A4E747-BC22-4C03-88D4-0608B33EECE3}" type="slidenum">
              <a:rPr lang="en-US"/>
              <a:pPr>
                <a:defRPr/>
              </a:pPr>
              <a:t>‹#›</a:t>
            </a:fld>
            <a:endParaRPr lang="en-US" dirty="0"/>
          </a:p>
        </p:txBody>
      </p:sp>
    </p:spTree>
    <p:extLst>
      <p:ext uri="{BB962C8B-B14F-4D97-AF65-F5344CB8AC3E}">
        <p14:creationId xmlns:p14="http://schemas.microsoft.com/office/powerpoint/2010/main" val="394461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17"/>
          <p:cNvSpPr txBox="1">
            <a:spLocks noChangeArrowheads="1"/>
          </p:cNvSpPr>
          <p:nvPr/>
        </p:nvSpPr>
        <p:spPr bwMode="auto">
          <a:xfrm>
            <a:off x="482600" y="592138"/>
            <a:ext cx="4572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charset="0"/>
              </a:defRPr>
            </a:lvl1pPr>
            <a:lvl2pPr marL="742950" indent="-285750">
              <a:defRPr>
                <a:solidFill>
                  <a:schemeClr val="tx1"/>
                </a:solidFill>
                <a:latin typeface="Trebuchet MS" charset="0"/>
              </a:defRPr>
            </a:lvl2pPr>
            <a:lvl3pPr marL="1143000" indent="-228600">
              <a:defRPr>
                <a:solidFill>
                  <a:schemeClr val="tx1"/>
                </a:solidFill>
                <a:latin typeface="Trebuchet MS" charset="0"/>
              </a:defRPr>
            </a:lvl3pPr>
            <a:lvl4pPr marL="1600200" indent="-228600">
              <a:defRPr>
                <a:solidFill>
                  <a:schemeClr val="tx1"/>
                </a:solidFill>
                <a:latin typeface="Trebuchet MS" charset="0"/>
              </a:defRPr>
            </a:lvl4pPr>
            <a:lvl5pPr marL="2057400" indent="-228600">
              <a:defRPr>
                <a:solidFill>
                  <a:schemeClr val="tx1"/>
                </a:solidFill>
                <a:latin typeface="Trebuchet MS" charset="0"/>
              </a:defRPr>
            </a:lvl5pPr>
            <a:lvl6pPr marL="2514600" indent="-228600" defTabSz="457200" fontAlgn="base">
              <a:spcBef>
                <a:spcPct val="0"/>
              </a:spcBef>
              <a:spcAft>
                <a:spcPct val="0"/>
              </a:spcAft>
              <a:defRPr>
                <a:solidFill>
                  <a:schemeClr val="tx1"/>
                </a:solidFill>
                <a:latin typeface="Trebuchet MS" charset="0"/>
              </a:defRPr>
            </a:lvl6pPr>
            <a:lvl7pPr marL="2971800" indent="-228600" defTabSz="457200" fontAlgn="base">
              <a:spcBef>
                <a:spcPct val="0"/>
              </a:spcBef>
              <a:spcAft>
                <a:spcPct val="0"/>
              </a:spcAft>
              <a:defRPr>
                <a:solidFill>
                  <a:schemeClr val="tx1"/>
                </a:solidFill>
                <a:latin typeface="Trebuchet MS" charset="0"/>
              </a:defRPr>
            </a:lvl7pPr>
            <a:lvl8pPr marL="3429000" indent="-228600" defTabSz="457200" fontAlgn="base">
              <a:spcBef>
                <a:spcPct val="0"/>
              </a:spcBef>
              <a:spcAft>
                <a:spcPct val="0"/>
              </a:spcAft>
              <a:defRPr>
                <a:solidFill>
                  <a:schemeClr val="tx1"/>
                </a:solidFill>
                <a:latin typeface="Trebuchet MS" charset="0"/>
              </a:defRPr>
            </a:lvl8pPr>
            <a:lvl9pPr marL="3886200" indent="-228600" defTabSz="457200" fontAlgn="base">
              <a:spcBef>
                <a:spcPct val="0"/>
              </a:spcBef>
              <a:spcAft>
                <a:spcPct val="0"/>
              </a:spcAft>
              <a:defRPr>
                <a:solidFill>
                  <a:schemeClr val="tx1"/>
                </a:solidFill>
                <a:latin typeface="Trebuchet MS" charset="0"/>
              </a:defRPr>
            </a:lvl9pPr>
          </a:lstStyle>
          <a:p>
            <a:pPr eaLnBrk="1" hangingPunct="1">
              <a:defRPr/>
            </a:pPr>
            <a:r>
              <a:rPr lang="en-US" altLang="en-US" sz="6000">
                <a:solidFill>
                  <a:srgbClr val="C0E474"/>
                </a:solidFill>
                <a:latin typeface="Arial" charset="0"/>
              </a:rPr>
              <a:t>“</a:t>
            </a:r>
          </a:p>
        </p:txBody>
      </p:sp>
      <p:sp>
        <p:nvSpPr>
          <p:cNvPr id="6" name="TextBox 18"/>
          <p:cNvSpPr txBox="1">
            <a:spLocks noChangeArrowheads="1"/>
          </p:cNvSpPr>
          <p:nvPr/>
        </p:nvSpPr>
        <p:spPr bwMode="auto">
          <a:xfrm>
            <a:off x="6748463" y="2163763"/>
            <a:ext cx="4572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charset="0"/>
              </a:defRPr>
            </a:lvl1pPr>
            <a:lvl2pPr marL="742950" indent="-285750">
              <a:defRPr>
                <a:solidFill>
                  <a:schemeClr val="tx1"/>
                </a:solidFill>
                <a:latin typeface="Trebuchet MS" charset="0"/>
              </a:defRPr>
            </a:lvl2pPr>
            <a:lvl3pPr marL="1143000" indent="-228600">
              <a:defRPr>
                <a:solidFill>
                  <a:schemeClr val="tx1"/>
                </a:solidFill>
                <a:latin typeface="Trebuchet MS" charset="0"/>
              </a:defRPr>
            </a:lvl3pPr>
            <a:lvl4pPr marL="1600200" indent="-228600">
              <a:defRPr>
                <a:solidFill>
                  <a:schemeClr val="tx1"/>
                </a:solidFill>
                <a:latin typeface="Trebuchet MS" charset="0"/>
              </a:defRPr>
            </a:lvl4pPr>
            <a:lvl5pPr marL="2057400" indent="-228600">
              <a:defRPr>
                <a:solidFill>
                  <a:schemeClr val="tx1"/>
                </a:solidFill>
                <a:latin typeface="Trebuchet MS" charset="0"/>
              </a:defRPr>
            </a:lvl5pPr>
            <a:lvl6pPr marL="2514600" indent="-228600" defTabSz="457200" fontAlgn="base">
              <a:spcBef>
                <a:spcPct val="0"/>
              </a:spcBef>
              <a:spcAft>
                <a:spcPct val="0"/>
              </a:spcAft>
              <a:defRPr>
                <a:solidFill>
                  <a:schemeClr val="tx1"/>
                </a:solidFill>
                <a:latin typeface="Trebuchet MS" charset="0"/>
              </a:defRPr>
            </a:lvl6pPr>
            <a:lvl7pPr marL="2971800" indent="-228600" defTabSz="457200" fontAlgn="base">
              <a:spcBef>
                <a:spcPct val="0"/>
              </a:spcBef>
              <a:spcAft>
                <a:spcPct val="0"/>
              </a:spcAft>
              <a:defRPr>
                <a:solidFill>
                  <a:schemeClr val="tx1"/>
                </a:solidFill>
                <a:latin typeface="Trebuchet MS" charset="0"/>
              </a:defRPr>
            </a:lvl7pPr>
            <a:lvl8pPr marL="3429000" indent="-228600" defTabSz="457200" fontAlgn="base">
              <a:spcBef>
                <a:spcPct val="0"/>
              </a:spcBef>
              <a:spcAft>
                <a:spcPct val="0"/>
              </a:spcAft>
              <a:defRPr>
                <a:solidFill>
                  <a:schemeClr val="tx1"/>
                </a:solidFill>
                <a:latin typeface="Trebuchet MS" charset="0"/>
              </a:defRPr>
            </a:lvl8pPr>
            <a:lvl9pPr marL="3886200" indent="-228600" defTabSz="457200" fontAlgn="base">
              <a:spcBef>
                <a:spcPct val="0"/>
              </a:spcBef>
              <a:spcAft>
                <a:spcPct val="0"/>
              </a:spcAft>
              <a:defRPr>
                <a:solidFill>
                  <a:schemeClr val="tx1"/>
                </a:solidFill>
                <a:latin typeface="Trebuchet MS" charset="0"/>
              </a:defRPr>
            </a:lvl9pPr>
          </a:lstStyle>
          <a:p>
            <a:pPr eaLnBrk="1" hangingPunct="1">
              <a:defRPr/>
            </a:pPr>
            <a:r>
              <a:rPr lang="en-US" altLang="en-US" sz="6000">
                <a:solidFill>
                  <a:srgbClr val="C0E474"/>
                </a:solidFill>
                <a:latin typeface="Arial" charset="0"/>
              </a:rPr>
              <a:t>”</a:t>
            </a:r>
          </a:p>
        </p:txBody>
      </p:sp>
      <p:sp>
        <p:nvSpPr>
          <p:cNvPr id="2" name="Title 1"/>
          <p:cNvSpPr>
            <a:spLocks noGrp="1"/>
          </p:cNvSpPr>
          <p:nvPr>
            <p:ph type="title"/>
          </p:nvPr>
        </p:nvSpPr>
        <p:spPr>
          <a:xfrm>
            <a:off x="774885" y="457200"/>
            <a:ext cx="6072182"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2724150"/>
            <a:ext cx="5419804"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9" y="3352800"/>
            <a:ext cx="6347715"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4"/>
          </p:nvPr>
        </p:nvSpPr>
        <p:spPr/>
        <p:txBody>
          <a:bodyPr/>
          <a:lstStyle>
            <a:lvl1pPr>
              <a:defRPr dirty="0"/>
            </a:lvl1pPr>
          </a:lstStyle>
          <a:p>
            <a:pPr>
              <a:defRPr/>
            </a:pPr>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BC3E810C-4A0A-4D0C-AAD3-2226C6D7B86B}" type="slidenum">
              <a:rPr lang="en-US"/>
              <a:pPr>
                <a:defRPr/>
              </a:pPr>
              <a:t>‹#›</a:t>
            </a:fld>
            <a:endParaRPr lang="en-US" dirty="0"/>
          </a:p>
        </p:txBody>
      </p:sp>
    </p:spTree>
    <p:extLst>
      <p:ext uri="{BB962C8B-B14F-4D97-AF65-F5344CB8AC3E}">
        <p14:creationId xmlns:p14="http://schemas.microsoft.com/office/powerpoint/2010/main" val="3855344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9" y="1448991"/>
            <a:ext cx="6347715" cy="1946595"/>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609599" y="3395586"/>
            <a:ext cx="6347715" cy="1135436"/>
          </a:xfrm>
        </p:spPr>
        <p:txBody>
          <a:bodyP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B356C3-FFA0-4C18-9D4B-117AD6067F4D}" type="slidenum">
              <a:rPr lang="en-US"/>
              <a:pPr>
                <a:defRPr/>
              </a:pPr>
              <a:t>‹#›</a:t>
            </a:fld>
            <a:endParaRPr lang="en-US" dirty="0"/>
          </a:p>
        </p:txBody>
      </p:sp>
    </p:spTree>
    <p:extLst>
      <p:ext uri="{BB962C8B-B14F-4D97-AF65-F5344CB8AC3E}">
        <p14:creationId xmlns:p14="http://schemas.microsoft.com/office/powerpoint/2010/main" val="4167133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17"/>
          <p:cNvSpPr txBox="1">
            <a:spLocks noChangeArrowheads="1"/>
          </p:cNvSpPr>
          <p:nvPr/>
        </p:nvSpPr>
        <p:spPr bwMode="auto">
          <a:xfrm>
            <a:off x="482600" y="592138"/>
            <a:ext cx="4572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charset="0"/>
              </a:defRPr>
            </a:lvl1pPr>
            <a:lvl2pPr marL="742950" indent="-285750">
              <a:defRPr>
                <a:solidFill>
                  <a:schemeClr val="tx1"/>
                </a:solidFill>
                <a:latin typeface="Trebuchet MS" charset="0"/>
              </a:defRPr>
            </a:lvl2pPr>
            <a:lvl3pPr marL="1143000" indent="-228600">
              <a:defRPr>
                <a:solidFill>
                  <a:schemeClr val="tx1"/>
                </a:solidFill>
                <a:latin typeface="Trebuchet MS" charset="0"/>
              </a:defRPr>
            </a:lvl3pPr>
            <a:lvl4pPr marL="1600200" indent="-228600">
              <a:defRPr>
                <a:solidFill>
                  <a:schemeClr val="tx1"/>
                </a:solidFill>
                <a:latin typeface="Trebuchet MS" charset="0"/>
              </a:defRPr>
            </a:lvl4pPr>
            <a:lvl5pPr marL="2057400" indent="-228600">
              <a:defRPr>
                <a:solidFill>
                  <a:schemeClr val="tx1"/>
                </a:solidFill>
                <a:latin typeface="Trebuchet MS" charset="0"/>
              </a:defRPr>
            </a:lvl5pPr>
            <a:lvl6pPr marL="2514600" indent="-228600" defTabSz="457200" fontAlgn="base">
              <a:spcBef>
                <a:spcPct val="0"/>
              </a:spcBef>
              <a:spcAft>
                <a:spcPct val="0"/>
              </a:spcAft>
              <a:defRPr>
                <a:solidFill>
                  <a:schemeClr val="tx1"/>
                </a:solidFill>
                <a:latin typeface="Trebuchet MS" charset="0"/>
              </a:defRPr>
            </a:lvl6pPr>
            <a:lvl7pPr marL="2971800" indent="-228600" defTabSz="457200" fontAlgn="base">
              <a:spcBef>
                <a:spcPct val="0"/>
              </a:spcBef>
              <a:spcAft>
                <a:spcPct val="0"/>
              </a:spcAft>
              <a:defRPr>
                <a:solidFill>
                  <a:schemeClr val="tx1"/>
                </a:solidFill>
                <a:latin typeface="Trebuchet MS" charset="0"/>
              </a:defRPr>
            </a:lvl7pPr>
            <a:lvl8pPr marL="3429000" indent="-228600" defTabSz="457200" fontAlgn="base">
              <a:spcBef>
                <a:spcPct val="0"/>
              </a:spcBef>
              <a:spcAft>
                <a:spcPct val="0"/>
              </a:spcAft>
              <a:defRPr>
                <a:solidFill>
                  <a:schemeClr val="tx1"/>
                </a:solidFill>
                <a:latin typeface="Trebuchet MS" charset="0"/>
              </a:defRPr>
            </a:lvl8pPr>
            <a:lvl9pPr marL="3886200" indent="-228600" defTabSz="457200" fontAlgn="base">
              <a:spcBef>
                <a:spcPct val="0"/>
              </a:spcBef>
              <a:spcAft>
                <a:spcPct val="0"/>
              </a:spcAft>
              <a:defRPr>
                <a:solidFill>
                  <a:schemeClr val="tx1"/>
                </a:solidFill>
                <a:latin typeface="Trebuchet MS" charset="0"/>
              </a:defRPr>
            </a:lvl9pPr>
          </a:lstStyle>
          <a:p>
            <a:pPr eaLnBrk="1" hangingPunct="1">
              <a:defRPr/>
            </a:pPr>
            <a:r>
              <a:rPr lang="en-US" altLang="en-US" sz="6000">
                <a:solidFill>
                  <a:srgbClr val="C0E474"/>
                </a:solidFill>
                <a:latin typeface="Arial" charset="0"/>
              </a:rPr>
              <a:t>“</a:t>
            </a:r>
          </a:p>
        </p:txBody>
      </p:sp>
      <p:sp>
        <p:nvSpPr>
          <p:cNvPr id="6" name="TextBox 18"/>
          <p:cNvSpPr txBox="1">
            <a:spLocks noChangeArrowheads="1"/>
          </p:cNvSpPr>
          <p:nvPr/>
        </p:nvSpPr>
        <p:spPr bwMode="auto">
          <a:xfrm>
            <a:off x="6748463" y="2163763"/>
            <a:ext cx="4572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charset="0"/>
              </a:defRPr>
            </a:lvl1pPr>
            <a:lvl2pPr marL="742950" indent="-285750">
              <a:defRPr>
                <a:solidFill>
                  <a:schemeClr val="tx1"/>
                </a:solidFill>
                <a:latin typeface="Trebuchet MS" charset="0"/>
              </a:defRPr>
            </a:lvl2pPr>
            <a:lvl3pPr marL="1143000" indent="-228600">
              <a:defRPr>
                <a:solidFill>
                  <a:schemeClr val="tx1"/>
                </a:solidFill>
                <a:latin typeface="Trebuchet MS" charset="0"/>
              </a:defRPr>
            </a:lvl3pPr>
            <a:lvl4pPr marL="1600200" indent="-228600">
              <a:defRPr>
                <a:solidFill>
                  <a:schemeClr val="tx1"/>
                </a:solidFill>
                <a:latin typeface="Trebuchet MS" charset="0"/>
              </a:defRPr>
            </a:lvl4pPr>
            <a:lvl5pPr marL="2057400" indent="-228600">
              <a:defRPr>
                <a:solidFill>
                  <a:schemeClr val="tx1"/>
                </a:solidFill>
                <a:latin typeface="Trebuchet MS" charset="0"/>
              </a:defRPr>
            </a:lvl5pPr>
            <a:lvl6pPr marL="2514600" indent="-228600" defTabSz="457200" fontAlgn="base">
              <a:spcBef>
                <a:spcPct val="0"/>
              </a:spcBef>
              <a:spcAft>
                <a:spcPct val="0"/>
              </a:spcAft>
              <a:defRPr>
                <a:solidFill>
                  <a:schemeClr val="tx1"/>
                </a:solidFill>
                <a:latin typeface="Trebuchet MS" charset="0"/>
              </a:defRPr>
            </a:lvl6pPr>
            <a:lvl7pPr marL="2971800" indent="-228600" defTabSz="457200" fontAlgn="base">
              <a:spcBef>
                <a:spcPct val="0"/>
              </a:spcBef>
              <a:spcAft>
                <a:spcPct val="0"/>
              </a:spcAft>
              <a:defRPr>
                <a:solidFill>
                  <a:schemeClr val="tx1"/>
                </a:solidFill>
                <a:latin typeface="Trebuchet MS" charset="0"/>
              </a:defRPr>
            </a:lvl7pPr>
            <a:lvl8pPr marL="3429000" indent="-228600" defTabSz="457200" fontAlgn="base">
              <a:spcBef>
                <a:spcPct val="0"/>
              </a:spcBef>
              <a:spcAft>
                <a:spcPct val="0"/>
              </a:spcAft>
              <a:defRPr>
                <a:solidFill>
                  <a:schemeClr val="tx1"/>
                </a:solidFill>
                <a:latin typeface="Trebuchet MS" charset="0"/>
              </a:defRPr>
            </a:lvl8pPr>
            <a:lvl9pPr marL="3886200" indent="-228600" defTabSz="457200" fontAlgn="base">
              <a:spcBef>
                <a:spcPct val="0"/>
              </a:spcBef>
              <a:spcAft>
                <a:spcPct val="0"/>
              </a:spcAft>
              <a:defRPr>
                <a:solidFill>
                  <a:schemeClr val="tx1"/>
                </a:solidFill>
                <a:latin typeface="Trebuchet MS" charset="0"/>
              </a:defRPr>
            </a:lvl9pPr>
          </a:lstStyle>
          <a:p>
            <a:pPr eaLnBrk="1" hangingPunct="1">
              <a:defRPr/>
            </a:pPr>
            <a:r>
              <a:rPr lang="en-US" altLang="en-US" sz="6000">
                <a:solidFill>
                  <a:srgbClr val="C0E474"/>
                </a:solidFill>
                <a:latin typeface="Arial" charset="0"/>
              </a:rPr>
              <a:t>”</a:t>
            </a:r>
          </a:p>
        </p:txBody>
      </p:sp>
      <p:sp>
        <p:nvSpPr>
          <p:cNvPr id="2" name="Title 1"/>
          <p:cNvSpPr>
            <a:spLocks noGrp="1"/>
          </p:cNvSpPr>
          <p:nvPr>
            <p:ph type="title"/>
          </p:nvPr>
        </p:nvSpPr>
        <p:spPr>
          <a:xfrm>
            <a:off x="774885" y="457200"/>
            <a:ext cx="6072182"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3009900"/>
            <a:ext cx="6347716"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9" y="3395586"/>
            <a:ext cx="6347715" cy="1135436"/>
          </a:xfrm>
        </p:spPr>
        <p:txBody>
          <a:bodyPr>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4"/>
          </p:nvPr>
        </p:nvSpPr>
        <p:spPr/>
        <p:txBody>
          <a:bodyPr/>
          <a:lstStyle>
            <a:lvl1pPr>
              <a:defRPr dirty="0"/>
            </a:lvl1pPr>
          </a:lstStyle>
          <a:p>
            <a:pPr>
              <a:defRPr/>
            </a:pPr>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8DC534C1-A8CD-4195-BAC6-39F4D80B1632}" type="slidenum">
              <a:rPr lang="en-US"/>
              <a:pPr>
                <a:defRPr/>
              </a:pPr>
              <a:t>‹#›</a:t>
            </a:fld>
            <a:endParaRPr lang="en-US" dirty="0"/>
          </a:p>
        </p:txBody>
      </p:sp>
    </p:spTree>
    <p:extLst>
      <p:ext uri="{BB962C8B-B14F-4D97-AF65-F5344CB8AC3E}">
        <p14:creationId xmlns:p14="http://schemas.microsoft.com/office/powerpoint/2010/main" val="4046025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457200"/>
            <a:ext cx="6341465"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3009900"/>
            <a:ext cx="6347716"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09599" y="3395586"/>
            <a:ext cx="6347715" cy="1135436"/>
          </a:xfrm>
        </p:spPr>
        <p:txBody>
          <a:bodyP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F94E9C38-4980-425F-A393-F54B18BC0B39}" type="slidenum">
              <a:rPr lang="en-US"/>
              <a:pPr>
                <a:defRPr/>
              </a:pPr>
              <a:t>‹#›</a:t>
            </a:fld>
            <a:endParaRPr lang="en-US" dirty="0"/>
          </a:p>
        </p:txBody>
      </p:sp>
    </p:spTree>
    <p:extLst>
      <p:ext uri="{BB962C8B-B14F-4D97-AF65-F5344CB8AC3E}">
        <p14:creationId xmlns:p14="http://schemas.microsoft.com/office/powerpoint/2010/main" val="4274604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14436E-4339-4DA9-B80F-9558F5D0823C}" type="slidenum">
              <a:rPr lang="en-US"/>
              <a:pPr>
                <a:defRPr/>
              </a:pPr>
              <a:t>‹#›</a:t>
            </a:fld>
            <a:endParaRPr lang="en-US" dirty="0"/>
          </a:p>
        </p:txBody>
      </p:sp>
    </p:spTree>
    <p:extLst>
      <p:ext uri="{BB962C8B-B14F-4D97-AF65-F5344CB8AC3E}">
        <p14:creationId xmlns:p14="http://schemas.microsoft.com/office/powerpoint/2010/main" val="8185879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457201"/>
            <a:ext cx="978812" cy="393858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457201"/>
            <a:ext cx="5195026" cy="3938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2E5355-6F7C-4143-997E-BA242C894CCE}" type="slidenum">
              <a:rPr lang="en-US"/>
              <a:pPr>
                <a:defRPr/>
              </a:pPr>
              <a:t>‹#›</a:t>
            </a:fld>
            <a:endParaRPr lang="en-US" dirty="0"/>
          </a:p>
        </p:txBody>
      </p:sp>
    </p:spTree>
    <p:extLst>
      <p:ext uri="{BB962C8B-B14F-4D97-AF65-F5344CB8AC3E}">
        <p14:creationId xmlns:p14="http://schemas.microsoft.com/office/powerpoint/2010/main" val="3129462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Click to edit Master title style</a:t>
            </a:r>
          </a:p>
        </p:txBody>
      </p:sp>
      <p:sp>
        <p:nvSpPr>
          <p:cNvPr id="3" name="Content Placeholder 2"/>
          <p:cNvSpPr>
            <a:spLocks noGrp="1"/>
          </p:cNvSpPr>
          <p:nvPr>
            <p:ph idx="1"/>
          </p:nvPr>
        </p:nvSpPr>
        <p:spPr/>
        <p:txBody>
          <a:bodyPr/>
          <a:lstStyle>
            <a:lvl3pPr>
              <a:defRPr sz="14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6"/>
          <p:cNvSpPr>
            <a:spLocks noGrp="1"/>
          </p:cNvSpPr>
          <p:nvPr>
            <p:ph type="dt" sz="half" idx="10"/>
          </p:nvPr>
        </p:nvSpPr>
        <p:spPr/>
        <p:txBody>
          <a:bodyPr/>
          <a:lstStyle>
            <a:lvl1pPr>
              <a:defRPr/>
            </a:lvl1pPr>
          </a:lstStyle>
          <a:p>
            <a:pPr>
              <a:defRPr/>
            </a:pPr>
            <a:endParaRPr lang="en-US"/>
          </a:p>
        </p:txBody>
      </p:sp>
      <p:sp>
        <p:nvSpPr>
          <p:cNvPr id="5" name="Footer Placeholder 7"/>
          <p:cNvSpPr>
            <a:spLocks noGrp="1"/>
          </p:cNvSpPr>
          <p:nvPr>
            <p:ph type="ftr" sz="quarter" idx="11"/>
          </p:nvPr>
        </p:nvSpPr>
        <p:spPr/>
        <p:txBody>
          <a:bodyPr/>
          <a:lstStyle>
            <a:lvl1pPr>
              <a:defRPr/>
            </a:lvl1pPr>
          </a:lstStyle>
          <a:p>
            <a:pPr>
              <a:defRPr/>
            </a:pPr>
            <a:endParaRPr lang="en-US"/>
          </a:p>
        </p:txBody>
      </p:sp>
      <p:sp>
        <p:nvSpPr>
          <p:cNvPr id="6" name="Slide Number Placeholder 8"/>
          <p:cNvSpPr>
            <a:spLocks noGrp="1"/>
          </p:cNvSpPr>
          <p:nvPr>
            <p:ph type="sldNum" sz="quarter" idx="12"/>
          </p:nvPr>
        </p:nvSpPr>
        <p:spPr/>
        <p:txBody>
          <a:bodyPr/>
          <a:lstStyle>
            <a:lvl1pPr>
              <a:defRPr smtClean="0"/>
            </a:lvl1pPr>
          </a:lstStyle>
          <a:p>
            <a:pPr>
              <a:defRPr/>
            </a:pPr>
            <a:fld id="{84F94123-8157-42B9-A431-DC41D2B09EA6}" type="slidenum">
              <a:rPr lang="en-US"/>
              <a:pPr>
                <a:defRPr/>
              </a:pPr>
              <a:t>‹#›</a:t>
            </a:fld>
            <a:endParaRPr lang="en-US" dirty="0"/>
          </a:p>
        </p:txBody>
      </p:sp>
      <p:pic>
        <p:nvPicPr>
          <p:cNvPr id="8" name="Picture 2" descr="C:\Users\barb9084\Google Drive\iiED\Logos and Letterhead\iiED_CSUMB_COB 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4430370"/>
            <a:ext cx="1559292" cy="713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8938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9" y="2025651"/>
            <a:ext cx="6347715" cy="1369936"/>
          </a:xfrm>
        </p:spPr>
        <p:txBody>
          <a:bodyPr anchor="b"/>
          <a:lstStyle>
            <a:lvl1pPr algn="l">
              <a:defRPr sz="3000" b="0" cap="none"/>
            </a:lvl1pPr>
          </a:lstStyle>
          <a:p>
            <a:r>
              <a:rPr lang="en-US" dirty="0"/>
              <a:t>Click to edit Master title style</a:t>
            </a:r>
          </a:p>
        </p:txBody>
      </p:sp>
      <p:sp>
        <p:nvSpPr>
          <p:cNvPr id="3" name="Text Placeholder 2"/>
          <p:cNvSpPr>
            <a:spLocks noGrp="1"/>
          </p:cNvSpPr>
          <p:nvPr>
            <p:ph type="body" idx="1"/>
          </p:nvPr>
        </p:nvSpPr>
        <p:spPr>
          <a:xfrm>
            <a:off x="609599" y="3395586"/>
            <a:ext cx="6347715" cy="645300"/>
          </a:xfrm>
        </p:spPr>
        <p:txBody>
          <a:bodyPr/>
          <a:lstStyle>
            <a:lvl1pPr marL="0" indent="0" algn="l">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CD2936-39F4-428E-BEBC-5E8FA862BF62}" type="slidenum">
              <a:rPr lang="en-US"/>
              <a:pPr>
                <a:defRPr/>
              </a:pPr>
              <a:t>‹#›</a:t>
            </a:fld>
            <a:endParaRPr lang="en-US" dirty="0"/>
          </a:p>
        </p:txBody>
      </p:sp>
      <p:pic>
        <p:nvPicPr>
          <p:cNvPr id="8" name="Picture 2" descr="C:\Users\barb9084\Google Drive\iiED\Logos and Letterhead\iiED_CSUMB_COB 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4430370"/>
            <a:ext cx="1559292" cy="713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122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6347714" cy="990600"/>
          </a:xfrm>
        </p:spPr>
        <p:txBody>
          <a:bodyPr/>
          <a:lstStyle/>
          <a:p>
            <a:r>
              <a:rPr lang="en-US" dirty="0"/>
              <a:t>Click to edit Master title style</a:t>
            </a:r>
          </a:p>
        </p:txBody>
      </p:sp>
      <p:sp>
        <p:nvSpPr>
          <p:cNvPr id="3" name="Content Placeholder 2"/>
          <p:cNvSpPr>
            <a:spLocks noGrp="1"/>
          </p:cNvSpPr>
          <p:nvPr>
            <p:ph sz="half" idx="1"/>
          </p:nvPr>
        </p:nvSpPr>
        <p:spPr>
          <a:xfrm>
            <a:off x="609601" y="1620442"/>
            <a:ext cx="3088109" cy="2910579"/>
          </a:xfrm>
        </p:spPr>
        <p:txBody>
          <a:bodyPr>
            <a:normAutofit/>
          </a:bodyPr>
          <a:lstStyle>
            <a:lvl1pPr>
              <a:defRPr sz="1800">
                <a:solidFill>
                  <a:schemeClr val="tx1">
                    <a:lumMod val="75000"/>
                    <a:lumOff val="25000"/>
                  </a:schemeClr>
                </a:solidFill>
              </a:defRPr>
            </a:lvl1pPr>
            <a:lvl2pPr>
              <a:defRPr sz="1500">
                <a:solidFill>
                  <a:schemeClr val="tx1">
                    <a:lumMod val="75000"/>
                    <a:lumOff val="25000"/>
                  </a:schemeClr>
                </a:solidFill>
              </a:defRPr>
            </a:lvl2pPr>
            <a:lvl3pPr>
              <a:defRPr sz="1350">
                <a:solidFill>
                  <a:schemeClr val="tx1">
                    <a:lumMod val="75000"/>
                    <a:lumOff val="25000"/>
                  </a:schemeClr>
                </a:solidFill>
              </a:defRPr>
            </a:lvl3pPr>
            <a:lvl4pPr>
              <a:defRPr sz="1200">
                <a:solidFill>
                  <a:schemeClr val="tx1">
                    <a:lumMod val="75000"/>
                    <a:lumOff val="25000"/>
                  </a:schemeClr>
                </a:solidFill>
              </a:defRPr>
            </a:lvl4pPr>
            <a:lvl5pPr>
              <a:defRPr sz="1050">
                <a:solidFill>
                  <a:schemeClr val="tx1">
                    <a:lumMod val="75000"/>
                    <a:lumOff val="25000"/>
                  </a:schemeClr>
                </a:solidFill>
              </a:defRPr>
            </a:lvl5pPr>
            <a:lvl6pPr>
              <a:defRPr sz="900"/>
            </a:lvl6pPr>
            <a:lvl7pPr>
              <a:defRPr sz="900"/>
            </a:lvl7pPr>
            <a:lvl8pPr>
              <a:defRPr sz="900"/>
            </a:lvl8pPr>
            <a:lvl9pPr>
              <a:defRPr sz="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869204" y="1620443"/>
            <a:ext cx="3088110" cy="2910580"/>
          </a:xfrm>
        </p:spPr>
        <p:txBody>
          <a:bodyPr>
            <a:normAutofit/>
          </a:bodyPr>
          <a:lstStyle>
            <a:lvl1pPr>
              <a:defRPr sz="1800"/>
            </a:lvl1pPr>
            <a:lvl2pPr>
              <a:defRPr sz="1500"/>
            </a:lvl2pPr>
            <a:lvl3pPr>
              <a:defRPr sz="1350"/>
            </a:lvl3pPr>
            <a:lvl4pPr>
              <a:defRPr sz="1200"/>
            </a:lvl4pPr>
            <a:lvl5pPr>
              <a:defRPr sz="1050"/>
            </a:lvl5pPr>
            <a:lvl6pPr>
              <a:defRPr sz="900"/>
            </a:lvl6pPr>
            <a:lvl7pPr>
              <a:defRPr sz="900"/>
            </a:lvl7pPr>
            <a:lvl8pPr>
              <a:defRPr sz="900"/>
            </a:lvl8pPr>
            <a:lvl9pPr>
              <a:defRPr sz="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21A8196-C61A-403E-A8FE-DEA7745AA3AE}" type="slidenum">
              <a:rPr lang="en-US"/>
              <a:pPr>
                <a:defRPr/>
              </a:pPr>
              <a:t>‹#›</a:t>
            </a:fld>
            <a:endParaRPr lang="en-US" dirty="0"/>
          </a:p>
        </p:txBody>
      </p:sp>
      <p:pic>
        <p:nvPicPr>
          <p:cNvPr id="9" name="Picture 2" descr="C:\Users\barb9084\Google Drive\iiED\Logos and Letterhead\iiED_CSUMB_COB 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4430370"/>
            <a:ext cx="1559292" cy="713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539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6347713" cy="9906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599" y="1620737"/>
            <a:ext cx="3090672"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599" y="2052935"/>
            <a:ext cx="3090672"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1620737"/>
            <a:ext cx="3090672"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66640" y="2052935"/>
            <a:ext cx="3090672"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3EAC0CC-0FC3-4938-A6B1-46708EBCCCE8}" type="slidenum">
              <a:rPr lang="en-US"/>
              <a:pPr>
                <a:defRPr/>
              </a:pPr>
              <a:t>‹#›</a:t>
            </a:fld>
            <a:endParaRPr lang="en-US" dirty="0"/>
          </a:p>
        </p:txBody>
      </p:sp>
      <p:pic>
        <p:nvPicPr>
          <p:cNvPr id="11" name="Picture 2" descr="C:\Users\barb9084\Google Drive\iiED\Logos and Letterhead\iiED_CSUMB_COB 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4430370"/>
            <a:ext cx="1559292" cy="713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593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457200"/>
            <a:ext cx="6347714" cy="990600"/>
          </a:xfrm>
        </p:spPr>
        <p:txBody>
          <a:bodyPr anchor="ct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E08AC6F-47A8-427F-A944-F949441D0673}" type="slidenum">
              <a:rPr lang="en-US"/>
              <a:pPr>
                <a:defRPr/>
              </a:pPr>
              <a:t>‹#›</a:t>
            </a:fld>
            <a:endParaRPr lang="en-US" dirty="0"/>
          </a:p>
        </p:txBody>
      </p:sp>
    </p:spTree>
    <p:extLst>
      <p:ext uri="{BB962C8B-B14F-4D97-AF65-F5344CB8AC3E}">
        <p14:creationId xmlns:p14="http://schemas.microsoft.com/office/powerpoint/2010/main" val="1165790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37C60E2-A16D-4E22-9AFF-151DEA358710}" type="slidenum">
              <a:rPr lang="en-US"/>
              <a:pPr>
                <a:defRPr/>
              </a:pPr>
              <a:t>‹#›</a:t>
            </a:fld>
            <a:endParaRPr lang="en-US" dirty="0"/>
          </a:p>
        </p:txBody>
      </p:sp>
      <p:pic>
        <p:nvPicPr>
          <p:cNvPr id="6" name="Picture 2" descr="C:\Users\barb9084\Google Drive\iiED\Logos and Letterhead\iiED_CSUMB_COB 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4430370"/>
            <a:ext cx="1559292" cy="713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972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123953"/>
            <a:ext cx="2790182" cy="958850"/>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1276" y="386194"/>
            <a:ext cx="3386037" cy="414482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599" y="2082802"/>
            <a:ext cx="2790182" cy="1938337"/>
          </a:xfrm>
        </p:spPr>
        <p:txBody>
          <a:bodyPr>
            <a:normAutofit/>
          </a:bodyPr>
          <a:lstStyle>
            <a:lvl1pPr marL="0" indent="0">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AB9E8E0-5C1D-434B-8CEB-67C53C74F617}" type="slidenum">
              <a:rPr lang="en-US"/>
              <a:pPr>
                <a:defRPr/>
              </a:pPr>
              <a:t>‹#›</a:t>
            </a:fld>
            <a:endParaRPr lang="en-US" dirty="0"/>
          </a:p>
        </p:txBody>
      </p:sp>
    </p:spTree>
    <p:extLst>
      <p:ext uri="{BB962C8B-B14F-4D97-AF65-F5344CB8AC3E}">
        <p14:creationId xmlns:p14="http://schemas.microsoft.com/office/powerpoint/2010/main" val="1897181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3600450"/>
            <a:ext cx="6347714"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457200"/>
            <a:ext cx="6347714" cy="2884289"/>
          </a:xfrm>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09599" y="4025504"/>
            <a:ext cx="6347714"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45EC329-D5F2-44E3-BE38-05EB5A95118B}" type="slidenum">
              <a:rPr lang="en-US"/>
              <a:pPr>
                <a:defRPr/>
              </a:pPr>
              <a:t>‹#›</a:t>
            </a:fld>
            <a:endParaRPr lang="en-US" dirty="0"/>
          </a:p>
        </p:txBody>
      </p:sp>
    </p:spTree>
    <p:extLst>
      <p:ext uri="{BB962C8B-B14F-4D97-AF65-F5344CB8AC3E}">
        <p14:creationId xmlns:p14="http://schemas.microsoft.com/office/powerpoint/2010/main" val="461624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17"/>
          <p:cNvPicPr>
            <a:picLocks noChangeAspect="1"/>
          </p:cNvPicPr>
          <p:nvPr/>
        </p:nvPicPr>
        <p:blipFill>
          <a:blip r:embed="rId18">
            <a:extLst>
              <a:ext uri="{28A0092B-C50C-407E-A947-70E740481C1C}">
                <a14:useLocalDpi xmlns:a14="http://schemas.microsoft.com/office/drawing/2010/main" val="0"/>
              </a:ext>
            </a:extLst>
          </a:blip>
          <a:srcRect t="-2" r="42342" b="44357"/>
          <a:stretch>
            <a:fillRect/>
          </a:stretch>
        </p:blipFill>
        <p:spPr bwMode="auto">
          <a:xfrm>
            <a:off x="225181" y="4661755"/>
            <a:ext cx="9144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6" name="Group 16"/>
          <p:cNvGrpSpPr>
            <a:grpSpLocks/>
          </p:cNvGrpSpPr>
          <p:nvPr/>
        </p:nvGrpSpPr>
        <p:grpSpPr bwMode="auto">
          <a:xfrm>
            <a:off x="-198438" y="0"/>
            <a:ext cx="10402888" cy="5156200"/>
            <a:chOff x="-8467" y="-8468"/>
            <a:chExt cx="9169805" cy="6874935"/>
          </a:xfrm>
        </p:grpSpPr>
        <p:sp>
          <p:nvSpPr>
            <p:cNvPr id="7" name="Freeform 6"/>
            <p:cNvSpPr/>
            <p:nvPr/>
          </p:nvSpPr>
          <p:spPr>
            <a:xfrm>
              <a:off x="-8467" y="4013200"/>
              <a:ext cx="457581"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29871" y="4176184"/>
              <a:ext cx="4023071" cy="268181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1355" y="-1"/>
              <a:ext cx="1220215" cy="6858002"/>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626" y="-1"/>
              <a:ext cx="2269712" cy="6866468"/>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076" y="-8468"/>
              <a:ext cx="1947866" cy="6866468"/>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8348" y="3920066"/>
              <a:ext cx="2513195" cy="2937934"/>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569" y="-8468"/>
              <a:ext cx="2142373" cy="6866468"/>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6553" y="-8468"/>
              <a:ext cx="856389" cy="6866468"/>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6858" y="-8468"/>
              <a:ext cx="1067688" cy="6866468"/>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066" y="4893733"/>
              <a:ext cx="1094275"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bwMode="auto">
          <a:xfrm>
            <a:off x="609600" y="550863"/>
            <a:ext cx="634841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609600" y="1620838"/>
            <a:ext cx="6348413"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5405438" y="4532313"/>
            <a:ext cx="684212" cy="273050"/>
          </a:xfrm>
          <a:prstGeom prst="rect">
            <a:avLst/>
          </a:prstGeom>
        </p:spPr>
        <p:txBody>
          <a:bodyPr vert="horz" lIns="91440" tIns="45720" rIns="91440" bIns="45720" rtlCol="0" anchor="ctr"/>
          <a:lstStyle>
            <a:lvl1pPr algn="r" eaLnBrk="1" fontAlgn="auto" hangingPunct="1">
              <a:spcBef>
                <a:spcPts val="0"/>
              </a:spcBef>
              <a:spcAft>
                <a:spcPts val="0"/>
              </a:spcAft>
              <a:defRPr sz="675">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609600" y="4532313"/>
            <a:ext cx="4622800" cy="273050"/>
          </a:xfrm>
          <a:prstGeom prst="rect">
            <a:avLst/>
          </a:prstGeom>
        </p:spPr>
        <p:txBody>
          <a:bodyPr vert="horz" lIns="91440" tIns="45720" rIns="91440" bIns="45720" rtlCol="0" anchor="ctr"/>
          <a:lstStyle>
            <a:lvl1pPr algn="l" eaLnBrk="1" fontAlgn="auto" hangingPunct="1">
              <a:spcBef>
                <a:spcPts val="0"/>
              </a:spcBef>
              <a:spcAft>
                <a:spcPts val="0"/>
              </a:spcAft>
              <a:defRPr sz="675">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445250" y="4532313"/>
            <a:ext cx="512763" cy="273050"/>
          </a:xfrm>
          <a:prstGeom prst="rect">
            <a:avLst/>
          </a:prstGeom>
        </p:spPr>
        <p:txBody>
          <a:bodyPr vert="horz" lIns="91440" tIns="45720" rIns="91440" bIns="45720" rtlCol="0" anchor="ctr"/>
          <a:lstStyle>
            <a:lvl1pPr algn="r" eaLnBrk="1" fontAlgn="auto" hangingPunct="1">
              <a:spcBef>
                <a:spcPts val="0"/>
              </a:spcBef>
              <a:spcAft>
                <a:spcPts val="0"/>
              </a:spcAft>
              <a:defRPr sz="675">
                <a:solidFill>
                  <a:schemeClr val="accent1"/>
                </a:solidFill>
                <a:latin typeface="+mn-lt"/>
              </a:defRPr>
            </a:lvl1pPr>
          </a:lstStyle>
          <a:p>
            <a:pPr>
              <a:defRPr/>
            </a:pPr>
            <a:fld id="{274EFBB2-1778-48A6-A865-05FBAC78FFE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82" r:id="rId1"/>
    <p:sldLayoutId id="2147483883"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84" r:id="rId11"/>
    <p:sldLayoutId id="2147483878" r:id="rId12"/>
    <p:sldLayoutId id="2147483885" r:id="rId13"/>
    <p:sldLayoutId id="2147483879" r:id="rId14"/>
    <p:sldLayoutId id="2147483880" r:id="rId15"/>
    <p:sldLayoutId id="2147483881" r:id="rId16"/>
  </p:sldLayoutIdLst>
  <p:hf sldNum="0" hdr="0" ftr="0" dt="0"/>
  <p:txStyles>
    <p:titleStyle>
      <a:lvl1pPr algn="l" defTabSz="342900" rtl="0" eaLnBrk="0" fontAlgn="base" hangingPunct="0">
        <a:spcBef>
          <a:spcPct val="0"/>
        </a:spcBef>
        <a:spcAft>
          <a:spcPct val="0"/>
        </a:spcAft>
        <a:defRPr sz="2400" b="1" kern="1200">
          <a:solidFill>
            <a:srgbClr val="283995"/>
          </a:solidFill>
          <a:latin typeface="Arial Black" charset="0"/>
          <a:ea typeface="Arial Black" charset="0"/>
          <a:cs typeface="Arial Black" charset="0"/>
        </a:defRPr>
      </a:lvl1pPr>
      <a:lvl2pPr algn="l" defTabSz="342900" rtl="0" eaLnBrk="0" fontAlgn="base" hangingPunct="0">
        <a:spcBef>
          <a:spcPct val="0"/>
        </a:spcBef>
        <a:spcAft>
          <a:spcPct val="0"/>
        </a:spcAft>
        <a:defRPr sz="2400" b="1">
          <a:solidFill>
            <a:srgbClr val="283995"/>
          </a:solidFill>
          <a:latin typeface="Arial Black" charset="0"/>
          <a:ea typeface="Arial Black" charset="0"/>
          <a:cs typeface="Arial Black" charset="0"/>
        </a:defRPr>
      </a:lvl2pPr>
      <a:lvl3pPr algn="l" defTabSz="342900" rtl="0" eaLnBrk="0" fontAlgn="base" hangingPunct="0">
        <a:spcBef>
          <a:spcPct val="0"/>
        </a:spcBef>
        <a:spcAft>
          <a:spcPct val="0"/>
        </a:spcAft>
        <a:defRPr sz="2400" b="1">
          <a:solidFill>
            <a:srgbClr val="283995"/>
          </a:solidFill>
          <a:latin typeface="Arial Black" charset="0"/>
          <a:ea typeface="Arial Black" charset="0"/>
          <a:cs typeface="Arial Black" charset="0"/>
        </a:defRPr>
      </a:lvl3pPr>
      <a:lvl4pPr algn="l" defTabSz="342900" rtl="0" eaLnBrk="0" fontAlgn="base" hangingPunct="0">
        <a:spcBef>
          <a:spcPct val="0"/>
        </a:spcBef>
        <a:spcAft>
          <a:spcPct val="0"/>
        </a:spcAft>
        <a:defRPr sz="2400" b="1">
          <a:solidFill>
            <a:srgbClr val="283995"/>
          </a:solidFill>
          <a:latin typeface="Arial Black" charset="0"/>
          <a:ea typeface="Arial Black" charset="0"/>
          <a:cs typeface="Arial Black" charset="0"/>
        </a:defRPr>
      </a:lvl4pPr>
      <a:lvl5pPr algn="l" defTabSz="342900" rtl="0" eaLnBrk="0" fontAlgn="base" hangingPunct="0">
        <a:spcBef>
          <a:spcPct val="0"/>
        </a:spcBef>
        <a:spcAft>
          <a:spcPct val="0"/>
        </a:spcAft>
        <a:defRPr sz="2400" b="1">
          <a:solidFill>
            <a:srgbClr val="283995"/>
          </a:solidFill>
          <a:latin typeface="Arial Black" charset="0"/>
          <a:ea typeface="Arial Black" charset="0"/>
          <a:cs typeface="Arial Black"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chemeClr val="accent1"/>
        </a:buClr>
        <a:buSzPct val="80000"/>
        <a:buFont typeface="Wingdings 3" panose="05040102010807070707" pitchFamily="18" charset="2"/>
        <a:buChar char=""/>
        <a:defRPr kern="1200">
          <a:solidFill>
            <a:srgbClr val="595959"/>
          </a:solidFill>
          <a:latin typeface="+mn-lt"/>
          <a:ea typeface="+mn-ea"/>
          <a:cs typeface="+mn-cs"/>
        </a:defRPr>
      </a:lvl1pPr>
      <a:lvl2pPr marL="557213" indent="-214313" algn="l" defTabSz="342900" rtl="0" eaLnBrk="0" fontAlgn="base" hangingPunct="0">
        <a:spcBef>
          <a:spcPts val="750"/>
        </a:spcBef>
        <a:spcAft>
          <a:spcPct val="0"/>
        </a:spcAft>
        <a:buClr>
          <a:schemeClr val="accent1"/>
        </a:buClr>
        <a:buSzPct val="80000"/>
        <a:buFont typeface="Wingdings 3" panose="05040102010807070707" pitchFamily="18" charset="2"/>
        <a:buChar char=""/>
        <a:defRPr sz="1500" kern="1200">
          <a:solidFill>
            <a:srgbClr val="595959"/>
          </a:solidFill>
          <a:latin typeface="+mn-lt"/>
          <a:ea typeface="+mn-ea"/>
          <a:cs typeface="+mn-cs"/>
        </a:defRPr>
      </a:lvl2pPr>
      <a:lvl3pPr marL="857250" indent="-171450" algn="l" defTabSz="342900" rtl="0" eaLnBrk="0" fontAlgn="base" hangingPunct="0">
        <a:spcBef>
          <a:spcPts val="750"/>
        </a:spcBef>
        <a:spcAft>
          <a:spcPct val="0"/>
        </a:spcAft>
        <a:buClr>
          <a:schemeClr val="accent1"/>
        </a:buClr>
        <a:buSzPct val="80000"/>
        <a:buFont typeface="Wingdings 3" panose="05040102010807070707" pitchFamily="18" charset="2"/>
        <a:buChar char=""/>
        <a:defRPr kern="1200">
          <a:solidFill>
            <a:srgbClr val="595959"/>
          </a:solidFill>
          <a:latin typeface="+mn-lt"/>
          <a:ea typeface="+mn-ea"/>
          <a:cs typeface="+mn-cs"/>
        </a:defRPr>
      </a:lvl3pPr>
      <a:lvl4pPr marL="1200150" indent="-171450" algn="l" defTabSz="342900" rtl="0" eaLnBrk="0" fontAlgn="base" hangingPunct="0">
        <a:spcBef>
          <a:spcPts val="750"/>
        </a:spcBef>
        <a:spcAft>
          <a:spcPct val="0"/>
        </a:spcAft>
        <a:buClr>
          <a:schemeClr val="accent1"/>
        </a:buClr>
        <a:buSzPct val="80000"/>
        <a:buFont typeface="Wingdings 3" panose="05040102010807070707" pitchFamily="18" charset="2"/>
        <a:buChar char=""/>
        <a:defRPr sz="1200" kern="1200">
          <a:solidFill>
            <a:srgbClr val="595959"/>
          </a:solidFill>
          <a:latin typeface="+mn-lt"/>
          <a:ea typeface="+mn-ea"/>
          <a:cs typeface="+mn-cs"/>
        </a:defRPr>
      </a:lvl4pPr>
      <a:lvl5pPr marL="1543050" indent="-171450" algn="l" defTabSz="342900" rtl="0" eaLnBrk="0" fontAlgn="base" hangingPunct="0">
        <a:spcBef>
          <a:spcPts val="750"/>
        </a:spcBef>
        <a:spcAft>
          <a:spcPct val="0"/>
        </a:spcAft>
        <a:buClr>
          <a:schemeClr val="accent1"/>
        </a:buClr>
        <a:buSzPct val="80000"/>
        <a:buFont typeface="Wingdings 3" panose="05040102010807070707" pitchFamily="18" charset="2"/>
        <a:buChar char=""/>
        <a:defRPr sz="1000" kern="1200">
          <a:solidFill>
            <a:srgbClr val="595959"/>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www.mbep.biz/About-Us/MBEP-Initiatives/Tech-Resources.aspx"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mailto:bbarbeau@csumb.edu"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ctrTitle"/>
          </p:nvPr>
        </p:nvSpPr>
        <p:spPr>
          <a:xfrm>
            <a:off x="433137" y="1803400"/>
            <a:ext cx="7026441" cy="1234727"/>
          </a:xfrm>
        </p:spPr>
        <p:txBody>
          <a:bodyPr/>
          <a:lstStyle/>
          <a:p>
            <a:pPr lvl="0"/>
            <a:r>
              <a:rPr lang="en-US" dirty="0" smtClean="0">
                <a:sym typeface="Times New Roman"/>
              </a:rPr>
              <a:t>Building A Marine Tech Innovation Ecosystem</a:t>
            </a:r>
            <a:endParaRPr lang="en-US" dirty="0">
              <a:sym typeface="Times New Roman"/>
            </a:endParaRPr>
          </a:p>
        </p:txBody>
      </p:sp>
      <p:sp>
        <p:nvSpPr>
          <p:cNvPr id="143" name="Shape 143"/>
          <p:cNvSpPr txBox="1">
            <a:spLocks noGrp="1"/>
          </p:cNvSpPr>
          <p:nvPr>
            <p:ph type="subTitle" idx="1"/>
          </p:nvPr>
        </p:nvSpPr>
        <p:spPr>
          <a:xfrm>
            <a:off x="433138" y="3038125"/>
            <a:ext cx="6524177" cy="1177739"/>
          </a:xfrm>
        </p:spPr>
        <p:txBody>
          <a:bodyPr/>
          <a:lstStyle/>
          <a:p>
            <a:pPr lvl="0"/>
            <a:r>
              <a:rPr lang="en-US" b="1" dirty="0" smtClean="0">
                <a:sym typeface="Times New Roman"/>
              </a:rPr>
              <a:t>Brad Barbeau, </a:t>
            </a:r>
          </a:p>
          <a:p>
            <a:pPr lvl="0"/>
            <a:r>
              <a:rPr lang="en-US" b="1" dirty="0" smtClean="0">
                <a:sym typeface="Times New Roman"/>
              </a:rPr>
              <a:t>The Institute for Innovation and Economic Development</a:t>
            </a:r>
          </a:p>
          <a:p>
            <a:pPr lvl="0"/>
            <a:r>
              <a:rPr lang="en-US" b="1" dirty="0" smtClean="0">
                <a:sym typeface="Times New Roman"/>
              </a:rPr>
              <a:t>College of Business, CSU Monterey Bay</a:t>
            </a:r>
            <a:endParaRPr lang="en-US" b="1" dirty="0">
              <a:sym typeface="Times New Roman"/>
            </a:endParaRPr>
          </a:p>
        </p:txBody>
      </p:sp>
    </p:spTree>
    <p:extLst>
      <p:ext uri="{BB962C8B-B14F-4D97-AF65-F5344CB8AC3E}">
        <p14:creationId xmlns:p14="http://schemas.microsoft.com/office/powerpoint/2010/main" val="848872954"/>
      </p:ext>
    </p:extLst>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sp>
        <p:nvSpPr>
          <p:cNvPr id="8" name="TextBox 7"/>
          <p:cNvSpPr txBox="1"/>
          <p:nvPr/>
        </p:nvSpPr>
        <p:spPr>
          <a:xfrm>
            <a:off x="139565" y="4702737"/>
            <a:ext cx="8455795" cy="461665"/>
          </a:xfrm>
          <a:prstGeom prst="rect">
            <a:avLst/>
          </a:prstGeom>
          <a:noFill/>
        </p:spPr>
        <p:txBody>
          <a:bodyPr wrap="square" rtlCol="0">
            <a:spAutoFit/>
          </a:bodyPr>
          <a:lstStyle/>
          <a:p>
            <a:r>
              <a:rPr lang="en-US" sz="1200" b="1" dirty="0">
                <a:solidFill>
                  <a:schemeClr val="tx2">
                    <a:lumMod val="75000"/>
                  </a:schemeClr>
                </a:solidFill>
              </a:rPr>
              <a:t>Startup Monterey Bay is a project of the Institute for Innovation and Economic Development at CSU Monterey Bay</a:t>
            </a:r>
            <a:r>
              <a:rPr lang="en-US" sz="1200" b="1" dirty="0" smtClean="0">
                <a:solidFill>
                  <a:schemeClr val="tx2">
                    <a:lumMod val="75000"/>
                  </a:schemeClr>
                </a:solidFill>
              </a:rPr>
              <a:t>.  Created under a grant from the U.S. Economic Development Administration.</a:t>
            </a:r>
            <a:endParaRPr lang="en-US" sz="1200" b="1" dirty="0">
              <a:solidFill>
                <a:schemeClr val="tx2">
                  <a:lumMod val="75000"/>
                </a:schemeClr>
              </a:solidFill>
            </a:endParaRPr>
          </a:p>
        </p:txBody>
      </p:sp>
      <p:sp>
        <p:nvSpPr>
          <p:cNvPr id="2" name="TextBox 1"/>
          <p:cNvSpPr txBox="1"/>
          <p:nvPr/>
        </p:nvSpPr>
        <p:spPr>
          <a:xfrm>
            <a:off x="914401" y="400051"/>
            <a:ext cx="7571047" cy="646331"/>
          </a:xfrm>
          <a:prstGeom prst="rect">
            <a:avLst/>
          </a:prstGeom>
          <a:solidFill>
            <a:schemeClr val="bg1"/>
          </a:solidFill>
        </p:spPr>
        <p:txBody>
          <a:bodyPr wrap="none" rtlCol="0">
            <a:spAutoFit/>
          </a:bodyPr>
          <a:lstStyle/>
          <a:p>
            <a:r>
              <a:rPr lang="en-US" sz="3600" b="1" dirty="0">
                <a:solidFill>
                  <a:srgbClr val="92D050"/>
                </a:solidFill>
                <a:latin typeface="Gill Sans MT" panose="020B0502020104020203" pitchFamily="34" charset="0"/>
              </a:rPr>
              <a:t>Visit our new website for startups!</a:t>
            </a:r>
          </a:p>
        </p:txBody>
      </p:sp>
    </p:spTree>
    <p:extLst>
      <p:ext uri="{BB962C8B-B14F-4D97-AF65-F5344CB8AC3E}">
        <p14:creationId xmlns:p14="http://schemas.microsoft.com/office/powerpoint/2010/main" val="2527535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iiED Projects</a:t>
            </a:r>
            <a:endParaRPr lang="en-US" dirty="0"/>
          </a:p>
        </p:txBody>
      </p:sp>
      <p:sp>
        <p:nvSpPr>
          <p:cNvPr id="3" name="Content Placeholder 2"/>
          <p:cNvSpPr>
            <a:spLocks noGrp="1"/>
          </p:cNvSpPr>
          <p:nvPr>
            <p:ph idx="1"/>
          </p:nvPr>
        </p:nvSpPr>
        <p:spPr>
          <a:xfrm>
            <a:off x="609600" y="1620838"/>
            <a:ext cx="6348413" cy="2277393"/>
          </a:xfrm>
        </p:spPr>
        <p:txBody>
          <a:bodyPr/>
          <a:lstStyle/>
          <a:p>
            <a:r>
              <a:rPr lang="en-US" dirty="0" smtClean="0"/>
              <a:t>Regional Commercialization Center</a:t>
            </a:r>
          </a:p>
          <a:p>
            <a:pPr lvl="1"/>
            <a:r>
              <a:rPr lang="en-US" dirty="0" smtClean="0"/>
              <a:t>Provide mentoring and training for entrepreneurs</a:t>
            </a:r>
          </a:p>
          <a:p>
            <a:r>
              <a:rPr lang="en-US" dirty="0" smtClean="0"/>
              <a:t>Expanded Entrepreneurship Programs</a:t>
            </a:r>
          </a:p>
          <a:p>
            <a:pPr lvl="1"/>
            <a:r>
              <a:rPr lang="en-US" dirty="0" smtClean="0"/>
              <a:t>Entrepreneurship Capstone</a:t>
            </a:r>
          </a:p>
          <a:p>
            <a:pPr lvl="1"/>
            <a:r>
              <a:rPr lang="en-US" dirty="0" smtClean="0"/>
              <a:t>Real Estate Venturing</a:t>
            </a:r>
          </a:p>
          <a:p>
            <a:pPr lvl="1"/>
            <a:r>
              <a:rPr lang="en-US" dirty="0" smtClean="0"/>
              <a:t>Student Incubator</a:t>
            </a:r>
            <a:endParaRPr lang="en-US" dirty="0"/>
          </a:p>
        </p:txBody>
      </p:sp>
    </p:spTree>
    <p:extLst>
      <p:ext uri="{BB962C8B-B14F-4D97-AF65-F5344CB8AC3E}">
        <p14:creationId xmlns:p14="http://schemas.microsoft.com/office/powerpoint/2010/main" val="4309584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ctrTitle"/>
          </p:nvPr>
        </p:nvSpPr>
        <p:spPr>
          <a:xfrm>
            <a:off x="433138" y="1803400"/>
            <a:ext cx="6524178" cy="1234727"/>
          </a:xfrm>
        </p:spPr>
        <p:txBody>
          <a:bodyPr/>
          <a:lstStyle/>
          <a:p>
            <a:pPr lvl="0"/>
            <a:r>
              <a:rPr lang="en-US" dirty="0" smtClean="0">
                <a:sym typeface="Times New Roman"/>
              </a:rPr>
              <a:t>Building A </a:t>
            </a:r>
            <a:br>
              <a:rPr lang="en-US" dirty="0" smtClean="0">
                <a:sym typeface="Times New Roman"/>
              </a:rPr>
            </a:br>
            <a:r>
              <a:rPr lang="en-US" dirty="0" smtClean="0">
                <a:sym typeface="Times New Roman"/>
              </a:rPr>
              <a:t>Marine Tech Innovation Ecosystem</a:t>
            </a:r>
            <a:endParaRPr lang="en-US" dirty="0">
              <a:sym typeface="Times New Roman"/>
            </a:endParaRPr>
          </a:p>
        </p:txBody>
      </p:sp>
      <p:sp>
        <p:nvSpPr>
          <p:cNvPr id="143" name="Shape 143"/>
          <p:cNvSpPr txBox="1">
            <a:spLocks noGrp="1"/>
          </p:cNvSpPr>
          <p:nvPr>
            <p:ph type="subTitle" idx="1"/>
          </p:nvPr>
        </p:nvSpPr>
        <p:spPr/>
        <p:txBody>
          <a:bodyPr/>
          <a:lstStyle/>
          <a:p>
            <a:pPr lvl="0"/>
            <a:r>
              <a:rPr lang="en-US" smtClean="0">
                <a:sym typeface="Times New Roman"/>
              </a:rPr>
              <a:t>Brad Barbeau</a:t>
            </a:r>
          </a:p>
          <a:p>
            <a:pPr lvl="0"/>
            <a:r>
              <a:rPr lang="en-US" smtClean="0">
                <a:sym typeface="Times New Roman"/>
              </a:rPr>
              <a:t>Institute for Innovation and Economic Development</a:t>
            </a:r>
          </a:p>
          <a:p>
            <a:pPr lvl="0"/>
            <a:r>
              <a:rPr lang="en-US" smtClean="0">
                <a:sym typeface="Times New Roman"/>
              </a:rPr>
              <a:t>College of Business</a:t>
            </a:r>
          </a:p>
          <a:p>
            <a:pPr lvl="0"/>
            <a:r>
              <a:rPr lang="en-US" smtClean="0">
                <a:sym typeface="Times New Roman"/>
              </a:rPr>
              <a:t>CSU Monterey Bay</a:t>
            </a:r>
            <a:endParaRPr lang="en-US" dirty="0">
              <a:sym typeface="Times New Roman"/>
            </a:endParaRPr>
          </a:p>
        </p:txBody>
      </p:sp>
    </p:spTree>
    <p:extLst>
      <p:ext uri="{BB962C8B-B14F-4D97-AF65-F5344CB8AC3E}">
        <p14:creationId xmlns:p14="http://schemas.microsoft.com/office/powerpoint/2010/main" val="750508902"/>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71450"/>
            <a:ext cx="8218488" cy="628650"/>
          </a:xfrm>
        </p:spPr>
        <p:txBody>
          <a:bodyPr>
            <a:normAutofit/>
          </a:bodyPr>
          <a:lstStyle/>
          <a:p>
            <a:r>
              <a:rPr lang="en-US" dirty="0" smtClean="0"/>
              <a:t>Idea to Company</a:t>
            </a:r>
            <a:endParaRPr lang="en-US" dirty="0"/>
          </a:p>
        </p:txBody>
      </p:sp>
      <p:sp>
        <p:nvSpPr>
          <p:cNvPr id="3" name="Freeform 2"/>
          <p:cNvSpPr/>
          <p:nvPr/>
        </p:nvSpPr>
        <p:spPr>
          <a:xfrm>
            <a:off x="2871624" y="2118413"/>
            <a:ext cx="5155096" cy="2166731"/>
          </a:xfrm>
          <a:custGeom>
            <a:avLst/>
            <a:gdLst>
              <a:gd name="connsiteX0" fmla="*/ 0 w 5155096"/>
              <a:gd name="connsiteY0" fmla="*/ 2888974 h 2888974"/>
              <a:gd name="connsiteX1" fmla="*/ 2146853 w 5155096"/>
              <a:gd name="connsiteY1" fmla="*/ 2385391 h 2888974"/>
              <a:gd name="connsiteX2" fmla="*/ 2796209 w 5155096"/>
              <a:gd name="connsiteY2" fmla="*/ 424070 h 2888974"/>
              <a:gd name="connsiteX3" fmla="*/ 5155096 w 5155096"/>
              <a:gd name="connsiteY3" fmla="*/ 0 h 2888974"/>
            </a:gdLst>
            <a:ahLst/>
            <a:cxnLst>
              <a:cxn ang="0">
                <a:pos x="connsiteX0" y="connsiteY0"/>
              </a:cxn>
              <a:cxn ang="0">
                <a:pos x="connsiteX1" y="connsiteY1"/>
              </a:cxn>
              <a:cxn ang="0">
                <a:pos x="connsiteX2" y="connsiteY2"/>
              </a:cxn>
              <a:cxn ang="0">
                <a:pos x="connsiteX3" y="connsiteY3"/>
              </a:cxn>
            </a:cxnLst>
            <a:rect l="l" t="t" r="r" b="b"/>
            <a:pathLst>
              <a:path w="5155096" h="2888974">
                <a:moveTo>
                  <a:pt x="0" y="2888974"/>
                </a:moveTo>
                <a:cubicBezTo>
                  <a:pt x="840409" y="2842591"/>
                  <a:pt x="1680818" y="2796208"/>
                  <a:pt x="2146853" y="2385391"/>
                </a:cubicBezTo>
                <a:cubicBezTo>
                  <a:pt x="2612888" y="1974574"/>
                  <a:pt x="2294835" y="821635"/>
                  <a:pt x="2796209" y="424070"/>
                </a:cubicBezTo>
                <a:cubicBezTo>
                  <a:pt x="3297583" y="26505"/>
                  <a:pt x="4226339" y="13252"/>
                  <a:pt x="5155096" y="0"/>
                </a:cubicBezTo>
              </a:path>
            </a:pathLst>
          </a:cu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8245611">
            <a:off x="1486850" y="3015478"/>
            <a:ext cx="2406428" cy="461665"/>
          </a:xfrm>
          <a:prstGeom prst="rect">
            <a:avLst/>
          </a:prstGeom>
          <a:noFill/>
        </p:spPr>
        <p:txBody>
          <a:bodyPr wrap="none" rtlCol="0">
            <a:spAutoFit/>
          </a:bodyPr>
          <a:lstStyle/>
          <a:p>
            <a:r>
              <a:rPr lang="en-US" sz="2400" b="1" dirty="0" smtClean="0"/>
              <a:t>Active Planning</a:t>
            </a:r>
            <a:endParaRPr lang="en-US" sz="2400" b="1" dirty="0"/>
          </a:p>
        </p:txBody>
      </p:sp>
      <p:sp>
        <p:nvSpPr>
          <p:cNvPr id="6" name="TextBox 5"/>
          <p:cNvSpPr txBox="1"/>
          <p:nvPr/>
        </p:nvSpPr>
        <p:spPr>
          <a:xfrm rot="18245611">
            <a:off x="2790091" y="3279636"/>
            <a:ext cx="1241045" cy="461665"/>
          </a:xfrm>
          <a:prstGeom prst="rect">
            <a:avLst/>
          </a:prstGeom>
          <a:noFill/>
        </p:spPr>
        <p:txBody>
          <a:bodyPr wrap="none" rtlCol="0">
            <a:spAutoFit/>
          </a:bodyPr>
          <a:lstStyle/>
          <a:p>
            <a:r>
              <a:rPr lang="en-US" sz="2400" b="1" dirty="0" smtClean="0"/>
              <a:t>Startup</a:t>
            </a:r>
            <a:endParaRPr lang="en-US" sz="2400" b="1" dirty="0"/>
          </a:p>
        </p:txBody>
      </p:sp>
      <p:sp>
        <p:nvSpPr>
          <p:cNvPr id="7" name="TextBox 6"/>
          <p:cNvSpPr txBox="1"/>
          <p:nvPr/>
        </p:nvSpPr>
        <p:spPr>
          <a:xfrm rot="18245611">
            <a:off x="803372" y="3214686"/>
            <a:ext cx="1653017" cy="461665"/>
          </a:xfrm>
          <a:prstGeom prst="rect">
            <a:avLst/>
          </a:prstGeom>
          <a:noFill/>
        </p:spPr>
        <p:txBody>
          <a:bodyPr wrap="none" rtlCol="0">
            <a:spAutoFit/>
          </a:bodyPr>
          <a:lstStyle/>
          <a:p>
            <a:r>
              <a:rPr lang="en-US" sz="2400" b="1" dirty="0" smtClean="0"/>
              <a:t>Idea Stage</a:t>
            </a:r>
            <a:endParaRPr lang="en-US" sz="2400" b="1" dirty="0"/>
          </a:p>
        </p:txBody>
      </p:sp>
      <p:sp>
        <p:nvSpPr>
          <p:cNvPr id="8" name="TextBox 7"/>
          <p:cNvSpPr txBox="1"/>
          <p:nvPr/>
        </p:nvSpPr>
        <p:spPr>
          <a:xfrm rot="18309482">
            <a:off x="4083889" y="3178730"/>
            <a:ext cx="1242648" cy="461665"/>
          </a:xfrm>
          <a:prstGeom prst="rect">
            <a:avLst/>
          </a:prstGeom>
          <a:noFill/>
        </p:spPr>
        <p:txBody>
          <a:bodyPr wrap="none" rtlCol="0">
            <a:spAutoFit/>
          </a:bodyPr>
          <a:lstStyle/>
          <a:p>
            <a:r>
              <a:rPr lang="en-US" sz="2400" b="1" dirty="0" smtClean="0"/>
              <a:t>Growth</a:t>
            </a:r>
            <a:endParaRPr lang="en-US" sz="2400" b="1" dirty="0"/>
          </a:p>
        </p:txBody>
      </p:sp>
      <p:sp>
        <p:nvSpPr>
          <p:cNvPr id="9" name="TextBox 8"/>
          <p:cNvSpPr txBox="1"/>
          <p:nvPr/>
        </p:nvSpPr>
        <p:spPr>
          <a:xfrm rot="21248749">
            <a:off x="6075664" y="1596622"/>
            <a:ext cx="1202573" cy="461665"/>
          </a:xfrm>
          <a:prstGeom prst="rect">
            <a:avLst/>
          </a:prstGeom>
          <a:noFill/>
        </p:spPr>
        <p:txBody>
          <a:bodyPr wrap="none" rtlCol="0">
            <a:spAutoFit/>
          </a:bodyPr>
          <a:lstStyle/>
          <a:p>
            <a:r>
              <a:rPr lang="en-US" sz="2400" b="1" dirty="0" smtClean="0"/>
              <a:t>Empire</a:t>
            </a:r>
            <a:endParaRPr lang="en-US" sz="2400" b="1" dirty="0"/>
          </a:p>
        </p:txBody>
      </p:sp>
      <p:grpSp>
        <p:nvGrpSpPr>
          <p:cNvPr id="27" name="Group 26"/>
          <p:cNvGrpSpPr/>
          <p:nvPr/>
        </p:nvGrpSpPr>
        <p:grpSpPr>
          <a:xfrm>
            <a:off x="1228498" y="4436757"/>
            <a:ext cx="4514364" cy="568117"/>
            <a:chOff x="645719" y="4193665"/>
            <a:chExt cx="4514364" cy="568117"/>
          </a:xfrm>
        </p:grpSpPr>
        <p:cxnSp>
          <p:nvCxnSpPr>
            <p:cNvPr id="10" name="Straight Connector 9"/>
            <p:cNvCxnSpPr/>
            <p:nvPr/>
          </p:nvCxnSpPr>
          <p:spPr>
            <a:xfrm>
              <a:off x="1323275" y="4193665"/>
              <a:ext cx="0" cy="25841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235348" y="4193665"/>
              <a:ext cx="0" cy="25841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485680" y="4193665"/>
              <a:ext cx="0" cy="25841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160082" y="4193665"/>
              <a:ext cx="0" cy="25841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45719" y="4193665"/>
              <a:ext cx="0" cy="258418"/>
            </a:xfrm>
            <a:prstGeom prst="line">
              <a:avLst/>
            </a:prstGeom>
          </p:spPr>
          <p:style>
            <a:lnRef idx="2">
              <a:schemeClr val="accent1"/>
            </a:lnRef>
            <a:fillRef idx="0">
              <a:schemeClr val="accent1"/>
            </a:fillRef>
            <a:effectRef idx="1">
              <a:schemeClr val="accent1"/>
            </a:effectRef>
            <a:fontRef idx="minor">
              <a:schemeClr val="tx1"/>
            </a:fontRef>
          </p:style>
        </p:cxnSp>
        <p:grpSp>
          <p:nvGrpSpPr>
            <p:cNvPr id="19" name="Group 18"/>
            <p:cNvGrpSpPr/>
            <p:nvPr/>
          </p:nvGrpSpPr>
          <p:grpSpPr>
            <a:xfrm>
              <a:off x="645720" y="4322872"/>
              <a:ext cx="657675" cy="438904"/>
              <a:chOff x="645719" y="5763831"/>
              <a:chExt cx="657675" cy="585206"/>
            </a:xfrm>
          </p:grpSpPr>
          <p:sp>
            <p:nvSpPr>
              <p:cNvPr id="15" name="TextBox 14"/>
              <p:cNvSpPr txBox="1"/>
              <p:nvPr/>
            </p:nvSpPr>
            <p:spPr>
              <a:xfrm>
                <a:off x="829151" y="5856594"/>
                <a:ext cx="214360" cy="492443"/>
              </a:xfrm>
              <a:prstGeom prst="rect">
                <a:avLst/>
              </a:prstGeom>
              <a:noFill/>
            </p:spPr>
            <p:txBody>
              <a:bodyPr wrap="square" rtlCol="0">
                <a:spAutoFit/>
              </a:bodyPr>
              <a:lstStyle/>
              <a:p>
                <a:pPr algn="ctr"/>
                <a:r>
                  <a:rPr lang="en-US" b="1" dirty="0" smtClean="0">
                    <a:solidFill>
                      <a:schemeClr val="bg1">
                        <a:lumMod val="50000"/>
                      </a:schemeClr>
                    </a:solidFill>
                  </a:rPr>
                  <a:t>1</a:t>
                </a:r>
                <a:endParaRPr lang="en-US" b="1" dirty="0">
                  <a:solidFill>
                    <a:schemeClr val="bg1">
                      <a:lumMod val="50000"/>
                    </a:schemeClr>
                  </a:solidFill>
                </a:endParaRPr>
              </a:p>
            </p:txBody>
          </p:sp>
          <p:cxnSp>
            <p:nvCxnSpPr>
              <p:cNvPr id="20" name="Straight Arrow Connector 19"/>
              <p:cNvCxnSpPr/>
              <p:nvPr/>
            </p:nvCxnSpPr>
            <p:spPr>
              <a:xfrm>
                <a:off x="645719" y="5763831"/>
                <a:ext cx="65767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22" name="Group 21"/>
            <p:cNvGrpSpPr/>
            <p:nvPr/>
          </p:nvGrpSpPr>
          <p:grpSpPr>
            <a:xfrm>
              <a:off x="1343150" y="4327190"/>
              <a:ext cx="892198" cy="434584"/>
              <a:chOff x="1343150" y="5769592"/>
              <a:chExt cx="892198" cy="579445"/>
            </a:xfrm>
          </p:grpSpPr>
          <p:sp>
            <p:nvSpPr>
              <p:cNvPr id="16" name="TextBox 15"/>
              <p:cNvSpPr txBox="1"/>
              <p:nvPr/>
            </p:nvSpPr>
            <p:spPr>
              <a:xfrm>
                <a:off x="1682139" y="5856595"/>
                <a:ext cx="214360" cy="492442"/>
              </a:xfrm>
              <a:prstGeom prst="rect">
                <a:avLst/>
              </a:prstGeom>
              <a:noFill/>
            </p:spPr>
            <p:txBody>
              <a:bodyPr wrap="square" rtlCol="0">
                <a:spAutoFit/>
              </a:bodyPr>
              <a:lstStyle/>
              <a:p>
                <a:pPr algn="ctr"/>
                <a:r>
                  <a:rPr lang="en-US" b="1" dirty="0" smtClean="0">
                    <a:solidFill>
                      <a:schemeClr val="bg1">
                        <a:lumMod val="50000"/>
                      </a:schemeClr>
                    </a:solidFill>
                  </a:rPr>
                  <a:t>2</a:t>
                </a:r>
                <a:endParaRPr lang="en-US" b="1" dirty="0">
                  <a:solidFill>
                    <a:schemeClr val="bg1">
                      <a:lumMod val="50000"/>
                    </a:schemeClr>
                  </a:solidFill>
                </a:endParaRPr>
              </a:p>
            </p:txBody>
          </p:sp>
          <p:cxnSp>
            <p:nvCxnSpPr>
              <p:cNvPr id="21" name="Straight Arrow Connector 20"/>
              <p:cNvCxnSpPr/>
              <p:nvPr/>
            </p:nvCxnSpPr>
            <p:spPr>
              <a:xfrm>
                <a:off x="1343150" y="5769592"/>
                <a:ext cx="89219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24" name="Group 23"/>
            <p:cNvGrpSpPr/>
            <p:nvPr/>
          </p:nvGrpSpPr>
          <p:grpSpPr>
            <a:xfrm>
              <a:off x="2243916" y="4331519"/>
              <a:ext cx="1241764" cy="430263"/>
              <a:chOff x="2243916" y="5775353"/>
              <a:chExt cx="1241764" cy="573683"/>
            </a:xfrm>
          </p:grpSpPr>
          <p:sp>
            <p:nvSpPr>
              <p:cNvPr id="17" name="TextBox 16"/>
              <p:cNvSpPr txBox="1"/>
              <p:nvPr/>
            </p:nvSpPr>
            <p:spPr>
              <a:xfrm>
                <a:off x="2720655" y="5856594"/>
                <a:ext cx="214360" cy="492442"/>
              </a:xfrm>
              <a:prstGeom prst="rect">
                <a:avLst/>
              </a:prstGeom>
              <a:noFill/>
            </p:spPr>
            <p:txBody>
              <a:bodyPr wrap="square" rtlCol="0">
                <a:spAutoFit/>
              </a:bodyPr>
              <a:lstStyle/>
              <a:p>
                <a:pPr algn="ctr"/>
                <a:r>
                  <a:rPr lang="en-US" b="1" dirty="0" smtClean="0">
                    <a:solidFill>
                      <a:schemeClr val="bg1">
                        <a:lumMod val="50000"/>
                      </a:schemeClr>
                    </a:solidFill>
                  </a:rPr>
                  <a:t>3</a:t>
                </a:r>
                <a:endParaRPr lang="en-US" b="1" dirty="0">
                  <a:solidFill>
                    <a:schemeClr val="bg1">
                      <a:lumMod val="50000"/>
                    </a:schemeClr>
                  </a:solidFill>
                </a:endParaRPr>
              </a:p>
            </p:txBody>
          </p:sp>
          <p:cxnSp>
            <p:nvCxnSpPr>
              <p:cNvPr id="23" name="Straight Arrow Connector 22"/>
              <p:cNvCxnSpPr/>
              <p:nvPr/>
            </p:nvCxnSpPr>
            <p:spPr>
              <a:xfrm>
                <a:off x="2243916" y="5775353"/>
                <a:ext cx="124176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25" name="Group 24"/>
            <p:cNvGrpSpPr/>
            <p:nvPr/>
          </p:nvGrpSpPr>
          <p:grpSpPr>
            <a:xfrm>
              <a:off x="3500442" y="4331519"/>
              <a:ext cx="1659641" cy="430263"/>
              <a:chOff x="3500441" y="5775353"/>
              <a:chExt cx="1659641" cy="573683"/>
            </a:xfrm>
          </p:grpSpPr>
          <p:sp>
            <p:nvSpPr>
              <p:cNvPr id="18" name="TextBox 17"/>
              <p:cNvSpPr txBox="1"/>
              <p:nvPr/>
            </p:nvSpPr>
            <p:spPr>
              <a:xfrm>
                <a:off x="4222991" y="5856594"/>
                <a:ext cx="214360" cy="492442"/>
              </a:xfrm>
              <a:prstGeom prst="rect">
                <a:avLst/>
              </a:prstGeom>
              <a:noFill/>
            </p:spPr>
            <p:txBody>
              <a:bodyPr wrap="square" rtlCol="0">
                <a:spAutoFit/>
              </a:bodyPr>
              <a:lstStyle/>
              <a:p>
                <a:pPr algn="ctr"/>
                <a:r>
                  <a:rPr lang="en-US" b="1" dirty="0" smtClean="0">
                    <a:solidFill>
                      <a:schemeClr val="bg1">
                        <a:lumMod val="50000"/>
                      </a:schemeClr>
                    </a:solidFill>
                  </a:rPr>
                  <a:t>4</a:t>
                </a:r>
                <a:endParaRPr lang="en-US" b="1" dirty="0">
                  <a:solidFill>
                    <a:schemeClr val="bg1">
                      <a:lumMod val="50000"/>
                    </a:schemeClr>
                  </a:solidFill>
                </a:endParaRPr>
              </a:p>
            </p:txBody>
          </p:sp>
          <p:cxnSp>
            <p:nvCxnSpPr>
              <p:cNvPr id="26" name="Straight Arrow Connector 25"/>
              <p:cNvCxnSpPr/>
              <p:nvPr/>
            </p:nvCxnSpPr>
            <p:spPr>
              <a:xfrm>
                <a:off x="3500441" y="5775353"/>
                <a:ext cx="165964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sp>
        <p:nvSpPr>
          <p:cNvPr id="29" name="TextBox 28"/>
          <p:cNvSpPr txBox="1"/>
          <p:nvPr/>
        </p:nvSpPr>
        <p:spPr>
          <a:xfrm>
            <a:off x="219567" y="794974"/>
            <a:ext cx="5032147" cy="1323439"/>
          </a:xfrm>
          <a:prstGeom prst="rect">
            <a:avLst/>
          </a:prstGeom>
          <a:noFill/>
        </p:spPr>
        <p:txBody>
          <a:bodyPr wrap="none" rtlCol="0">
            <a:spAutoFit/>
          </a:bodyPr>
          <a:lstStyle/>
          <a:p>
            <a:r>
              <a:rPr lang="en-US" sz="2000" b="1" dirty="0" smtClean="0">
                <a:solidFill>
                  <a:schemeClr val="bg1">
                    <a:lumMod val="50000"/>
                  </a:schemeClr>
                </a:solidFill>
              </a:rPr>
              <a:t>1:  Create idea</a:t>
            </a:r>
          </a:p>
          <a:p>
            <a:r>
              <a:rPr lang="en-US" sz="2000" b="1" dirty="0" smtClean="0">
                <a:solidFill>
                  <a:schemeClr val="bg1">
                    <a:lumMod val="50000"/>
                  </a:schemeClr>
                </a:solidFill>
              </a:rPr>
              <a:t>2:  Develop commercialization approach</a:t>
            </a:r>
          </a:p>
          <a:p>
            <a:r>
              <a:rPr lang="en-US" sz="2000" b="1" dirty="0" smtClean="0">
                <a:solidFill>
                  <a:schemeClr val="bg1">
                    <a:lumMod val="50000"/>
                  </a:schemeClr>
                </a:solidFill>
              </a:rPr>
              <a:t>3:  Build initial sales</a:t>
            </a:r>
          </a:p>
          <a:p>
            <a:r>
              <a:rPr lang="en-US" sz="2000" b="1" dirty="0" smtClean="0">
                <a:solidFill>
                  <a:schemeClr val="bg1">
                    <a:lumMod val="50000"/>
                  </a:schemeClr>
                </a:solidFill>
              </a:rPr>
              <a:t>4:  Active scaling</a:t>
            </a:r>
            <a:endParaRPr lang="en-US" sz="2000" b="1" dirty="0">
              <a:solidFill>
                <a:schemeClr val="bg1">
                  <a:lumMod val="50000"/>
                </a:schemeClr>
              </a:solidFill>
            </a:endParaRPr>
          </a:p>
        </p:txBody>
      </p:sp>
      <p:sp>
        <p:nvSpPr>
          <p:cNvPr id="30" name="TextBox 29"/>
          <p:cNvSpPr txBox="1"/>
          <p:nvPr/>
        </p:nvSpPr>
        <p:spPr>
          <a:xfrm>
            <a:off x="6676398" y="2970945"/>
            <a:ext cx="1837362" cy="461665"/>
          </a:xfrm>
          <a:prstGeom prst="rect">
            <a:avLst/>
          </a:prstGeom>
          <a:noFill/>
        </p:spPr>
        <p:txBody>
          <a:bodyPr wrap="none" rtlCol="0">
            <a:spAutoFit/>
          </a:bodyPr>
          <a:lstStyle/>
          <a:p>
            <a:r>
              <a:rPr lang="en-US" sz="2400" b="1" dirty="0" smtClean="0">
                <a:solidFill>
                  <a:schemeClr val="accent1">
                    <a:lumMod val="75000"/>
                  </a:schemeClr>
                </a:solidFill>
              </a:rPr>
              <a:t>Sales Curve</a:t>
            </a:r>
            <a:endParaRPr lang="en-US" sz="2400" b="1" dirty="0">
              <a:solidFill>
                <a:schemeClr val="accent1">
                  <a:lumMod val="75000"/>
                </a:schemeClr>
              </a:solidFill>
            </a:endParaRPr>
          </a:p>
        </p:txBody>
      </p:sp>
      <p:cxnSp>
        <p:nvCxnSpPr>
          <p:cNvPr id="31" name="Straight Arrow Connector 30"/>
          <p:cNvCxnSpPr>
            <a:stCxn id="30" idx="1"/>
          </p:cNvCxnSpPr>
          <p:nvPr/>
        </p:nvCxnSpPr>
        <p:spPr>
          <a:xfrm flipH="1" flipV="1">
            <a:off x="5534526" y="2970945"/>
            <a:ext cx="1141872" cy="23083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16486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wipe(up)">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9">
                                            <p:txEl>
                                              <p:pRg st="1" end="1"/>
                                            </p:txEl>
                                          </p:spTgt>
                                        </p:tgtEl>
                                        <p:attrNameLst>
                                          <p:attrName>style.visibility</p:attrName>
                                        </p:attrNameLst>
                                      </p:cBhvr>
                                      <p:to>
                                        <p:strVal val="visible"/>
                                      </p:to>
                                    </p:set>
                                    <p:animEffect transition="in" filter="wipe(up)">
                                      <p:cBhvr>
                                        <p:cTn id="12" dur="500"/>
                                        <p:tgtEl>
                                          <p:spTgt spid="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9">
                                            <p:txEl>
                                              <p:pRg st="2" end="2"/>
                                            </p:txEl>
                                          </p:spTgt>
                                        </p:tgtEl>
                                        <p:attrNameLst>
                                          <p:attrName>style.visibility</p:attrName>
                                        </p:attrNameLst>
                                      </p:cBhvr>
                                      <p:to>
                                        <p:strVal val="visible"/>
                                      </p:to>
                                    </p:set>
                                    <p:animEffect transition="in" filter="wipe(up)">
                                      <p:cBhvr>
                                        <p:cTn id="17" dur="500"/>
                                        <p:tgtEl>
                                          <p:spTgt spid="2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9">
                                            <p:txEl>
                                              <p:pRg st="3" end="3"/>
                                            </p:txEl>
                                          </p:spTgt>
                                        </p:tgtEl>
                                        <p:attrNameLst>
                                          <p:attrName>style.visibility</p:attrName>
                                        </p:attrNameLst>
                                      </p:cBhvr>
                                      <p:to>
                                        <p:strVal val="visible"/>
                                      </p:to>
                                    </p:set>
                                    <p:animEffect transition="in" filter="wipe(up)">
                                      <p:cBhvr>
                                        <p:cTn id="22" dur="500"/>
                                        <p:tgtEl>
                                          <p:spTgt spid="2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ppt_x"/>
                                          </p:val>
                                        </p:tav>
                                        <p:tav tm="100000">
                                          <p:val>
                                            <p:strVal val="#ppt_x"/>
                                          </p:val>
                                        </p:tav>
                                      </p:tavLst>
                                    </p:anim>
                                    <p:anim calcmode="lin" valueType="num">
                                      <p:cBhvr additive="base">
                                        <p:cTn id="5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left)">
                                      <p:cBhvr>
                                        <p:cTn id="57" dur="1500"/>
                                        <p:tgtEl>
                                          <p:spTgt spid="3"/>
                                        </p:tgtEl>
                                      </p:cBhvr>
                                    </p:animEffect>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additive="base">
                                        <p:cTn id="61" dur="500" fill="hold"/>
                                        <p:tgtEl>
                                          <p:spTgt spid="30"/>
                                        </p:tgtEl>
                                        <p:attrNameLst>
                                          <p:attrName>ppt_x</p:attrName>
                                        </p:attrNameLst>
                                      </p:cBhvr>
                                      <p:tavLst>
                                        <p:tav tm="0">
                                          <p:val>
                                            <p:strVal val="#ppt_x"/>
                                          </p:val>
                                        </p:tav>
                                        <p:tav tm="100000">
                                          <p:val>
                                            <p:strVal val="#ppt_x"/>
                                          </p:val>
                                        </p:tav>
                                      </p:tavLst>
                                    </p:anim>
                                    <p:anim calcmode="lin" valueType="num">
                                      <p:cBhvr additive="base">
                                        <p:cTn id="62" dur="500" fill="hold"/>
                                        <p:tgtEl>
                                          <p:spTgt spid="30"/>
                                        </p:tgtEl>
                                        <p:attrNameLst>
                                          <p:attrName>ppt_y</p:attrName>
                                        </p:attrNameLst>
                                      </p:cBhvr>
                                      <p:tavLst>
                                        <p:tav tm="0">
                                          <p:val>
                                            <p:strVal val="1+#ppt_h/2"/>
                                          </p:val>
                                        </p:tav>
                                        <p:tav tm="100000">
                                          <p:val>
                                            <p:strVal val="#ppt_y"/>
                                          </p:val>
                                        </p:tav>
                                      </p:tavLst>
                                    </p:anim>
                                  </p:childTnLst>
                                </p:cTn>
                              </p:par>
                            </p:childTnLst>
                          </p:cTn>
                        </p:par>
                        <p:par>
                          <p:cTn id="63" fill="hold">
                            <p:stCondLst>
                              <p:cond delay="2000"/>
                            </p:stCondLst>
                            <p:childTnLst>
                              <p:par>
                                <p:cTn id="64" presetID="22" presetClass="entr" presetSubtype="2" fill="hold"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right)">
                                      <p:cBhvr>
                                        <p:cTn id="6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P spid="7" grpId="0"/>
      <p:bldP spid="8" grpId="0"/>
      <p:bldP spid="9" grpId="0"/>
      <p:bldP spid="29" grpId="0" build="p"/>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p:cNvSpPr/>
          <p:nvPr/>
        </p:nvSpPr>
        <p:spPr>
          <a:xfrm>
            <a:off x="6947602" y="1936306"/>
            <a:ext cx="1875584" cy="1358364"/>
          </a:xfrm>
          <a:prstGeom prst="ellipse">
            <a:avLst/>
          </a:prstGeom>
          <a:solidFill>
            <a:schemeClr val="bg2">
              <a:lumMod val="90000"/>
            </a:schemeClr>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smtClean="0">
                <a:solidFill>
                  <a:schemeClr val="tx1"/>
                </a:solidFill>
              </a:rPr>
              <a:t>To Create New Realities</a:t>
            </a:r>
            <a:endParaRPr lang="en-US" sz="1400" b="1" dirty="0">
              <a:solidFill>
                <a:schemeClr val="tx1"/>
              </a:solidFill>
            </a:endParaRPr>
          </a:p>
        </p:txBody>
      </p:sp>
      <p:sp>
        <p:nvSpPr>
          <p:cNvPr id="19" name="Right Arrow 18"/>
          <p:cNvSpPr/>
          <p:nvPr/>
        </p:nvSpPr>
        <p:spPr>
          <a:xfrm rot="20273224">
            <a:off x="5747766" y="2888046"/>
            <a:ext cx="1600200" cy="571500"/>
          </a:xfrm>
          <a:prstGeom prst="rightArrow">
            <a:avLst/>
          </a:prstGeom>
          <a:ln w="31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17" name="Right Arrow 16"/>
          <p:cNvSpPr/>
          <p:nvPr/>
        </p:nvSpPr>
        <p:spPr>
          <a:xfrm rot="1429399">
            <a:off x="5685939" y="1991104"/>
            <a:ext cx="1600200" cy="571500"/>
          </a:xfrm>
          <a:prstGeom prst="rightArrow">
            <a:avLst/>
          </a:prstGeom>
          <a:ln w="31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2" name="Title 1"/>
          <p:cNvSpPr>
            <a:spLocks noGrp="1"/>
          </p:cNvSpPr>
          <p:nvPr>
            <p:ph type="title"/>
          </p:nvPr>
        </p:nvSpPr>
        <p:spPr>
          <a:xfrm>
            <a:off x="457200" y="205979"/>
            <a:ext cx="8229600" cy="857250"/>
          </a:xfrm>
        </p:spPr>
        <p:txBody>
          <a:bodyPr>
            <a:normAutofit/>
          </a:bodyPr>
          <a:lstStyle/>
          <a:p>
            <a:r>
              <a:rPr lang="en-US" dirty="0" smtClean="0"/>
              <a:t>Entrepreneurship Is Creating New Realities</a:t>
            </a:r>
            <a:endParaRPr lang="en-US" dirty="0"/>
          </a:p>
        </p:txBody>
      </p:sp>
      <p:grpSp>
        <p:nvGrpSpPr>
          <p:cNvPr id="7" name="Group 6"/>
          <p:cNvGrpSpPr/>
          <p:nvPr/>
        </p:nvGrpSpPr>
        <p:grpSpPr>
          <a:xfrm>
            <a:off x="1864782" y="1596340"/>
            <a:ext cx="4137103" cy="879119"/>
            <a:chOff x="2975517" y="2057400"/>
            <a:chExt cx="4137103" cy="1172158"/>
          </a:xfrm>
        </p:grpSpPr>
        <p:sp>
          <p:nvSpPr>
            <p:cNvPr id="6" name="Rounded Rectangle 5"/>
            <p:cNvSpPr/>
            <p:nvPr/>
          </p:nvSpPr>
          <p:spPr>
            <a:xfrm>
              <a:off x="4369420" y="2057400"/>
              <a:ext cx="2743200" cy="1143001"/>
            </a:xfrm>
            <a:prstGeom prst="roundRect">
              <a:avLst/>
            </a:prstGeom>
            <a:ln w="31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Important customer problems</a:t>
              </a:r>
              <a:endParaRPr lang="en-US" sz="2000" b="1" dirty="0"/>
            </a:p>
          </p:txBody>
        </p:sp>
        <p:sp>
          <p:nvSpPr>
            <p:cNvPr id="5" name="Right Arrow 4"/>
            <p:cNvSpPr/>
            <p:nvPr/>
          </p:nvSpPr>
          <p:spPr>
            <a:xfrm rot="20360579">
              <a:off x="2975517" y="2467558"/>
              <a:ext cx="1600200" cy="762000"/>
            </a:xfrm>
            <a:prstGeom prst="rightArrow">
              <a:avLst/>
            </a:prstGeom>
            <a:ln w="31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Identify</a:t>
              </a:r>
              <a:endParaRPr lang="en-US" sz="1600" b="1" dirty="0"/>
            </a:p>
          </p:txBody>
        </p:sp>
      </p:grpSp>
      <p:grpSp>
        <p:nvGrpSpPr>
          <p:cNvPr id="8" name="Group 7"/>
          <p:cNvGrpSpPr/>
          <p:nvPr/>
        </p:nvGrpSpPr>
        <p:grpSpPr>
          <a:xfrm>
            <a:off x="1867886" y="3008920"/>
            <a:ext cx="4133998" cy="873422"/>
            <a:chOff x="2978622" y="3940839"/>
            <a:chExt cx="4133998" cy="1164562"/>
          </a:xfrm>
        </p:grpSpPr>
        <p:sp>
          <p:nvSpPr>
            <p:cNvPr id="11" name="Rounded Rectangle 10"/>
            <p:cNvSpPr/>
            <p:nvPr/>
          </p:nvSpPr>
          <p:spPr>
            <a:xfrm>
              <a:off x="4369420" y="3962400"/>
              <a:ext cx="2743200" cy="1143001"/>
            </a:xfrm>
            <a:prstGeom prst="roundRect">
              <a:avLst/>
            </a:prstGeom>
            <a:ln w="31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Technology-based solutions</a:t>
              </a:r>
              <a:endParaRPr lang="en-US" sz="2000" b="1" dirty="0"/>
            </a:p>
          </p:txBody>
        </p:sp>
        <p:sp>
          <p:nvSpPr>
            <p:cNvPr id="12" name="Right Arrow 11"/>
            <p:cNvSpPr/>
            <p:nvPr/>
          </p:nvSpPr>
          <p:spPr>
            <a:xfrm rot="1511815">
              <a:off x="2978622" y="3940839"/>
              <a:ext cx="1600200" cy="762000"/>
            </a:xfrm>
            <a:prstGeom prst="rightArrow">
              <a:avLst/>
            </a:prstGeom>
            <a:ln w="31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Apply</a:t>
              </a:r>
              <a:endParaRPr lang="en-US" sz="1400" b="1" dirty="0"/>
            </a:p>
          </p:txBody>
        </p:sp>
      </p:grpSp>
      <p:sp>
        <p:nvSpPr>
          <p:cNvPr id="4" name="Oval 3"/>
          <p:cNvSpPr/>
          <p:nvPr/>
        </p:nvSpPr>
        <p:spPr>
          <a:xfrm>
            <a:off x="367529" y="1971675"/>
            <a:ext cx="1964836" cy="1423004"/>
          </a:xfrm>
          <a:prstGeom prst="ellipse">
            <a:avLst/>
          </a:prstGeom>
          <a:solidFill>
            <a:schemeClr val="bg2">
              <a:lumMod val="90000"/>
            </a:schemeClr>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smtClean="0">
                <a:solidFill>
                  <a:schemeClr val="tx1"/>
                </a:solidFill>
              </a:rPr>
              <a:t>Entrepreneurial Ideas</a:t>
            </a:r>
          </a:p>
          <a:p>
            <a:pPr algn="ctr"/>
            <a:r>
              <a:rPr lang="en-US" sz="1400" b="1" dirty="0" smtClean="0">
                <a:solidFill>
                  <a:schemeClr val="tx1"/>
                </a:solidFill>
              </a:rPr>
              <a:t>Match Problems to Solutions</a:t>
            </a:r>
            <a:endParaRPr lang="en-US" sz="1400" b="1" dirty="0">
              <a:solidFill>
                <a:schemeClr val="tx1"/>
              </a:solidFill>
            </a:endParaRPr>
          </a:p>
        </p:txBody>
      </p:sp>
      <p:sp>
        <p:nvSpPr>
          <p:cNvPr id="3" name="Up-Down Arrow 2"/>
          <p:cNvSpPr/>
          <p:nvPr/>
        </p:nvSpPr>
        <p:spPr bwMode="auto">
          <a:xfrm>
            <a:off x="4291237" y="2252406"/>
            <a:ext cx="678094" cy="921391"/>
          </a:xfrm>
          <a:prstGeom prst="upDownArrow">
            <a:avLst/>
          </a:prstGeom>
          <a:solidFill>
            <a:schemeClr val="bg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400" dirty="0" smtClean="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7824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32"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out)">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500"/>
                                        <p:tgtEl>
                                          <p:spTgt spid="19"/>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17" grpId="0" animBg="1"/>
      <p:bldP spid="4"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71450"/>
            <a:ext cx="8218488" cy="628650"/>
          </a:xfrm>
        </p:spPr>
        <p:txBody>
          <a:bodyPr/>
          <a:lstStyle/>
          <a:p>
            <a:r>
              <a:rPr lang="en-US" dirty="0" smtClean="0"/>
              <a:t>MBEP Model for Tech Ecosystem</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954821"/>
            <a:ext cx="4353710" cy="3348159"/>
          </a:xfrm>
          <a:prstGeom prst="rect">
            <a:avLst/>
          </a:prstGeom>
        </p:spPr>
      </p:pic>
      <p:sp>
        <p:nvSpPr>
          <p:cNvPr id="6" name="TextBox 5"/>
          <p:cNvSpPr txBox="1"/>
          <p:nvPr/>
        </p:nvSpPr>
        <p:spPr>
          <a:xfrm>
            <a:off x="3505201" y="4621515"/>
            <a:ext cx="4873450" cy="261610"/>
          </a:xfrm>
          <a:prstGeom prst="rect">
            <a:avLst/>
          </a:prstGeom>
          <a:solidFill>
            <a:schemeClr val="bg1"/>
          </a:solidFill>
        </p:spPr>
        <p:txBody>
          <a:bodyPr wrap="none" rtlCol="0">
            <a:spAutoFit/>
          </a:bodyPr>
          <a:lstStyle/>
          <a:p>
            <a:r>
              <a:rPr lang="en-US" sz="1100" b="1" dirty="0">
                <a:hlinkClick r:id="rId3"/>
              </a:rPr>
              <a:t>http://</a:t>
            </a:r>
            <a:r>
              <a:rPr lang="en-US" sz="1100" b="1" dirty="0" smtClean="0">
                <a:hlinkClick r:id="rId3"/>
              </a:rPr>
              <a:t>www.mbep.biz/About-Us/MBEP-Initiatives/Tech-Resources.aspx</a:t>
            </a:r>
            <a:r>
              <a:rPr lang="en-US" sz="1100" b="1" dirty="0" smtClean="0"/>
              <a:t> </a:t>
            </a:r>
            <a:endParaRPr lang="en-US" sz="1100" b="1" dirty="0"/>
          </a:p>
        </p:txBody>
      </p:sp>
      <p:sp>
        <p:nvSpPr>
          <p:cNvPr id="7" name="Rounded Rectangle 6"/>
          <p:cNvSpPr/>
          <p:nvPr/>
        </p:nvSpPr>
        <p:spPr>
          <a:xfrm>
            <a:off x="6477000" y="1714500"/>
            <a:ext cx="1905000" cy="1714500"/>
          </a:xfrm>
          <a:prstGeom prst="roundRect">
            <a:avLst/>
          </a:prstGeom>
          <a:solidFill>
            <a:schemeClr val="accent1">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Mix All Of These in the </a:t>
            </a:r>
          </a:p>
          <a:p>
            <a:pPr algn="ctr"/>
            <a:r>
              <a:rPr lang="en-US" dirty="0" smtClean="0"/>
              <a:t>Crucible Of Community</a:t>
            </a:r>
            <a:endParaRPr lang="en-US" dirty="0"/>
          </a:p>
        </p:txBody>
      </p:sp>
    </p:spTree>
    <p:extLst>
      <p:ext uri="{BB962C8B-B14F-4D97-AF65-F5344CB8AC3E}">
        <p14:creationId xmlns:p14="http://schemas.microsoft.com/office/powerpoint/2010/main" val="35640105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AgTech Ecosystem</a:t>
            </a:r>
            <a:endParaRPr lang="en-US" dirty="0"/>
          </a:p>
        </p:txBody>
      </p:sp>
      <p:sp>
        <p:nvSpPr>
          <p:cNvPr id="3" name="Content Placeholder 2"/>
          <p:cNvSpPr>
            <a:spLocks noGrp="1"/>
          </p:cNvSpPr>
          <p:nvPr>
            <p:ph idx="1"/>
          </p:nvPr>
        </p:nvSpPr>
        <p:spPr>
          <a:xfrm>
            <a:off x="457200" y="1314450"/>
            <a:ext cx="8077200" cy="1205287"/>
          </a:xfrm>
        </p:spPr>
        <p:txBody>
          <a:bodyPr/>
          <a:lstStyle/>
          <a:p>
            <a:r>
              <a:rPr lang="en-US" dirty="0" smtClean="0"/>
              <a:t>5+ Years in the making</a:t>
            </a:r>
          </a:p>
          <a:p>
            <a:r>
              <a:rPr lang="en-US" dirty="0" smtClean="0"/>
              <a:t>Started to get traction only last year</a:t>
            </a:r>
          </a:p>
          <a:p>
            <a:r>
              <a:rPr lang="en-US" dirty="0" smtClean="0"/>
              <a:t>Still in the formative stage</a:t>
            </a:r>
          </a:p>
          <a:p>
            <a:endParaRPr lang="en-US" dirty="0"/>
          </a:p>
        </p:txBody>
      </p:sp>
      <p:pic>
        <p:nvPicPr>
          <p:cNvPr id="1026" name="Picture 2" descr="Image result for agte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6202" y="2434975"/>
            <a:ext cx="4059486" cy="1712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0238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AgTech Ecosystem Drivers</a:t>
            </a:r>
            <a:endParaRPr lang="en-US" dirty="0"/>
          </a:p>
        </p:txBody>
      </p:sp>
      <p:sp>
        <p:nvSpPr>
          <p:cNvPr id="3" name="Content Placeholder 2"/>
          <p:cNvSpPr>
            <a:spLocks noGrp="1"/>
          </p:cNvSpPr>
          <p:nvPr>
            <p:ph idx="1"/>
          </p:nvPr>
        </p:nvSpPr>
        <p:spPr>
          <a:xfrm>
            <a:off x="609600" y="1322455"/>
            <a:ext cx="6348413" cy="2911475"/>
          </a:xfrm>
        </p:spPr>
        <p:txBody>
          <a:bodyPr/>
          <a:lstStyle/>
          <a:p>
            <a:r>
              <a:rPr lang="en-US" sz="1600" dirty="0" smtClean="0"/>
              <a:t>Steinbeck Innovation Foundation</a:t>
            </a:r>
          </a:p>
          <a:p>
            <a:pPr lvl="1"/>
            <a:r>
              <a:rPr lang="en-US" sz="1400" dirty="0" smtClean="0"/>
              <a:t>Early efforts to engage Silicon Valley and Ag</a:t>
            </a:r>
          </a:p>
          <a:p>
            <a:pPr lvl="1"/>
            <a:r>
              <a:rPr lang="en-US" sz="1400" dirty="0" smtClean="0"/>
              <a:t>Very slow responses</a:t>
            </a:r>
          </a:p>
          <a:p>
            <a:r>
              <a:rPr lang="en-US" sz="1600" dirty="0" smtClean="0"/>
              <a:t>City of Salinas</a:t>
            </a:r>
          </a:p>
          <a:p>
            <a:pPr lvl="1"/>
            <a:r>
              <a:rPr lang="en-US" sz="1400" dirty="0" smtClean="0"/>
              <a:t>Human and Financial Resources</a:t>
            </a:r>
          </a:p>
          <a:p>
            <a:pPr lvl="1"/>
            <a:r>
              <a:rPr lang="en-US" sz="1400" dirty="0" smtClean="0"/>
              <a:t>Has made AgTech a strategic priority</a:t>
            </a:r>
          </a:p>
          <a:p>
            <a:r>
              <a:rPr lang="en-US" sz="1600" dirty="0" smtClean="0"/>
              <a:t>Silicon Valley Group (SVG Partners)</a:t>
            </a:r>
          </a:p>
          <a:p>
            <a:pPr lvl="1"/>
            <a:r>
              <a:rPr lang="en-US" sz="1400" dirty="0" smtClean="0"/>
              <a:t>Understood promotion and partnering</a:t>
            </a:r>
          </a:p>
          <a:p>
            <a:r>
              <a:rPr lang="en-US" sz="1600" dirty="0" smtClean="0"/>
              <a:t>Western Growers Association</a:t>
            </a:r>
          </a:p>
          <a:p>
            <a:pPr lvl="1"/>
            <a:r>
              <a:rPr lang="en-US" sz="1400" dirty="0" smtClean="0"/>
              <a:t>Came late but brought beer</a:t>
            </a:r>
            <a:endParaRPr lang="en-US" sz="1400" dirty="0"/>
          </a:p>
        </p:txBody>
      </p:sp>
    </p:spTree>
    <p:extLst>
      <p:ext uri="{BB962C8B-B14F-4D97-AF65-F5344CB8AC3E}">
        <p14:creationId xmlns:p14="http://schemas.microsoft.com/office/powerpoint/2010/main" val="4033785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1255" y="342900"/>
            <a:ext cx="7504434" cy="914400"/>
          </a:xfrm>
        </p:spPr>
        <p:txBody>
          <a:bodyPr/>
          <a:lstStyle/>
          <a:p>
            <a:r>
              <a:rPr lang="en-US" dirty="0" smtClean="0"/>
              <a:t>AgTech Ecosystem Drivers</a:t>
            </a:r>
            <a:endParaRPr lang="en-US" dirty="0"/>
          </a:p>
        </p:txBody>
      </p:sp>
      <p:sp>
        <p:nvSpPr>
          <p:cNvPr id="3" name="Content Placeholder 2"/>
          <p:cNvSpPr>
            <a:spLocks noGrp="1"/>
          </p:cNvSpPr>
          <p:nvPr>
            <p:ph idx="1"/>
          </p:nvPr>
        </p:nvSpPr>
        <p:spPr/>
        <p:txBody>
          <a:bodyPr/>
          <a:lstStyle/>
          <a:p>
            <a:r>
              <a:rPr lang="en-US" dirty="0" smtClean="0"/>
              <a:t>Key Ag Firms As Leaders and Funders</a:t>
            </a:r>
          </a:p>
          <a:p>
            <a:r>
              <a:rPr lang="en-US" dirty="0" err="1" smtClean="0"/>
              <a:t>Agtech</a:t>
            </a:r>
            <a:r>
              <a:rPr lang="en-US" dirty="0" smtClean="0"/>
              <a:t> Insight </a:t>
            </a:r>
          </a:p>
          <a:p>
            <a:pPr lvl="1"/>
            <a:r>
              <a:rPr lang="en-US" dirty="0" smtClean="0"/>
              <a:t>Founded the Salinas AgTech Meetup</a:t>
            </a:r>
          </a:p>
          <a:p>
            <a:endParaRPr lang="en-US" dirty="0"/>
          </a:p>
        </p:txBody>
      </p:sp>
      <p:sp>
        <p:nvSpPr>
          <p:cNvPr id="4" name="Oval 3"/>
          <p:cNvSpPr/>
          <p:nvPr/>
        </p:nvSpPr>
        <p:spPr bwMode="auto">
          <a:xfrm>
            <a:off x="3056617" y="3043531"/>
            <a:ext cx="4736386" cy="1217487"/>
          </a:xfrm>
          <a:prstGeom prst="ellipse">
            <a:avLst/>
          </a:prstGeom>
          <a:solidFill>
            <a:schemeClr val="accent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Very Effective Public/Private Partnerships</a:t>
            </a:r>
            <a:endParaRPr kumimoji="0" lang="en-US" sz="24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2137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But:  What’s Different In the MarineTech Ecosystem?</a:t>
            </a:r>
            <a:endParaRPr lang="en-US" dirty="0"/>
          </a:p>
        </p:txBody>
      </p:sp>
      <p:sp>
        <p:nvSpPr>
          <p:cNvPr id="3" name="Content Placeholder 2"/>
          <p:cNvSpPr>
            <a:spLocks noGrp="1"/>
          </p:cNvSpPr>
          <p:nvPr>
            <p:ph idx="1"/>
          </p:nvPr>
        </p:nvSpPr>
        <p:spPr/>
        <p:txBody>
          <a:bodyPr/>
          <a:lstStyle/>
          <a:p>
            <a:r>
              <a:rPr lang="en-US" dirty="0" smtClean="0"/>
              <a:t>In AgTech, the key task has been to join the Tech folks (solution providers) with Ag (solution </a:t>
            </a:r>
            <a:r>
              <a:rPr lang="en-US" dirty="0" err="1" smtClean="0"/>
              <a:t>needers</a:t>
            </a:r>
            <a:r>
              <a:rPr lang="en-US" dirty="0" smtClean="0"/>
              <a:t>)</a:t>
            </a:r>
          </a:p>
          <a:p>
            <a:pPr lvl="1"/>
            <a:r>
              <a:rPr lang="en-US" dirty="0" smtClean="0"/>
              <a:t>The Salinas AgTech community started with the growers problems – water, food safety, labor </a:t>
            </a:r>
          </a:p>
          <a:p>
            <a:pPr lvl="2"/>
            <a:r>
              <a:rPr lang="en-US" dirty="0" smtClean="0"/>
              <a:t>They needed to be convinced that technology could answer those problems</a:t>
            </a:r>
          </a:p>
          <a:p>
            <a:pPr lvl="1"/>
            <a:r>
              <a:rPr lang="en-US" dirty="0" smtClean="0"/>
              <a:t>The Tech community had cool solutions, but didn’t understand the problems well</a:t>
            </a:r>
          </a:p>
          <a:p>
            <a:pPr lvl="2"/>
            <a:r>
              <a:rPr lang="en-US" dirty="0" smtClean="0"/>
              <a:t>They needed to be educated to “speak Ag”</a:t>
            </a:r>
            <a:endParaRPr lang="en-US" dirty="0"/>
          </a:p>
        </p:txBody>
      </p:sp>
      <p:sp>
        <p:nvSpPr>
          <p:cNvPr id="5" name="Oval 4"/>
          <p:cNvSpPr/>
          <p:nvPr/>
        </p:nvSpPr>
        <p:spPr bwMode="auto">
          <a:xfrm>
            <a:off x="3580598" y="4244741"/>
            <a:ext cx="4796709" cy="725168"/>
          </a:xfrm>
          <a:prstGeom prst="ellipse">
            <a:avLst/>
          </a:prstGeom>
          <a:solidFill>
            <a:schemeClr val="accent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smtClean="0">
                <a:solidFill>
                  <a:schemeClr val="tx1">
                    <a:lumMod val="95000"/>
                    <a:lumOff val="5000"/>
                  </a:schemeClr>
                </a:solidFill>
                <a:latin typeface="Times New Roman" panose="02020603050405020304" pitchFamily="18" charset="0"/>
                <a:cs typeface="Times New Roman" panose="02020603050405020304" pitchFamily="18" charset="0"/>
              </a:rPr>
              <a:t>So the challenge has been to apply technology to an existing commercial ecosystem</a:t>
            </a:r>
          </a:p>
        </p:txBody>
      </p:sp>
    </p:spTree>
    <p:extLst>
      <p:ext uri="{BB962C8B-B14F-4D97-AF65-F5344CB8AC3E}">
        <p14:creationId xmlns:p14="http://schemas.microsoft.com/office/powerpoint/2010/main" val="2732988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5" name="Group 11"/>
          <p:cNvGrpSpPr>
            <a:grpSpLocks/>
          </p:cNvGrpSpPr>
          <p:nvPr/>
        </p:nvGrpSpPr>
        <p:grpSpPr bwMode="auto">
          <a:xfrm>
            <a:off x="1513941" y="14287"/>
            <a:ext cx="5802313" cy="5129213"/>
            <a:chOff x="826022" y="653235"/>
            <a:chExt cx="5801358" cy="6064566"/>
          </a:xfrm>
        </p:grpSpPr>
        <p:pic>
          <p:nvPicPr>
            <p:cNvPr id="18436" name="Picture 12" descr="C:\Users\barb9084\Google Drive\iiED\Meetups\Logos\meetup_illustr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0982" y="653235"/>
              <a:ext cx="5406398"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2" descr="C:\Users\barb9084\Google Drive\iiED\Meetups\Logos\handou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022" y="3188562"/>
              <a:ext cx="4353537" cy="352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p:cNvSpPr/>
          <p:nvPr/>
        </p:nvSpPr>
        <p:spPr>
          <a:xfrm>
            <a:off x="5611528" y="-1"/>
            <a:ext cx="1704726" cy="1992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Users\barb9084\Google Drive\iiED\Logos and Letterhead\iiED_CSUMB_COB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0700" y="0"/>
            <a:ext cx="4969794" cy="22728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MarineTech</a:t>
            </a:r>
            <a:r>
              <a:rPr lang="en-US" dirty="0" smtClean="0"/>
              <a:t> Is Different</a:t>
            </a:r>
            <a:endParaRPr lang="en-US" dirty="0"/>
          </a:p>
        </p:txBody>
      </p:sp>
      <p:sp>
        <p:nvSpPr>
          <p:cNvPr id="3" name="Content Placeholder 2"/>
          <p:cNvSpPr>
            <a:spLocks noGrp="1"/>
          </p:cNvSpPr>
          <p:nvPr>
            <p:ph idx="1"/>
          </p:nvPr>
        </p:nvSpPr>
        <p:spPr/>
        <p:txBody>
          <a:bodyPr/>
          <a:lstStyle/>
          <a:p>
            <a:r>
              <a:rPr lang="en-US" dirty="0" smtClean="0"/>
              <a:t>A community that is developing new technology in pursuit of studying, not commercializing</a:t>
            </a:r>
          </a:p>
          <a:p>
            <a:pPr lvl="1"/>
            <a:r>
              <a:rPr lang="en-US" dirty="0" smtClean="0"/>
              <a:t>Like the space program</a:t>
            </a:r>
          </a:p>
          <a:p>
            <a:r>
              <a:rPr lang="en-US" dirty="0" smtClean="0"/>
              <a:t>So there are two types of opportunities</a:t>
            </a:r>
          </a:p>
          <a:p>
            <a:pPr lvl="1"/>
            <a:r>
              <a:rPr lang="en-US" dirty="0" smtClean="0"/>
              <a:t>Applying </a:t>
            </a:r>
            <a:r>
              <a:rPr lang="en-US" dirty="0" err="1" smtClean="0"/>
              <a:t>MarineTech</a:t>
            </a:r>
            <a:r>
              <a:rPr lang="en-US" dirty="0" smtClean="0"/>
              <a:t> to improving the marine commercial ecosystem</a:t>
            </a:r>
          </a:p>
          <a:p>
            <a:pPr lvl="1"/>
            <a:r>
              <a:rPr lang="en-US" dirty="0" smtClean="0"/>
              <a:t>Finding new applications for </a:t>
            </a:r>
            <a:r>
              <a:rPr lang="en-US" dirty="0" err="1" smtClean="0"/>
              <a:t>MarineTech</a:t>
            </a:r>
            <a:r>
              <a:rPr lang="en-US" dirty="0" smtClean="0"/>
              <a:t> to solve other (non-marine) problems</a:t>
            </a:r>
            <a:endParaRPr lang="en-US" dirty="0"/>
          </a:p>
        </p:txBody>
      </p:sp>
    </p:spTree>
    <p:extLst>
      <p:ext uri="{BB962C8B-B14F-4D97-AF65-F5344CB8AC3E}">
        <p14:creationId xmlns:p14="http://schemas.microsoft.com/office/powerpoint/2010/main" val="598580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p:cNvSpPr/>
          <p:nvPr/>
        </p:nvSpPr>
        <p:spPr>
          <a:xfrm>
            <a:off x="6947602" y="1936306"/>
            <a:ext cx="1875584" cy="1358364"/>
          </a:xfrm>
          <a:prstGeom prst="ellipse">
            <a:avLst/>
          </a:prstGeom>
          <a:solidFill>
            <a:schemeClr val="bg2">
              <a:lumMod val="90000"/>
            </a:schemeClr>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smtClean="0">
                <a:solidFill>
                  <a:schemeClr val="tx1"/>
                </a:solidFill>
              </a:rPr>
              <a:t>To Create New Realities</a:t>
            </a:r>
            <a:endParaRPr lang="en-US" sz="1400" b="1" dirty="0">
              <a:solidFill>
                <a:schemeClr val="tx1"/>
              </a:solidFill>
            </a:endParaRPr>
          </a:p>
        </p:txBody>
      </p:sp>
      <p:sp>
        <p:nvSpPr>
          <p:cNvPr id="19" name="Right Arrow 18"/>
          <p:cNvSpPr/>
          <p:nvPr/>
        </p:nvSpPr>
        <p:spPr>
          <a:xfrm rot="20273224">
            <a:off x="5747766" y="2888046"/>
            <a:ext cx="1600200" cy="571500"/>
          </a:xfrm>
          <a:prstGeom prst="rightArrow">
            <a:avLst/>
          </a:prstGeom>
          <a:ln w="31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17" name="Right Arrow 16"/>
          <p:cNvSpPr/>
          <p:nvPr/>
        </p:nvSpPr>
        <p:spPr>
          <a:xfrm rot="1429399">
            <a:off x="5685939" y="1991104"/>
            <a:ext cx="1600200" cy="571500"/>
          </a:xfrm>
          <a:prstGeom prst="rightArrow">
            <a:avLst/>
          </a:prstGeom>
          <a:ln w="31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2" name="Title 1"/>
          <p:cNvSpPr>
            <a:spLocks noGrp="1"/>
          </p:cNvSpPr>
          <p:nvPr>
            <p:ph type="title"/>
          </p:nvPr>
        </p:nvSpPr>
        <p:spPr>
          <a:xfrm>
            <a:off x="457200" y="205979"/>
            <a:ext cx="8229600" cy="857250"/>
          </a:xfrm>
        </p:spPr>
        <p:txBody>
          <a:bodyPr>
            <a:normAutofit/>
          </a:bodyPr>
          <a:lstStyle/>
          <a:p>
            <a:r>
              <a:rPr lang="en-US" dirty="0" smtClean="0"/>
              <a:t>Entrepreneurship Is Creating New Realities</a:t>
            </a:r>
            <a:endParaRPr lang="en-US" dirty="0"/>
          </a:p>
        </p:txBody>
      </p:sp>
      <p:grpSp>
        <p:nvGrpSpPr>
          <p:cNvPr id="7" name="Group 6"/>
          <p:cNvGrpSpPr/>
          <p:nvPr/>
        </p:nvGrpSpPr>
        <p:grpSpPr>
          <a:xfrm>
            <a:off x="1864782" y="1596340"/>
            <a:ext cx="4137103" cy="879119"/>
            <a:chOff x="2975517" y="2057400"/>
            <a:chExt cx="4137103" cy="1172158"/>
          </a:xfrm>
        </p:grpSpPr>
        <p:sp>
          <p:nvSpPr>
            <p:cNvPr id="6" name="Rounded Rectangle 5"/>
            <p:cNvSpPr/>
            <p:nvPr/>
          </p:nvSpPr>
          <p:spPr>
            <a:xfrm>
              <a:off x="4369420" y="2057400"/>
              <a:ext cx="2743200" cy="1143001"/>
            </a:xfrm>
            <a:prstGeom prst="roundRect">
              <a:avLst/>
            </a:prstGeom>
            <a:ln w="31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Important customer problems</a:t>
              </a:r>
              <a:endParaRPr lang="en-US" sz="2000" b="1" dirty="0"/>
            </a:p>
          </p:txBody>
        </p:sp>
        <p:sp>
          <p:nvSpPr>
            <p:cNvPr id="5" name="Right Arrow 4"/>
            <p:cNvSpPr/>
            <p:nvPr/>
          </p:nvSpPr>
          <p:spPr>
            <a:xfrm rot="20360579">
              <a:off x="2975517" y="2467558"/>
              <a:ext cx="1600200" cy="762000"/>
            </a:xfrm>
            <a:prstGeom prst="rightArrow">
              <a:avLst/>
            </a:prstGeom>
            <a:ln w="31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Identify</a:t>
              </a:r>
              <a:endParaRPr lang="en-US" sz="1600" b="1" dirty="0"/>
            </a:p>
          </p:txBody>
        </p:sp>
      </p:grpSp>
      <p:grpSp>
        <p:nvGrpSpPr>
          <p:cNvPr id="8" name="Group 7"/>
          <p:cNvGrpSpPr/>
          <p:nvPr/>
        </p:nvGrpSpPr>
        <p:grpSpPr>
          <a:xfrm>
            <a:off x="1867886" y="3008920"/>
            <a:ext cx="4133998" cy="873422"/>
            <a:chOff x="2978622" y="3940839"/>
            <a:chExt cx="4133998" cy="1164562"/>
          </a:xfrm>
        </p:grpSpPr>
        <p:sp>
          <p:nvSpPr>
            <p:cNvPr id="11" name="Rounded Rectangle 10"/>
            <p:cNvSpPr/>
            <p:nvPr/>
          </p:nvSpPr>
          <p:spPr>
            <a:xfrm>
              <a:off x="4369420" y="3962400"/>
              <a:ext cx="2743200" cy="1143001"/>
            </a:xfrm>
            <a:prstGeom prst="roundRect">
              <a:avLst/>
            </a:prstGeom>
            <a:ln w="31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Technology-based solutions</a:t>
              </a:r>
              <a:endParaRPr lang="en-US" sz="2000" b="1" dirty="0"/>
            </a:p>
          </p:txBody>
        </p:sp>
        <p:sp>
          <p:nvSpPr>
            <p:cNvPr id="12" name="Right Arrow 11"/>
            <p:cNvSpPr/>
            <p:nvPr/>
          </p:nvSpPr>
          <p:spPr>
            <a:xfrm rot="1511815">
              <a:off x="2978622" y="3940839"/>
              <a:ext cx="1600200" cy="762000"/>
            </a:xfrm>
            <a:prstGeom prst="rightArrow">
              <a:avLst/>
            </a:prstGeom>
            <a:ln w="31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Apply</a:t>
              </a:r>
              <a:endParaRPr lang="en-US" sz="1400" b="1" dirty="0"/>
            </a:p>
          </p:txBody>
        </p:sp>
      </p:grpSp>
      <p:sp>
        <p:nvSpPr>
          <p:cNvPr id="4" name="Oval 3"/>
          <p:cNvSpPr/>
          <p:nvPr/>
        </p:nvSpPr>
        <p:spPr>
          <a:xfrm>
            <a:off x="367529" y="1971675"/>
            <a:ext cx="1964836" cy="1423004"/>
          </a:xfrm>
          <a:prstGeom prst="ellipse">
            <a:avLst/>
          </a:prstGeom>
          <a:solidFill>
            <a:schemeClr val="bg2">
              <a:lumMod val="90000"/>
            </a:schemeClr>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smtClean="0">
                <a:solidFill>
                  <a:schemeClr val="tx1"/>
                </a:solidFill>
              </a:rPr>
              <a:t>Entrepreneurial Ideas</a:t>
            </a:r>
          </a:p>
          <a:p>
            <a:pPr algn="ctr"/>
            <a:r>
              <a:rPr lang="en-US" sz="1400" b="1" dirty="0" smtClean="0">
                <a:solidFill>
                  <a:schemeClr val="tx1"/>
                </a:solidFill>
              </a:rPr>
              <a:t>Match Problems to Solutions</a:t>
            </a:r>
            <a:endParaRPr lang="en-US" sz="1400" b="1" dirty="0">
              <a:solidFill>
                <a:schemeClr val="tx1"/>
              </a:solidFill>
            </a:endParaRPr>
          </a:p>
        </p:txBody>
      </p:sp>
      <p:sp>
        <p:nvSpPr>
          <p:cNvPr id="3" name="Up-Down Arrow 2"/>
          <p:cNvSpPr/>
          <p:nvPr/>
        </p:nvSpPr>
        <p:spPr bwMode="auto">
          <a:xfrm>
            <a:off x="4291237" y="2252406"/>
            <a:ext cx="678094" cy="921391"/>
          </a:xfrm>
          <a:prstGeom prst="upDownArrow">
            <a:avLst/>
          </a:prstGeom>
          <a:solidFill>
            <a:schemeClr val="bg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400" dirty="0" smtClean="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4281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32"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out)">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500"/>
                                        <p:tgtEl>
                                          <p:spTgt spid="19"/>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17" grpId="0" animBg="1"/>
      <p:bldP spid="4"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68147"/>
            <a:ext cx="8229600" cy="1575054"/>
          </a:xfrm>
        </p:spPr>
        <p:txBody>
          <a:bodyPr/>
          <a:lstStyle/>
          <a:p>
            <a:r>
              <a:rPr lang="en-US" dirty="0"/>
              <a:t>Entrepreneurs engage in discovery and creation</a:t>
            </a:r>
          </a:p>
          <a:p>
            <a:pPr lvl="1"/>
            <a:r>
              <a:rPr lang="en-US" dirty="0"/>
              <a:t>Discovering unmet needs and unseen opportunities</a:t>
            </a:r>
          </a:p>
          <a:p>
            <a:pPr lvl="1"/>
            <a:r>
              <a:rPr lang="en-US" dirty="0"/>
              <a:t>Creating new markets</a:t>
            </a:r>
          </a:p>
        </p:txBody>
      </p:sp>
      <p:sp>
        <p:nvSpPr>
          <p:cNvPr id="3" name="Title 2"/>
          <p:cNvSpPr>
            <a:spLocks noGrp="1"/>
          </p:cNvSpPr>
          <p:nvPr>
            <p:ph type="title"/>
          </p:nvPr>
        </p:nvSpPr>
        <p:spPr/>
        <p:txBody>
          <a:bodyPr>
            <a:normAutofit/>
          </a:bodyPr>
          <a:lstStyle/>
          <a:p>
            <a:r>
              <a:rPr lang="en-US" dirty="0"/>
              <a:t>Think Like An Entrepreneur</a:t>
            </a:r>
          </a:p>
        </p:txBody>
      </p:sp>
      <p:pic>
        <p:nvPicPr>
          <p:cNvPr id="6" name="Picture 5"/>
          <p:cNvPicPr>
            <a:picLocks noChangeAspect="1"/>
          </p:cNvPicPr>
          <p:nvPr/>
        </p:nvPicPr>
        <p:blipFill>
          <a:blip r:embed="rId3"/>
          <a:stretch>
            <a:fillRect/>
          </a:stretch>
        </p:blipFill>
        <p:spPr>
          <a:xfrm>
            <a:off x="3921094" y="2656994"/>
            <a:ext cx="4265799" cy="2136813"/>
          </a:xfrm>
          <a:prstGeom prst="rect">
            <a:avLst/>
          </a:prstGeom>
        </p:spPr>
      </p:pic>
    </p:spTree>
    <p:extLst>
      <p:ext uri="{BB962C8B-B14F-4D97-AF65-F5344CB8AC3E}">
        <p14:creationId xmlns:p14="http://schemas.microsoft.com/office/powerpoint/2010/main" val="1262478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Think Like An Entrepreneur</a:t>
            </a:r>
          </a:p>
        </p:txBody>
      </p:sp>
      <p:sp>
        <p:nvSpPr>
          <p:cNvPr id="4" name="Snip Diagonal Corner Rectangle 3"/>
          <p:cNvSpPr/>
          <p:nvPr/>
        </p:nvSpPr>
        <p:spPr>
          <a:xfrm>
            <a:off x="1030354" y="1678947"/>
            <a:ext cx="6165990" cy="1029468"/>
          </a:xfrm>
          <a:prstGeom prst="snip2DiagRect">
            <a:avLst/>
          </a:prstGeom>
          <a:ln w="9525">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“No battle plan survives first contact with the enemy” – </a:t>
            </a:r>
            <a:r>
              <a:rPr lang="en-US" sz="2000" dirty="0" err="1"/>
              <a:t>Helmuth</a:t>
            </a:r>
            <a:r>
              <a:rPr lang="en-US" sz="2000" dirty="0"/>
              <a:t> von </a:t>
            </a:r>
            <a:r>
              <a:rPr lang="en-US" sz="2000" dirty="0" err="1"/>
              <a:t>Moltke</a:t>
            </a:r>
            <a:r>
              <a:rPr lang="en-US" sz="2000" dirty="0"/>
              <a:t> the Elder</a:t>
            </a:r>
          </a:p>
        </p:txBody>
      </p:sp>
      <p:sp>
        <p:nvSpPr>
          <p:cNvPr id="5" name="Snip Diagonal Corner Rectangle 4"/>
          <p:cNvSpPr/>
          <p:nvPr/>
        </p:nvSpPr>
        <p:spPr>
          <a:xfrm>
            <a:off x="2063610" y="2561507"/>
            <a:ext cx="6165990" cy="1029468"/>
          </a:xfrm>
          <a:prstGeom prst="snip2DiagRect">
            <a:avLst/>
          </a:prstGeom>
          <a:solidFill>
            <a:srgbClr val="FFC0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“No business plan survives first contact with the customer” – Steven Gary Blank</a:t>
            </a:r>
          </a:p>
        </p:txBody>
      </p:sp>
    </p:spTree>
    <p:extLst>
      <p:ext uri="{BB962C8B-B14F-4D97-AF65-F5344CB8AC3E}">
        <p14:creationId xmlns:p14="http://schemas.microsoft.com/office/powerpoint/2010/main" val="3646346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67450" y="3944205"/>
            <a:ext cx="3953518" cy="307777"/>
          </a:xfrm>
          <a:prstGeom prst="rect">
            <a:avLst/>
          </a:prstGeom>
        </p:spPr>
        <p:txBody>
          <a:bodyPr wrap="none">
            <a:spAutoFit/>
          </a:bodyPr>
          <a:lstStyle/>
          <a:p>
            <a:r>
              <a:rPr lang="en-US" sz="1400" dirty="0">
                <a:solidFill>
                  <a:schemeClr val="tx1"/>
                </a:solidFill>
              </a:rPr>
              <a:t>http://</a:t>
            </a:r>
            <a:r>
              <a:rPr lang="en-US" sz="1400" dirty="0" err="1">
                <a:solidFill>
                  <a:schemeClr val="tx1"/>
                </a:solidFill>
              </a:rPr>
              <a:t>www.futurepartners.is</a:t>
            </a:r>
            <a:r>
              <a:rPr lang="en-US" sz="1400" dirty="0">
                <a:solidFill>
                  <a:schemeClr val="tx1"/>
                </a:solidFill>
              </a:rPr>
              <a:t>/#</a:t>
            </a:r>
            <a:r>
              <a:rPr lang="en-US" sz="1400" dirty="0" err="1">
                <a:solidFill>
                  <a:schemeClr val="tx1"/>
                </a:solidFill>
              </a:rPr>
              <a:t>innovationfirm</a:t>
            </a:r>
            <a:endParaRPr lang="en-US" sz="1400" dirty="0">
              <a:solidFill>
                <a:schemeClr val="tx1"/>
              </a:solidFill>
            </a:endParaRPr>
          </a:p>
        </p:txBody>
      </p:sp>
      <p:sp>
        <p:nvSpPr>
          <p:cNvPr id="4" name="TextBox 3"/>
          <p:cNvSpPr txBox="1"/>
          <p:nvPr/>
        </p:nvSpPr>
        <p:spPr>
          <a:xfrm>
            <a:off x="0" y="719380"/>
            <a:ext cx="7712752" cy="707886"/>
          </a:xfrm>
          <a:prstGeom prst="rect">
            <a:avLst/>
          </a:prstGeom>
          <a:noFill/>
        </p:spPr>
        <p:txBody>
          <a:bodyPr wrap="none" rtlCol="0">
            <a:spAutoFit/>
          </a:bodyPr>
          <a:lstStyle/>
          <a:p>
            <a:r>
              <a:rPr lang="en-US" sz="4000" b="1" dirty="0">
                <a:solidFill>
                  <a:schemeClr val="tx1"/>
                </a:solidFill>
              </a:rPr>
              <a:t>Silicon Valley Entrepreneurship</a:t>
            </a:r>
          </a:p>
        </p:txBody>
      </p:sp>
      <p:sp>
        <p:nvSpPr>
          <p:cNvPr id="6" name="Oval 5"/>
          <p:cNvSpPr/>
          <p:nvPr/>
        </p:nvSpPr>
        <p:spPr bwMode="auto">
          <a:xfrm>
            <a:off x="116786" y="1916484"/>
            <a:ext cx="1635008" cy="1226256"/>
          </a:xfrm>
          <a:prstGeom prst="ellipse">
            <a:avLst/>
          </a:prstGeom>
          <a:solidFill>
            <a:srgbClr val="FF0000">
              <a:alpha val="66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rgbClr val="E9E4D7"/>
                </a:solidFill>
                <a:effectLst/>
              </a:rPr>
              <a:t>Be</a:t>
            </a:r>
          </a:p>
          <a:p>
            <a:pPr marL="0" marR="0" indent="0" defTabSz="914400" rtl="0" eaLnBrk="0" fontAlgn="base" latinLnBrk="0" hangingPunct="0">
              <a:lnSpc>
                <a:spcPct val="100000"/>
              </a:lnSpc>
              <a:spcBef>
                <a:spcPct val="0"/>
              </a:spcBef>
              <a:spcAft>
                <a:spcPct val="0"/>
              </a:spcAft>
              <a:buClrTx/>
              <a:buSzTx/>
              <a:buFontTx/>
              <a:buNone/>
              <a:tabLst/>
            </a:pPr>
            <a:r>
              <a:rPr lang="en-US" sz="2400" b="1" dirty="0">
                <a:solidFill>
                  <a:srgbClr val="E9E4D7"/>
                </a:solidFill>
              </a:rPr>
              <a:t>Bold</a:t>
            </a:r>
            <a:endParaRPr kumimoji="0" lang="en-US" sz="2400" b="1" i="0" u="none" strike="noStrike" cap="none" normalizeH="0" baseline="0" dirty="0">
              <a:ln>
                <a:noFill/>
              </a:ln>
              <a:solidFill>
                <a:srgbClr val="E9E4D7"/>
              </a:solidFill>
              <a:effectLst/>
            </a:endParaRPr>
          </a:p>
        </p:txBody>
      </p:sp>
      <p:sp>
        <p:nvSpPr>
          <p:cNvPr id="7" name="Oval 6"/>
          <p:cNvSpPr/>
          <p:nvPr/>
        </p:nvSpPr>
        <p:spPr bwMode="auto">
          <a:xfrm>
            <a:off x="1562594" y="1916484"/>
            <a:ext cx="1635008" cy="1226256"/>
          </a:xfrm>
          <a:prstGeom prst="ellipse">
            <a:avLst/>
          </a:prstGeom>
          <a:solidFill>
            <a:srgbClr val="0000FF">
              <a:alpha val="66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rgbClr val="E9E4D7"/>
                </a:solidFill>
                <a:effectLst/>
              </a:rPr>
              <a:t>Get</a:t>
            </a:r>
          </a:p>
          <a:p>
            <a:pPr marL="0" marR="0" indent="0" defTabSz="914400" rtl="0" eaLnBrk="0" fontAlgn="base" latinLnBrk="0" hangingPunct="0">
              <a:lnSpc>
                <a:spcPct val="100000"/>
              </a:lnSpc>
              <a:spcBef>
                <a:spcPct val="0"/>
              </a:spcBef>
              <a:spcAft>
                <a:spcPct val="0"/>
              </a:spcAft>
              <a:buClrTx/>
              <a:buSzTx/>
              <a:buFontTx/>
              <a:buNone/>
              <a:tabLst/>
            </a:pPr>
            <a:r>
              <a:rPr lang="en-US" sz="2400" b="1" dirty="0">
                <a:solidFill>
                  <a:srgbClr val="E9E4D7"/>
                </a:solidFill>
              </a:rPr>
              <a:t>Out</a:t>
            </a:r>
            <a:endParaRPr kumimoji="0" lang="en-US" sz="2400" b="1" i="0" u="none" strike="noStrike" cap="none" normalizeH="0" baseline="0" dirty="0">
              <a:ln>
                <a:noFill/>
              </a:ln>
              <a:solidFill>
                <a:srgbClr val="E9E4D7"/>
              </a:solidFill>
              <a:effectLst/>
            </a:endParaRPr>
          </a:p>
        </p:txBody>
      </p:sp>
      <p:sp>
        <p:nvSpPr>
          <p:cNvPr id="8" name="Oval 7"/>
          <p:cNvSpPr/>
          <p:nvPr/>
        </p:nvSpPr>
        <p:spPr bwMode="auto">
          <a:xfrm>
            <a:off x="3008402" y="1916484"/>
            <a:ext cx="1635008" cy="1226256"/>
          </a:xfrm>
          <a:prstGeom prst="ellipse">
            <a:avLst/>
          </a:prstGeom>
          <a:solidFill>
            <a:srgbClr val="008000">
              <a:alpha val="66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rgbClr val="E9E4D7"/>
                </a:solidFill>
                <a:effectLst/>
              </a:rPr>
              <a:t>Think</a:t>
            </a:r>
          </a:p>
          <a:p>
            <a:pPr marL="0" marR="0" indent="0" defTabSz="914400" rtl="0" eaLnBrk="0" fontAlgn="base" latinLnBrk="0" hangingPunct="0">
              <a:lnSpc>
                <a:spcPct val="100000"/>
              </a:lnSpc>
              <a:spcBef>
                <a:spcPct val="0"/>
              </a:spcBef>
              <a:spcAft>
                <a:spcPct val="0"/>
              </a:spcAft>
              <a:buClrTx/>
              <a:buSzTx/>
              <a:buFontTx/>
              <a:buNone/>
              <a:tabLst/>
            </a:pPr>
            <a:r>
              <a:rPr lang="en-US" sz="2400" b="1" dirty="0">
                <a:solidFill>
                  <a:srgbClr val="E9E4D7"/>
                </a:solidFill>
              </a:rPr>
              <a:t>Wrong</a:t>
            </a:r>
            <a:endParaRPr kumimoji="0" lang="en-US" sz="2400" b="1" i="0" u="none" strike="noStrike" cap="none" normalizeH="0" baseline="0" dirty="0">
              <a:ln>
                <a:noFill/>
              </a:ln>
              <a:solidFill>
                <a:srgbClr val="E9E4D7"/>
              </a:solidFill>
              <a:effectLst/>
            </a:endParaRPr>
          </a:p>
        </p:txBody>
      </p:sp>
      <p:sp>
        <p:nvSpPr>
          <p:cNvPr id="9" name="Oval 8"/>
          <p:cNvSpPr/>
          <p:nvPr/>
        </p:nvSpPr>
        <p:spPr bwMode="auto">
          <a:xfrm>
            <a:off x="4454210" y="1916484"/>
            <a:ext cx="1635008" cy="1226256"/>
          </a:xfrm>
          <a:prstGeom prst="ellipse">
            <a:avLst/>
          </a:prstGeom>
          <a:solidFill>
            <a:srgbClr val="660066">
              <a:alpha val="66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rgbClr val="E9E4D7"/>
                </a:solidFill>
                <a:effectLst/>
              </a:rPr>
              <a:t>Make</a:t>
            </a:r>
          </a:p>
          <a:p>
            <a:pPr marL="0" marR="0" indent="0"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rgbClr val="E9E4D7"/>
                </a:solidFill>
                <a:effectLst/>
              </a:rPr>
              <a:t>Stuff</a:t>
            </a:r>
          </a:p>
        </p:txBody>
      </p:sp>
      <p:sp>
        <p:nvSpPr>
          <p:cNvPr id="10" name="Oval 9"/>
          <p:cNvSpPr/>
          <p:nvPr/>
        </p:nvSpPr>
        <p:spPr bwMode="auto">
          <a:xfrm>
            <a:off x="5900018" y="1916484"/>
            <a:ext cx="1635008" cy="1226256"/>
          </a:xfrm>
          <a:prstGeom prst="ellipse">
            <a:avLst/>
          </a:prstGeom>
          <a:solidFill>
            <a:srgbClr val="800000">
              <a:alpha val="66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rgbClr val="E9E4D7"/>
                </a:solidFill>
                <a:effectLst/>
              </a:rPr>
              <a:t>Bet</a:t>
            </a:r>
          </a:p>
          <a:p>
            <a:pPr marL="0" marR="0" indent="0" defTabSz="914400" rtl="0" eaLnBrk="0" fontAlgn="base" latinLnBrk="0" hangingPunct="0">
              <a:lnSpc>
                <a:spcPct val="100000"/>
              </a:lnSpc>
              <a:spcBef>
                <a:spcPct val="0"/>
              </a:spcBef>
              <a:spcAft>
                <a:spcPct val="0"/>
              </a:spcAft>
              <a:buClrTx/>
              <a:buSzTx/>
              <a:buFontTx/>
              <a:buNone/>
              <a:tabLst/>
            </a:pPr>
            <a:r>
              <a:rPr lang="en-US" sz="2400" b="1" dirty="0">
                <a:solidFill>
                  <a:srgbClr val="E9E4D7"/>
                </a:solidFill>
              </a:rPr>
              <a:t>Small</a:t>
            </a:r>
            <a:endParaRPr kumimoji="0" lang="en-US" sz="2400" b="1" i="0" u="none" strike="noStrike" cap="none" normalizeH="0" baseline="0" dirty="0">
              <a:ln>
                <a:noFill/>
              </a:ln>
              <a:solidFill>
                <a:srgbClr val="E9E4D7"/>
              </a:solidFill>
              <a:effectLst/>
            </a:endParaRPr>
          </a:p>
        </p:txBody>
      </p:sp>
      <p:sp>
        <p:nvSpPr>
          <p:cNvPr id="11" name="Oval 10"/>
          <p:cNvSpPr/>
          <p:nvPr/>
        </p:nvSpPr>
        <p:spPr bwMode="auto">
          <a:xfrm>
            <a:off x="7345825" y="1916484"/>
            <a:ext cx="1635008" cy="1226256"/>
          </a:xfrm>
          <a:prstGeom prst="ellipse">
            <a:avLst/>
          </a:prstGeom>
          <a:solidFill>
            <a:srgbClr val="FFFF00">
              <a:alpha val="66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FF"/>
                </a:solidFill>
                <a:effectLst/>
              </a:rPr>
              <a:t>Move</a:t>
            </a:r>
          </a:p>
          <a:p>
            <a:pPr marL="0" marR="0" indent="0" defTabSz="914400" rtl="0" eaLnBrk="0" fontAlgn="base" latinLnBrk="0" hangingPunct="0">
              <a:lnSpc>
                <a:spcPct val="100000"/>
              </a:lnSpc>
              <a:spcBef>
                <a:spcPct val="0"/>
              </a:spcBef>
              <a:spcAft>
                <a:spcPct val="0"/>
              </a:spcAft>
              <a:buClrTx/>
              <a:buSzTx/>
              <a:buFontTx/>
              <a:buNone/>
              <a:tabLst/>
            </a:pPr>
            <a:r>
              <a:rPr lang="en-US" sz="2400" b="1" dirty="0">
                <a:solidFill>
                  <a:srgbClr val="0000FF"/>
                </a:solidFill>
              </a:rPr>
              <a:t>Fast</a:t>
            </a:r>
            <a:endParaRPr kumimoji="0" lang="en-US" sz="2400" b="1" i="0" u="none" strike="noStrike" cap="none" normalizeH="0" baseline="0" dirty="0">
              <a:ln>
                <a:noFill/>
              </a:ln>
              <a:solidFill>
                <a:srgbClr val="0000FF"/>
              </a:solidFill>
              <a:effectLst/>
            </a:endParaRPr>
          </a:p>
        </p:txBody>
      </p:sp>
      <p:sp>
        <p:nvSpPr>
          <p:cNvPr id="12" name="TextBox 11"/>
          <p:cNvSpPr txBox="1"/>
          <p:nvPr/>
        </p:nvSpPr>
        <p:spPr>
          <a:xfrm>
            <a:off x="8623065" y="1704503"/>
            <a:ext cx="482824" cy="369332"/>
          </a:xfrm>
          <a:prstGeom prst="rect">
            <a:avLst/>
          </a:prstGeom>
          <a:noFill/>
        </p:spPr>
        <p:txBody>
          <a:bodyPr wrap="none" rtlCol="0">
            <a:spAutoFit/>
          </a:bodyPr>
          <a:lstStyle/>
          <a:p>
            <a:r>
              <a:rPr lang="en-US" dirty="0"/>
              <a:t>TM</a:t>
            </a:r>
          </a:p>
        </p:txBody>
      </p:sp>
    </p:spTree>
    <p:extLst>
      <p:ext uri="{BB962C8B-B14F-4D97-AF65-F5344CB8AC3E}">
        <p14:creationId xmlns:p14="http://schemas.microsoft.com/office/powerpoint/2010/main" val="1677287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7"/>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8"/>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9"/>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10"/>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11"/>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bwMode="auto">
          <a:xfrm>
            <a:off x="116786" y="361664"/>
            <a:ext cx="1635008" cy="1226256"/>
          </a:xfrm>
          <a:prstGeom prst="ellipse">
            <a:avLst/>
          </a:prstGeom>
          <a:solidFill>
            <a:srgbClr val="FF0000">
              <a:alpha val="66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rgbClr val="E9E4D7"/>
                </a:solidFill>
                <a:effectLst/>
              </a:rPr>
              <a:t>Be</a:t>
            </a:r>
          </a:p>
          <a:p>
            <a:pPr marL="0" marR="0" indent="0" defTabSz="914400" rtl="0" eaLnBrk="0" fontAlgn="base" latinLnBrk="0" hangingPunct="0">
              <a:lnSpc>
                <a:spcPct val="100000"/>
              </a:lnSpc>
              <a:spcBef>
                <a:spcPct val="0"/>
              </a:spcBef>
              <a:spcAft>
                <a:spcPct val="0"/>
              </a:spcAft>
              <a:buClrTx/>
              <a:buSzTx/>
              <a:buFontTx/>
              <a:buNone/>
              <a:tabLst/>
            </a:pPr>
            <a:r>
              <a:rPr lang="en-US" sz="2400" b="1" dirty="0">
                <a:solidFill>
                  <a:srgbClr val="E9E4D7"/>
                </a:solidFill>
              </a:rPr>
              <a:t>Bold</a:t>
            </a:r>
            <a:endParaRPr kumimoji="0" lang="en-US" sz="2400" b="1" i="0" u="none" strike="noStrike" cap="none" normalizeH="0" baseline="0" dirty="0">
              <a:ln>
                <a:noFill/>
              </a:ln>
              <a:solidFill>
                <a:srgbClr val="E9E4D7"/>
              </a:solidFill>
              <a:effectLst/>
            </a:endParaRPr>
          </a:p>
        </p:txBody>
      </p:sp>
      <p:sp>
        <p:nvSpPr>
          <p:cNvPr id="10" name="Content Placeholder 9"/>
          <p:cNvSpPr>
            <a:spLocks noGrp="1"/>
          </p:cNvSpPr>
          <p:nvPr>
            <p:ph idx="4294967295"/>
          </p:nvPr>
        </p:nvSpPr>
        <p:spPr>
          <a:xfrm>
            <a:off x="604810" y="1806123"/>
            <a:ext cx="8077200" cy="2135676"/>
          </a:xfrm>
        </p:spPr>
        <p:txBody>
          <a:bodyPr/>
          <a:lstStyle/>
          <a:p>
            <a:r>
              <a:rPr lang="en-US" dirty="0"/>
              <a:t>Have a Big Vision</a:t>
            </a:r>
          </a:p>
          <a:p>
            <a:pPr lvl="1"/>
            <a:r>
              <a:rPr lang="en-US" dirty="0"/>
              <a:t>Netscape:  Make the entire web visible</a:t>
            </a:r>
          </a:p>
          <a:p>
            <a:pPr lvl="1"/>
            <a:r>
              <a:rPr lang="en-US" dirty="0"/>
              <a:t>Google:  Own the Internet</a:t>
            </a:r>
          </a:p>
          <a:p>
            <a:pPr lvl="1"/>
            <a:r>
              <a:rPr lang="en-US" dirty="0"/>
              <a:t>Facebook:  Connect the planet</a:t>
            </a:r>
          </a:p>
          <a:p>
            <a:endParaRPr lang="en-US" dirty="0"/>
          </a:p>
          <a:p>
            <a:endParaRPr lang="en-US" dirty="0"/>
          </a:p>
        </p:txBody>
      </p:sp>
    </p:spTree>
    <p:extLst>
      <p:ext uri="{BB962C8B-B14F-4D97-AF65-F5344CB8AC3E}">
        <p14:creationId xmlns:p14="http://schemas.microsoft.com/office/powerpoint/2010/main" val="3557215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Do We Mean By “Fail Fast”?</a:t>
            </a:r>
          </a:p>
        </p:txBody>
      </p:sp>
      <p:sp>
        <p:nvSpPr>
          <p:cNvPr id="3" name="Content Placeholder 2"/>
          <p:cNvSpPr>
            <a:spLocks noGrp="1"/>
          </p:cNvSpPr>
          <p:nvPr>
            <p:ph idx="1"/>
          </p:nvPr>
        </p:nvSpPr>
        <p:spPr>
          <a:xfrm>
            <a:off x="457200" y="1168147"/>
            <a:ext cx="8229600" cy="1739646"/>
          </a:xfrm>
        </p:spPr>
        <p:txBody>
          <a:bodyPr/>
          <a:lstStyle/>
          <a:p>
            <a:r>
              <a:rPr lang="en-US" dirty="0"/>
              <a:t>NOT “Bankrupt Your Company”</a:t>
            </a:r>
          </a:p>
          <a:p>
            <a:r>
              <a:rPr lang="en-US" dirty="0"/>
              <a:t>To “fail” is to discover what doesn’t work</a:t>
            </a:r>
          </a:p>
          <a:p>
            <a:pPr lvl="1"/>
            <a:r>
              <a:rPr lang="en-US" dirty="0"/>
              <a:t>By testing it in the marketplace</a:t>
            </a:r>
          </a:p>
          <a:p>
            <a:pPr lvl="1"/>
            <a:r>
              <a:rPr lang="en-US" dirty="0"/>
              <a:t>Test early and often</a:t>
            </a:r>
          </a:p>
          <a:p>
            <a:pPr lvl="1"/>
            <a:r>
              <a:rPr lang="en-US" dirty="0"/>
              <a:t>Learn from failures</a:t>
            </a:r>
          </a:p>
          <a:p>
            <a:endParaRPr lang="en-US" dirty="0"/>
          </a:p>
        </p:txBody>
      </p:sp>
      <p:sp>
        <p:nvSpPr>
          <p:cNvPr id="4" name="Right Arrow 17"/>
          <p:cNvSpPr/>
          <p:nvPr/>
        </p:nvSpPr>
        <p:spPr>
          <a:xfrm>
            <a:off x="5721476" y="2801915"/>
            <a:ext cx="1385455" cy="361604"/>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18"/>
          <p:cNvSpPr/>
          <p:nvPr/>
        </p:nvSpPr>
        <p:spPr>
          <a:xfrm rot="7728681">
            <a:off x="6753688" y="3313783"/>
            <a:ext cx="867708" cy="482139"/>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19"/>
          <p:cNvSpPr/>
          <p:nvPr/>
        </p:nvSpPr>
        <p:spPr>
          <a:xfrm rot="13871319" flipV="1">
            <a:off x="5396307" y="3414591"/>
            <a:ext cx="697441" cy="482139"/>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574320" y="2552534"/>
            <a:ext cx="1147157" cy="8603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t>Build</a:t>
            </a:r>
          </a:p>
        </p:txBody>
      </p:sp>
      <p:sp>
        <p:nvSpPr>
          <p:cNvPr id="8" name="Oval 7"/>
          <p:cNvSpPr/>
          <p:nvPr/>
        </p:nvSpPr>
        <p:spPr>
          <a:xfrm>
            <a:off x="7106931" y="2552533"/>
            <a:ext cx="1147157" cy="8603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t>Measure</a:t>
            </a:r>
          </a:p>
        </p:txBody>
      </p:sp>
      <p:sp>
        <p:nvSpPr>
          <p:cNvPr id="9" name="Oval 8"/>
          <p:cNvSpPr/>
          <p:nvPr/>
        </p:nvSpPr>
        <p:spPr>
          <a:xfrm>
            <a:off x="5840625" y="3739171"/>
            <a:ext cx="1147157" cy="8603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t>Learn</a:t>
            </a:r>
          </a:p>
        </p:txBody>
      </p:sp>
    </p:spTree>
    <p:extLst>
      <p:ext uri="{BB962C8B-B14F-4D97-AF65-F5344CB8AC3E}">
        <p14:creationId xmlns:p14="http://schemas.microsoft.com/office/powerpoint/2010/main" val="3979701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par>
                          <p:cTn id="21" fill="hold">
                            <p:stCondLst>
                              <p:cond delay="1000"/>
                            </p:stCondLst>
                            <p:childTnLst>
                              <p:par>
                                <p:cTn id="22" presetID="22" presetClass="entr" presetSubtype="4"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bwMode="auto">
          <a:xfrm>
            <a:off x="293699" y="361664"/>
            <a:ext cx="1635008" cy="1226256"/>
          </a:xfrm>
          <a:prstGeom prst="ellipse">
            <a:avLst/>
          </a:prstGeom>
          <a:solidFill>
            <a:srgbClr val="660066">
              <a:alpha val="66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rgbClr val="E9E4D7"/>
                </a:solidFill>
                <a:effectLst/>
              </a:rPr>
              <a:t>Make</a:t>
            </a:r>
          </a:p>
          <a:p>
            <a:pPr marL="0" marR="0" indent="0"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rgbClr val="E9E4D7"/>
                </a:solidFill>
                <a:effectLst/>
              </a:rPr>
              <a:t>Stuff</a:t>
            </a:r>
          </a:p>
        </p:txBody>
      </p:sp>
      <p:pic>
        <p:nvPicPr>
          <p:cNvPr id="9" name="Picture 8"/>
          <p:cNvPicPr>
            <a:picLocks noChangeAspect="1"/>
          </p:cNvPicPr>
          <p:nvPr/>
        </p:nvPicPr>
        <p:blipFill>
          <a:blip r:embed="rId2"/>
          <a:stretch>
            <a:fillRect/>
          </a:stretch>
        </p:blipFill>
        <p:spPr>
          <a:xfrm>
            <a:off x="2407780" y="971550"/>
            <a:ext cx="6350000" cy="3190875"/>
          </a:xfrm>
          <a:prstGeom prst="rect">
            <a:avLst/>
          </a:prstGeom>
        </p:spPr>
      </p:pic>
    </p:spTree>
    <p:extLst>
      <p:ext uri="{BB962C8B-B14F-4D97-AF65-F5344CB8AC3E}">
        <p14:creationId xmlns:p14="http://schemas.microsoft.com/office/powerpoint/2010/main" val="7151570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bwMode="auto">
          <a:xfrm>
            <a:off x="425662" y="361664"/>
            <a:ext cx="1635008" cy="1226256"/>
          </a:xfrm>
          <a:prstGeom prst="ellipse">
            <a:avLst/>
          </a:prstGeom>
          <a:solidFill>
            <a:srgbClr val="800000">
              <a:alpha val="66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rgbClr val="E9E4D7"/>
                </a:solidFill>
                <a:effectLst/>
              </a:rPr>
              <a:t>Bet</a:t>
            </a:r>
          </a:p>
          <a:p>
            <a:pPr marL="0" marR="0" indent="0" defTabSz="914400" rtl="0" eaLnBrk="0" fontAlgn="base" latinLnBrk="0" hangingPunct="0">
              <a:lnSpc>
                <a:spcPct val="100000"/>
              </a:lnSpc>
              <a:spcBef>
                <a:spcPct val="0"/>
              </a:spcBef>
              <a:spcAft>
                <a:spcPct val="0"/>
              </a:spcAft>
              <a:buClrTx/>
              <a:buSzTx/>
              <a:buFontTx/>
              <a:buNone/>
              <a:tabLst/>
            </a:pPr>
            <a:r>
              <a:rPr lang="en-US" sz="2400" b="1" dirty="0">
                <a:solidFill>
                  <a:srgbClr val="E9E4D7"/>
                </a:solidFill>
              </a:rPr>
              <a:t>Small</a:t>
            </a:r>
            <a:endParaRPr kumimoji="0" lang="en-US" sz="2400" b="1" i="0" u="none" strike="noStrike" cap="none" normalizeH="0" baseline="0" dirty="0">
              <a:ln>
                <a:noFill/>
              </a:ln>
              <a:solidFill>
                <a:srgbClr val="E9E4D7"/>
              </a:solidFill>
              <a:effectLst/>
            </a:endParaRPr>
          </a:p>
        </p:txBody>
      </p:sp>
      <p:pic>
        <p:nvPicPr>
          <p:cNvPr id="9" name="Picture 8"/>
          <p:cNvPicPr>
            <a:picLocks noChangeAspect="1"/>
          </p:cNvPicPr>
          <p:nvPr/>
        </p:nvPicPr>
        <p:blipFill>
          <a:blip r:embed="rId2"/>
          <a:stretch>
            <a:fillRect/>
          </a:stretch>
        </p:blipFill>
        <p:spPr>
          <a:xfrm>
            <a:off x="2539910" y="1126012"/>
            <a:ext cx="5958719" cy="2971911"/>
          </a:xfrm>
          <a:prstGeom prst="rect">
            <a:avLst/>
          </a:prstGeom>
        </p:spPr>
      </p:pic>
    </p:spTree>
    <p:extLst>
      <p:ext uri="{BB962C8B-B14F-4D97-AF65-F5344CB8AC3E}">
        <p14:creationId xmlns:p14="http://schemas.microsoft.com/office/powerpoint/2010/main" val="19020325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231392" y="774954"/>
            <a:ext cx="7766304" cy="4368547"/>
          </a:xfrm>
          <a:prstGeom prst="rect">
            <a:avLst/>
          </a:prstGeom>
        </p:spPr>
      </p:pic>
      <p:sp>
        <p:nvSpPr>
          <p:cNvPr id="7" name="TextBox 6"/>
          <p:cNvSpPr txBox="1"/>
          <p:nvPr/>
        </p:nvSpPr>
        <p:spPr>
          <a:xfrm>
            <a:off x="428244" y="459486"/>
            <a:ext cx="6740652" cy="369332"/>
          </a:xfrm>
          <a:prstGeom prst="rect">
            <a:avLst/>
          </a:prstGeom>
          <a:noFill/>
        </p:spPr>
        <p:txBody>
          <a:bodyPr wrap="square" rtlCol="0">
            <a:spAutoFit/>
          </a:bodyPr>
          <a:lstStyle/>
          <a:p>
            <a:r>
              <a:rPr lang="en-US" i="1" dirty="0">
                <a:solidFill>
                  <a:schemeClr val="tx1"/>
                </a:solidFill>
                <a:latin typeface="Times New Roman" pitchFamily="18" charset="0"/>
                <a:cs typeface="Times New Roman" pitchFamily="18" charset="0"/>
              </a:rPr>
              <a:t>Business Design Tool:  </a:t>
            </a:r>
            <a:r>
              <a:rPr lang="en-US" b="1" i="1" dirty="0">
                <a:solidFill>
                  <a:schemeClr val="tx1"/>
                </a:solidFill>
                <a:latin typeface="Times New Roman" pitchFamily="18" charset="0"/>
                <a:cs typeface="Times New Roman" pitchFamily="18" charset="0"/>
              </a:rPr>
              <a:t>The Business Model Canvas</a:t>
            </a:r>
          </a:p>
        </p:txBody>
      </p:sp>
    </p:spTree>
    <p:extLst>
      <p:ext uri="{BB962C8B-B14F-4D97-AF65-F5344CB8AC3E}">
        <p14:creationId xmlns:p14="http://schemas.microsoft.com/office/powerpoint/2010/main" val="2142104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p:txBody>
          <a:bodyPr/>
          <a:lstStyle/>
          <a:p>
            <a:pPr lvl="0"/>
            <a:r>
              <a:rPr lang="en-US" dirty="0" smtClean="0">
                <a:sym typeface="Merriweather"/>
              </a:rPr>
              <a:t>The iiED Mission:</a:t>
            </a:r>
            <a:endParaRPr lang="en-US" dirty="0">
              <a:sym typeface="Merriweather"/>
            </a:endParaRPr>
          </a:p>
        </p:txBody>
      </p:sp>
      <p:sp>
        <p:nvSpPr>
          <p:cNvPr id="150" name="Shape 150"/>
          <p:cNvSpPr txBox="1">
            <a:spLocks noGrp="1"/>
          </p:cNvSpPr>
          <p:nvPr>
            <p:ph type="body" idx="1"/>
          </p:nvPr>
        </p:nvSpPr>
        <p:spPr/>
        <p:txBody>
          <a:bodyPr/>
          <a:lstStyle/>
          <a:p>
            <a:r>
              <a:rPr lang="en-US" dirty="0" smtClean="0"/>
              <a:t>Develop the knowledge, expertise and financial resources needed to </a:t>
            </a:r>
            <a:r>
              <a:rPr lang="en-US" b="1" dirty="0" smtClean="0"/>
              <a:t>create and support a vibrant entrepreneurial community</a:t>
            </a:r>
            <a:r>
              <a:rPr lang="en-US" dirty="0" smtClean="0"/>
              <a:t> and successful, growing businesses and social ventures in the Tri-county region</a:t>
            </a:r>
          </a:p>
          <a:p>
            <a:r>
              <a:rPr lang="en-US" b="1" dirty="0" smtClean="0"/>
              <a:t>Collaborate</a:t>
            </a:r>
            <a:r>
              <a:rPr lang="en-US" dirty="0" smtClean="0"/>
              <a:t> with regional and global public and private institutions to develop and deliver programs and events for the university community and the region to connect the local economy to the global market place  </a:t>
            </a:r>
            <a:endParaRPr lang="en-US" dirty="0">
              <a:sym typeface="Merriweather"/>
            </a:endParaRPr>
          </a:p>
        </p:txBody>
      </p:sp>
    </p:spTree>
    <p:extLst>
      <p:ext uri="{BB962C8B-B14F-4D97-AF65-F5344CB8AC3E}">
        <p14:creationId xmlns:p14="http://schemas.microsoft.com/office/powerpoint/2010/main" val="405505865"/>
      </p:ext>
    </p:extLst>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62ilb51hltx0.cloudfront.net/max/2000/1*GXzO2rSTujDzZ24YQ28lIA.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6184"/>
            <a:ext cx="9191396" cy="45773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73769"/>
            <a:ext cx="8814216" cy="954107"/>
          </a:xfrm>
          <a:prstGeom prst="rect">
            <a:avLst/>
          </a:prstGeom>
          <a:noFill/>
        </p:spPr>
        <p:txBody>
          <a:bodyPr wrap="square" rtlCol="0">
            <a:spAutoFit/>
          </a:bodyPr>
          <a:lstStyle/>
          <a:p>
            <a:r>
              <a:rPr lang="en-US" sz="2800" b="1" dirty="0" smtClean="0"/>
              <a:t>Who Will Be The Blue Silicon Valley “Traitorous Eight”?</a:t>
            </a:r>
            <a:endParaRPr lang="en-US" sz="2800" b="1" dirty="0"/>
          </a:p>
        </p:txBody>
      </p:sp>
    </p:spTree>
    <p:extLst>
      <p:ext uri="{BB962C8B-B14F-4D97-AF65-F5344CB8AC3E}">
        <p14:creationId xmlns:p14="http://schemas.microsoft.com/office/powerpoint/2010/main" val="1147008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Silicon Valley Environment</a:t>
            </a:r>
          </a:p>
        </p:txBody>
      </p:sp>
      <p:sp>
        <p:nvSpPr>
          <p:cNvPr id="3" name="Content Placeholder 2"/>
          <p:cNvSpPr>
            <a:spLocks noGrp="1"/>
          </p:cNvSpPr>
          <p:nvPr>
            <p:ph idx="1"/>
          </p:nvPr>
        </p:nvSpPr>
        <p:spPr>
          <a:xfrm>
            <a:off x="457200" y="1314451"/>
            <a:ext cx="8077200" cy="1751393"/>
          </a:xfrm>
        </p:spPr>
        <p:txBody>
          <a:bodyPr/>
          <a:lstStyle/>
          <a:p>
            <a:r>
              <a:rPr lang="en-US" dirty="0"/>
              <a:t>Radically new technologies</a:t>
            </a:r>
          </a:p>
          <a:p>
            <a:r>
              <a:rPr lang="en-US" dirty="0"/>
              <a:t>Creating radically new markets</a:t>
            </a:r>
          </a:p>
          <a:p>
            <a:r>
              <a:rPr lang="en-US" dirty="0"/>
              <a:t>Driven by engineers (hardware/software) not product managers</a:t>
            </a:r>
          </a:p>
          <a:p>
            <a:r>
              <a:rPr lang="en-US" dirty="0"/>
              <a:t>With a mission to change the world</a:t>
            </a:r>
          </a:p>
          <a:p>
            <a:endParaRPr lang="en-US" dirty="0"/>
          </a:p>
        </p:txBody>
      </p:sp>
      <p:pic>
        <p:nvPicPr>
          <p:cNvPr id="1028" name="Picture 4" descr="Image result for radical technolog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1280" y="3638767"/>
            <a:ext cx="4614484" cy="732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967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6540" y="873425"/>
            <a:ext cx="5748690" cy="2739211"/>
          </a:xfrm>
          <a:prstGeom prst="rect">
            <a:avLst/>
          </a:prstGeom>
          <a:noFill/>
        </p:spPr>
        <p:txBody>
          <a:bodyPr wrap="none" rtlCol="0">
            <a:spAutoFit/>
          </a:bodyPr>
          <a:lstStyle/>
          <a:p>
            <a:pPr algn="ctr"/>
            <a:r>
              <a:rPr lang="en-US" sz="2800" b="1" dirty="0">
                <a:solidFill>
                  <a:schemeClr val="tx1"/>
                </a:solidFill>
              </a:rPr>
              <a:t>Contact Information</a:t>
            </a:r>
          </a:p>
          <a:p>
            <a:endParaRPr lang="en-US" b="1" dirty="0">
              <a:solidFill>
                <a:schemeClr val="tx1"/>
              </a:solidFill>
            </a:endParaRPr>
          </a:p>
          <a:p>
            <a:r>
              <a:rPr lang="en-US" b="1" dirty="0">
                <a:solidFill>
                  <a:schemeClr val="tx1"/>
                </a:solidFill>
              </a:rPr>
              <a:t>Brad Barbeau, Ph.D.</a:t>
            </a:r>
          </a:p>
          <a:p>
            <a:r>
              <a:rPr lang="en-US" b="1" dirty="0">
                <a:solidFill>
                  <a:schemeClr val="tx1"/>
                </a:solidFill>
              </a:rPr>
              <a:t>Associate Professor, </a:t>
            </a:r>
          </a:p>
          <a:p>
            <a:r>
              <a:rPr lang="en-US" b="1" dirty="0">
                <a:solidFill>
                  <a:schemeClr val="tx1"/>
                </a:solidFill>
              </a:rPr>
              <a:t>CSU Monterey Bay College of Business</a:t>
            </a:r>
          </a:p>
          <a:p>
            <a:r>
              <a:rPr lang="en-US" b="1" dirty="0">
                <a:solidFill>
                  <a:schemeClr val="tx1"/>
                </a:solidFill>
              </a:rPr>
              <a:t>Executive Director, </a:t>
            </a:r>
          </a:p>
          <a:p>
            <a:r>
              <a:rPr lang="en-US" b="1" dirty="0">
                <a:solidFill>
                  <a:schemeClr val="tx1"/>
                </a:solidFill>
              </a:rPr>
              <a:t>Institute for Innovation and Economic Development</a:t>
            </a:r>
          </a:p>
          <a:p>
            <a:r>
              <a:rPr lang="en-US" b="1" dirty="0">
                <a:solidFill>
                  <a:schemeClr val="tx1"/>
                </a:solidFill>
                <a:hlinkClick r:id="rId2"/>
              </a:rPr>
              <a:t>bbarbeau@csumb.edu</a:t>
            </a:r>
            <a:endParaRPr lang="en-US" b="1" dirty="0">
              <a:solidFill>
                <a:schemeClr val="tx1"/>
              </a:solidFill>
            </a:endParaRPr>
          </a:p>
          <a:p>
            <a:r>
              <a:rPr lang="en-US" b="1" dirty="0">
                <a:solidFill>
                  <a:schemeClr val="tx1"/>
                </a:solidFill>
              </a:rPr>
              <a:t>831.582.4288</a:t>
            </a:r>
          </a:p>
        </p:txBody>
      </p:sp>
    </p:spTree>
    <p:extLst>
      <p:ext uri="{BB962C8B-B14F-4D97-AF65-F5344CB8AC3E}">
        <p14:creationId xmlns:p14="http://schemas.microsoft.com/office/powerpoint/2010/main" val="2916905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457200" y="342901"/>
            <a:ext cx="8218500" cy="9143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1" dirty="0" smtClean="0">
                <a:solidFill>
                  <a:schemeClr val="dk2"/>
                </a:solidFill>
                <a:latin typeface="Merriweather"/>
                <a:ea typeface="Merriweather"/>
                <a:cs typeface="Merriweather"/>
                <a:sym typeface="Merriweather"/>
              </a:rPr>
              <a:t>iiED Personnel</a:t>
            </a:r>
            <a:endParaRPr lang="en-US" sz="4400" b="1" dirty="0">
              <a:solidFill>
                <a:schemeClr val="dk2"/>
              </a:solidFill>
              <a:latin typeface="Merriweather"/>
              <a:ea typeface="Merriweather"/>
              <a:cs typeface="Merriweather"/>
              <a:sym typeface="Merriweather"/>
            </a:endParaRPr>
          </a:p>
        </p:txBody>
      </p:sp>
      <p:sp>
        <p:nvSpPr>
          <p:cNvPr id="163" name="Shape 163"/>
          <p:cNvSpPr txBox="1">
            <a:spLocks noGrp="1"/>
          </p:cNvSpPr>
          <p:nvPr>
            <p:ph type="body" idx="1"/>
          </p:nvPr>
        </p:nvSpPr>
        <p:spPr>
          <a:xfrm>
            <a:off x="457201" y="1314451"/>
            <a:ext cx="7425888" cy="2793491"/>
          </a:xfrm>
          <a:prstGeom prst="rect">
            <a:avLst/>
          </a:prstGeom>
          <a:noFill/>
          <a:ln>
            <a:noFill/>
          </a:ln>
        </p:spPr>
        <p:txBody>
          <a:bodyPr lIns="91425" tIns="45700" rIns="91425" bIns="45700" anchor="t" anchorCtr="0">
            <a:noAutofit/>
          </a:bodyPr>
          <a:lstStyle/>
          <a:p>
            <a:pPr marL="457200" marR="0" lvl="0" indent="-342900" algn="l" rtl="0">
              <a:spcBef>
                <a:spcPts val="0"/>
              </a:spcBef>
              <a:spcAft>
                <a:spcPts val="0"/>
              </a:spcAft>
              <a:buClr>
                <a:schemeClr val="dk1"/>
              </a:buClr>
              <a:buSzPct val="100000"/>
              <a:buFont typeface="Merriweather"/>
              <a:buChar char="●"/>
            </a:pPr>
            <a:r>
              <a:rPr lang="en-US" sz="1800" dirty="0" smtClean="0">
                <a:solidFill>
                  <a:schemeClr val="dk1"/>
                </a:solidFill>
                <a:latin typeface="Merriweather"/>
                <a:ea typeface="Merriweather"/>
                <a:cs typeface="Merriweather"/>
                <a:sym typeface="Merriweather"/>
              </a:rPr>
              <a:t>Executive </a:t>
            </a:r>
            <a:r>
              <a:rPr lang="en-US" sz="1800" dirty="0">
                <a:solidFill>
                  <a:schemeClr val="dk1"/>
                </a:solidFill>
                <a:latin typeface="Merriweather"/>
                <a:ea typeface="Merriweather"/>
                <a:cs typeface="Merriweather"/>
                <a:sym typeface="Merriweather"/>
              </a:rPr>
              <a:t>Director - Dr. Brad Barbeau </a:t>
            </a:r>
            <a:r>
              <a:rPr lang="en-US" sz="1800" dirty="0" smtClean="0">
                <a:solidFill>
                  <a:schemeClr val="dk1"/>
                </a:solidFill>
                <a:latin typeface="Merriweather"/>
                <a:ea typeface="Merriweather"/>
                <a:cs typeface="Merriweather"/>
                <a:sym typeface="Merriweather"/>
              </a:rPr>
              <a:t>(College of Business)</a:t>
            </a:r>
            <a:endParaRPr lang="en-US" sz="1800" dirty="0">
              <a:solidFill>
                <a:schemeClr val="dk1"/>
              </a:solidFill>
              <a:latin typeface="Merriweather"/>
              <a:ea typeface="Merriweather"/>
              <a:cs typeface="Merriweather"/>
              <a:sym typeface="Merriweather"/>
            </a:endParaRPr>
          </a:p>
          <a:p>
            <a:pPr marL="457200" marR="0" lvl="0" indent="-342900" algn="l" rtl="0">
              <a:spcBef>
                <a:spcPts val="0"/>
              </a:spcBef>
              <a:spcAft>
                <a:spcPts val="0"/>
              </a:spcAft>
              <a:buClr>
                <a:schemeClr val="dk1"/>
              </a:buClr>
              <a:buSzPct val="100000"/>
              <a:buFont typeface="Merriweather"/>
              <a:buChar char="●"/>
            </a:pPr>
            <a:r>
              <a:rPr lang="en-US" sz="1800" dirty="0" smtClean="0">
                <a:solidFill>
                  <a:schemeClr val="dk1"/>
                </a:solidFill>
                <a:latin typeface="Merriweather"/>
                <a:ea typeface="Merriweather"/>
                <a:cs typeface="Merriweather"/>
                <a:sym typeface="Merriweather"/>
              </a:rPr>
              <a:t>Director - Dr. Eric Tao (School of Computing and Design)</a:t>
            </a:r>
          </a:p>
          <a:p>
            <a:pPr marL="457200" marR="0" lvl="0" indent="-342900" algn="l" rtl="0">
              <a:spcBef>
                <a:spcPts val="0"/>
              </a:spcBef>
              <a:spcAft>
                <a:spcPts val="0"/>
              </a:spcAft>
              <a:buClr>
                <a:schemeClr val="dk1"/>
              </a:buClr>
              <a:buSzPct val="100000"/>
              <a:buFont typeface="Merriweather"/>
              <a:buChar char="●"/>
            </a:pPr>
            <a:r>
              <a:rPr lang="en-US" sz="1800" dirty="0" smtClean="0">
                <a:solidFill>
                  <a:schemeClr val="dk1"/>
                </a:solidFill>
                <a:latin typeface="Merriweather"/>
                <a:ea typeface="Merriweather"/>
                <a:cs typeface="Merriweather"/>
                <a:sym typeface="Merriweather"/>
              </a:rPr>
              <a:t>Program </a:t>
            </a:r>
            <a:r>
              <a:rPr lang="en-US" sz="1800" dirty="0">
                <a:solidFill>
                  <a:schemeClr val="dk1"/>
                </a:solidFill>
                <a:latin typeface="Merriweather"/>
                <a:ea typeface="Merriweather"/>
                <a:cs typeface="Merriweather"/>
                <a:sym typeface="Merriweather"/>
              </a:rPr>
              <a:t>Manager - </a:t>
            </a:r>
            <a:r>
              <a:rPr lang="en-US" sz="1800" dirty="0" err="1">
                <a:solidFill>
                  <a:schemeClr val="dk1"/>
                </a:solidFill>
                <a:latin typeface="Merriweather"/>
                <a:ea typeface="Merriweather"/>
                <a:cs typeface="Merriweather"/>
                <a:sym typeface="Merriweather"/>
              </a:rPr>
              <a:t>MaryJo</a:t>
            </a:r>
            <a:r>
              <a:rPr lang="en-US" sz="1800" dirty="0">
                <a:solidFill>
                  <a:schemeClr val="dk1"/>
                </a:solidFill>
                <a:latin typeface="Merriweather"/>
                <a:ea typeface="Merriweather"/>
                <a:cs typeface="Merriweather"/>
                <a:sym typeface="Merriweather"/>
              </a:rPr>
              <a:t> </a:t>
            </a:r>
            <a:r>
              <a:rPr lang="en-US" sz="1800" dirty="0" err="1">
                <a:solidFill>
                  <a:schemeClr val="dk1"/>
                </a:solidFill>
                <a:latin typeface="Merriweather"/>
                <a:ea typeface="Merriweather"/>
                <a:cs typeface="Merriweather"/>
                <a:sym typeface="Merriweather"/>
              </a:rPr>
              <a:t>Zenk</a:t>
            </a:r>
            <a:r>
              <a:rPr lang="en-US" sz="1800" dirty="0">
                <a:solidFill>
                  <a:schemeClr val="dk1"/>
                </a:solidFill>
                <a:latin typeface="Merriweather"/>
                <a:ea typeface="Merriweather"/>
                <a:cs typeface="Merriweather"/>
                <a:sym typeface="Merriweather"/>
              </a:rPr>
              <a:t> </a:t>
            </a:r>
            <a:endParaRPr lang="en-US" sz="1800" dirty="0" smtClean="0">
              <a:solidFill>
                <a:schemeClr val="dk1"/>
              </a:solidFill>
              <a:latin typeface="Merriweather"/>
              <a:ea typeface="Merriweather"/>
              <a:cs typeface="Merriweather"/>
              <a:sym typeface="Merriweather"/>
            </a:endParaRPr>
          </a:p>
          <a:p>
            <a:pPr marL="457200" marR="0" lvl="0" indent="-342900" algn="l" rtl="0">
              <a:spcBef>
                <a:spcPts val="0"/>
              </a:spcBef>
              <a:spcAft>
                <a:spcPts val="0"/>
              </a:spcAft>
              <a:buClr>
                <a:schemeClr val="dk1"/>
              </a:buClr>
              <a:buSzPct val="100000"/>
              <a:buFont typeface="Merriweather"/>
              <a:buChar char="●"/>
            </a:pPr>
            <a:r>
              <a:rPr lang="en-US" dirty="0" smtClean="0">
                <a:solidFill>
                  <a:schemeClr val="dk1"/>
                </a:solidFill>
                <a:latin typeface="Merriweather"/>
                <a:ea typeface="Merriweather"/>
                <a:cs typeface="Merriweather"/>
                <a:sym typeface="Merriweather"/>
              </a:rPr>
              <a:t>Faculty Associates and Community Volunteers!</a:t>
            </a:r>
            <a:endParaRPr lang="en-US" sz="1800" dirty="0" smtClean="0">
              <a:solidFill>
                <a:schemeClr val="dk1"/>
              </a:solidFill>
              <a:latin typeface="Merriweather"/>
              <a:ea typeface="Merriweather"/>
              <a:cs typeface="Merriweather"/>
              <a:sym typeface="Merriweather"/>
            </a:endParaRPr>
          </a:p>
        </p:txBody>
      </p:sp>
      <p:pic>
        <p:nvPicPr>
          <p:cNvPr id="164" name="Shape 164"/>
          <p:cNvPicPr preferRelativeResize="0"/>
          <p:nvPr/>
        </p:nvPicPr>
        <p:blipFill>
          <a:blip r:embed="rId3">
            <a:alphaModFix/>
          </a:blip>
          <a:stretch>
            <a:fillRect/>
          </a:stretch>
        </p:blipFill>
        <p:spPr>
          <a:xfrm>
            <a:off x="2878748" y="2816593"/>
            <a:ext cx="1092540" cy="1357662"/>
          </a:xfrm>
          <a:prstGeom prst="rect">
            <a:avLst/>
          </a:prstGeom>
          <a:noFill/>
          <a:ln>
            <a:noFill/>
          </a:ln>
        </p:spPr>
      </p:pic>
      <p:pic>
        <p:nvPicPr>
          <p:cNvPr id="165" name="Shape 165"/>
          <p:cNvPicPr preferRelativeResize="0"/>
          <p:nvPr/>
        </p:nvPicPr>
        <p:blipFill>
          <a:blip r:embed="rId4">
            <a:alphaModFix/>
          </a:blip>
          <a:stretch>
            <a:fillRect/>
          </a:stretch>
        </p:blipFill>
        <p:spPr>
          <a:xfrm>
            <a:off x="5710132" y="2816593"/>
            <a:ext cx="1389365" cy="1365181"/>
          </a:xfrm>
          <a:prstGeom prst="rect">
            <a:avLst/>
          </a:prstGeom>
          <a:noFill/>
          <a:ln>
            <a:noFill/>
          </a:ln>
        </p:spPr>
      </p:pic>
      <p:pic>
        <p:nvPicPr>
          <p:cNvPr id="166" name="Shape 166"/>
          <p:cNvPicPr preferRelativeResize="0"/>
          <p:nvPr/>
        </p:nvPicPr>
        <p:blipFill>
          <a:blip r:embed="rId5">
            <a:alphaModFix/>
          </a:blip>
          <a:stretch>
            <a:fillRect/>
          </a:stretch>
        </p:blipFill>
        <p:spPr>
          <a:xfrm>
            <a:off x="4208610" y="2816593"/>
            <a:ext cx="1350846" cy="1372175"/>
          </a:xfrm>
          <a:prstGeom prst="rect">
            <a:avLst/>
          </a:prstGeom>
          <a:noFill/>
          <a:ln>
            <a:noFill/>
          </a:ln>
        </p:spPr>
      </p:pic>
    </p:spTree>
    <p:extLst>
      <p:ext uri="{BB962C8B-B14F-4D97-AF65-F5344CB8AC3E}">
        <p14:creationId xmlns:p14="http://schemas.microsoft.com/office/powerpoint/2010/main" val="613050314"/>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C:\Users\barb9084\Google Drive\iiED\Logos\meetu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48583">
            <a:off x="5951060" y="2640790"/>
            <a:ext cx="2495550"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TextBox 9"/>
          <p:cNvSpPr txBox="1">
            <a:spLocks noChangeArrowheads="1"/>
          </p:cNvSpPr>
          <p:nvPr/>
        </p:nvSpPr>
        <p:spPr bwMode="auto">
          <a:xfrm rot="831707">
            <a:off x="5742683" y="4247655"/>
            <a:ext cx="2469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algn="ctr"/>
            <a:r>
              <a:rPr lang="en-US" altLang="en-US" sz="1400" b="1" dirty="0" smtClean="0">
                <a:latin typeface="Abadi MT Condensed Extra Bold"/>
                <a:ea typeface="Abadi MT Condensed Extra Bold"/>
                <a:cs typeface="Abadi MT Condensed Extra Bold"/>
              </a:rPr>
              <a:t>6:30pm 2</a:t>
            </a:r>
            <a:r>
              <a:rPr lang="en-US" altLang="en-US" sz="1400" b="1" baseline="30000" dirty="0" smtClean="0">
                <a:latin typeface="Abadi MT Condensed Extra Bold"/>
                <a:ea typeface="Abadi MT Condensed Extra Bold"/>
                <a:cs typeface="Abadi MT Condensed Extra Bold"/>
              </a:rPr>
              <a:t>nd</a:t>
            </a:r>
            <a:r>
              <a:rPr lang="en-US" altLang="en-US" sz="1400" b="1" dirty="0" smtClean="0">
                <a:latin typeface="Abadi MT Condensed Extra Bold"/>
                <a:ea typeface="Abadi MT Condensed Extra Bold"/>
                <a:cs typeface="Abadi MT Condensed Extra Bold"/>
              </a:rPr>
              <a:t> Tuesday of the month at the Press Club</a:t>
            </a:r>
            <a:endParaRPr lang="en-US" altLang="en-US" sz="1400" b="1" dirty="0">
              <a:latin typeface="Abadi MT Condensed Extra Bold"/>
              <a:ea typeface="Abadi MT Condensed Extra Bold"/>
              <a:cs typeface="Abadi MT Condensed Extra Bold"/>
            </a:endParaRPr>
          </a:p>
        </p:txBody>
      </p:sp>
      <p:grpSp>
        <p:nvGrpSpPr>
          <p:cNvPr id="18435" name="Group 11"/>
          <p:cNvGrpSpPr>
            <a:grpSpLocks/>
          </p:cNvGrpSpPr>
          <p:nvPr/>
        </p:nvGrpSpPr>
        <p:grpSpPr bwMode="auto">
          <a:xfrm>
            <a:off x="955675" y="0"/>
            <a:ext cx="5802313" cy="5129213"/>
            <a:chOff x="826022" y="653235"/>
            <a:chExt cx="5801358" cy="6064566"/>
          </a:xfrm>
        </p:grpSpPr>
        <p:pic>
          <p:nvPicPr>
            <p:cNvPr id="18436" name="Picture 12" descr="C:\Users\barb9084\Google Drive\iiED\Meetups\Logos\meetup_illustr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0982" y="653235"/>
              <a:ext cx="5406398"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2" descr="C:\Users\barb9084\Google Drive\iiED\Meetups\Logos\handou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022" y="3188562"/>
              <a:ext cx="4353537" cy="352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418640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 y="0"/>
            <a:ext cx="9138971" cy="5143500"/>
          </a:xfrm>
          <a:prstGeom prst="rect">
            <a:avLst/>
          </a:prstGeom>
        </p:spPr>
      </p:pic>
    </p:spTree>
    <p:extLst>
      <p:ext uri="{BB962C8B-B14F-4D97-AF65-F5344CB8AC3E}">
        <p14:creationId xmlns:p14="http://schemas.microsoft.com/office/powerpoint/2010/main" val="3932262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 y="0"/>
            <a:ext cx="9138971" cy="5143500"/>
          </a:xfrm>
          <a:prstGeom prst="rect">
            <a:avLst/>
          </a:prstGeom>
        </p:spPr>
      </p:pic>
    </p:spTree>
    <p:extLst>
      <p:ext uri="{BB962C8B-B14F-4D97-AF65-F5344CB8AC3E}">
        <p14:creationId xmlns:p14="http://schemas.microsoft.com/office/powerpoint/2010/main" val="4047950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barb9084\Google Drive\Startup Challenge\2017 Startup Challenge\Logos\Startup Challenge_vertical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532" y="558266"/>
            <a:ext cx="6651057" cy="4052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8566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barb9084\Google Drive\Startup Challenge\2017 Startup Challenge\Logos\Startup Challenge_vertical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3061" y="0"/>
            <a:ext cx="3786232" cy="23071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84421" y="2550695"/>
            <a:ext cx="5919537" cy="2031325"/>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New Venture Competition</a:t>
            </a:r>
          </a:p>
          <a:p>
            <a:pPr marL="285750" indent="-285750">
              <a:buFont typeface="Wingdings" panose="05000000000000000000" pitchFamily="2" charset="2"/>
              <a:buChar char="Ø"/>
            </a:pPr>
            <a:r>
              <a:rPr lang="en-US" dirty="0" smtClean="0"/>
              <a:t>Venture, Main Street, Student Divisions</a:t>
            </a:r>
          </a:p>
          <a:p>
            <a:pPr marL="285750" indent="-285750">
              <a:buFont typeface="Wingdings" panose="05000000000000000000" pitchFamily="2" charset="2"/>
              <a:buChar char="Ø"/>
            </a:pPr>
            <a:r>
              <a:rPr lang="en-US" dirty="0" smtClean="0"/>
              <a:t>Over $50,000 in prize money</a:t>
            </a:r>
          </a:p>
          <a:p>
            <a:pPr marL="285750" indent="-285750">
              <a:buFont typeface="Wingdings" panose="05000000000000000000" pitchFamily="2" charset="2"/>
              <a:buChar char="Ø"/>
            </a:pPr>
            <a:r>
              <a:rPr lang="en-US" dirty="0" smtClean="0"/>
              <a:t>Workshops and Mentoring for Participants</a:t>
            </a:r>
          </a:p>
          <a:p>
            <a:pPr marL="285750" indent="-285750">
              <a:buFont typeface="Wingdings" panose="05000000000000000000" pitchFamily="2" charset="2"/>
              <a:buChar char="Ø"/>
            </a:pPr>
            <a:r>
              <a:rPr lang="en-US" dirty="0" smtClean="0"/>
              <a:t>Applications Due March 13</a:t>
            </a:r>
            <a:r>
              <a:rPr lang="en-US" baseline="30000" dirty="0" smtClean="0"/>
              <a:t>th</a:t>
            </a:r>
            <a:endParaRPr lang="en-US" dirty="0" smtClean="0"/>
          </a:p>
          <a:p>
            <a:pPr marL="285750" indent="-285750">
              <a:buFont typeface="Wingdings" panose="05000000000000000000" pitchFamily="2" charset="2"/>
              <a:buChar char="Ø"/>
            </a:pPr>
            <a:r>
              <a:rPr lang="en-US" dirty="0" smtClean="0"/>
              <a:t>Qualifying Round April 7</a:t>
            </a:r>
            <a:r>
              <a:rPr lang="en-US" baseline="30000" dirty="0" smtClean="0"/>
              <a:t>th</a:t>
            </a:r>
            <a:endParaRPr lang="en-US" dirty="0" smtClean="0"/>
          </a:p>
          <a:p>
            <a:pPr marL="285750" indent="-285750">
              <a:buFont typeface="Wingdings" panose="05000000000000000000" pitchFamily="2" charset="2"/>
              <a:buChar char="Ø"/>
            </a:pPr>
            <a:r>
              <a:rPr lang="en-US" dirty="0" smtClean="0"/>
              <a:t>Final Round/Otter Tank/Venture Showcase May 12th</a:t>
            </a:r>
            <a:endParaRPr lang="en-US" dirty="0"/>
          </a:p>
        </p:txBody>
      </p:sp>
    </p:spTree>
    <p:extLst>
      <p:ext uri="{BB962C8B-B14F-4D97-AF65-F5344CB8AC3E}">
        <p14:creationId xmlns:p14="http://schemas.microsoft.com/office/powerpoint/2010/main" val="141340294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meetuptemplate_v1" id="{DC2AB6A9-D01D-404A-8B9C-A58AB6425F71}" vid="{24E2F543-806C-924D-AFA3-E2F1C69C37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1402</TotalTime>
  <Words>885</Words>
  <Application>Microsoft Office PowerPoint</Application>
  <PresentationFormat>On-screen Show (16:9)</PresentationFormat>
  <Paragraphs>186</Paragraphs>
  <Slides>32</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Abadi MT Condensed Extra Bold</vt:lpstr>
      <vt:lpstr>Arial</vt:lpstr>
      <vt:lpstr>Arial Black</vt:lpstr>
      <vt:lpstr>Calibri</vt:lpstr>
      <vt:lpstr>Gill Sans MT</vt:lpstr>
      <vt:lpstr>Merriweather</vt:lpstr>
      <vt:lpstr>Times New Roman</vt:lpstr>
      <vt:lpstr>Trebuchet MS</vt:lpstr>
      <vt:lpstr>Wingdings</vt:lpstr>
      <vt:lpstr>Wingdings 3</vt:lpstr>
      <vt:lpstr>Facet</vt:lpstr>
      <vt:lpstr>Building A Marine Tech Innovation Ecosystem</vt:lpstr>
      <vt:lpstr>PowerPoint Presentation</vt:lpstr>
      <vt:lpstr>The iiED Mission:</vt:lpstr>
      <vt:lpstr>iiED Personnel</vt:lpstr>
      <vt:lpstr>PowerPoint Presentation</vt:lpstr>
      <vt:lpstr>PowerPoint Presentation</vt:lpstr>
      <vt:lpstr>PowerPoint Presentation</vt:lpstr>
      <vt:lpstr>PowerPoint Presentation</vt:lpstr>
      <vt:lpstr>PowerPoint Presentation</vt:lpstr>
      <vt:lpstr>PowerPoint Presentation</vt:lpstr>
      <vt:lpstr>Upcoming iiED Projects</vt:lpstr>
      <vt:lpstr>Building A  Marine Tech Innovation Ecosystem</vt:lpstr>
      <vt:lpstr>Idea to Company</vt:lpstr>
      <vt:lpstr>Entrepreneurship Is Creating New Realities</vt:lpstr>
      <vt:lpstr>MBEP Model for Tech Ecosystem</vt:lpstr>
      <vt:lpstr>The AgTech Ecosystem</vt:lpstr>
      <vt:lpstr>AgTech Ecosystem Drivers</vt:lpstr>
      <vt:lpstr>AgTech Ecosystem Drivers</vt:lpstr>
      <vt:lpstr>But:  What’s Different In the MarineTech Ecosystem?</vt:lpstr>
      <vt:lpstr>MarineTech Is Different</vt:lpstr>
      <vt:lpstr>Entrepreneurship Is Creating New Realities</vt:lpstr>
      <vt:lpstr>Think Like An Entrepreneur</vt:lpstr>
      <vt:lpstr>Think Like An Entrepreneur</vt:lpstr>
      <vt:lpstr>PowerPoint Presentation</vt:lpstr>
      <vt:lpstr>PowerPoint Presentation</vt:lpstr>
      <vt:lpstr>What Do We Mean By “Fail Fast”?</vt:lpstr>
      <vt:lpstr>PowerPoint Presentation</vt:lpstr>
      <vt:lpstr>PowerPoint Presentation</vt:lpstr>
      <vt:lpstr>PowerPoint Presentation</vt:lpstr>
      <vt:lpstr>PowerPoint Presentation</vt:lpstr>
      <vt:lpstr>The Silicon Valley Environment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Cassandra Humphrey</dc:creator>
  <cp:lastModifiedBy>Show</cp:lastModifiedBy>
  <cp:revision>50</cp:revision>
  <dcterms:created xsi:type="dcterms:W3CDTF">2015-10-09T20:56:45Z</dcterms:created>
  <dcterms:modified xsi:type="dcterms:W3CDTF">2016-09-21T17:19:11Z</dcterms:modified>
</cp:coreProperties>
</file>