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89" r:id="rId3"/>
    <p:sldMasterId id="2147483701" r:id="rId4"/>
  </p:sldMasterIdLst>
  <p:notesMasterIdLst>
    <p:notesMasterId r:id="rId28"/>
  </p:notesMasterIdLst>
  <p:sldIdLst>
    <p:sldId id="262" r:id="rId5"/>
    <p:sldId id="264" r:id="rId6"/>
    <p:sldId id="265" r:id="rId7"/>
    <p:sldId id="266" r:id="rId8"/>
    <p:sldId id="267" r:id="rId9"/>
    <p:sldId id="268" r:id="rId10"/>
    <p:sldId id="269" r:id="rId11"/>
    <p:sldId id="270" r:id="rId12"/>
    <p:sldId id="271" r:id="rId13"/>
    <p:sldId id="272" r:id="rId14"/>
    <p:sldId id="273" r:id="rId15"/>
    <p:sldId id="287" r:id="rId16"/>
    <p:sldId id="274" r:id="rId17"/>
    <p:sldId id="275" r:id="rId18"/>
    <p:sldId id="277" r:id="rId19"/>
    <p:sldId id="284" r:id="rId20"/>
    <p:sldId id="279" r:id="rId21"/>
    <p:sldId id="286" r:id="rId22"/>
    <p:sldId id="280" r:id="rId23"/>
    <p:sldId id="281" r:id="rId24"/>
    <p:sldId id="282" r:id="rId25"/>
    <p:sldId id="283" r:id="rId26"/>
    <p:sldId id="26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43" autoAdjust="0"/>
    <p:restoredTop sz="97209" autoAdjust="0"/>
  </p:normalViewPr>
  <p:slideViewPr>
    <p:cSldViewPr snapToGrid="0" snapToObjects="1">
      <p:cViewPr>
        <p:scale>
          <a:sx n="110" d="100"/>
          <a:sy n="110" d="100"/>
        </p:scale>
        <p:origin x="-1096" y="-12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01" d="100"/>
          <a:sy n="101" d="100"/>
        </p:scale>
        <p:origin x="-60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8BAA64-D39F-A946-9026-848D0B475C8D}" type="datetimeFigureOut">
              <a:rPr lang="en-US" smtClean="0"/>
              <a:t>1/29/19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47B78-9862-0D44-B173-141B44F1CEEE}" type="slidenum">
              <a:rPr lang="en-US" smtClean="0"/>
              <a:t>‹#›</a:t>
            </a:fld>
            <a:endParaRPr lang="en-US"/>
          </a:p>
        </p:txBody>
      </p:sp>
    </p:spTree>
    <p:extLst>
      <p:ext uri="{BB962C8B-B14F-4D97-AF65-F5344CB8AC3E}">
        <p14:creationId xmlns:p14="http://schemas.microsoft.com/office/powerpoint/2010/main" val="15429030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earthobservations.or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a:t>
            </a:r>
          </a:p>
          <a:p>
            <a:r>
              <a:rPr lang="en-US" dirty="0"/>
              <a:t>  We have heard some great science that is being done with animal tagging. </a:t>
            </a:r>
          </a:p>
          <a:p>
            <a:endParaRPr lang="en-US" dirty="0"/>
          </a:p>
          <a:p>
            <a:r>
              <a:rPr lang="en-US" dirty="0"/>
              <a:t>I will  speak to the importance of incorporating data from electronic tags attached to marine animals into both the national IOOS and the international Global Ocean Observing System (GOOS). Data from these animals are transforming the way scientists study our waters and opening up new data sources that will allow information to be provided more readily to the state and federal officials who need it most. </a:t>
            </a:r>
          </a:p>
          <a:p>
            <a:endParaRPr lang="en-US" dirty="0"/>
          </a:p>
          <a:p>
            <a:r>
              <a:rPr lang="en-US" dirty="0"/>
              <a:t>Presented for </a:t>
            </a:r>
            <a:r>
              <a:rPr lang="en-US" dirty="0" err="1"/>
              <a:t>Zdenka</a:t>
            </a:r>
            <a:r>
              <a:rPr lang="en-US" dirty="0"/>
              <a:t>, by Fred </a:t>
            </a:r>
            <a:r>
              <a:rPr lang="en-US" dirty="0" err="1"/>
              <a:t>Whoriskey</a:t>
            </a:r>
            <a:r>
              <a:rPr lang="en-US" dirty="0"/>
              <a:t> –OTN.  </a:t>
            </a:r>
            <a:r>
              <a:rPr lang="en-US" dirty="0" err="1"/>
              <a:t>Zdenka</a:t>
            </a:r>
            <a:r>
              <a:rPr lang="en-US" dirty="0"/>
              <a:t> unable to travel due to weather</a:t>
            </a:r>
          </a:p>
          <a:p>
            <a:endParaRPr lang="en-US" dirty="0"/>
          </a:p>
        </p:txBody>
      </p:sp>
      <p:sp>
        <p:nvSpPr>
          <p:cNvPr id="4" name="Slide Number Placeholder 3"/>
          <p:cNvSpPr>
            <a:spLocks noGrp="1"/>
          </p:cNvSpPr>
          <p:nvPr>
            <p:ph type="sldNum" sz="quarter" idx="10"/>
          </p:nvPr>
        </p:nvSpPr>
        <p:spPr/>
        <p:txBody>
          <a:bodyPr/>
          <a:lstStyle/>
          <a:p>
            <a:fld id="{44147B78-9862-0D44-B173-141B44F1CEEE}" type="slidenum">
              <a:rPr lang="en-US" smtClean="0"/>
              <a:t>1</a:t>
            </a:fld>
            <a:endParaRPr lang="en-US"/>
          </a:p>
        </p:txBody>
      </p:sp>
    </p:spTree>
    <p:extLst>
      <p:ext uri="{BB962C8B-B14F-4D97-AF65-F5344CB8AC3E}">
        <p14:creationId xmlns:p14="http://schemas.microsoft.com/office/powerpoint/2010/main" val="1424628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r>
              <a:rPr lang="en-US" sz="2000" dirty="0"/>
              <a:t>2012-2013, IOOS Program office O sponsored another collaboration with the Pacific Ocean Shelf Tracking (POST) now part of OTN, NANOOS, OTN, IMOS Australia. NOAA Fisheries and other agencies to improve access to Animal Acoustic Telemetry Data needed for managing the operation of the Federal Columbia River Power System and determining if performance standards required in the Biological Opinion are being met. </a:t>
            </a:r>
          </a:p>
          <a:p>
            <a:r>
              <a:rPr lang="en-US" sz="2000" dirty="0"/>
              <a:t> </a:t>
            </a:r>
          </a:p>
          <a:p>
            <a:r>
              <a:rPr lang="en-US" sz="2000" dirty="0"/>
              <a:t>These data can now be publicly accessible through NANOOS and OTN data services and are used to guide management decisions and provide feedback on how a particular action has improved conditions for fish.</a:t>
            </a:r>
          </a:p>
          <a:p>
            <a:r>
              <a:rPr lang="en-US" sz="2000" dirty="0"/>
              <a:t> </a:t>
            </a:r>
          </a:p>
          <a:p>
            <a:r>
              <a:rPr lang="en-US" sz="2000" dirty="0"/>
              <a:t>As part of the IOOS Animal Telemetry Network efforts, in 2012-2013 NANOOS co-led a community needs assessment and data-access technology development project on animal acoustic telemetry data.  While the project used Pacific NW data, it brought together not only regional partners such as the NOAA Northwest Fisheries Center and the Hydra system, but also national, Canadian and Australian collaborators. Core project partners included IOOS, the Pacific Ocean Shelf Tracking Project (POST) now part of OTN, and Ocean Tracking Network (OTN). The primary outcomes were the development of data exchange standards and best-practice data delivery systems that are now being implemented at a wider scale by OTN to provide access to their OTN Northeast Pacific data node, which includes POST data.</a:t>
            </a:r>
          </a:p>
          <a:p>
            <a:pPr>
              <a:defRPr/>
            </a:pPr>
            <a:endParaRPr lang="en-US" dirty="0" smtClean="0">
              <a:ea typeface="ＭＳ Ｐゴシック" charset="-128"/>
            </a:endParaRPr>
          </a:p>
          <a:p>
            <a:pPr>
              <a:defRPr/>
            </a:pPr>
            <a:endParaRPr lang="en-US" dirty="0" smtClean="0">
              <a:ea typeface="ＭＳ Ｐゴシック" charset="-128"/>
            </a:endParaRPr>
          </a:p>
        </p:txBody>
      </p:sp>
      <p:sp>
        <p:nvSpPr>
          <p:cNvPr id="4" name="Slide Number Placeholder 3"/>
          <p:cNvSpPr>
            <a:spLocks noGrp="1"/>
          </p:cNvSpPr>
          <p:nvPr>
            <p:ph type="sldNum" sz="quarter" idx="5"/>
          </p:nvPr>
        </p:nvSpPr>
        <p:spPr/>
        <p:txBody>
          <a:bodyPr/>
          <a:lstStyle/>
          <a:p>
            <a:pPr>
              <a:defRPr/>
            </a:pPr>
            <a:fld id="{DA478566-D97A-47D3-83ED-7970FA877370}" type="slidenum">
              <a:rPr lang="en-US" smtClean="0">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buFont typeface="Arial" panose="020B0604020202020204" pitchFamily="34" charset="0"/>
              <a:buNone/>
              <a:defRPr/>
            </a:pPr>
            <a:r>
              <a:rPr lang="en-US" dirty="0" err="1" smtClean="0">
                <a:ea typeface="ＭＳ Ｐゴシック" charset="-128"/>
              </a:rPr>
              <a:t>PacIOOS</a:t>
            </a:r>
            <a:r>
              <a:rPr lang="en-US" dirty="0" smtClean="0">
                <a:ea typeface="ＭＳ Ｐゴシック" charset="-128"/>
              </a:rPr>
              <a:t> Voyager map shows the movements of several tiger sharks who were fitted with satellite tags near Maui in late 2013. </a:t>
            </a:r>
          </a:p>
          <a:p>
            <a:pPr>
              <a:buFont typeface="Arial" panose="020B0604020202020204" pitchFamily="34" charset="0"/>
              <a:buNone/>
              <a:defRPr/>
            </a:pPr>
            <a:r>
              <a:rPr lang="en-US" dirty="0" smtClean="0">
                <a:ea typeface="ＭＳ Ｐゴシック" charset="-128"/>
              </a:rPr>
              <a:t>These data is critical for decision makers  to select appropriate management responses to Shark attacks in Maui waters.</a:t>
            </a:r>
          </a:p>
          <a:p>
            <a:pPr marL="168638" indent="-168638">
              <a:buFont typeface="Arial" panose="020B0604020202020204" pitchFamily="34" charset="0"/>
              <a:buChar char="•"/>
              <a:defRPr/>
            </a:pPr>
            <a:endParaRPr lang="en-US" dirty="0" smtClean="0">
              <a:ea typeface="ＭＳ Ｐゴシック" charset="-128"/>
            </a:endParaRPr>
          </a:p>
          <a:p>
            <a:pPr>
              <a:buFont typeface="Arial" panose="020B0604020202020204" pitchFamily="34" charset="0"/>
              <a:buNone/>
              <a:defRPr/>
            </a:pPr>
            <a:endParaRPr lang="en-US" dirty="0" smtClean="0">
              <a:ea typeface="ＭＳ Ｐゴシック" charset="-128"/>
            </a:endParaRPr>
          </a:p>
          <a:p>
            <a:pPr>
              <a:buFont typeface="Arial" panose="020B0604020202020204" pitchFamily="34" charset="0"/>
              <a:buNone/>
              <a:defRPr/>
            </a:pPr>
            <a:r>
              <a:rPr lang="en-US" dirty="0" smtClean="0">
                <a:ea typeface="ＭＳ Ｐゴシック" charset="-128"/>
              </a:rPr>
              <a:t>Story.</a:t>
            </a:r>
          </a:p>
          <a:p>
            <a:pPr marL="168638" indent="-168638">
              <a:buFont typeface="Arial" panose="020B0604020202020204" pitchFamily="34" charset="0"/>
              <a:buChar char="•"/>
              <a:defRPr/>
            </a:pPr>
            <a:r>
              <a:rPr lang="en-US" dirty="0" smtClean="0">
                <a:ea typeface="ＭＳ Ｐゴシック" charset="-128"/>
              </a:rPr>
              <a:t>Issue: Maui has witnessed a higher number of unprovoked shark attacks than in previous years, and local spear fishers report increasing boldness of large sharks encountered in Maui waters.</a:t>
            </a:r>
          </a:p>
          <a:p>
            <a:pPr marL="168638" indent="-168638">
              <a:buFont typeface="Arial" panose="020B0604020202020204" pitchFamily="34" charset="0"/>
              <a:buChar char="•"/>
              <a:defRPr/>
            </a:pPr>
            <a:endParaRPr lang="en-US" dirty="0" smtClean="0">
              <a:ea typeface="ＭＳ Ｐゴシック" charset="-128"/>
            </a:endParaRPr>
          </a:p>
          <a:p>
            <a:pPr marL="168638" indent="-168638">
              <a:buFont typeface="Arial" panose="020B0604020202020204" pitchFamily="34" charset="0"/>
              <a:buChar char="•"/>
              <a:defRPr/>
            </a:pPr>
            <a:r>
              <a:rPr lang="en-US" dirty="0" smtClean="0">
                <a:ea typeface="ＭＳ Ｐゴシック" charset="-128"/>
              </a:rPr>
              <a:t>Animal Telemetry information will help determine whether sharks around Maui are more resident (more "site-attached") than they are around the other Hawaiian Islands and whether they exhibit greater use of inshore habitats than in other locations.</a:t>
            </a:r>
          </a:p>
          <a:p>
            <a:pPr marL="168638" indent="-168638">
              <a:buFont typeface="Arial" panose="020B0604020202020204" pitchFamily="34" charset="0"/>
              <a:buChar char="•"/>
              <a:defRPr/>
            </a:pPr>
            <a:r>
              <a:rPr lang="en-US" dirty="0" smtClean="0">
                <a:ea typeface="ＭＳ Ｐゴシック" charset="-128"/>
              </a:rPr>
              <a:t>With funding from the State of </a:t>
            </a:r>
            <a:r>
              <a:rPr lang="en-US" dirty="0" err="1" smtClean="0">
                <a:ea typeface="ＭＳ Ｐゴシック" charset="-128"/>
              </a:rPr>
              <a:t>Hawaiʻi</a:t>
            </a:r>
            <a:r>
              <a:rPr lang="en-US" dirty="0" smtClean="0">
                <a:ea typeface="ＭＳ Ｐゴシック" charset="-128"/>
              </a:rPr>
              <a:t> Department of Land and Natural Resources (DLNR) Division of Aquatic Resources (DAR), these data were collected by Principal Investigators Carl Meyer, Ph.D. and Kim Holland, Ph.D. along with other members of the Shark Research Team of the </a:t>
            </a:r>
            <a:r>
              <a:rPr lang="en-US" dirty="0" err="1" smtClean="0">
                <a:ea typeface="ＭＳ Ｐゴシック" charset="-128"/>
              </a:rPr>
              <a:t>Hawaiʻi</a:t>
            </a:r>
            <a:r>
              <a:rPr lang="en-US" dirty="0" smtClean="0">
                <a:ea typeface="ＭＳ Ｐゴシック" charset="-128"/>
              </a:rPr>
              <a:t> Institute of Marine Biology (HIMB) of the School of Ocean and Earth Science and Technology (SOEST) at the University of </a:t>
            </a:r>
            <a:r>
              <a:rPr lang="en-US" dirty="0" err="1" smtClean="0">
                <a:ea typeface="ＭＳ Ｐゴシック" charset="-128"/>
              </a:rPr>
              <a:t>Hawaiʻi</a:t>
            </a:r>
            <a:r>
              <a:rPr lang="en-US" dirty="0" smtClean="0">
                <a:ea typeface="ＭＳ Ｐゴシック" charset="-128"/>
              </a:rPr>
              <a:t> at </a:t>
            </a:r>
            <a:r>
              <a:rPr lang="en-US" dirty="0" err="1" smtClean="0">
                <a:ea typeface="ＭＳ Ｐゴシック" charset="-128"/>
              </a:rPr>
              <a:t>Mānoa</a:t>
            </a:r>
            <a:r>
              <a:rPr lang="en-US" dirty="0" smtClean="0">
                <a:ea typeface="ＭＳ Ｐゴシック" charset="-128"/>
              </a:rPr>
              <a:t> (UH)</a:t>
            </a:r>
          </a:p>
          <a:p>
            <a:pPr>
              <a:defRPr/>
            </a:pPr>
            <a:endParaRPr lang="en-US" dirty="0" smtClean="0">
              <a:ea typeface="ＭＳ Ｐゴシック" charset="-128"/>
            </a:endParaRPr>
          </a:p>
          <a:p>
            <a:pPr>
              <a:defRPr/>
            </a:pPr>
            <a:endParaRPr lang="en-US" dirty="0">
              <a:ea typeface="ＭＳ Ｐゴシック" charset="-128"/>
            </a:endParaRPr>
          </a:p>
        </p:txBody>
      </p:sp>
      <p:sp>
        <p:nvSpPr>
          <p:cNvPr id="4" name="Slide Number Placeholder 3"/>
          <p:cNvSpPr>
            <a:spLocks noGrp="1"/>
          </p:cNvSpPr>
          <p:nvPr>
            <p:ph type="sldNum" sz="quarter" idx="5"/>
          </p:nvPr>
        </p:nvSpPr>
        <p:spPr/>
        <p:txBody>
          <a:bodyPr/>
          <a:lstStyle/>
          <a:p>
            <a:pPr>
              <a:defRPr/>
            </a:pPr>
            <a:fld id="{6945FB3C-3356-4280-A94C-5F80C01685BC}"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896" indent="-285729">
              <a:defRPr>
                <a:solidFill>
                  <a:schemeClr val="tx1"/>
                </a:solidFill>
                <a:latin typeface="Calibri" pitchFamily="34" charset="0"/>
              </a:defRPr>
            </a:lvl2pPr>
            <a:lvl3pPr marL="1142918" indent="-228584">
              <a:defRPr>
                <a:solidFill>
                  <a:schemeClr val="tx1"/>
                </a:solidFill>
                <a:latin typeface="Calibri" pitchFamily="34" charset="0"/>
              </a:defRPr>
            </a:lvl3pPr>
            <a:lvl4pPr marL="1600084" indent="-228584">
              <a:defRPr>
                <a:solidFill>
                  <a:schemeClr val="tx1"/>
                </a:solidFill>
                <a:latin typeface="Calibri" pitchFamily="34" charset="0"/>
              </a:defRPr>
            </a:lvl4pPr>
            <a:lvl5pPr marL="2057252" indent="-228584">
              <a:defRPr>
                <a:solidFill>
                  <a:schemeClr val="tx1"/>
                </a:solidFill>
                <a:latin typeface="Calibri" pitchFamily="34" charset="0"/>
              </a:defRPr>
            </a:lvl5pPr>
            <a:lvl6pPr marL="2514418" indent="-228584" fontAlgn="base">
              <a:spcBef>
                <a:spcPct val="0"/>
              </a:spcBef>
              <a:spcAft>
                <a:spcPct val="0"/>
              </a:spcAft>
              <a:defRPr>
                <a:solidFill>
                  <a:schemeClr val="tx1"/>
                </a:solidFill>
                <a:latin typeface="Calibri" pitchFamily="34" charset="0"/>
              </a:defRPr>
            </a:lvl6pPr>
            <a:lvl7pPr marL="2971585" indent="-228584" fontAlgn="base">
              <a:spcBef>
                <a:spcPct val="0"/>
              </a:spcBef>
              <a:spcAft>
                <a:spcPct val="0"/>
              </a:spcAft>
              <a:defRPr>
                <a:solidFill>
                  <a:schemeClr val="tx1"/>
                </a:solidFill>
                <a:latin typeface="Calibri" pitchFamily="34" charset="0"/>
              </a:defRPr>
            </a:lvl7pPr>
            <a:lvl8pPr marL="3428752" indent="-228584" fontAlgn="base">
              <a:spcBef>
                <a:spcPct val="0"/>
              </a:spcBef>
              <a:spcAft>
                <a:spcPct val="0"/>
              </a:spcAft>
              <a:defRPr>
                <a:solidFill>
                  <a:schemeClr val="tx1"/>
                </a:solidFill>
                <a:latin typeface="Calibri" pitchFamily="34" charset="0"/>
              </a:defRPr>
            </a:lvl8pPr>
            <a:lvl9pPr marL="3885919" indent="-228584" fontAlgn="base">
              <a:spcBef>
                <a:spcPct val="0"/>
              </a:spcBef>
              <a:spcAft>
                <a:spcPct val="0"/>
              </a:spcAft>
              <a:defRPr>
                <a:solidFill>
                  <a:schemeClr val="tx1"/>
                </a:solidFill>
                <a:latin typeface="Calibri" pitchFamily="34" charset="0"/>
              </a:defRPr>
            </a:lvl9pPr>
          </a:lstStyle>
          <a:p>
            <a:pPr>
              <a:defRPr/>
            </a:pPr>
            <a:fld id="{51F21D61-8288-4A1B-B34C-5634986A295D}" type="slidenum">
              <a:rPr lang="en-US" smtClean="0">
                <a:solidFill>
                  <a:prstClr val="black"/>
                </a:solidFill>
              </a:rPr>
              <a:pPr>
                <a:defRPr/>
              </a:pPr>
              <a:t>12</a:t>
            </a:fld>
            <a:endParaRPr lang="en-US" smtClean="0">
              <a:solidFill>
                <a:prstClr val="black"/>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Self explained. Data from CTD, Argo float etc. i.e. Conventional sources.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en-US" dirty="0"/>
              <a:t>Tags are becoming more sophisticated.  The new animal Borne </a:t>
            </a:r>
            <a:r>
              <a:rPr lang="en-US" dirty="0" err="1"/>
              <a:t>Fluorometer</a:t>
            </a:r>
            <a:r>
              <a:rPr lang="en-US" dirty="0"/>
              <a:t> Tag has only recently become commercially available. Deployed in 2012 and 2013 on elephant seals in southern Ocean, the tags successfully collected </a:t>
            </a:r>
            <a:r>
              <a:rPr lang="en-US" dirty="0" err="1"/>
              <a:t>Chl</a:t>
            </a:r>
            <a:r>
              <a:rPr lang="en-US" dirty="0"/>
              <a:t> a as the seal moved through the water column. </a:t>
            </a:r>
          </a:p>
          <a:p>
            <a:r>
              <a:rPr lang="en-US" dirty="0"/>
              <a:t> </a:t>
            </a:r>
          </a:p>
          <a:p>
            <a:r>
              <a:rPr lang="en-US" dirty="0"/>
              <a:t>Top: female Southern elephant seal (SES) equipped with a CTD-FLUO-SRDL and section to the track followed by a juvenile SES female between January–April 2009.</a:t>
            </a:r>
          </a:p>
          <a:p>
            <a:r>
              <a:rPr lang="en-US" dirty="0"/>
              <a:t> </a:t>
            </a:r>
          </a:p>
          <a:p>
            <a:r>
              <a:rPr lang="en-US" dirty="0"/>
              <a:t>Bottom: Interpolated fluorescence profiles provided by this SES along its track. The abrupt change in </a:t>
            </a:r>
            <a:r>
              <a:rPr lang="en-US" dirty="0" err="1"/>
              <a:t>Chl</a:t>
            </a:r>
            <a:r>
              <a:rPr lang="en-US" dirty="0"/>
              <a:t> a concentration (km 2400) coincides with sea-ice formation which took place in mid-march. These data show both the latitudinal change in the phytoplankton concentration along a north south transect performed during the inward trip (i.e., 1600km south of Kerguelen 500m </a:t>
            </a:r>
            <a:r>
              <a:rPr lang="en-US" dirty="0" err="1"/>
              <a:t>isobath</a:t>
            </a:r>
            <a:r>
              <a:rPr lang="en-US" dirty="0"/>
              <a:t>) and the transition in phytoplankton concentration in Antarctic waters from summer to fall (from km 1600 to 2400).  Figure from </a:t>
            </a:r>
            <a:r>
              <a:rPr lang="en-US" dirty="0" err="1"/>
              <a:t>Guinet</a:t>
            </a:r>
            <a:r>
              <a:rPr lang="en-US" dirty="0"/>
              <a:t> et al. 2013.  Christopher </a:t>
            </a:r>
            <a:r>
              <a:rPr lang="en-US" dirty="0" err="1"/>
              <a:t>Guinet</a:t>
            </a:r>
            <a:r>
              <a:rPr lang="en-US" dirty="0"/>
              <a:t> is a French scientist (Centre </a:t>
            </a:r>
            <a:r>
              <a:rPr lang="en-US" dirty="0" err="1"/>
              <a:t>d'Etudes</a:t>
            </a:r>
            <a:r>
              <a:rPr lang="en-US" dirty="0"/>
              <a:t> </a:t>
            </a:r>
            <a:r>
              <a:rPr lang="en-US" dirty="0" err="1"/>
              <a:t>Biologiques</a:t>
            </a:r>
            <a:r>
              <a:rPr lang="en-US" dirty="0"/>
              <a:t> de </a:t>
            </a:r>
            <a:r>
              <a:rPr lang="en-US" dirty="0" err="1"/>
              <a:t>Chizé</a:t>
            </a:r>
            <a:r>
              <a:rPr lang="en-US" dirty="0"/>
              <a:t>-CNRS), and he is a member of the SOOS team. </a:t>
            </a:r>
          </a:p>
        </p:txBody>
      </p:sp>
      <p:sp>
        <p:nvSpPr>
          <p:cNvPr id="4" name="Slide Number Placeholder 3"/>
          <p:cNvSpPr>
            <a:spLocks noGrp="1"/>
          </p:cNvSpPr>
          <p:nvPr>
            <p:ph type="sldNum" sz="quarter" idx="5"/>
          </p:nvPr>
        </p:nvSpPr>
        <p:spPr/>
        <p:txBody>
          <a:bodyPr/>
          <a:lstStyle/>
          <a:p>
            <a:pPr>
              <a:defRPr/>
            </a:pPr>
            <a:fld id="{F7C85526-7E42-4DE0-A442-F385444CAD8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dirty="0"/>
              <a:t>When slide comes up you will a picture of turtles along the front and when you do a mouse click the front will move north and the turtles follow</a:t>
            </a:r>
          </a:p>
          <a:p>
            <a:r>
              <a:rPr lang="en-US" dirty="0"/>
              <a:t> </a:t>
            </a:r>
          </a:p>
          <a:p>
            <a:r>
              <a:rPr lang="en-US" dirty="0"/>
              <a:t>Animation (2 figures)</a:t>
            </a:r>
          </a:p>
          <a:p>
            <a:r>
              <a:rPr lang="en-US" dirty="0"/>
              <a:t>The animation represents a daily climatology showing the Loggerhead turtle daily movement, independent of the year. The background is a daily climatology of satellite remotely-sensed sea surface temperature.</a:t>
            </a:r>
          </a:p>
          <a:p>
            <a:r>
              <a:rPr lang="en-US" dirty="0"/>
              <a:t> </a:t>
            </a:r>
          </a:p>
          <a:p>
            <a:r>
              <a:rPr lang="en-US" dirty="0"/>
              <a:t>Animal telemetry data has shown that Loggerhead sea turtles use surface chlorophyll and temperature gradients to determine their migration habits. In this dataset, the turtles generally remain in a narrow temperature band and move north and south seasonally with that temperature band. Also, the eastern region of the </a:t>
            </a:r>
            <a:r>
              <a:rPr lang="en-US" dirty="0" err="1"/>
              <a:t>Kuroshio</a:t>
            </a:r>
            <a:r>
              <a:rPr lang="en-US" dirty="0"/>
              <a:t> Extension Current near Japan represents an important mid-oceanic foraging hotspot, where many of the turtles in the dataset can be viewed. </a:t>
            </a:r>
          </a:p>
          <a:p>
            <a:r>
              <a:rPr lang="en-US" dirty="0"/>
              <a:t> </a:t>
            </a:r>
          </a:p>
          <a:p>
            <a:r>
              <a:rPr lang="en-US" dirty="0"/>
              <a:t>This information from animal telemetry helped NOAA. Fisheries to develop an operational </a:t>
            </a:r>
            <a:r>
              <a:rPr lang="en-US" dirty="0" err="1"/>
              <a:t>TurtleWatch</a:t>
            </a:r>
            <a:r>
              <a:rPr lang="en-US" dirty="0"/>
              <a:t> product that </a:t>
            </a:r>
            <a:r>
              <a:rPr lang="en-US" dirty="0" err="1"/>
              <a:t>longline</a:t>
            </a:r>
            <a:r>
              <a:rPr lang="en-US" dirty="0"/>
              <a:t> fisherman can use to reduce </a:t>
            </a:r>
            <a:r>
              <a:rPr lang="en-US" dirty="0" err="1"/>
              <a:t>turles</a:t>
            </a:r>
            <a:r>
              <a:rPr lang="en-US" dirty="0"/>
              <a:t> </a:t>
            </a:r>
            <a:r>
              <a:rPr lang="en-US" dirty="0" err="1"/>
              <a:t>bycatch</a:t>
            </a:r>
            <a:r>
              <a:rPr lang="en-US" dirty="0"/>
              <a:t>. </a:t>
            </a:r>
          </a:p>
          <a:p>
            <a:r>
              <a:rPr lang="en-US" dirty="0"/>
              <a:t> </a:t>
            </a:r>
          </a:p>
          <a:p>
            <a:r>
              <a:rPr lang="en-US" u="sng" dirty="0"/>
              <a:t>Mouse click - NOAA </a:t>
            </a:r>
            <a:r>
              <a:rPr lang="en-US" u="sng" dirty="0" err="1"/>
              <a:t>TurtleWatch</a:t>
            </a:r>
            <a:r>
              <a:rPr lang="en-US" u="sng" dirty="0"/>
              <a:t> figure:</a:t>
            </a:r>
            <a:endParaRPr lang="en-US" dirty="0"/>
          </a:p>
          <a:p>
            <a:r>
              <a:rPr lang="en-US" dirty="0"/>
              <a:t> </a:t>
            </a:r>
          </a:p>
          <a:p>
            <a:r>
              <a:rPr lang="en-US" dirty="0"/>
              <a:t>The current operational </a:t>
            </a:r>
            <a:r>
              <a:rPr lang="en-US" dirty="0" err="1"/>
              <a:t>TurtleWatch</a:t>
            </a:r>
            <a:r>
              <a:rPr lang="en-US" dirty="0"/>
              <a:t> product. The red-blue color scale depicts gradation in average sea surface temperature for the most current 3-day period. The grey arrows represent the direction and velocity of ocean surface currents for the latest 7-day period. The brown band across the middle represents the "</a:t>
            </a:r>
            <a:r>
              <a:rPr lang="en-US" dirty="0" err="1"/>
              <a:t>TurtleWatch</a:t>
            </a:r>
            <a:r>
              <a:rPr lang="en-US" dirty="0"/>
              <a:t> Zone", or the surface temperature range (63.5°-65.5°F) where </a:t>
            </a:r>
            <a:r>
              <a:rPr lang="en-US" u="sng" dirty="0"/>
              <a:t>fishers are advised to avoid deploying shallow-set gear.</a:t>
            </a:r>
            <a:r>
              <a:rPr lang="en-US" dirty="0"/>
              <a:t> POC: Jeffery </a:t>
            </a:r>
            <a:r>
              <a:rPr lang="en-US" dirty="0" err="1"/>
              <a:t>Polovina</a:t>
            </a:r>
            <a:r>
              <a:rPr lang="en-US" dirty="0"/>
              <a:t>, NOAA, Pacific Island Fisheries Science Center </a:t>
            </a:r>
          </a:p>
          <a:p>
            <a:endParaRPr lang="en-US" altLang="en-US" dirty="0"/>
          </a:p>
          <a:p>
            <a:r>
              <a:rPr lang="en-US" altLang="en-US" dirty="0"/>
              <a:t>Jeffery </a:t>
            </a:r>
            <a:r>
              <a:rPr lang="en-US" altLang="en-US" dirty="0" err="1"/>
              <a:t>Polovina</a:t>
            </a:r>
            <a:r>
              <a:rPr lang="en-US" altLang="en-US" dirty="0"/>
              <a:t>, NOAA, PIFSC</a:t>
            </a:r>
          </a:p>
        </p:txBody>
      </p:sp>
      <p:sp>
        <p:nvSpPr>
          <p:cNvPr id="4" name="Slide Number Placeholder 3"/>
          <p:cNvSpPr>
            <a:spLocks noGrp="1"/>
          </p:cNvSpPr>
          <p:nvPr>
            <p:ph type="sldNum" sz="quarter" idx="5"/>
          </p:nvPr>
        </p:nvSpPr>
        <p:spPr/>
        <p:txBody>
          <a:bodyPr/>
          <a:lstStyle/>
          <a:p>
            <a:pPr>
              <a:defRPr/>
            </a:pPr>
            <a:fld id="{D0CB7B04-CC2F-4C10-899B-433347A733B3}"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dirty="0"/>
              <a:t>From a paper by Nick Shay, University of Miami and Jerry Ault, </a:t>
            </a:r>
            <a:r>
              <a:rPr lang="en-US" dirty="0" err="1"/>
              <a:t>Rosenstiel</a:t>
            </a:r>
            <a:r>
              <a:rPr lang="en-US" dirty="0"/>
              <a:t> School</a:t>
            </a:r>
          </a:p>
          <a:p>
            <a:r>
              <a:rPr lang="en-US" dirty="0"/>
              <a:t> </a:t>
            </a:r>
          </a:p>
          <a:p>
            <a:r>
              <a:rPr lang="en-US" dirty="0"/>
              <a:t>Shay, professor of meteorology and physical oceanography, plots the  depth and location of the 26° C isotherm—a zone of warm water equal to 78.8° F—on his website. </a:t>
            </a:r>
          </a:p>
          <a:p>
            <a:r>
              <a:rPr lang="en-US" dirty="0"/>
              <a:t> </a:t>
            </a:r>
          </a:p>
          <a:p>
            <a:r>
              <a:rPr lang="en-US" dirty="0"/>
              <a:t>Meteorologists find the data useful, since hurricanes are known to intensify after passing over pockets of warm water in the ocean. The deeper the warm water goes, the more intense a storm becomes. </a:t>
            </a:r>
          </a:p>
          <a:p>
            <a:r>
              <a:rPr lang="en-US" dirty="0"/>
              <a:t>The problem with Shay’s satellite model was that it had trouble defining the boundaries of the isotherm. This kind of data can be obtained by gliders. But, in the strong currents off the Gulf Coast, gliders may be less effective. “The Gulf current moves at around 6 or 7 miles per hour, whereas gliders move at about half a knot, or .6 miles per hour”.  Animals like Tarpon, on the other hand, travel at sustained speeds of 35 miles per hour. They can go up to 50. They’re not going to get washed out to sea by the Gulf Stream. </a:t>
            </a:r>
          </a:p>
          <a:p>
            <a:r>
              <a:rPr lang="en-US" dirty="0"/>
              <a:t> </a:t>
            </a:r>
          </a:p>
          <a:p>
            <a:r>
              <a:rPr lang="en-US" dirty="0"/>
              <a:t>Jerry Ault </a:t>
            </a:r>
            <a:r>
              <a:rPr lang="en-US" dirty="0" err="1"/>
              <a:t>Rosenstiel</a:t>
            </a:r>
            <a:r>
              <a:rPr lang="en-US" dirty="0"/>
              <a:t> School recently discovered that tarpon adhere to the 26° C isotherm during their annual migration through the Gulf of Mexico and the Caribbean Sea.  By using Ault’s fish to gather temperature and depth data about the 26° C isotherm, they could essentially fill in the gaps of Shay’s satellite model. </a:t>
            </a:r>
            <a:r>
              <a:rPr lang="en-US" u="sng" dirty="0"/>
              <a:t>The fish, in other words, could help meteorologists make more accurate hurricane forecasts – this is a hypothesis not an active program in NOAA</a:t>
            </a:r>
            <a:endParaRPr lang="en-US" dirty="0"/>
          </a:p>
        </p:txBody>
      </p:sp>
      <p:sp>
        <p:nvSpPr>
          <p:cNvPr id="4" name="Slide Number Placeholder 3"/>
          <p:cNvSpPr>
            <a:spLocks noGrp="1"/>
          </p:cNvSpPr>
          <p:nvPr>
            <p:ph type="sldNum" sz="quarter" idx="5"/>
          </p:nvPr>
        </p:nvSpPr>
        <p:spPr/>
        <p:txBody>
          <a:bodyPr/>
          <a:lstStyle/>
          <a:p>
            <a:pPr>
              <a:defRPr/>
            </a:pPr>
            <a:fld id="{D4423E69-E7E0-4D86-AD7E-005F8069B5D0}"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909638" y="571500"/>
            <a:ext cx="4927600" cy="3695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a:xfrm>
            <a:off x="152400" y="4775200"/>
            <a:ext cx="6464300" cy="3441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7077" indent="-167077">
              <a:buFontTx/>
              <a:buChar char="•"/>
              <a:defRPr/>
            </a:pPr>
            <a:endParaRPr lang="en-US" dirty="0"/>
          </a:p>
          <a:p>
            <a:r>
              <a:rPr lang="en-US" dirty="0" smtClean="0"/>
              <a:t>This </a:t>
            </a:r>
            <a:r>
              <a:rPr lang="en-US" dirty="0"/>
              <a:t>is funding from the National Resources Damage Assessment work and that is still under wraps.  I understand Barbara is doing a press release at 11 am on some of the results of the work.</a:t>
            </a:r>
          </a:p>
          <a:p>
            <a:r>
              <a:rPr lang="en-US" dirty="0"/>
              <a:t> </a:t>
            </a:r>
          </a:p>
          <a:p>
            <a:r>
              <a:rPr lang="en-US" dirty="0"/>
              <a:t>Important point is to say that tagging of fish is being used to understand the effects of the DWH spill and will be part of the science used to understand and restore the Gulf of Mexico.</a:t>
            </a:r>
          </a:p>
          <a:p>
            <a:r>
              <a:rPr lang="en-US" dirty="0"/>
              <a:t> </a:t>
            </a:r>
          </a:p>
          <a:p>
            <a:r>
              <a:rPr lang="en-US" dirty="0"/>
              <a:t>Important note: The </a:t>
            </a:r>
            <a:r>
              <a:rPr lang="en-US" dirty="0" err="1"/>
              <a:t>GulfTOPP</a:t>
            </a:r>
            <a:r>
              <a:rPr lang="en-US" dirty="0"/>
              <a:t> was developed by Stanford University and NOAA .Fisheries with NRDA funds. It’s not open to public yet. It’s still under NRDA Confidentially Agreement.</a:t>
            </a:r>
          </a:p>
          <a:p>
            <a:pPr marL="167077" indent="-167077">
              <a:buFontTx/>
              <a:buChar char="•"/>
              <a:defRPr/>
            </a:pPr>
            <a:endParaRPr lang="en-US" dirty="0" smtClean="0"/>
          </a:p>
        </p:txBody>
      </p:sp>
      <p:sp>
        <p:nvSpPr>
          <p:cNvPr id="245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28976" indent="-280375">
              <a:defRPr>
                <a:solidFill>
                  <a:schemeClr val="tx1"/>
                </a:solidFill>
                <a:latin typeface="Arial" charset="0"/>
              </a:defRPr>
            </a:lvl2pPr>
            <a:lvl3pPr marL="1121502" indent="-224299">
              <a:defRPr>
                <a:solidFill>
                  <a:schemeClr val="tx1"/>
                </a:solidFill>
                <a:latin typeface="Arial" charset="0"/>
              </a:defRPr>
            </a:lvl3pPr>
            <a:lvl4pPr marL="1570104" indent="-224299">
              <a:defRPr>
                <a:solidFill>
                  <a:schemeClr val="tx1"/>
                </a:solidFill>
                <a:latin typeface="Arial" charset="0"/>
              </a:defRPr>
            </a:lvl4pPr>
            <a:lvl5pPr marL="2018703" indent="-224299">
              <a:defRPr>
                <a:solidFill>
                  <a:schemeClr val="tx1"/>
                </a:solidFill>
                <a:latin typeface="Arial" charset="0"/>
              </a:defRPr>
            </a:lvl5pPr>
            <a:lvl6pPr marL="2467305" indent="-224299" eaLnBrk="0" fontAlgn="base" hangingPunct="0">
              <a:spcBef>
                <a:spcPct val="0"/>
              </a:spcBef>
              <a:spcAft>
                <a:spcPct val="0"/>
              </a:spcAft>
              <a:defRPr>
                <a:solidFill>
                  <a:schemeClr val="tx1"/>
                </a:solidFill>
                <a:latin typeface="Arial" charset="0"/>
              </a:defRPr>
            </a:lvl6pPr>
            <a:lvl7pPr marL="2915906" indent="-224299" eaLnBrk="0" fontAlgn="base" hangingPunct="0">
              <a:spcBef>
                <a:spcPct val="0"/>
              </a:spcBef>
              <a:spcAft>
                <a:spcPct val="0"/>
              </a:spcAft>
              <a:defRPr>
                <a:solidFill>
                  <a:schemeClr val="tx1"/>
                </a:solidFill>
                <a:latin typeface="Arial" charset="0"/>
              </a:defRPr>
            </a:lvl7pPr>
            <a:lvl8pPr marL="3364505" indent="-224299" eaLnBrk="0" fontAlgn="base" hangingPunct="0">
              <a:spcBef>
                <a:spcPct val="0"/>
              </a:spcBef>
              <a:spcAft>
                <a:spcPct val="0"/>
              </a:spcAft>
              <a:defRPr>
                <a:solidFill>
                  <a:schemeClr val="tx1"/>
                </a:solidFill>
                <a:latin typeface="Arial" charset="0"/>
              </a:defRPr>
            </a:lvl8pPr>
            <a:lvl9pPr marL="3813107" indent="-224299" eaLnBrk="0" fontAlgn="base" hangingPunct="0">
              <a:spcBef>
                <a:spcPct val="0"/>
              </a:spcBef>
              <a:spcAft>
                <a:spcPct val="0"/>
              </a:spcAft>
              <a:defRPr>
                <a:solidFill>
                  <a:schemeClr val="tx1"/>
                </a:solidFill>
                <a:latin typeface="Arial" charset="0"/>
              </a:defRPr>
            </a:lvl9pPr>
          </a:lstStyle>
          <a:p>
            <a:pPr>
              <a:defRPr/>
            </a:pPr>
            <a:fld id="{75FE4E1C-1E63-49B3-9CF5-F429E3FCF606}" type="slidenum">
              <a:rPr lang="en-US" smtClean="0">
                <a:solidFill>
                  <a:prstClr val="black"/>
                </a:solidFill>
                <a:latin typeface="Times New Roman" pitchFamily="18" charset="0"/>
              </a:rPr>
              <a:pPr>
                <a:defRPr/>
              </a:pPr>
              <a:t>16</a:t>
            </a:fld>
            <a:endParaRPr lang="en-US" smtClean="0">
              <a:solidFill>
                <a:prstClr val="black"/>
              </a:solidFil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447629">
              <a:defRPr/>
            </a:pPr>
            <a:r>
              <a:rPr lang="en-US" dirty="0" smtClean="0">
                <a:ea typeface="ＭＳ Ｐゴシック" charset="-128"/>
              </a:rPr>
              <a:t>More than just gliders – the goals include</a:t>
            </a:r>
          </a:p>
          <a:p>
            <a:pPr marL="337276" indent="-337276" defTabSz="447629">
              <a:buFont typeface="+mj-lt"/>
              <a:buAutoNum type="arabicPeriod"/>
              <a:defRPr/>
            </a:pPr>
            <a:r>
              <a:rPr lang="en-US" dirty="0" smtClean="0">
                <a:ea typeface="ＭＳ Ｐゴシック" charset="-128"/>
              </a:rPr>
              <a:t>Provide </a:t>
            </a:r>
            <a:r>
              <a:rPr lang="en-US" dirty="0">
                <a:ea typeface="ＭＳ Ｐゴシック" charset="-128"/>
              </a:rPr>
              <a:t>a unique data set to modelers</a:t>
            </a:r>
          </a:p>
          <a:p>
            <a:pPr marL="337276" indent="-337276" defTabSz="447629">
              <a:buFont typeface="+mj-lt"/>
              <a:buAutoNum type="arabicPeriod"/>
              <a:defRPr/>
            </a:pPr>
            <a:r>
              <a:rPr lang="en-US" dirty="0">
                <a:ea typeface="ＭＳ Ｐゴシック" charset="-128"/>
              </a:rPr>
              <a:t>Provide standardized dataset a over ecological scales and information on fish/mammal migrations</a:t>
            </a:r>
          </a:p>
          <a:p>
            <a:pPr marL="337276" indent="-337276" defTabSz="447629">
              <a:buFont typeface="+mj-lt"/>
              <a:buAutoNum type="arabicPeriod"/>
              <a:defRPr/>
            </a:pPr>
            <a:r>
              <a:rPr lang="en-US" dirty="0">
                <a:ea typeface="ＭＳ Ｐゴシック" charset="-128"/>
              </a:rPr>
              <a:t>Provide a 3-D snapshot of the MAB cold pool </a:t>
            </a:r>
          </a:p>
          <a:p>
            <a:pPr marL="337276" indent="-337276" defTabSz="447629">
              <a:buFont typeface="+mj-lt"/>
              <a:buAutoNum type="arabicPeriod"/>
              <a:defRPr/>
            </a:pPr>
            <a:r>
              <a:rPr lang="en-US" dirty="0">
                <a:ea typeface="ＭＳ Ｐゴシック" charset="-128"/>
              </a:rPr>
              <a:t>Provide an extensive distributed network through the peak period of fall storms, demonstrating "surge" capacity</a:t>
            </a:r>
          </a:p>
          <a:p>
            <a:pPr marL="337276" indent="-337276" defTabSz="447629">
              <a:buFont typeface="+mj-lt"/>
              <a:buAutoNum type="arabicPeriod"/>
              <a:defRPr/>
            </a:pPr>
            <a:r>
              <a:rPr lang="en-US" dirty="0">
                <a:ea typeface="ＭＳ Ｐゴシック" charset="-128"/>
              </a:rPr>
              <a:t>Demonstration of a national glider network</a:t>
            </a:r>
          </a:p>
          <a:p>
            <a:pPr marL="337276" indent="-337276" defTabSz="447629">
              <a:buFont typeface="+mj-lt"/>
              <a:buAutoNum type="arabicPeriod"/>
              <a:defRPr/>
            </a:pPr>
            <a:r>
              <a:rPr lang="en-US" dirty="0">
                <a:ea typeface="ＭＳ Ｐゴシック" charset="-128"/>
              </a:rPr>
              <a:t>Proof of data flow through IOOS to NDBC via DMAC</a:t>
            </a:r>
          </a:p>
          <a:p>
            <a:pPr marL="337276" indent="-337276" defTabSz="447629">
              <a:buFont typeface="+mj-lt"/>
              <a:buAutoNum type="arabicPeriod"/>
              <a:defRPr/>
            </a:pPr>
            <a:r>
              <a:rPr lang="en-US" dirty="0">
                <a:ea typeface="ＭＳ Ｐゴシック" charset="-128"/>
              </a:rPr>
              <a:t>Engage undergraduates in ocean observing efforts.</a:t>
            </a:r>
          </a:p>
          <a:p>
            <a:pPr defTabSz="447629">
              <a:defRPr/>
            </a:pPr>
            <a:endParaRPr lang="en-US" dirty="0">
              <a:ea typeface="ＭＳ Ｐゴシック" charset="-128"/>
            </a:endParaRPr>
          </a:p>
        </p:txBody>
      </p:sp>
      <p:sp>
        <p:nvSpPr>
          <p:cNvPr id="144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6C9FB61A-4261-4308-B97E-9367AD75BAAC}" type="slidenum">
              <a:rPr lang="en-US" altLang="en-US" smtClean="0">
                <a:latin typeface="Arial" pitchFamily="34" charset="0"/>
                <a:ea typeface="ＭＳ Ｐゴシック" pitchFamily="34" charset="-128"/>
              </a:rPr>
              <a:pPr>
                <a:defRPr/>
              </a:pPr>
              <a:t>17</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43000" y="107950"/>
            <a:ext cx="4572000" cy="3429000"/>
          </a:xfrm>
          <a:ln/>
        </p:spPr>
      </p:sp>
      <p:sp>
        <p:nvSpPr>
          <p:cNvPr id="23555" name="Notes Placeholder 2"/>
          <p:cNvSpPr>
            <a:spLocks noGrp="1"/>
          </p:cNvSpPr>
          <p:nvPr>
            <p:ph type="body" idx="1"/>
          </p:nvPr>
        </p:nvSpPr>
        <p:spPr>
          <a:xfrm>
            <a:off x="465138" y="3708400"/>
            <a:ext cx="57721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10000"/>
          </a:bodyPr>
          <a:lstStyle/>
          <a:p>
            <a:r>
              <a:rPr lang="en-US" sz="1400" b="1" dirty="0"/>
              <a:t>GOOS</a:t>
            </a:r>
            <a:r>
              <a:rPr lang="en-US" sz="1400" dirty="0"/>
              <a:t> is the </a:t>
            </a:r>
            <a:r>
              <a:rPr lang="en-US" sz="1400" u="sng" dirty="0"/>
              <a:t>Global Ocean</a:t>
            </a:r>
            <a:r>
              <a:rPr lang="en-US" sz="1400" dirty="0"/>
              <a:t> Observing System. A single, contiguous, body of water encircles the globe. From the Arctic ice through the warm equatorial waters to the Antarctic Circumpolar Current all the Earth's oceans, seas, bays and inlets are connected. They form one body of water, the one Global Ocean. </a:t>
            </a:r>
            <a:r>
              <a:rPr lang="en-US" sz="1400" b="1" dirty="0"/>
              <a:t>GOOS</a:t>
            </a:r>
            <a:r>
              <a:rPr lang="en-US" sz="1400" dirty="0"/>
              <a:t> is designed and being implemented to embrace the oceans as a single entity, to provide a global view of the ocean system.</a:t>
            </a:r>
          </a:p>
          <a:p>
            <a:r>
              <a:rPr lang="en-US" sz="1400" b="1" dirty="0"/>
              <a:t>GOOS </a:t>
            </a:r>
            <a:r>
              <a:rPr lang="en-US" sz="1400" dirty="0"/>
              <a:t>is a permanent global system for observations, modelling and analysis of marine and ocean variables to support operational ocean services worldwide. </a:t>
            </a:r>
            <a:r>
              <a:rPr lang="en-US" sz="1400" b="1" dirty="0"/>
              <a:t>GOOS </a:t>
            </a:r>
            <a:r>
              <a:rPr lang="en-US" sz="1400" dirty="0"/>
              <a:t>provides accurate descriptions of the present state of the oceans, including living resources; continuous forecasts of the future conditions of the sea for as far ahead as possible, and the basis for forecasts of climate change.</a:t>
            </a:r>
          </a:p>
          <a:p>
            <a:r>
              <a:rPr lang="en-US" sz="1400" b="1" dirty="0"/>
              <a:t>GOOS</a:t>
            </a:r>
            <a:r>
              <a:rPr lang="en-US" sz="1400" dirty="0"/>
              <a:t> is a system of </a:t>
            </a:r>
            <a:r>
              <a:rPr lang="en-US" sz="1400" dirty="0" err="1"/>
              <a:t>programmes</a:t>
            </a:r>
            <a:r>
              <a:rPr lang="en-US" sz="1400" dirty="0"/>
              <a:t>, each of which is working on different and complementary aspects of establishing an operational ocean observation capability for all of the world's nations. UN sponsorship and UNESCO assemblies assure that international cooperation is always the first priority of the Global Ocean Observing </a:t>
            </a:r>
            <a:r>
              <a:rPr lang="en-US" sz="1400" dirty="0" err="1"/>
              <a:t>Sytem</a:t>
            </a:r>
            <a:r>
              <a:rPr lang="en-US" sz="1400" dirty="0"/>
              <a:t>.</a:t>
            </a:r>
          </a:p>
          <a:p>
            <a:r>
              <a:rPr lang="en-US" sz="1400" b="1" dirty="0"/>
              <a:t>GOOS </a:t>
            </a:r>
            <a:r>
              <a:rPr lang="en-US" sz="1400" dirty="0"/>
              <a:t>is the oceanographic component of GEOSS, </a:t>
            </a:r>
            <a:r>
              <a:rPr lang="en-US" sz="1400" u="sng" dirty="0">
                <a:hlinkClick r:id="rId3"/>
              </a:rPr>
              <a:t>the Global Earth Observing System of Systems</a:t>
            </a:r>
            <a:r>
              <a:rPr lang="en-US" sz="1400" dirty="0"/>
              <a:t> .</a:t>
            </a:r>
          </a:p>
          <a:p>
            <a:r>
              <a:rPr lang="en-US" sz="1400" dirty="0"/>
              <a:t>GOOS is designed to:</a:t>
            </a:r>
          </a:p>
          <a:p>
            <a:r>
              <a:rPr lang="en-US" sz="1400" dirty="0"/>
              <a:t> </a:t>
            </a:r>
          </a:p>
          <a:p>
            <a:pPr lvl="0"/>
            <a:r>
              <a:rPr lang="en-US" sz="1400" dirty="0"/>
              <a:t>Monitor, understand and predict weather and climate</a:t>
            </a:r>
          </a:p>
          <a:p>
            <a:pPr lvl="0"/>
            <a:r>
              <a:rPr lang="en-US" sz="1400" dirty="0"/>
              <a:t>Describe and forecast the state of the ocean, including living resources</a:t>
            </a:r>
          </a:p>
          <a:p>
            <a:pPr lvl="0"/>
            <a:r>
              <a:rPr lang="en-US" sz="1400" dirty="0"/>
              <a:t>Improve management of marine and coastal ecosystems and resources</a:t>
            </a:r>
          </a:p>
          <a:p>
            <a:pPr lvl="0"/>
            <a:r>
              <a:rPr lang="en-US" sz="1400" dirty="0"/>
              <a:t>Mitigate damage from natural hazards and pollution</a:t>
            </a:r>
          </a:p>
          <a:p>
            <a:pPr lvl="0"/>
            <a:r>
              <a:rPr lang="en-US" sz="1400" dirty="0"/>
              <a:t>Protect life and property on coasts and at sea</a:t>
            </a:r>
          </a:p>
          <a:p>
            <a:pPr lvl="0"/>
            <a:r>
              <a:rPr lang="en-US" sz="1400" dirty="0"/>
              <a:t>Enable scientific research</a:t>
            </a:r>
          </a:p>
          <a:p>
            <a:pPr eaLnBrk="1" hangingPunct="1">
              <a:lnSpc>
                <a:spcPct val="90000"/>
              </a:lnSpc>
            </a:pPr>
            <a:endParaRPr lang="en-US" altLang="en-US" sz="1400" dirty="0" smtClean="0">
              <a:latin typeface="Arial" charset="0"/>
              <a:ea typeface="ＭＳ Ｐゴシック" pitchFamily="-8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4" charset="-128"/>
              </a:defRPr>
            </a:lvl1pPr>
            <a:lvl2pPr marL="37931725" indent="-37474525">
              <a:defRPr sz="2400">
                <a:solidFill>
                  <a:schemeClr val="tx1"/>
                </a:solidFill>
                <a:latin typeface="Arial" charset="0"/>
                <a:ea typeface="ＭＳ Ｐゴシック" pitchFamily="-84" charset="-128"/>
              </a:defRPr>
            </a:lvl2pPr>
            <a:lvl3pPr>
              <a:defRPr sz="2400">
                <a:solidFill>
                  <a:schemeClr val="tx1"/>
                </a:solidFill>
                <a:latin typeface="Arial" charset="0"/>
                <a:ea typeface="ＭＳ Ｐゴシック" pitchFamily="-84" charset="-128"/>
              </a:defRPr>
            </a:lvl3pPr>
            <a:lvl4pPr>
              <a:defRPr sz="2400">
                <a:solidFill>
                  <a:schemeClr val="tx1"/>
                </a:solidFill>
                <a:latin typeface="Arial" charset="0"/>
                <a:ea typeface="ＭＳ Ｐゴシック" pitchFamily="-84" charset="-128"/>
              </a:defRPr>
            </a:lvl4pPr>
            <a:lvl5pPr>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fld id="{BC6DBB85-69F1-43DD-843D-FF8AEFAA4327}" type="slidenum">
              <a:rPr lang="en-US" altLang="en-US" sz="1200">
                <a:solidFill>
                  <a:prstClr val="black"/>
                </a:solidFill>
              </a:rPr>
              <a:pPr/>
              <a:t>18</a:t>
            </a:fld>
            <a:endParaRPr lang="en-US" altLang="en-US"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47629">
              <a:defRPr/>
            </a:pPr>
            <a:r>
              <a:rPr lang="en-US" dirty="0" smtClean="0">
                <a:ea typeface="ＭＳ Ｐゴシック" charset="-128"/>
              </a:rPr>
              <a:t>IOOS rep on Ocean Tracking Network Council (</a:t>
            </a:r>
            <a:r>
              <a:rPr lang="en-US" dirty="0" err="1" smtClean="0">
                <a:ea typeface="ＭＳ Ｐゴシック" charset="-128"/>
              </a:rPr>
              <a:t>Zdenka</a:t>
            </a:r>
            <a:r>
              <a:rPr lang="en-US" dirty="0" smtClean="0">
                <a:ea typeface="ＭＳ Ｐゴシック" charset="-128"/>
              </a:rPr>
              <a:t>) is helping to engage the international community. </a:t>
            </a:r>
          </a:p>
          <a:p>
            <a:endParaRPr lang="en-US" dirty="0" smtClean="0"/>
          </a:p>
          <a:p>
            <a:pPr defTabSz="447629">
              <a:defRPr/>
            </a:pPr>
            <a:endParaRPr lang="en-US" dirty="0" smtClean="0">
              <a:ea typeface="ＭＳ Ｐゴシック" charset="-128"/>
            </a:endParaRPr>
          </a:p>
        </p:txBody>
      </p:sp>
      <p:sp>
        <p:nvSpPr>
          <p:cNvPr id="137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89836" eaLnBrk="0" hangingPunct="0">
              <a:spcBef>
                <a:spcPct val="30000"/>
              </a:spcBef>
              <a:defRPr sz="1200">
                <a:solidFill>
                  <a:schemeClr val="tx1"/>
                </a:solidFill>
                <a:latin typeface="Calibri" pitchFamily="34" charset="0"/>
                <a:ea typeface="ＭＳ Ｐゴシック" pitchFamily="34" charset="-128"/>
              </a:defRPr>
            </a:lvl1pPr>
            <a:lvl2pPr marL="730766" indent="-281064" defTabSz="1189836" eaLnBrk="0" hangingPunct="0">
              <a:spcBef>
                <a:spcPct val="30000"/>
              </a:spcBef>
              <a:defRPr sz="1200">
                <a:solidFill>
                  <a:schemeClr val="tx1"/>
                </a:solidFill>
                <a:latin typeface="Calibri" pitchFamily="34" charset="0"/>
                <a:ea typeface="ＭＳ Ｐゴシック" pitchFamily="34" charset="-128"/>
              </a:defRPr>
            </a:lvl2pPr>
            <a:lvl3pPr marL="1124255" indent="-224851" defTabSz="1189836" eaLnBrk="0" hangingPunct="0">
              <a:spcBef>
                <a:spcPct val="30000"/>
              </a:spcBef>
              <a:defRPr sz="1200">
                <a:solidFill>
                  <a:schemeClr val="tx1"/>
                </a:solidFill>
                <a:latin typeface="Calibri" pitchFamily="34" charset="0"/>
                <a:ea typeface="ＭＳ Ｐゴシック" pitchFamily="34" charset="-128"/>
              </a:defRPr>
            </a:lvl3pPr>
            <a:lvl4pPr marL="1573957" indent="-224851" defTabSz="1189836" eaLnBrk="0" hangingPunct="0">
              <a:spcBef>
                <a:spcPct val="30000"/>
              </a:spcBef>
              <a:defRPr sz="1200">
                <a:solidFill>
                  <a:schemeClr val="tx1"/>
                </a:solidFill>
                <a:latin typeface="Calibri" pitchFamily="34" charset="0"/>
                <a:ea typeface="ＭＳ Ｐゴシック" pitchFamily="34" charset="-128"/>
              </a:defRPr>
            </a:lvl4pPr>
            <a:lvl5pPr marL="2023659" indent="-224851" defTabSz="1189836" eaLnBrk="0" hangingPunct="0">
              <a:spcBef>
                <a:spcPct val="30000"/>
              </a:spcBef>
              <a:defRPr sz="1200">
                <a:solidFill>
                  <a:schemeClr val="tx1"/>
                </a:solidFill>
                <a:latin typeface="Calibri" pitchFamily="34" charset="0"/>
                <a:ea typeface="ＭＳ Ｐゴシック" pitchFamily="34" charset="-128"/>
              </a:defRPr>
            </a:lvl5pPr>
            <a:lvl6pPr marL="2473361" indent="-224851" defTabSz="1189836"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3062" indent="-224851" defTabSz="1189836"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72764" indent="-224851" defTabSz="1189836"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22466" indent="-224851" defTabSz="1189836"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6274FB97-D72A-4D93-9D75-25177EC5FCF8}" type="slidenum">
              <a:rPr lang="en-US" altLang="en-US" sz="800">
                <a:solidFill>
                  <a:srgbClr val="000000"/>
                </a:solidFill>
              </a:rPr>
              <a:pPr eaLnBrk="1" hangingPunct="1">
                <a:spcBef>
                  <a:spcPct val="0"/>
                </a:spcBef>
                <a:defRPr/>
              </a:pPr>
              <a:t>19</a:t>
            </a:fld>
            <a:endParaRPr lang="en-US" altLang="en-US" sz="8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335" eaLnBrk="0" hangingPunct="0">
              <a:spcBef>
                <a:spcPct val="30000"/>
              </a:spcBef>
              <a:defRPr sz="1200">
                <a:solidFill>
                  <a:schemeClr val="tx1"/>
                </a:solidFill>
                <a:latin typeface="Calibri" pitchFamily="34" charset="0"/>
                <a:ea typeface="ＭＳ Ｐゴシック" pitchFamily="34" charset="-128"/>
              </a:defRPr>
            </a:lvl1pPr>
            <a:lvl2pPr marL="741696" indent="-284187" defTabSz="910335" eaLnBrk="0" hangingPunct="0">
              <a:spcBef>
                <a:spcPct val="30000"/>
              </a:spcBef>
              <a:defRPr sz="1200">
                <a:solidFill>
                  <a:schemeClr val="tx1"/>
                </a:solidFill>
                <a:latin typeface="Calibri" pitchFamily="34" charset="0"/>
                <a:ea typeface="ＭＳ Ｐゴシック" pitchFamily="34" charset="-128"/>
              </a:defRPr>
            </a:lvl2pPr>
            <a:lvl3pPr marL="1141431" indent="-227974" defTabSz="910335" eaLnBrk="0" hangingPunct="0">
              <a:spcBef>
                <a:spcPct val="30000"/>
              </a:spcBef>
              <a:defRPr sz="1200">
                <a:solidFill>
                  <a:schemeClr val="tx1"/>
                </a:solidFill>
                <a:latin typeface="Calibri" pitchFamily="34" charset="0"/>
                <a:ea typeface="ＭＳ Ｐゴシック" pitchFamily="34" charset="-128"/>
              </a:defRPr>
            </a:lvl3pPr>
            <a:lvl4pPr marL="1598940" indent="-227974" defTabSz="910335" eaLnBrk="0" hangingPunct="0">
              <a:spcBef>
                <a:spcPct val="30000"/>
              </a:spcBef>
              <a:defRPr sz="1200">
                <a:solidFill>
                  <a:schemeClr val="tx1"/>
                </a:solidFill>
                <a:latin typeface="Calibri" pitchFamily="34" charset="0"/>
                <a:ea typeface="ＭＳ Ｐゴシック" pitchFamily="34" charset="-128"/>
              </a:defRPr>
            </a:lvl4pPr>
            <a:lvl5pPr marL="2056450" indent="-227974" defTabSz="910335" eaLnBrk="0" hangingPunct="0">
              <a:spcBef>
                <a:spcPct val="30000"/>
              </a:spcBef>
              <a:defRPr sz="1200">
                <a:solidFill>
                  <a:schemeClr val="tx1"/>
                </a:solidFill>
                <a:latin typeface="Calibri" pitchFamily="34" charset="0"/>
                <a:ea typeface="ＭＳ Ｐゴシック" pitchFamily="34" charset="-128"/>
              </a:defRPr>
            </a:lvl5pPr>
            <a:lvl6pPr marL="2506152" indent="-227974" defTabSz="91033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5854" indent="-227974" defTabSz="91033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05556" indent="-227974" defTabSz="91033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55258" indent="-227974" defTabSz="91033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defRPr/>
            </a:pPr>
            <a:fld id="{9C0ADC30-DE79-4137-965A-1F5F06C4CA1A}" type="slidenum">
              <a:rPr lang="en-US" altLang="en-US" smtClean="0">
                <a:solidFill>
                  <a:srgbClr val="000000"/>
                </a:solidFill>
                <a:latin typeface="Arial" pitchFamily="34" charset="0"/>
              </a:rPr>
              <a:pPr>
                <a:spcBef>
                  <a:spcPct val="0"/>
                </a:spcBef>
                <a:defRPr/>
              </a:pPr>
              <a:t>2</a:t>
            </a:fld>
            <a:endParaRPr lang="en-US" altLang="en-US" dirty="0" smtClean="0">
              <a:solidFill>
                <a:srgbClr val="000000"/>
              </a:solidFill>
              <a:latin typeface="Arial" pitchFamily="34" charset="0"/>
            </a:endParaRPr>
          </a:p>
        </p:txBody>
      </p:sp>
      <p:sp>
        <p:nvSpPr>
          <p:cNvPr id="95235" name="Rectangle 2"/>
          <p:cNvSpPr>
            <a:spLocks noGrp="1" noRot="1" noChangeAspect="1" noChangeArrowheads="1" noTextEdit="1"/>
          </p:cNvSpPr>
          <p:nvPr>
            <p:ph type="sldImg"/>
          </p:nvPr>
        </p:nvSpPr>
        <p:spPr bwMode="auto">
          <a:xfrm>
            <a:off x="1174750" y="476250"/>
            <a:ext cx="4762500" cy="3571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Notes Placeholder 5"/>
          <p:cNvSpPr>
            <a:spLocks noGrp="1"/>
          </p:cNvSpPr>
          <p:nvPr/>
        </p:nvSpPr>
        <p:spPr bwMode="auto">
          <a:xfrm>
            <a:off x="914920" y="4343713"/>
            <a:ext cx="5028161" cy="411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lstStyle>
            <a:lvl1pPr defTabSz="1190625" eaLnBrk="0" hangingPunct="0">
              <a:spcBef>
                <a:spcPct val="30000"/>
              </a:spcBef>
              <a:defRPr sz="1200">
                <a:solidFill>
                  <a:schemeClr val="tx1"/>
                </a:solidFill>
                <a:latin typeface="Calibri" pitchFamily="34" charset="0"/>
                <a:ea typeface="MS PGothic" pitchFamily="34" charset="-128"/>
              </a:defRPr>
            </a:lvl1pPr>
            <a:lvl2pPr marL="742950" indent="-285750" defTabSz="1190625" eaLnBrk="0" hangingPunct="0">
              <a:spcBef>
                <a:spcPct val="30000"/>
              </a:spcBef>
              <a:defRPr sz="1200">
                <a:solidFill>
                  <a:schemeClr val="tx1"/>
                </a:solidFill>
                <a:latin typeface="Calibri" pitchFamily="34" charset="0"/>
                <a:ea typeface="MS PGothic" pitchFamily="34" charset="-128"/>
              </a:defRPr>
            </a:lvl2pPr>
            <a:lvl3pPr marL="1143000" indent="-228600" defTabSz="1190625" eaLnBrk="0" hangingPunct="0">
              <a:spcBef>
                <a:spcPct val="30000"/>
              </a:spcBef>
              <a:defRPr sz="1200">
                <a:solidFill>
                  <a:schemeClr val="tx1"/>
                </a:solidFill>
                <a:latin typeface="Calibri" pitchFamily="34" charset="0"/>
                <a:ea typeface="MS PGothic" pitchFamily="34" charset="-128"/>
              </a:defRPr>
            </a:lvl3pPr>
            <a:lvl4pPr marL="1600200" indent="-228600" defTabSz="1190625" eaLnBrk="0" hangingPunct="0">
              <a:spcBef>
                <a:spcPct val="30000"/>
              </a:spcBef>
              <a:defRPr sz="1200">
                <a:solidFill>
                  <a:schemeClr val="tx1"/>
                </a:solidFill>
                <a:latin typeface="Calibri" pitchFamily="34" charset="0"/>
                <a:ea typeface="MS PGothic" pitchFamily="34" charset="-128"/>
              </a:defRPr>
            </a:lvl4pPr>
            <a:lvl5pPr marL="2057400" indent="-228600" defTabSz="1190625" eaLnBrk="0" hangingPunct="0">
              <a:spcBef>
                <a:spcPct val="30000"/>
              </a:spcBef>
              <a:defRPr sz="1200">
                <a:solidFill>
                  <a:schemeClr val="tx1"/>
                </a:solidFill>
                <a:latin typeface="Calibri" pitchFamily="34" charset="0"/>
                <a:ea typeface="MS PGothic" pitchFamily="34" charset="-128"/>
              </a:defRPr>
            </a:lvl5pPr>
            <a:lvl6pPr marL="2514600" indent="-228600" defTabSz="1190625"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1190625"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1190625"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1190625"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fontAlgn="base" hangingPunct="1">
              <a:spcAft>
                <a:spcPct val="0"/>
              </a:spcAft>
            </a:pPr>
            <a:endParaRPr lang="en-US" altLang="en-US" dirty="0">
              <a:solidFill>
                <a:srgbClr val="000000"/>
              </a:solidFill>
              <a:cs typeface="Arial" pitchFamily="34" charset="0"/>
            </a:endParaRPr>
          </a:p>
        </p:txBody>
      </p:sp>
      <p:sp>
        <p:nvSpPr>
          <p:cNvPr id="95237" name="Notes Placeholder 2"/>
          <p:cNvSpPr>
            <a:spLocks noGrp="1"/>
          </p:cNvSpPr>
          <p:nvPr>
            <p:ph type="body" idx="3"/>
          </p:nvPr>
        </p:nvSpPr>
        <p:spPr bwMode="auto">
          <a:xfrm>
            <a:off x="436418" y="4343713"/>
            <a:ext cx="5985164" cy="45813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title of the talk is how does animal tagging work within an ocean observing system, so let me start with describing an observing system.</a:t>
            </a:r>
          </a:p>
          <a:p>
            <a:endParaRPr lang="en-US" altLang="en-US" dirty="0"/>
          </a:p>
          <a:p>
            <a:r>
              <a:rPr lang="en-US" altLang="en-US" dirty="0"/>
              <a:t>Here is the US Integrated Ocean Observing System. </a:t>
            </a:r>
          </a:p>
          <a:p>
            <a:r>
              <a:rPr lang="en-US" altLang="en-US" dirty="0"/>
              <a:t> </a:t>
            </a:r>
          </a:p>
          <a:p>
            <a:r>
              <a:rPr lang="en-US" altLang="en-US" dirty="0"/>
              <a:t>The US IOOS is the US ocean observing plan.  Each National Agency in the United States has missions to observing our oceans, coasts and Great Lakes and they are contributors to US IOOS.</a:t>
            </a:r>
          </a:p>
          <a:p>
            <a:r>
              <a:rPr lang="en-US" altLang="en-US" dirty="0"/>
              <a:t>This is extended to a partnership of 11 IOOS Regions that extend our reach to the Regional and Local levels.  They are comprised of State, Local and Tribal Government, academia and industry.  They respond to regional stakeholders but are nationally consistent by being part of the larger program.</a:t>
            </a:r>
          </a:p>
          <a:p>
            <a:endParaRPr lang="en-US" altLang="en-US" dirty="0"/>
          </a:p>
          <a:p>
            <a:r>
              <a:rPr lang="en-US" altLang="en-US" dirty="0"/>
              <a:t>US IOOS is an end to end system and we focus greatly on the “I” in IOOS. So while you see 7 goals the real power of IOOS is to expose ocean information from many sources and “measure once use many times.”</a:t>
            </a:r>
          </a:p>
          <a:p>
            <a:endParaRPr lang="en-US" altLang="en-US" dirty="0"/>
          </a:p>
          <a:p>
            <a:r>
              <a:rPr lang="en-US" altLang="en-US" dirty="0"/>
              <a:t>Mouse Click</a:t>
            </a:r>
          </a:p>
          <a:p>
            <a:endParaRPr lang="en-US" altLang="en-US" dirty="0"/>
          </a:p>
          <a:p>
            <a:r>
              <a:rPr lang="en-US" altLang="en-US" dirty="0"/>
              <a:t>The oceans know no boundaries so the US IOOS is our contribution to the Global Ocean Observing System (GOOS).  GOOS is the ocean contribution to the Global Earth Observation System of Systems – which looks across atmospheric, terrestrial and marine observation for societal benefits.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GOOS, we are also trying to support the Us national and international Bio-Diversity community with the use of animal telemetry</a:t>
            </a:r>
          </a:p>
          <a:p>
            <a:endParaRPr lang="en-US" dirty="0"/>
          </a:p>
        </p:txBody>
      </p:sp>
      <p:sp>
        <p:nvSpPr>
          <p:cNvPr id="4" name="Slide Number Placeholder 3"/>
          <p:cNvSpPr>
            <a:spLocks noGrp="1"/>
          </p:cNvSpPr>
          <p:nvPr>
            <p:ph type="sldNum" sz="quarter" idx="10"/>
          </p:nvPr>
        </p:nvSpPr>
        <p:spPr/>
        <p:txBody>
          <a:bodyPr/>
          <a:lstStyle/>
          <a:p>
            <a:pPr>
              <a:defRPr/>
            </a:pPr>
            <a:fld id="{8F26C27D-DF24-4B61-9BCB-46818E91BD9C}" type="slidenum">
              <a:rPr lang="en-US" smtClean="0"/>
              <a:pPr>
                <a:defRPr/>
              </a:pPr>
              <a:t>20</a:t>
            </a:fld>
            <a:endParaRPr lang="en-US"/>
          </a:p>
        </p:txBody>
      </p:sp>
    </p:spTree>
    <p:extLst>
      <p:ext uri="{BB962C8B-B14F-4D97-AF65-F5344CB8AC3E}">
        <p14:creationId xmlns:p14="http://schemas.microsoft.com/office/powerpoint/2010/main" val="502509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our traditional websites, we are communicating this information in new ways that spark the public’s interest</a:t>
            </a:r>
          </a:p>
          <a:p>
            <a:endParaRPr lang="en-US" dirty="0"/>
          </a:p>
        </p:txBody>
      </p:sp>
      <p:sp>
        <p:nvSpPr>
          <p:cNvPr id="4" name="Slide Number Placeholder 3"/>
          <p:cNvSpPr>
            <a:spLocks noGrp="1"/>
          </p:cNvSpPr>
          <p:nvPr>
            <p:ph type="sldNum" sz="quarter" idx="10"/>
          </p:nvPr>
        </p:nvSpPr>
        <p:spPr/>
        <p:txBody>
          <a:bodyPr/>
          <a:lstStyle/>
          <a:p>
            <a:fld id="{44147B78-9862-0D44-B173-141B44F1CEEE}" type="slidenum">
              <a:rPr lang="en-US" smtClean="0"/>
              <a:t>21</a:t>
            </a:fld>
            <a:endParaRPr lang="en-US"/>
          </a:p>
        </p:txBody>
      </p:sp>
    </p:spTree>
    <p:extLst>
      <p:ext uri="{BB962C8B-B14F-4D97-AF65-F5344CB8AC3E}">
        <p14:creationId xmlns:p14="http://schemas.microsoft.com/office/powerpoint/2010/main" val="3780204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95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CEC57E5E-62A1-4C74-99E6-7A48CE87C6B6}" type="slidenum">
              <a:rPr lang="en-US" altLang="en-US" smtClean="0">
                <a:latin typeface="Arial" pitchFamily="34" charset="0"/>
                <a:ea typeface="ＭＳ Ｐゴシック" pitchFamily="34" charset="-128"/>
              </a:rPr>
              <a:pPr>
                <a:defRPr/>
              </a:pPr>
              <a:t>22</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CBS Cape North</a:t>
            </a:r>
            <a:endParaRPr lang="en-US" dirty="0"/>
          </a:p>
        </p:txBody>
      </p:sp>
      <p:sp>
        <p:nvSpPr>
          <p:cNvPr id="4" name="Slide Number Placeholder 3"/>
          <p:cNvSpPr>
            <a:spLocks noGrp="1"/>
          </p:cNvSpPr>
          <p:nvPr>
            <p:ph type="sldNum" sz="quarter" idx="10"/>
          </p:nvPr>
        </p:nvSpPr>
        <p:spPr/>
        <p:txBody>
          <a:bodyPr/>
          <a:lstStyle/>
          <a:p>
            <a:fld id="{678B540A-7E8C-4BA3-8AEC-43845D476DDE}" type="slidenum">
              <a:rPr lang="en-US" smtClean="0"/>
              <a:t>23</a:t>
            </a:fld>
            <a:endParaRPr lang="en-US" dirty="0"/>
          </a:p>
        </p:txBody>
      </p:sp>
    </p:spTree>
    <p:extLst>
      <p:ext uri="{BB962C8B-B14F-4D97-AF65-F5344CB8AC3E}">
        <p14:creationId xmlns:p14="http://schemas.microsoft.com/office/powerpoint/2010/main" val="314028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We need many types of observing systems. </a:t>
            </a:r>
          </a:p>
          <a:p>
            <a:pPr>
              <a:defRPr/>
            </a:pPr>
            <a:r>
              <a:rPr lang="en-US" dirty="0"/>
              <a:t>Satellites are important observing systems but they are only able to see the surface of the ocean. </a:t>
            </a:r>
          </a:p>
          <a:p>
            <a:pPr>
              <a:defRPr/>
            </a:pPr>
            <a:endParaRPr lang="en-US" dirty="0"/>
          </a:p>
          <a:p>
            <a:pPr>
              <a:defRPr/>
            </a:pPr>
            <a:r>
              <a:rPr lang="en-US" dirty="0"/>
              <a:t>Ocean observing means both continuous and automatic observations from buoys, gages, HF Radars and now seeing how animal telemetry can be part of the solution. </a:t>
            </a:r>
          </a:p>
          <a:p>
            <a:pPr>
              <a:defRPr/>
            </a:pPr>
            <a:endParaRPr lang="en-US" dirty="0"/>
          </a:p>
          <a:p>
            <a:pPr>
              <a:defRPr/>
            </a:pPr>
            <a:endParaRPr lang="en-US" dirty="0" smtClean="0"/>
          </a:p>
          <a:p>
            <a:pPr>
              <a:defRPr/>
            </a:pPr>
            <a:endParaRPr lang="en-US" dirty="0"/>
          </a:p>
          <a:p>
            <a:pPr>
              <a:defRPr/>
            </a:pPr>
            <a:endParaRPr lang="en-US" dirty="0"/>
          </a:p>
        </p:txBody>
      </p:sp>
      <p:sp>
        <p:nvSpPr>
          <p:cNvPr id="117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pitchFamily="34" charset="0"/>
                <a:ea typeface="ＭＳ Ｐゴシック" pitchFamily="34" charset="-128"/>
              </a:defRPr>
            </a:lvl1pPr>
            <a:lvl2pPr marL="730766" indent="-281064" eaLnBrk="0" hangingPunct="0">
              <a:defRPr sz="2400">
                <a:solidFill>
                  <a:schemeClr val="tx1"/>
                </a:solidFill>
                <a:latin typeface="Calibri" pitchFamily="34" charset="0"/>
                <a:ea typeface="ＭＳ Ｐゴシック" pitchFamily="34" charset="-128"/>
              </a:defRPr>
            </a:lvl2pPr>
            <a:lvl3pPr marL="1124255" indent="-224851" eaLnBrk="0" hangingPunct="0">
              <a:defRPr sz="2400">
                <a:solidFill>
                  <a:schemeClr val="tx1"/>
                </a:solidFill>
                <a:latin typeface="Calibri" pitchFamily="34" charset="0"/>
                <a:ea typeface="ＭＳ Ｐゴシック" pitchFamily="34" charset="-128"/>
              </a:defRPr>
            </a:lvl3pPr>
            <a:lvl4pPr marL="1573957" indent="-224851" eaLnBrk="0" hangingPunct="0">
              <a:defRPr sz="2400">
                <a:solidFill>
                  <a:schemeClr val="tx1"/>
                </a:solidFill>
                <a:latin typeface="Calibri" pitchFamily="34" charset="0"/>
                <a:ea typeface="ＭＳ Ｐゴシック" pitchFamily="34" charset="-128"/>
              </a:defRPr>
            </a:lvl4pPr>
            <a:lvl5pPr marL="2023659" indent="-224851" eaLnBrk="0" hangingPunct="0">
              <a:defRPr sz="2400">
                <a:solidFill>
                  <a:schemeClr val="tx1"/>
                </a:solidFill>
                <a:latin typeface="Calibri" pitchFamily="34" charset="0"/>
                <a:ea typeface="ＭＳ Ｐゴシック" pitchFamily="34" charset="-128"/>
              </a:defRPr>
            </a:lvl5pPr>
            <a:lvl6pPr marL="2473361" indent="-224851" defTabSz="1189836"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23062" indent="-224851" defTabSz="1189836"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372764" indent="-224851" defTabSz="1189836"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22466" indent="-224851" defTabSz="1189836"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1189836" eaLnBrk="1" hangingPunct="1">
              <a:defRPr/>
            </a:pPr>
            <a:fld id="{3DDB1F29-483A-4C7C-B5CD-67852A20C166}" type="slidenum">
              <a:rPr lang="en-US" sz="800">
                <a:solidFill>
                  <a:prstClr val="black"/>
                </a:solidFill>
              </a:rPr>
              <a:pPr defTabSz="1189836" eaLnBrk="1" hangingPunct="1">
                <a:defRPr/>
              </a:pPr>
              <a:t>3</a:t>
            </a:fld>
            <a:endParaRPr lang="en-US" sz="8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Animal telemetry is the science of elucidating the movements and behavior of animals as they move through the world’s oceans, coastal rivers, estuaries and Great Lakes. </a:t>
            </a:r>
          </a:p>
          <a:p>
            <a:r>
              <a:rPr lang="en-US" dirty="0"/>
              <a:t> </a:t>
            </a:r>
          </a:p>
          <a:p>
            <a:r>
              <a:rPr lang="en-US" dirty="0"/>
              <a:t>Animal telemetry devices (tags) yield detailed data regarding animal responses to the coupled-atmosphere and physical environment through which they move.</a:t>
            </a:r>
          </a:p>
          <a:p>
            <a:r>
              <a:rPr lang="en-US" dirty="0"/>
              <a:t>Animals are particularly adept at helping scientists identify critical habitats, spawning locations, and important oceanographic feature (e.g. fronts, eddies and upwelling areas)</a:t>
            </a:r>
          </a:p>
          <a:p>
            <a:r>
              <a:rPr lang="en-US" dirty="0"/>
              <a:t> </a:t>
            </a:r>
          </a:p>
          <a:p>
            <a:r>
              <a:rPr lang="en-US" dirty="0"/>
              <a:t>They also provide important insights into regions of the oceans that are difficult and expensive to monitor.  </a:t>
            </a:r>
          </a:p>
        </p:txBody>
      </p:sp>
      <p:sp>
        <p:nvSpPr>
          <p:cNvPr id="4" name="Slide Number Placeholder 3"/>
          <p:cNvSpPr>
            <a:spLocks noGrp="1"/>
          </p:cNvSpPr>
          <p:nvPr>
            <p:ph type="sldNum" sz="quarter" idx="5"/>
          </p:nvPr>
        </p:nvSpPr>
        <p:spPr/>
        <p:txBody>
          <a:bodyPr/>
          <a:lstStyle/>
          <a:p>
            <a:pPr>
              <a:defRPr/>
            </a:pPr>
            <a:fld id="{04167EE0-A669-4824-934E-8D8ECDC73D51}"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1143000" y="3921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584462" y="4326902"/>
            <a:ext cx="5744164" cy="4153661"/>
          </a:xfrm>
        </p:spPr>
        <p:txBody>
          <a:bodyPr>
            <a:noAutofit/>
          </a:bodyPr>
          <a:lstStyle/>
          <a:p>
            <a:pPr>
              <a:lnSpc>
                <a:spcPct val="120000"/>
              </a:lnSpc>
              <a:spcBef>
                <a:spcPts val="0"/>
              </a:spcBef>
              <a:spcAft>
                <a:spcPts val="0"/>
              </a:spcAft>
              <a:defRPr/>
            </a:pPr>
            <a:r>
              <a:rPr lang="en-US" dirty="0">
                <a:latin typeface="Arial" panose="020B0604020202020204" pitchFamily="34" charset="0"/>
                <a:cs typeface="Arial" panose="020B0604020202020204" pitchFamily="34" charset="0"/>
              </a:rPr>
              <a:t>When the slide comes up – hit the mouse once and the remainder of the animations will take care of themselves.  You are seeing examples of the data portals.</a:t>
            </a:r>
          </a:p>
          <a:p>
            <a:pPr>
              <a:lnSpc>
                <a:spcPct val="120000"/>
              </a:lnSpc>
              <a:spcBef>
                <a:spcPts val="0"/>
              </a:spcBef>
              <a:spcAft>
                <a:spcPts val="0"/>
              </a:spcAft>
              <a:defRPr/>
            </a:pPr>
            <a:endParaRPr lang="en-US" dirty="0">
              <a:latin typeface="Arial" panose="020B0604020202020204" pitchFamily="34" charset="0"/>
              <a:cs typeface="Arial" panose="020B0604020202020204" pitchFamily="34" charset="0"/>
            </a:endParaRPr>
          </a:p>
          <a:p>
            <a:pPr>
              <a:lnSpc>
                <a:spcPct val="120000"/>
              </a:lnSpc>
              <a:spcBef>
                <a:spcPts val="0"/>
              </a:spcBef>
              <a:spcAft>
                <a:spcPts val="0"/>
              </a:spcAft>
              <a:defRPr/>
            </a:pPr>
            <a:r>
              <a:rPr lang="en-US" dirty="0">
                <a:latin typeface="Arial" panose="020B0604020202020204" pitchFamily="34" charset="0"/>
                <a:cs typeface="Arial" panose="020B0604020202020204" pitchFamily="34" charset="0"/>
              </a:rPr>
              <a:t>US IOOS is focused on data management.  The IOOS Regions have the responsibility for helping us expose data from State, Local, Tribal governments; academia, and industry.</a:t>
            </a:r>
          </a:p>
          <a:p>
            <a:pPr>
              <a:lnSpc>
                <a:spcPct val="120000"/>
              </a:lnSpc>
              <a:spcBef>
                <a:spcPts val="0"/>
              </a:spcBef>
              <a:spcAft>
                <a:spcPts val="0"/>
              </a:spcAft>
              <a:defRPr/>
            </a:pPr>
            <a:endParaRPr lang="en-US" dirty="0">
              <a:latin typeface="Arial" panose="020B0604020202020204" pitchFamily="34" charset="0"/>
              <a:cs typeface="Arial" panose="020B0604020202020204" pitchFamily="34" charset="0"/>
            </a:endParaRPr>
          </a:p>
          <a:p>
            <a:pPr>
              <a:lnSpc>
                <a:spcPct val="120000"/>
              </a:lnSpc>
              <a:spcBef>
                <a:spcPts val="0"/>
              </a:spcBef>
              <a:spcAft>
                <a:spcPts val="0"/>
              </a:spcAft>
              <a:defRPr/>
            </a:pPr>
            <a:r>
              <a:rPr lang="en-US" dirty="0">
                <a:latin typeface="Arial" panose="020B0604020202020204" pitchFamily="34" charset="0"/>
                <a:cs typeface="Arial" panose="020B0604020202020204" pitchFamily="34" charset="0"/>
              </a:rPr>
              <a:t>We have developed a single “recipe” for the Sensor </a:t>
            </a:r>
            <a:r>
              <a:rPr lang="en-US" dirty="0" err="1">
                <a:latin typeface="Arial" panose="020B0604020202020204" pitchFamily="34" charset="0"/>
                <a:cs typeface="Arial" panose="020B0604020202020204" pitchFamily="34" charset="0"/>
              </a:rPr>
              <a:t>Obsevation</a:t>
            </a:r>
            <a:r>
              <a:rPr lang="en-US" dirty="0">
                <a:latin typeface="Arial" panose="020B0604020202020204" pitchFamily="34" charset="0"/>
                <a:cs typeface="Arial" panose="020B0604020202020204" pitchFamily="34" charset="0"/>
              </a:rPr>
              <a:t> Service (SOS) and deployed 2 software i.e. THREDDS, 52N and </a:t>
            </a:r>
            <a:r>
              <a:rPr lang="en-US" dirty="0" err="1">
                <a:latin typeface="Arial" panose="020B0604020202020204" pitchFamily="34" charset="0"/>
                <a:cs typeface="Arial" panose="020B0604020202020204" pitchFamily="34" charset="0"/>
              </a:rPr>
              <a:t>ncSOS</a:t>
            </a:r>
            <a:r>
              <a:rPr lang="en-US" dirty="0">
                <a:latin typeface="Arial" panose="020B0604020202020204" pitchFamily="34" charset="0"/>
                <a:cs typeface="Arial" panose="020B0604020202020204" pitchFamily="34" charset="0"/>
              </a:rPr>
              <a:t>.  Go the IOOS website to find out more information.</a:t>
            </a:r>
          </a:p>
          <a:p>
            <a:pPr>
              <a:lnSpc>
                <a:spcPct val="120000"/>
              </a:lnSpc>
              <a:spcBef>
                <a:spcPts val="0"/>
              </a:spcBef>
              <a:spcAft>
                <a:spcPts val="0"/>
              </a:spcAft>
              <a:defRPr/>
            </a:pPr>
            <a:endParaRPr lang="en-US" dirty="0">
              <a:latin typeface="Arial" panose="020B0604020202020204" pitchFamily="34" charset="0"/>
              <a:cs typeface="Arial" panose="020B0604020202020204" pitchFamily="34" charset="0"/>
            </a:endParaRPr>
          </a:p>
          <a:p>
            <a:pPr>
              <a:lnSpc>
                <a:spcPct val="120000"/>
              </a:lnSpc>
              <a:defRPr/>
            </a:pPr>
            <a:endParaRPr lang="en-US" dirty="0">
              <a:latin typeface="Arial" panose="020B0604020202020204" pitchFamily="34" charset="0"/>
              <a:cs typeface="Arial" panose="020B0604020202020204" pitchFamily="34" charset="0"/>
            </a:endParaRP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306" indent="-279309" eaLnBrk="0" hangingPunct="0">
              <a:spcBef>
                <a:spcPct val="30000"/>
              </a:spcBef>
              <a:defRPr sz="1200">
                <a:solidFill>
                  <a:schemeClr val="tx1"/>
                </a:solidFill>
                <a:latin typeface="Calibri" pitchFamily="34" charset="0"/>
              </a:defRPr>
            </a:lvl2pPr>
            <a:lvl3pPr marL="1121741" indent="-222245" eaLnBrk="0" hangingPunct="0">
              <a:spcBef>
                <a:spcPct val="30000"/>
              </a:spcBef>
              <a:defRPr sz="1200">
                <a:solidFill>
                  <a:schemeClr val="tx1"/>
                </a:solidFill>
                <a:latin typeface="Calibri" pitchFamily="34" charset="0"/>
              </a:defRPr>
            </a:lvl3pPr>
            <a:lvl4pPr marL="1572239" indent="-222245" eaLnBrk="0" hangingPunct="0">
              <a:spcBef>
                <a:spcPct val="30000"/>
              </a:spcBef>
              <a:defRPr sz="1200">
                <a:solidFill>
                  <a:schemeClr val="tx1"/>
                </a:solidFill>
                <a:latin typeface="Calibri" pitchFamily="34" charset="0"/>
              </a:defRPr>
            </a:lvl4pPr>
            <a:lvl5pPr marL="2021236" indent="-222245" eaLnBrk="0" hangingPunct="0">
              <a:spcBef>
                <a:spcPct val="30000"/>
              </a:spcBef>
              <a:defRPr sz="1200">
                <a:solidFill>
                  <a:schemeClr val="tx1"/>
                </a:solidFill>
                <a:latin typeface="Calibri" pitchFamily="34" charset="0"/>
              </a:defRPr>
            </a:lvl5pPr>
            <a:lvl6pPr marL="2453714" indent="-222245" eaLnBrk="0" fontAlgn="base" hangingPunct="0">
              <a:spcBef>
                <a:spcPct val="30000"/>
              </a:spcBef>
              <a:spcAft>
                <a:spcPct val="0"/>
              </a:spcAft>
              <a:defRPr sz="1200">
                <a:solidFill>
                  <a:schemeClr val="tx1"/>
                </a:solidFill>
                <a:latin typeface="Calibri" pitchFamily="34" charset="0"/>
              </a:defRPr>
            </a:lvl6pPr>
            <a:lvl7pPr marL="2886192" indent="-222245" eaLnBrk="0" fontAlgn="base" hangingPunct="0">
              <a:spcBef>
                <a:spcPct val="30000"/>
              </a:spcBef>
              <a:spcAft>
                <a:spcPct val="0"/>
              </a:spcAft>
              <a:defRPr sz="1200">
                <a:solidFill>
                  <a:schemeClr val="tx1"/>
                </a:solidFill>
                <a:latin typeface="Calibri" pitchFamily="34" charset="0"/>
              </a:defRPr>
            </a:lvl7pPr>
            <a:lvl8pPr marL="3318670" indent="-222245" eaLnBrk="0" fontAlgn="base" hangingPunct="0">
              <a:spcBef>
                <a:spcPct val="30000"/>
              </a:spcBef>
              <a:spcAft>
                <a:spcPct val="0"/>
              </a:spcAft>
              <a:defRPr sz="1200">
                <a:solidFill>
                  <a:schemeClr val="tx1"/>
                </a:solidFill>
                <a:latin typeface="Calibri" pitchFamily="34" charset="0"/>
              </a:defRPr>
            </a:lvl8pPr>
            <a:lvl9pPr marL="3751148" indent="-22224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75554C6-F2C1-4F83-8CC8-BD648120595C}" type="slidenum">
              <a:rPr lang="en-US" altLang="en-US" smtClean="0">
                <a:solidFill>
                  <a:prstClr val="black"/>
                </a:solidFill>
                <a:cs typeface="Arial" pitchFamily="34" charset="0"/>
              </a:rPr>
              <a:pPr eaLnBrk="1" hangingPunct="1">
                <a:spcBef>
                  <a:spcPct val="0"/>
                </a:spcBef>
              </a:pPr>
              <a:t>5</a:t>
            </a:fld>
            <a:endParaRPr lang="en-US" altLang="en-US" smtClean="0">
              <a:solidFill>
                <a:prstClr val="black"/>
              </a:solidFill>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in early stages for US IOOS. Within the United States the tagging efforts are in response to scientific research as Regional basis and much of it being done in our academic community.  There is not a national tagging program within the United States.</a:t>
            </a:r>
          </a:p>
          <a:p>
            <a:r>
              <a:rPr lang="en-US" dirty="0"/>
              <a:t> </a:t>
            </a:r>
          </a:p>
          <a:p>
            <a:r>
              <a:rPr lang="en-US" dirty="0"/>
              <a:t>The US IOOS is stepping in to try to support the coordination of data coming from the community of taggers.  For the US we will look across three broad categories of tags:</a:t>
            </a:r>
          </a:p>
          <a:p>
            <a:r>
              <a:rPr lang="en-US" dirty="0"/>
              <a:t>Archival, satellite and acoustic</a:t>
            </a:r>
          </a:p>
          <a:p>
            <a:r>
              <a:rPr lang="en-US" dirty="0"/>
              <a:t> </a:t>
            </a:r>
          </a:p>
          <a:p>
            <a:r>
              <a:rPr lang="en-US" dirty="0"/>
              <a:t>Beneficiaries</a:t>
            </a:r>
          </a:p>
          <a:p>
            <a:r>
              <a:rPr lang="en-US" dirty="0"/>
              <a:t> </a:t>
            </a:r>
          </a:p>
          <a:p>
            <a:pPr marL="171450" indent="-171450">
              <a:buFont typeface="Arial" panose="020B0604020202020204" pitchFamily="34" charset="0"/>
              <a:buChar char="•"/>
            </a:pPr>
            <a:r>
              <a:rPr lang="en-US" dirty="0"/>
              <a:t>Federal and state agencies </a:t>
            </a:r>
          </a:p>
          <a:p>
            <a:pPr marL="171450" indent="-171450">
              <a:buFont typeface="Arial" panose="020B0604020202020204" pitchFamily="34" charset="0"/>
              <a:buChar char="•"/>
            </a:pPr>
            <a:r>
              <a:rPr lang="en-US" dirty="0"/>
              <a:t>Fisheries, marine mammal, sea turtle and bird conservation and management communities </a:t>
            </a:r>
          </a:p>
          <a:p>
            <a:pPr marL="171450" indent="-171450">
              <a:buFont typeface="Arial" panose="020B0604020202020204" pitchFamily="34" charset="0"/>
              <a:buChar char="•"/>
            </a:pPr>
            <a:r>
              <a:rPr lang="en-US" dirty="0"/>
              <a:t>Tribal communities </a:t>
            </a:r>
          </a:p>
          <a:p>
            <a:pPr marL="171450" indent="-171450">
              <a:buFont typeface="Arial" panose="020B0604020202020204" pitchFamily="34" charset="0"/>
              <a:buChar char="•"/>
            </a:pPr>
            <a:r>
              <a:rPr lang="en-US" dirty="0"/>
              <a:t>Energy sector </a:t>
            </a:r>
          </a:p>
          <a:p>
            <a:pPr marL="171450" indent="-171450">
              <a:buFont typeface="Arial" panose="020B0604020202020204" pitchFamily="34" charset="0"/>
              <a:buChar char="•"/>
            </a:pPr>
            <a:r>
              <a:rPr lang="en-US" dirty="0"/>
              <a:t>Tourism sector </a:t>
            </a:r>
          </a:p>
          <a:p>
            <a:pPr marL="171450" indent="-171450">
              <a:buFont typeface="Arial" panose="020B0604020202020204" pitchFamily="34" charset="0"/>
              <a:buChar char="•"/>
            </a:pPr>
            <a:r>
              <a:rPr lang="en-US" dirty="0"/>
              <a:t>General public </a:t>
            </a:r>
          </a:p>
          <a:p>
            <a:pPr marL="171450" indent="-171450">
              <a:buFont typeface="Arial" panose="020B0604020202020204" pitchFamily="34" charset="0"/>
              <a:buChar char="•"/>
            </a:pPr>
            <a:r>
              <a:rPr lang="en-US" dirty="0"/>
              <a:t>Educational institutions </a:t>
            </a:r>
          </a:p>
          <a:p>
            <a:pPr marL="171450" indent="-171450">
              <a:buFont typeface="Arial" panose="020B0604020202020204" pitchFamily="34" charset="0"/>
              <a:buChar char="•"/>
            </a:pPr>
            <a:r>
              <a:rPr lang="en-US" dirty="0"/>
              <a:t>Private industry </a:t>
            </a:r>
          </a:p>
          <a:p>
            <a:pPr defTabSz="447629">
              <a:defRPr/>
            </a:pPr>
            <a:endParaRPr lang="en-US" dirty="0" smtClean="0">
              <a:ea typeface="ＭＳ Ｐゴシック" charset="-128"/>
            </a:endParaRPr>
          </a:p>
        </p:txBody>
      </p:sp>
      <p:sp>
        <p:nvSpPr>
          <p:cNvPr id="4" name="Slide Number Placeholder 3"/>
          <p:cNvSpPr>
            <a:spLocks noGrp="1"/>
          </p:cNvSpPr>
          <p:nvPr>
            <p:ph type="sldNum" sz="quarter" idx="10"/>
          </p:nvPr>
        </p:nvSpPr>
        <p:spPr/>
        <p:txBody>
          <a:bodyPr/>
          <a:lstStyle/>
          <a:p>
            <a:pPr>
              <a:defRPr/>
            </a:pPr>
            <a:fld id="{8F26C27D-DF24-4B61-9BCB-46818E91BD9C}"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419543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Based on technical recommendations from two U.S. IOOS Program (IOOS) hosted national Animal Telemetry Network (ATN) workshops, and a recent successful collaboration between IOOS, the U.S. Navy and NOAA’s National Weather Service on improved access to observations from tagged marine animals, IOOS, including  Regional Associations, and the U.S. Navy (Naval Oceanographic Office and Office of Naval Research) have identified  the  need for a national and publicly accessible ATN data management capability, including the sustained delivery from anywhere in the world of real-time/near real-time marine animal telemetry data to a web-accessible portal with data visualization tools and timely data delivery to IOOS Data Management and Communications (DMAC)  web services and the WMO Global Telecommunication System (GTS). </a:t>
            </a:r>
          </a:p>
          <a:p>
            <a:pPr>
              <a:defRPr/>
            </a:pPr>
            <a:endParaRPr lang="en-US" dirty="0" smtClean="0"/>
          </a:p>
          <a:p>
            <a:pPr>
              <a:defRPr/>
            </a:pPr>
            <a:r>
              <a:rPr lang="en-US" dirty="0" smtClean="0">
                <a:solidFill>
                  <a:prstClr val="black"/>
                </a:solidFill>
                <a:effectLst>
                  <a:outerShdw blurRad="38100" dist="38100" dir="2700000" algn="tl">
                    <a:srgbClr val="000000"/>
                  </a:outerShdw>
                </a:effectLst>
                <a:cs typeface="Arial" charset="0"/>
              </a:rPr>
              <a:t>This new generation of animal telemetry data portal will have the  capability to ingest data the  diverse  animal tag platforms (Archival, satellite and Acoustic). </a:t>
            </a:r>
            <a:r>
              <a:rPr lang="en-US" dirty="0" smtClean="0"/>
              <a:t>It will build on substantial existing capabilities of the TOPP program and SWFSC/ERD data management and distribution tools including recent refinements funded by NOAA to support the Damage Assessment, Remediation and Restoration Program (DARRPA) phase of the U.S. Government’s response to the Deepwater Horizon Oil Spill in the Gulf of Mexico.  GTOPP and </a:t>
            </a:r>
            <a:r>
              <a:rPr lang="en-US" dirty="0" err="1" smtClean="0"/>
              <a:t>GulfTOPP</a:t>
            </a:r>
            <a:r>
              <a:rPr lang="en-US" dirty="0" smtClean="0"/>
              <a:t>.</a:t>
            </a:r>
          </a:p>
          <a:p>
            <a:pPr>
              <a:defRPr/>
            </a:pPr>
            <a:r>
              <a:rPr lang="en-US" dirty="0" smtClean="0"/>
              <a:t>Gulf TOPP is not publicly open system at this point. it’s protected under the NRDA confidentially agreement.</a:t>
            </a:r>
          </a:p>
          <a:p>
            <a:pPr>
              <a:defRPr/>
            </a:pPr>
            <a:endParaRPr lang="en-US" dirty="0" smtClean="0">
              <a:solidFill>
                <a:prstClr val="black"/>
              </a:solidFill>
              <a:effectLst>
                <a:outerShdw blurRad="38100" dist="38100" dir="2700000" algn="tl">
                  <a:srgbClr val="000000"/>
                </a:outerShdw>
              </a:effectLst>
              <a:cs typeface="Arial" charset="0"/>
            </a:endParaRPr>
          </a:p>
          <a:p>
            <a:pPr>
              <a:defRPr/>
            </a:pPr>
            <a:r>
              <a:rPr lang="en-US" dirty="0" smtClean="0">
                <a:solidFill>
                  <a:prstClr val="black"/>
                </a:solidFill>
                <a:effectLst>
                  <a:outerShdw blurRad="38100" dist="38100" dir="2700000" algn="tl">
                    <a:srgbClr val="000000"/>
                  </a:outerShdw>
                </a:effectLst>
                <a:cs typeface="Arial" charset="0"/>
              </a:rPr>
              <a:t>IOOS is fully committed to establish a long-term and sustainable capacity to deliver animal telemetry data to the ocean observing community.</a:t>
            </a:r>
          </a:p>
          <a:p>
            <a:pPr>
              <a:defRPr/>
            </a:pPr>
            <a:endParaRPr lang="en-US" dirty="0" smtClean="0"/>
          </a:p>
          <a:p>
            <a:pPr>
              <a:defRPr/>
            </a:pPr>
            <a:endParaRPr lang="en-US" dirty="0" smtClean="0"/>
          </a:p>
          <a:p>
            <a:pPr>
              <a:defRPr/>
            </a:pPr>
            <a:endParaRPr 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MS PGothic" pitchFamily="34" charset="-128"/>
              </a:defRPr>
            </a:lvl1pPr>
            <a:lvl2pPr marL="742896" indent="-285729">
              <a:defRPr>
                <a:solidFill>
                  <a:schemeClr val="tx1"/>
                </a:solidFill>
                <a:latin typeface="Arial" charset="0"/>
                <a:ea typeface="MS PGothic" pitchFamily="34" charset="-128"/>
              </a:defRPr>
            </a:lvl2pPr>
            <a:lvl3pPr marL="1142918" indent="-228584">
              <a:defRPr>
                <a:solidFill>
                  <a:schemeClr val="tx1"/>
                </a:solidFill>
                <a:latin typeface="Arial" charset="0"/>
                <a:ea typeface="MS PGothic" pitchFamily="34" charset="-128"/>
              </a:defRPr>
            </a:lvl3pPr>
            <a:lvl4pPr marL="1600084" indent="-228584">
              <a:defRPr>
                <a:solidFill>
                  <a:schemeClr val="tx1"/>
                </a:solidFill>
                <a:latin typeface="Arial" charset="0"/>
                <a:ea typeface="MS PGothic" pitchFamily="34" charset="-128"/>
              </a:defRPr>
            </a:lvl4pPr>
            <a:lvl5pPr marL="2057252" indent="-228584">
              <a:defRPr>
                <a:solidFill>
                  <a:schemeClr val="tx1"/>
                </a:solidFill>
                <a:latin typeface="Arial" charset="0"/>
                <a:ea typeface="MS PGothic" pitchFamily="34" charset="-128"/>
              </a:defRPr>
            </a:lvl5pPr>
            <a:lvl6pPr marL="2514418" indent="-228584" fontAlgn="base">
              <a:spcBef>
                <a:spcPct val="0"/>
              </a:spcBef>
              <a:spcAft>
                <a:spcPct val="0"/>
              </a:spcAft>
              <a:defRPr>
                <a:solidFill>
                  <a:schemeClr val="tx1"/>
                </a:solidFill>
                <a:latin typeface="Arial" charset="0"/>
                <a:ea typeface="MS PGothic" pitchFamily="34" charset="-128"/>
              </a:defRPr>
            </a:lvl6pPr>
            <a:lvl7pPr marL="2971585" indent="-228584" fontAlgn="base">
              <a:spcBef>
                <a:spcPct val="0"/>
              </a:spcBef>
              <a:spcAft>
                <a:spcPct val="0"/>
              </a:spcAft>
              <a:defRPr>
                <a:solidFill>
                  <a:schemeClr val="tx1"/>
                </a:solidFill>
                <a:latin typeface="Arial" charset="0"/>
                <a:ea typeface="MS PGothic" pitchFamily="34" charset="-128"/>
              </a:defRPr>
            </a:lvl7pPr>
            <a:lvl8pPr marL="3428752" indent="-228584" fontAlgn="base">
              <a:spcBef>
                <a:spcPct val="0"/>
              </a:spcBef>
              <a:spcAft>
                <a:spcPct val="0"/>
              </a:spcAft>
              <a:defRPr>
                <a:solidFill>
                  <a:schemeClr val="tx1"/>
                </a:solidFill>
                <a:latin typeface="Arial" charset="0"/>
                <a:ea typeface="MS PGothic" pitchFamily="34" charset="-128"/>
              </a:defRPr>
            </a:lvl8pPr>
            <a:lvl9pPr marL="3885919" indent="-228584" fontAlgn="base">
              <a:spcBef>
                <a:spcPct val="0"/>
              </a:spcBef>
              <a:spcAft>
                <a:spcPct val="0"/>
              </a:spcAft>
              <a:defRPr>
                <a:solidFill>
                  <a:schemeClr val="tx1"/>
                </a:solidFill>
                <a:latin typeface="Arial" charset="0"/>
                <a:ea typeface="MS PGothic" pitchFamily="34" charset="-128"/>
              </a:defRPr>
            </a:lvl9pPr>
          </a:lstStyle>
          <a:p>
            <a:fld id="{4DD5FA54-6121-433E-869C-8597DCC2072B}" type="slidenum">
              <a:rPr lang="en-US" altLang="en-US">
                <a:solidFill>
                  <a:srgbClr val="000000"/>
                </a:solidFill>
                <a:latin typeface="Calibri" pitchFamily="34" charset="0"/>
              </a:rPr>
              <a:pPr/>
              <a:t>7</a:t>
            </a:fld>
            <a:endParaRPr lang="en-US" altLang="en-US">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896" indent="-285729">
              <a:defRPr>
                <a:solidFill>
                  <a:schemeClr val="tx1"/>
                </a:solidFill>
                <a:latin typeface="Calibri" pitchFamily="34" charset="0"/>
              </a:defRPr>
            </a:lvl2pPr>
            <a:lvl3pPr marL="1142918" indent="-228584">
              <a:defRPr>
                <a:solidFill>
                  <a:schemeClr val="tx1"/>
                </a:solidFill>
                <a:latin typeface="Calibri" pitchFamily="34" charset="0"/>
              </a:defRPr>
            </a:lvl3pPr>
            <a:lvl4pPr marL="1600084" indent="-228584">
              <a:defRPr>
                <a:solidFill>
                  <a:schemeClr val="tx1"/>
                </a:solidFill>
                <a:latin typeface="Calibri" pitchFamily="34" charset="0"/>
              </a:defRPr>
            </a:lvl4pPr>
            <a:lvl5pPr marL="2057252" indent="-228584">
              <a:defRPr>
                <a:solidFill>
                  <a:schemeClr val="tx1"/>
                </a:solidFill>
                <a:latin typeface="Calibri" pitchFamily="34" charset="0"/>
              </a:defRPr>
            </a:lvl5pPr>
            <a:lvl6pPr marL="2514418" indent="-228584" fontAlgn="base">
              <a:spcBef>
                <a:spcPct val="0"/>
              </a:spcBef>
              <a:spcAft>
                <a:spcPct val="0"/>
              </a:spcAft>
              <a:defRPr>
                <a:solidFill>
                  <a:schemeClr val="tx1"/>
                </a:solidFill>
                <a:latin typeface="Calibri" pitchFamily="34" charset="0"/>
              </a:defRPr>
            </a:lvl6pPr>
            <a:lvl7pPr marL="2971585" indent="-228584" fontAlgn="base">
              <a:spcBef>
                <a:spcPct val="0"/>
              </a:spcBef>
              <a:spcAft>
                <a:spcPct val="0"/>
              </a:spcAft>
              <a:defRPr>
                <a:solidFill>
                  <a:schemeClr val="tx1"/>
                </a:solidFill>
                <a:latin typeface="Calibri" pitchFamily="34" charset="0"/>
              </a:defRPr>
            </a:lvl7pPr>
            <a:lvl8pPr marL="3428752" indent="-228584" fontAlgn="base">
              <a:spcBef>
                <a:spcPct val="0"/>
              </a:spcBef>
              <a:spcAft>
                <a:spcPct val="0"/>
              </a:spcAft>
              <a:defRPr>
                <a:solidFill>
                  <a:schemeClr val="tx1"/>
                </a:solidFill>
                <a:latin typeface="Calibri" pitchFamily="34" charset="0"/>
              </a:defRPr>
            </a:lvl8pPr>
            <a:lvl9pPr marL="3885919" indent="-228584" fontAlgn="base">
              <a:spcBef>
                <a:spcPct val="0"/>
              </a:spcBef>
              <a:spcAft>
                <a:spcPct val="0"/>
              </a:spcAft>
              <a:defRPr>
                <a:solidFill>
                  <a:schemeClr val="tx1"/>
                </a:solidFill>
                <a:latin typeface="Calibri" pitchFamily="34" charset="0"/>
              </a:defRPr>
            </a:lvl9pPr>
          </a:lstStyle>
          <a:p>
            <a:pPr>
              <a:defRPr/>
            </a:pPr>
            <a:fld id="{47437D93-85B3-49E1-9DA1-66DD3A4E91C9}" type="slidenum">
              <a:rPr lang="en-US" altLang="en-US">
                <a:solidFill>
                  <a:prstClr val="black"/>
                </a:solidFill>
              </a:rPr>
              <a:pPr>
                <a:defRPr/>
              </a:pPr>
              <a:t>8</a:t>
            </a:fld>
            <a:endParaRPr lang="en-US" altLang="en-US">
              <a:solidFill>
                <a:prstClr val="black"/>
              </a:solidFill>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dirty="0"/>
              <a:t>When the slide comes up you will see a data schematic.  This schematic is the notional concept on how we will put the ATN in place.  US IOOS, in FY13, began funding this effort.  The lead is Stanford Marine Lab.</a:t>
            </a:r>
          </a:p>
          <a:p>
            <a:r>
              <a:rPr lang="en-US" dirty="0"/>
              <a:t> </a:t>
            </a:r>
          </a:p>
          <a:p>
            <a:r>
              <a:rPr lang="en-US" u="sng" dirty="0"/>
              <a:t>Mouse click</a:t>
            </a:r>
            <a:endParaRPr lang="en-US" dirty="0"/>
          </a:p>
          <a:p>
            <a:r>
              <a:rPr lang="en-US" dirty="0"/>
              <a:t>The US ATN will be based on the excellent work of GTOPP and leveraging this effort gives US IOOS a head start.</a:t>
            </a:r>
          </a:p>
          <a:p>
            <a:r>
              <a:rPr lang="en-US" dirty="0"/>
              <a:t> </a:t>
            </a:r>
          </a:p>
          <a:p>
            <a:r>
              <a:rPr lang="en-US" dirty="0"/>
              <a:t>Slide 8: From Animals to GTS to Models</a:t>
            </a:r>
          </a:p>
          <a:p>
            <a:r>
              <a:rPr lang="en-US" dirty="0"/>
              <a:t> </a:t>
            </a:r>
          </a:p>
          <a:p>
            <a:r>
              <a:rPr lang="en-US" dirty="0"/>
              <a:t>When the slide comes up:</a:t>
            </a:r>
          </a:p>
          <a:p>
            <a:r>
              <a:rPr lang="en-GB" dirty="0"/>
              <a:t>Data from CTD SRDL tags (Sea Mammal Research Unit (SMRU), Univ. St Andrews, Scotland)  has been sent routinely to GTS via British Oceanographic Data Centre (BODC).  </a:t>
            </a:r>
            <a:endParaRPr lang="en-US" dirty="0"/>
          </a:p>
          <a:p>
            <a:r>
              <a:rPr lang="en-GB" dirty="0"/>
              <a:t> </a:t>
            </a:r>
            <a:endParaRPr lang="en-US" dirty="0"/>
          </a:p>
          <a:p>
            <a:r>
              <a:rPr lang="en-GB" u="sng" dirty="0"/>
              <a:t>Mouse click</a:t>
            </a:r>
            <a:r>
              <a:rPr lang="en-GB" dirty="0"/>
              <a:t> – text box will appear</a:t>
            </a:r>
            <a:endParaRPr lang="en-US" dirty="0"/>
          </a:p>
          <a:p>
            <a:r>
              <a:rPr lang="en-US" dirty="0"/>
              <a:t>To link these ocean observations from tagged marine animals to ocean models, IOOS Program Office and US Navy – Office of Naval Research, in 2012 co-sponsored a collaboration with the Stanford Univ., Naval Oceanographic Office (NAVOCEANO) and NOAA National Center for Environmental Prediction (NCEP) to improve data interoperability tools and assimilation of these ocean observations into NAVO’s global (HYCOM) and region (NCOM) models.   We did this by providing 3000 historical tags into a format that Navy could use.  They used the historical data to calibrate their models and thus generated an interest in this capability.  </a:t>
            </a:r>
          </a:p>
          <a:p>
            <a:r>
              <a:rPr lang="en-US" u="sng" dirty="0"/>
              <a:t>Mouse Click – you should see images</a:t>
            </a:r>
            <a:endParaRPr lang="en-US" dirty="0"/>
          </a:p>
          <a:p>
            <a:r>
              <a:rPr lang="en-US" dirty="0"/>
              <a:t> </a:t>
            </a:r>
          </a:p>
          <a:p>
            <a:r>
              <a:rPr lang="en-US" dirty="0"/>
              <a:t>In late February (2012), two elephant seals were tagged in </a:t>
            </a:r>
            <a:r>
              <a:rPr lang="en-US" dirty="0" err="1"/>
              <a:t>Año</a:t>
            </a:r>
            <a:r>
              <a:rPr lang="en-US" dirty="0"/>
              <a:t> Nuevo with SMRU tags that provide real-time CTD uplinks. The data was sent to GTS and were assimilated in real time into the Navy HYCOM models.  In May the two CTD tags that were deployed on elephant seals in February 2012 were recovered by the UCSC field team and these same two tags were redeployed on two different female elephant seals in early June 2012.  These tags are currently providing real-time CTD data through Stanford server.  This shows that the animal telemetry is operational and can contribute to augmenting observing data access by modelers. </a:t>
            </a:r>
          </a:p>
          <a:p>
            <a:r>
              <a:rPr lang="en-US" dirty="0"/>
              <a:t> </a:t>
            </a:r>
          </a:p>
          <a:p>
            <a:r>
              <a:rPr lang="en-US" u="sng" dirty="0"/>
              <a:t>Mouse click</a:t>
            </a:r>
            <a:r>
              <a:rPr lang="en-US" dirty="0"/>
              <a:t>: </a:t>
            </a:r>
          </a:p>
          <a:p>
            <a:r>
              <a:rPr lang="en-US" dirty="0"/>
              <a:t> </a:t>
            </a:r>
          </a:p>
          <a:p>
            <a:r>
              <a:rPr lang="en-US" dirty="0"/>
              <a:t>In 2013, NAVO sponsored  purchase of more CTD tags to deploy on elephant seals (by Costa team).   Here some tracks from 2013 deployment. The observations were delivered to NAVOCEANO through GTS and also was made accessible through Stanford data access services. </a:t>
            </a:r>
          </a:p>
          <a:p>
            <a:pPr>
              <a:spcBef>
                <a:spcPct val="0"/>
              </a:spcBef>
            </a:pPr>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dirty="0"/>
              <a:t>Great Lakes Observing System (GLOS) is one of 11 IOOS Regions</a:t>
            </a:r>
          </a:p>
          <a:p>
            <a:r>
              <a:rPr lang="en-US" dirty="0"/>
              <a:t> </a:t>
            </a:r>
          </a:p>
          <a:p>
            <a:r>
              <a:rPr lang="en-US" dirty="0"/>
              <a:t>GLATOS compiles acoustic telemetry project information and helps users learn more about ongoing acoustic telemetry projects in the Great Lakes. Scientists have been implanting Great Lakes fish with transmitters and have been tracking fish movement through a network of receivers placed on the bottom of the lakes. The purpose of GLATOS  is to help scientists and the public learn more about Great Lakes acoustic telemetry projects and their contribution to research. </a:t>
            </a:r>
          </a:p>
          <a:p>
            <a:r>
              <a:rPr lang="en-US" dirty="0"/>
              <a:t> </a:t>
            </a:r>
          </a:p>
          <a:p>
            <a:r>
              <a:rPr lang="en-US" dirty="0"/>
              <a:t>The network consists of more than 400 receivers anchored near the bottom of the lakes. More than 2300 fish have been tagged with transmitters. To date, more than 54 million pings have been recorded. With each ping, researchers learn more about fish movements, migration patterns, habitat use, and survival. </a:t>
            </a:r>
          </a:p>
          <a:p>
            <a:r>
              <a:rPr lang="en-US" dirty="0"/>
              <a:t> </a:t>
            </a:r>
          </a:p>
          <a:p>
            <a:r>
              <a:rPr lang="en-US" dirty="0"/>
              <a:t>Receivers have been placed in key areas of the Great Lakes to help investigate specific research questions—for instance, walleye movement patterns in Lake Huron and the Huron-Erie corridor and lake trout spawning around Drummond Island, Lake Huron. Any scientist with the right tags can take advantage of this network. As the network grows—either through GLRI projects or otherwise—the information and, perhaps, linkages among projects—grows as well! </a:t>
            </a:r>
          </a:p>
          <a:p>
            <a:r>
              <a:rPr lang="en-US" dirty="0"/>
              <a:t> </a:t>
            </a:r>
          </a:p>
          <a:p>
            <a:r>
              <a:rPr lang="en-US" dirty="0"/>
              <a:t>Take home message: To date GLATOS data has provided important information to control sea lampreys and to restore native fishes.</a:t>
            </a:r>
          </a:p>
          <a:p>
            <a:endParaRPr lang="en-US" alt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15A3595-FA52-4C26-B14B-7AEF23940063}" type="slidenum">
              <a:rPr lang="en-US" altLang="en-US" smtClean="0">
                <a:solidFill>
                  <a:prstClr val="black"/>
                </a:solidFill>
              </a:rPr>
              <a:pPr/>
              <a:t>9</a:t>
            </a:fld>
            <a:endParaRPr lang="en-US" alt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615" indent="0" algn="ctr">
              <a:buNone/>
              <a:defRPr/>
            </a:lvl2pPr>
            <a:lvl3pPr marL="913228" indent="0" algn="ctr">
              <a:buNone/>
              <a:defRPr/>
            </a:lvl3pPr>
            <a:lvl4pPr marL="1369838" indent="0" algn="ctr">
              <a:buNone/>
              <a:defRPr/>
            </a:lvl4pPr>
            <a:lvl5pPr marL="1826453" indent="0" algn="ctr">
              <a:buNone/>
              <a:defRPr/>
            </a:lvl5pPr>
            <a:lvl6pPr marL="2283066" indent="0" algn="ctr">
              <a:buNone/>
              <a:defRPr/>
            </a:lvl6pPr>
            <a:lvl7pPr marL="2739679" indent="0" algn="ctr">
              <a:buNone/>
              <a:defRPr/>
            </a:lvl7pPr>
            <a:lvl8pPr marL="3196293" indent="0" algn="ctr">
              <a:buNone/>
              <a:defRPr/>
            </a:lvl8pPr>
            <a:lvl9pPr marL="365290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8073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36E806-D82C-4E0D-9FAF-9CAA7035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0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8999F-1C29-442E-89FC-D91A46F27A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179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90600"/>
            <a:ext cx="3810000" cy="5029200"/>
          </a:xfrm>
        </p:spPr>
        <p:txBody>
          <a:bodyPr/>
          <a:lstStyle>
            <a:lvl1pPr>
              <a:defRPr sz="2400">
                <a:solidFill>
                  <a:schemeClr val="accent2"/>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3810000" cy="5105400"/>
          </a:xfrm>
        </p:spPr>
        <p:txBody>
          <a:bodyPr/>
          <a:lstStyle>
            <a:lvl1pPr>
              <a:defRPr sz="2400">
                <a:solidFill>
                  <a:schemeClr val="accent2"/>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685802" y="76200"/>
            <a:ext cx="7772400" cy="609600"/>
          </a:xfrm>
        </p:spPr>
        <p:txBody>
          <a:bodyPr/>
          <a:lstStyle>
            <a:lvl1pPr>
              <a:defRPr sz="3200" b="1">
                <a:solidFill>
                  <a:schemeClr val="accent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3773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05800" y="6443663"/>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fontAlgn="base" hangingPunct="1">
              <a:spcBef>
                <a:spcPct val="0"/>
              </a:spcBef>
              <a:spcAft>
                <a:spcPct val="0"/>
              </a:spcAft>
              <a:defRPr/>
            </a:pPr>
            <a:fld id="{DB0569DB-92AA-4F66-8CC5-154AEF2A7C16}" type="slidenum">
              <a:rPr lang="en-US" altLang="en-US" sz="1400" smtClean="0">
                <a:solidFill>
                  <a:srgbClr val="004D86"/>
                </a:solidFill>
                <a:latin typeface="Arial" pitchFamily="34" charset="0"/>
              </a:rPr>
              <a:pPr defTabSz="914400" eaLnBrk="1" fontAlgn="base" hangingPunct="1">
                <a:spcBef>
                  <a:spcPct val="0"/>
                </a:spcBef>
                <a:spcAft>
                  <a:spcPct val="0"/>
                </a:spcAft>
                <a:defRPr/>
              </a:pPr>
              <a:t>‹#›</a:t>
            </a:fld>
            <a:endParaRPr lang="en-US" altLang="en-US" sz="1600" smtClean="0">
              <a:solidFill>
                <a:srgbClr val="004D86"/>
              </a:solidFill>
              <a:latin typeface="Arial" pitchFamily="34" charset="0"/>
            </a:endParaRPr>
          </a:p>
        </p:txBody>
      </p:sp>
      <p:sp>
        <p:nvSpPr>
          <p:cNvPr id="2" name="Title 1"/>
          <p:cNvSpPr>
            <a:spLocks noGrp="1"/>
          </p:cNvSpPr>
          <p:nvPr>
            <p:ph type="title"/>
          </p:nvPr>
        </p:nvSpPr>
        <p:spPr>
          <a:xfrm>
            <a:off x="457200" y="198438"/>
            <a:ext cx="8229600" cy="4873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05400"/>
          </a:xfrm>
        </p:spPr>
        <p:txBody>
          <a:bodyPr/>
          <a:lstStyle>
            <a:lvl1pPr marL="0" indent="0">
              <a:buNone/>
              <a:defRPr sz="2400">
                <a:solidFill>
                  <a:srgbClr val="FFFF99"/>
                </a:solidFill>
                <a:latin typeface="Myriad Pro"/>
              </a:defRPr>
            </a:lvl1pPr>
            <a:lvl2pPr marL="800100" indent="-342900">
              <a:buFont typeface="Arial" pitchFamily="34" charset="0"/>
              <a:buChar char="•"/>
              <a:defRPr sz="2000">
                <a:solidFill>
                  <a:schemeClr val="bg1"/>
                </a:solidFill>
                <a:latin typeface="Myriad Pro"/>
              </a:defRPr>
            </a:lvl2pPr>
            <a:lvl3pPr>
              <a:defRPr sz="1800">
                <a:solidFill>
                  <a:srgbClr val="FFFF99"/>
                </a:solidFill>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773938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05029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s">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455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cs typeface="Arial" charset="0"/>
              </a:defRPr>
            </a:lvl1pPr>
          </a:lstStyle>
          <a:p>
            <a:pPr defTabSz="914400" fontAlgn="base">
              <a:spcBef>
                <a:spcPct val="0"/>
              </a:spcBef>
              <a:spcAft>
                <a:spcPct val="0"/>
              </a:spcAft>
              <a:defRPr/>
            </a:pPr>
            <a:fld id="{D8DCB4B4-4573-4B01-9FB6-BBFACF85C7A9}" type="slidenum">
              <a:rPr lang="en-US">
                <a:solidFill>
                  <a:prstClr val="black"/>
                </a:solidFill>
              </a:rPr>
              <a:pPr defTabSz="914400"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2315040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6" anchor="b">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1" y="3228536"/>
            <a:ext cx="7854696" cy="1752600"/>
          </a:xfrm>
        </p:spPr>
        <p:txBody>
          <a:bodyPr lIns="0" rIns="18286"/>
          <a:lstStyle>
            <a:lvl1pPr marL="0" marR="45716" indent="0" algn="r">
              <a:buNone/>
              <a:defRPr>
                <a:solidFill>
                  <a:schemeClr val="tx1"/>
                </a:solidFill>
              </a:defRPr>
            </a:lvl1pPr>
            <a:lvl2pPr marL="457159" indent="0" algn="ctr">
              <a:buNone/>
            </a:lvl2pPr>
            <a:lvl3pPr marL="914318" indent="0" algn="ctr">
              <a:buNone/>
            </a:lvl3pPr>
            <a:lvl4pPr marL="1371477" indent="0" algn="ctr">
              <a:buNone/>
            </a:lvl4pPr>
            <a:lvl5pPr marL="1828637" indent="0" algn="ctr">
              <a:buNone/>
            </a:lvl5pPr>
            <a:lvl6pPr marL="2285797" indent="0" algn="ctr">
              <a:buNone/>
            </a:lvl6pPr>
            <a:lvl7pPr marL="2742956" indent="0" algn="ctr">
              <a:buNone/>
            </a:lvl7pPr>
            <a:lvl8pPr marL="3200115" indent="0" algn="ctr">
              <a:buNone/>
            </a:lvl8pPr>
            <a:lvl9pPr marL="3657274" indent="0" algn="ctr">
              <a:buNone/>
            </a:lvl9pPr>
          </a:lstStyle>
          <a:p>
            <a:r>
              <a:rPr lang="en-US" smtClean="0"/>
              <a:t>Click to edit Master subtitle style</a:t>
            </a:r>
            <a:endParaRPr lang="en-US"/>
          </a:p>
        </p:txBody>
      </p:sp>
    </p:spTree>
    <p:extLst>
      <p:ext uri="{BB962C8B-B14F-4D97-AF65-F5344CB8AC3E}">
        <p14:creationId xmlns:p14="http://schemas.microsoft.com/office/powerpoint/2010/main" val="133277035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5" name="Slide Number Placeholder 5"/>
          <p:cNvSpPr>
            <a:spLocks noGrp="1"/>
          </p:cNvSpPr>
          <p:nvPr>
            <p:ph type="sldNum" sz="quarter" idx="12"/>
          </p:nvPr>
        </p:nvSpPr>
        <p:spPr>
          <a:xfrm>
            <a:off x="6858000" y="152400"/>
            <a:ext cx="2133600" cy="365125"/>
          </a:xfrm>
          <a:prstGeom prst="rect">
            <a:avLst/>
          </a:prstGeom>
        </p:spPr>
        <p:txBody>
          <a:bodyPr/>
          <a:lstStyle>
            <a:lvl1pPr>
              <a:defRPr>
                <a:cs typeface="Arial" charset="0"/>
              </a:defRPr>
            </a:lvl1pPr>
          </a:lstStyle>
          <a:p>
            <a:pPr defTabSz="914400" fontAlgn="base">
              <a:spcBef>
                <a:spcPct val="0"/>
              </a:spcBef>
              <a:spcAft>
                <a:spcPct val="0"/>
              </a:spcAft>
              <a:defRPr/>
            </a:pPr>
            <a:fld id="{771C76CD-D7A7-49BB-AAD0-39797B5FE7F2}" type="slidenum">
              <a:rPr lang="en-US">
                <a:solidFill>
                  <a:prstClr val="black"/>
                </a:solidFill>
              </a:rPr>
              <a:pPr defTabSz="914400"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1664397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17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700" b="1">
                <a:solidFill>
                  <a:schemeClr val="accent2"/>
                </a:solidFill>
                <a:latin typeface="Trade Gothic "/>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solidFill>
                  <a:schemeClr val="accent2"/>
                </a:solidFill>
              </a:defRPr>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91890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cxnSp>
        <p:nvCxnSpPr>
          <p:cNvPr id="5" name="Straight Connector 4"/>
          <p:cNvCxnSpPr/>
          <p:nvPr userDrawn="1"/>
        </p:nvCxnSpPr>
        <p:spPr>
          <a:xfrm>
            <a:off x="0" y="1028700"/>
            <a:ext cx="9144000" cy="0"/>
          </a:xfrm>
          <a:prstGeom prst="line">
            <a:avLst/>
          </a:prstGeom>
          <a:ln w="28575">
            <a:solidFill>
              <a:srgbClr val="1A719B"/>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050" y="26988"/>
            <a:ext cx="8382000" cy="1001712"/>
          </a:xfrm>
        </p:spPr>
        <p:txBody>
          <a:bodyPr/>
          <a:lstStyle>
            <a:lvl1pPr>
              <a:defRPr sz="28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23851" y="1143000"/>
            <a:ext cx="8343900" cy="4525963"/>
          </a:xfrm>
        </p:spPr>
        <p:txBody>
          <a:bodyPr/>
          <a:lstStyle>
            <a:lvl1pPr>
              <a:spcBef>
                <a:spcPts val="0"/>
              </a:spcBef>
              <a:spcAft>
                <a:spcPts val="600"/>
              </a:spcAft>
              <a:defRPr sz="2400"/>
            </a:lvl1pPr>
            <a:lvl2pPr>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8" name="Slide Number Placeholder 5"/>
          <p:cNvSpPr>
            <a:spLocks noGrp="1"/>
          </p:cNvSpPr>
          <p:nvPr>
            <p:ph type="sldNum" sz="quarter" idx="12"/>
          </p:nvPr>
        </p:nvSpPr>
        <p:spPr>
          <a:xfrm>
            <a:off x="6781800" y="228600"/>
            <a:ext cx="2133600" cy="365125"/>
          </a:xfrm>
          <a:prstGeom prst="rect">
            <a:avLst/>
          </a:prstGeom>
        </p:spPr>
        <p:txBody>
          <a:bodyPr/>
          <a:lstStyle>
            <a:lvl1pPr>
              <a:defRPr>
                <a:cs typeface="Arial" charset="0"/>
              </a:defRPr>
            </a:lvl1pPr>
          </a:lstStyle>
          <a:p>
            <a:pPr defTabSz="914400" fontAlgn="base">
              <a:spcBef>
                <a:spcPct val="0"/>
              </a:spcBef>
              <a:spcAft>
                <a:spcPct val="0"/>
              </a:spcAft>
              <a:defRPr/>
            </a:pPr>
            <a:fld id="{662DF5CB-7332-489C-A90C-2DFDEE147ACF}" type="slidenum">
              <a:rPr lang="en-US">
                <a:solidFill>
                  <a:prstClr val="black"/>
                </a:solidFill>
              </a:rPr>
              <a:pPr defTabSz="914400"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2786177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cxnSp>
        <p:nvCxnSpPr>
          <p:cNvPr id="5" name="Straight Connector 4"/>
          <p:cNvCxnSpPr/>
          <p:nvPr userDrawn="1"/>
        </p:nvCxnSpPr>
        <p:spPr>
          <a:xfrm>
            <a:off x="0" y="1028700"/>
            <a:ext cx="9144000" cy="0"/>
          </a:xfrm>
          <a:prstGeom prst="line">
            <a:avLst/>
          </a:prstGeom>
          <a:ln w="28575">
            <a:solidFill>
              <a:srgbClr val="1A719B"/>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050" y="26988"/>
            <a:ext cx="8382000" cy="1001712"/>
          </a:xfrm>
        </p:spPr>
        <p:txBody>
          <a:bodyPr/>
          <a:lstStyle>
            <a:lvl1pPr>
              <a:defRPr sz="28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23851" y="1143000"/>
            <a:ext cx="8343900" cy="4525963"/>
          </a:xfrm>
        </p:spPr>
        <p:txBody>
          <a:bodyPr/>
          <a:lstStyle>
            <a:lvl1pPr>
              <a:spcBef>
                <a:spcPts val="0"/>
              </a:spcBef>
              <a:spcAft>
                <a:spcPts val="600"/>
              </a:spcAft>
              <a:defRPr sz="2400"/>
            </a:lvl1pPr>
            <a:lvl2pPr>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8" name="Slide Number Placeholder 5"/>
          <p:cNvSpPr>
            <a:spLocks noGrp="1"/>
          </p:cNvSpPr>
          <p:nvPr>
            <p:ph type="sldNum" sz="quarter" idx="12"/>
          </p:nvPr>
        </p:nvSpPr>
        <p:spPr>
          <a:xfrm>
            <a:off x="6781800" y="228600"/>
            <a:ext cx="2133600" cy="365125"/>
          </a:xfrm>
          <a:prstGeom prst="rect">
            <a:avLst/>
          </a:prstGeom>
        </p:spPr>
        <p:txBody>
          <a:bodyPr/>
          <a:lstStyle>
            <a:lvl1pPr>
              <a:defRPr>
                <a:cs typeface="Arial" charset="0"/>
              </a:defRPr>
            </a:lvl1pPr>
          </a:lstStyle>
          <a:p>
            <a:pPr defTabSz="914400" fontAlgn="base">
              <a:spcBef>
                <a:spcPct val="0"/>
              </a:spcBef>
              <a:spcAft>
                <a:spcPct val="0"/>
              </a:spcAft>
              <a:defRPr/>
            </a:pPr>
            <a:fld id="{060FA5D8-3A75-46F4-ACB6-F2D6D3232FAA}" type="slidenum">
              <a:rPr lang="en-US">
                <a:solidFill>
                  <a:prstClr val="black"/>
                </a:solidFill>
              </a:rPr>
              <a:pPr defTabSz="914400"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2233634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cxnSp>
        <p:nvCxnSpPr>
          <p:cNvPr id="5" name="Straight Connector 4"/>
          <p:cNvCxnSpPr/>
          <p:nvPr userDrawn="1"/>
        </p:nvCxnSpPr>
        <p:spPr>
          <a:xfrm>
            <a:off x="0" y="1028700"/>
            <a:ext cx="9144000" cy="0"/>
          </a:xfrm>
          <a:prstGeom prst="line">
            <a:avLst/>
          </a:prstGeom>
          <a:ln w="28575">
            <a:solidFill>
              <a:srgbClr val="1A719B"/>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050" y="26988"/>
            <a:ext cx="8382000" cy="1001712"/>
          </a:xfrm>
        </p:spPr>
        <p:txBody>
          <a:bodyPr/>
          <a:lstStyle>
            <a:lvl1pPr>
              <a:defRPr sz="28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23851" y="1143000"/>
            <a:ext cx="8343900" cy="4525963"/>
          </a:xfrm>
        </p:spPr>
        <p:txBody>
          <a:bodyPr/>
          <a:lstStyle>
            <a:lvl1pPr>
              <a:spcBef>
                <a:spcPts val="0"/>
              </a:spcBef>
              <a:spcAft>
                <a:spcPts val="600"/>
              </a:spcAft>
              <a:defRPr sz="2400"/>
            </a:lvl1pPr>
            <a:lvl2pPr>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8" name="Slide Number Placeholder 5"/>
          <p:cNvSpPr>
            <a:spLocks noGrp="1"/>
          </p:cNvSpPr>
          <p:nvPr>
            <p:ph type="sldNum" sz="quarter" idx="12"/>
          </p:nvPr>
        </p:nvSpPr>
        <p:spPr>
          <a:xfrm>
            <a:off x="6781800" y="228600"/>
            <a:ext cx="2133600" cy="365125"/>
          </a:xfrm>
          <a:prstGeom prst="rect">
            <a:avLst/>
          </a:prstGeom>
        </p:spPr>
        <p:txBody>
          <a:bodyPr/>
          <a:lstStyle>
            <a:lvl1pPr>
              <a:defRPr>
                <a:cs typeface="Arial" charset="0"/>
              </a:defRPr>
            </a:lvl1pPr>
          </a:lstStyle>
          <a:p>
            <a:pPr defTabSz="914400" fontAlgn="base">
              <a:spcBef>
                <a:spcPct val="0"/>
              </a:spcBef>
              <a:spcAft>
                <a:spcPct val="0"/>
              </a:spcAft>
              <a:defRPr/>
            </a:pPr>
            <a:fld id="{E40177FB-7526-465D-AE55-6AA32177A588}" type="slidenum">
              <a:rPr lang="en-US">
                <a:solidFill>
                  <a:prstClr val="black"/>
                </a:solidFill>
              </a:rPr>
              <a:pPr defTabSz="914400"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385242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cxnSp>
        <p:nvCxnSpPr>
          <p:cNvPr id="5" name="Straight Connector 4"/>
          <p:cNvCxnSpPr/>
          <p:nvPr userDrawn="1"/>
        </p:nvCxnSpPr>
        <p:spPr>
          <a:xfrm>
            <a:off x="0" y="1028700"/>
            <a:ext cx="9144000" cy="0"/>
          </a:xfrm>
          <a:prstGeom prst="line">
            <a:avLst/>
          </a:prstGeom>
          <a:ln w="28575">
            <a:solidFill>
              <a:srgbClr val="1A719B"/>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050" y="26988"/>
            <a:ext cx="8382000" cy="1001712"/>
          </a:xfrm>
        </p:spPr>
        <p:txBody>
          <a:bodyPr/>
          <a:lstStyle>
            <a:lvl1pPr>
              <a:defRPr sz="28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23851" y="1143000"/>
            <a:ext cx="8343900" cy="4525963"/>
          </a:xfrm>
        </p:spPr>
        <p:txBody>
          <a:bodyPr/>
          <a:lstStyle>
            <a:lvl1pPr>
              <a:spcBef>
                <a:spcPts val="0"/>
              </a:spcBef>
              <a:spcAft>
                <a:spcPts val="600"/>
              </a:spcAft>
              <a:defRPr sz="2400"/>
            </a:lvl1pPr>
            <a:lvl2pPr>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defTabSz="914400" fontAlgn="base">
              <a:spcBef>
                <a:spcPct val="0"/>
              </a:spcBef>
              <a:spcAft>
                <a:spcPct val="0"/>
              </a:spcAft>
              <a:defRPr/>
            </a:pPr>
            <a:endParaRPr lang="en-US">
              <a:solidFill>
                <a:prstClr val="black"/>
              </a:solidFill>
            </a:endParaRPr>
          </a:p>
        </p:txBody>
      </p:sp>
      <p:sp>
        <p:nvSpPr>
          <p:cNvPr id="8" name="Slide Number Placeholder 5"/>
          <p:cNvSpPr>
            <a:spLocks noGrp="1"/>
          </p:cNvSpPr>
          <p:nvPr>
            <p:ph type="sldNum" sz="quarter" idx="12"/>
          </p:nvPr>
        </p:nvSpPr>
        <p:spPr>
          <a:xfrm>
            <a:off x="6781800" y="228600"/>
            <a:ext cx="2133600" cy="365125"/>
          </a:xfrm>
          <a:prstGeom prst="rect">
            <a:avLst/>
          </a:prstGeom>
        </p:spPr>
        <p:txBody>
          <a:bodyPr/>
          <a:lstStyle>
            <a:lvl1pPr>
              <a:defRPr>
                <a:cs typeface="Arial" charset="0"/>
              </a:defRPr>
            </a:lvl1pPr>
          </a:lstStyle>
          <a:p>
            <a:pPr defTabSz="914400" fontAlgn="base">
              <a:spcBef>
                <a:spcPct val="0"/>
              </a:spcBef>
              <a:spcAft>
                <a:spcPct val="0"/>
              </a:spcAft>
              <a:defRPr/>
            </a:pPr>
            <a:fld id="{EC412A85-CB00-4104-9C38-71A16537E6BD}" type="slidenum">
              <a:rPr lang="en-US">
                <a:solidFill>
                  <a:prstClr val="black"/>
                </a:solidFill>
              </a:rPr>
              <a:pPr defTabSz="914400"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2016013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EAFA10-FDF7-4BB2-A6E0-74C95D5BCC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226182"/>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EE3858-8A03-4C8C-AE94-21E7C9BEA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7367382"/>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8967C42-AE56-4B2F-8354-2780EA13F0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9385696"/>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1"/>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76401"/>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DA7B720-311E-420C-877F-7FF620BD79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099998"/>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71C70E0-594B-488D-ABAE-D56DAA3491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286857"/>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D1EC8BF-5985-45F9-A216-A1851FA0E9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8783654"/>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lvl1pPr>
            <a:lvl2pPr marL="456615" indent="0">
              <a:buNone/>
              <a:defRPr sz="1800"/>
            </a:lvl2pPr>
            <a:lvl3pPr marL="913228" indent="0">
              <a:buNone/>
              <a:defRPr sz="1600"/>
            </a:lvl3pPr>
            <a:lvl4pPr marL="1369838" indent="0">
              <a:buNone/>
              <a:defRPr sz="1400"/>
            </a:lvl4pPr>
            <a:lvl5pPr marL="1826453" indent="0">
              <a:buNone/>
              <a:defRPr sz="1400"/>
            </a:lvl5pPr>
            <a:lvl6pPr marL="2283066" indent="0">
              <a:buNone/>
              <a:defRPr sz="1400"/>
            </a:lvl6pPr>
            <a:lvl7pPr marL="2739679" indent="0">
              <a:buNone/>
              <a:defRPr sz="1400"/>
            </a:lvl7pPr>
            <a:lvl8pPr marL="3196293" indent="0">
              <a:buNone/>
              <a:defRPr sz="1400"/>
            </a:lvl8pPr>
            <a:lvl9pPr marL="3652908" indent="0">
              <a:buNone/>
              <a:defRPr sz="1400"/>
            </a:lvl9pPr>
          </a:lstStyle>
          <a:p>
            <a:pPr lvl="0"/>
            <a:r>
              <a:rPr lang="en-US" smtClean="0"/>
              <a:t>Click to edit Master text styles</a:t>
            </a:r>
          </a:p>
        </p:txBody>
      </p:sp>
    </p:spTree>
    <p:extLst>
      <p:ext uri="{BB962C8B-B14F-4D97-AF65-F5344CB8AC3E}">
        <p14:creationId xmlns:p14="http://schemas.microsoft.com/office/powerpoint/2010/main" val="2539922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28FBF06-7BCF-493E-917F-28BEC33844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8003"/>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AB0D28E-5CFD-4FF3-8709-114B6060BC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3589097"/>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7C40E28-5D25-4CDE-9FB3-C842444B8E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4666998"/>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E4038C-7307-4A00-9E53-DD754587A2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623202"/>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1"/>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304801"/>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ED0B24-A69B-4A73-8D57-97DAC36C85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6430657"/>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0C31A2E-C7E0-48DF-8CF3-9D3EE3247978}" type="datetimeFigureOut">
              <a:rPr lang="en-US"/>
              <a:pPr>
                <a:defRPr/>
              </a:pPr>
              <a:t>1/29/19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FFCD79-616E-4F64-8D90-2F51C718DE0A}" type="slidenum">
              <a:rPr lang="en-US"/>
              <a:pPr>
                <a:defRPr/>
              </a:pPr>
              <a:t>‹#›</a:t>
            </a:fld>
            <a:endParaRPr lang="en-US"/>
          </a:p>
        </p:txBody>
      </p:sp>
    </p:spTree>
    <p:extLst>
      <p:ext uri="{BB962C8B-B14F-4D97-AF65-F5344CB8AC3E}">
        <p14:creationId xmlns:p14="http://schemas.microsoft.com/office/powerpoint/2010/main" val="3105719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F232FD-823C-44CF-8506-CF4DC5A4622F}" type="datetimeFigureOut">
              <a:rPr lang="en-US"/>
              <a:pPr>
                <a:defRPr/>
              </a:pPr>
              <a:t>1/29/19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BF57C3-6065-42B4-961C-178554006B3C}" type="slidenum">
              <a:rPr lang="en-US"/>
              <a:pPr>
                <a:defRPr/>
              </a:pPr>
              <a:t>‹#›</a:t>
            </a:fld>
            <a:endParaRPr lang="en-US"/>
          </a:p>
        </p:txBody>
      </p:sp>
    </p:spTree>
    <p:extLst>
      <p:ext uri="{BB962C8B-B14F-4D97-AF65-F5344CB8AC3E}">
        <p14:creationId xmlns:p14="http://schemas.microsoft.com/office/powerpoint/2010/main" val="630021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3E59748-4D85-49BD-A6E0-11B63D23D06A}" type="datetimeFigureOut">
              <a:rPr lang="en-US"/>
              <a:pPr>
                <a:defRPr/>
              </a:pPr>
              <a:t>1/29/19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64E08A-DF67-494C-8967-46A87D7A1169}" type="slidenum">
              <a:rPr lang="en-US"/>
              <a:pPr>
                <a:defRPr/>
              </a:pPr>
              <a:t>‹#›</a:t>
            </a:fld>
            <a:endParaRPr lang="en-US"/>
          </a:p>
        </p:txBody>
      </p:sp>
    </p:spTree>
    <p:extLst>
      <p:ext uri="{BB962C8B-B14F-4D97-AF65-F5344CB8AC3E}">
        <p14:creationId xmlns:p14="http://schemas.microsoft.com/office/powerpoint/2010/main" val="4246171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1A28836-1353-4C3D-B4CF-A450ABBB050A}" type="datetimeFigureOut">
              <a:rPr lang="en-US"/>
              <a:pPr>
                <a:defRPr/>
              </a:pPr>
              <a:t>1/29/19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1A697-F1CE-42C5-A2FE-7B8025AD89B1}" type="slidenum">
              <a:rPr lang="en-US"/>
              <a:pPr>
                <a:defRPr/>
              </a:pPr>
              <a:t>‹#›</a:t>
            </a:fld>
            <a:endParaRPr lang="en-US"/>
          </a:p>
        </p:txBody>
      </p:sp>
    </p:spTree>
    <p:extLst>
      <p:ext uri="{BB962C8B-B14F-4D97-AF65-F5344CB8AC3E}">
        <p14:creationId xmlns:p14="http://schemas.microsoft.com/office/powerpoint/2010/main" val="1118233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A88BD22-28F3-41B5-98FD-2DE3E83F5AA0}" type="datetimeFigureOut">
              <a:rPr lang="en-US"/>
              <a:pPr>
                <a:defRPr/>
              </a:pPr>
              <a:t>1/29/19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749BEF-EF97-4CC5-BCB5-BE40F301D845}" type="slidenum">
              <a:rPr lang="en-US"/>
              <a:pPr>
                <a:defRPr/>
              </a:pPr>
              <a:t>‹#›</a:t>
            </a:fld>
            <a:endParaRPr lang="en-US"/>
          </a:p>
        </p:txBody>
      </p:sp>
    </p:spTree>
    <p:extLst>
      <p:ext uri="{BB962C8B-B14F-4D97-AF65-F5344CB8AC3E}">
        <p14:creationId xmlns:p14="http://schemas.microsoft.com/office/powerpoint/2010/main" val="381183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90600"/>
            <a:ext cx="3810000" cy="5029200"/>
          </a:xfrm>
        </p:spPr>
        <p:txBody>
          <a:bodyPr/>
          <a:lstStyle>
            <a:lvl1pPr>
              <a:defRPr sz="2400">
                <a:solidFill>
                  <a:schemeClr val="accent2"/>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3810000" cy="5105400"/>
          </a:xfrm>
        </p:spPr>
        <p:txBody>
          <a:bodyPr/>
          <a:lstStyle>
            <a:lvl1pPr>
              <a:defRPr sz="2400">
                <a:solidFill>
                  <a:schemeClr val="accent2"/>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685802" y="76200"/>
            <a:ext cx="7772400" cy="609600"/>
          </a:xfrm>
        </p:spPr>
        <p:txBody>
          <a:bodyPr/>
          <a:lstStyle>
            <a:lvl1pPr>
              <a:defRPr sz="3700" b="1">
                <a:solidFill>
                  <a:schemeClr val="accent2"/>
                </a:solidFill>
                <a:latin typeface="Trade Gothic "/>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2348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CDC159-6CC4-41C4-9FC5-F39D6C2110A4}" type="datetimeFigureOut">
              <a:rPr lang="en-US"/>
              <a:pPr>
                <a:defRPr/>
              </a:pPr>
              <a:t>1/29/19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E68FC1-E2DB-4845-833A-7430A760F6DF}" type="slidenum">
              <a:rPr lang="en-US"/>
              <a:pPr>
                <a:defRPr/>
              </a:pPr>
              <a:t>‹#›</a:t>
            </a:fld>
            <a:endParaRPr lang="en-US"/>
          </a:p>
        </p:txBody>
      </p:sp>
    </p:spTree>
    <p:extLst>
      <p:ext uri="{BB962C8B-B14F-4D97-AF65-F5344CB8AC3E}">
        <p14:creationId xmlns:p14="http://schemas.microsoft.com/office/powerpoint/2010/main" val="4058984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76FC0E-F5CB-4477-BC8D-D44ECFDC84A2}" type="datetimeFigureOut">
              <a:rPr lang="en-US"/>
              <a:pPr>
                <a:defRPr/>
              </a:pPr>
              <a:t>1/29/19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660866-8327-497E-BB5C-1F72D75E3BE3}" type="slidenum">
              <a:rPr lang="en-US"/>
              <a:pPr>
                <a:defRPr/>
              </a:pPr>
              <a:t>‹#›</a:t>
            </a:fld>
            <a:endParaRPr lang="en-US"/>
          </a:p>
        </p:txBody>
      </p:sp>
    </p:spTree>
    <p:extLst>
      <p:ext uri="{BB962C8B-B14F-4D97-AF65-F5344CB8AC3E}">
        <p14:creationId xmlns:p14="http://schemas.microsoft.com/office/powerpoint/2010/main" val="989916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AE3764-FF08-41D7-A285-561A66EC0321}" type="datetimeFigureOut">
              <a:rPr lang="en-US"/>
              <a:pPr>
                <a:defRPr/>
              </a:pPr>
              <a:t>1/29/19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AFA6D3-A67A-42D5-9F5B-C427799DD540}" type="slidenum">
              <a:rPr lang="en-US"/>
              <a:pPr>
                <a:defRPr/>
              </a:pPr>
              <a:t>‹#›</a:t>
            </a:fld>
            <a:endParaRPr lang="en-US"/>
          </a:p>
        </p:txBody>
      </p:sp>
    </p:spTree>
    <p:extLst>
      <p:ext uri="{BB962C8B-B14F-4D97-AF65-F5344CB8AC3E}">
        <p14:creationId xmlns:p14="http://schemas.microsoft.com/office/powerpoint/2010/main" val="4276265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CB923E-1691-479C-98A3-DA6B7C5CAA25}" type="datetimeFigureOut">
              <a:rPr lang="en-US"/>
              <a:pPr>
                <a:defRPr/>
              </a:pPr>
              <a:t>1/29/19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BFBDA6-6351-4163-A5B7-30B51BBA93D1}" type="slidenum">
              <a:rPr lang="en-US"/>
              <a:pPr>
                <a:defRPr/>
              </a:pPr>
              <a:t>‹#›</a:t>
            </a:fld>
            <a:endParaRPr lang="en-US"/>
          </a:p>
        </p:txBody>
      </p:sp>
    </p:spTree>
    <p:extLst>
      <p:ext uri="{BB962C8B-B14F-4D97-AF65-F5344CB8AC3E}">
        <p14:creationId xmlns:p14="http://schemas.microsoft.com/office/powerpoint/2010/main" val="3128032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1B1A6-D146-403A-9DDE-24A6D3E34369}" type="datetimeFigureOut">
              <a:rPr lang="en-US"/>
              <a:pPr>
                <a:defRPr/>
              </a:pPr>
              <a:t>1/29/19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966DD6-ADD5-4813-962D-CED1E7D3D682}" type="slidenum">
              <a:rPr lang="en-US"/>
              <a:pPr>
                <a:defRPr/>
              </a:pPr>
              <a:t>‹#›</a:t>
            </a:fld>
            <a:endParaRPr lang="en-US"/>
          </a:p>
        </p:txBody>
      </p:sp>
    </p:spTree>
    <p:extLst>
      <p:ext uri="{BB962C8B-B14F-4D97-AF65-F5344CB8AC3E}">
        <p14:creationId xmlns:p14="http://schemas.microsoft.com/office/powerpoint/2010/main" val="1821688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56C6C1-CD35-4150-A210-38A9B4B45209}" type="datetimeFigureOut">
              <a:rPr lang="en-US"/>
              <a:pPr>
                <a:defRPr/>
              </a:pPr>
              <a:t>1/29/19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EA8C5F-0C51-453C-9927-64CEF40E6293}" type="slidenum">
              <a:rPr lang="en-US"/>
              <a:pPr>
                <a:defRPr/>
              </a:pPr>
              <a:t>‹#›</a:t>
            </a:fld>
            <a:endParaRPr lang="en-US"/>
          </a:p>
        </p:txBody>
      </p:sp>
    </p:spTree>
    <p:extLst>
      <p:ext uri="{BB962C8B-B14F-4D97-AF65-F5344CB8AC3E}">
        <p14:creationId xmlns:p14="http://schemas.microsoft.com/office/powerpoint/2010/main" val="1800510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lvl1pPr>
              <a:defRPr sz="3200">
                <a:solidFill>
                  <a:schemeClr val="accent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15" indent="0">
              <a:buNone/>
              <a:defRPr sz="2000" b="1"/>
            </a:lvl2pPr>
            <a:lvl3pPr marL="913228" indent="0">
              <a:buNone/>
              <a:defRPr sz="1800" b="1"/>
            </a:lvl3pPr>
            <a:lvl4pPr marL="1369838" indent="0">
              <a:buNone/>
              <a:defRPr sz="1600" b="1"/>
            </a:lvl4pPr>
            <a:lvl5pPr marL="1826453" indent="0">
              <a:buNone/>
              <a:defRPr sz="1600" b="1"/>
            </a:lvl5pPr>
            <a:lvl6pPr marL="2283066" indent="0">
              <a:buNone/>
              <a:defRPr sz="1600" b="1"/>
            </a:lvl6pPr>
            <a:lvl7pPr marL="2739679" indent="0">
              <a:buNone/>
              <a:defRPr sz="1600" b="1"/>
            </a:lvl7pPr>
            <a:lvl8pPr marL="3196293" indent="0">
              <a:buNone/>
              <a:defRPr sz="1600" b="1"/>
            </a:lvl8pPr>
            <a:lvl9pPr marL="36529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615" indent="0">
              <a:buNone/>
              <a:defRPr sz="2000" b="1"/>
            </a:lvl2pPr>
            <a:lvl3pPr marL="913228" indent="0">
              <a:buNone/>
              <a:defRPr sz="1800" b="1"/>
            </a:lvl3pPr>
            <a:lvl4pPr marL="1369838" indent="0">
              <a:buNone/>
              <a:defRPr sz="1600" b="1"/>
            </a:lvl4pPr>
            <a:lvl5pPr marL="1826453" indent="0">
              <a:buNone/>
              <a:defRPr sz="1600" b="1"/>
            </a:lvl5pPr>
            <a:lvl6pPr marL="2283066" indent="0">
              <a:buNone/>
              <a:defRPr sz="1600" b="1"/>
            </a:lvl6pPr>
            <a:lvl7pPr marL="2739679" indent="0">
              <a:buNone/>
              <a:defRPr sz="1600" b="1"/>
            </a:lvl7pPr>
            <a:lvl8pPr marL="3196293" indent="0">
              <a:buNone/>
              <a:defRPr sz="1600" b="1"/>
            </a:lvl8pPr>
            <a:lvl9pPr marL="36529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157FB0-AAF4-4336-9541-745E15517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68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700" b="1">
                <a:solidFill>
                  <a:schemeClr val="accent2"/>
                </a:solidFill>
                <a:latin typeface="Trade Gothic "/>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9481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60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9"/>
            <a:ext cx="3008313" cy="4691063"/>
          </a:xfrm>
        </p:spPr>
        <p:txBody>
          <a:bodyPr/>
          <a:lstStyle>
            <a:lvl1pPr marL="0" indent="0">
              <a:buNone/>
              <a:defRPr sz="1400"/>
            </a:lvl1pPr>
            <a:lvl2pPr marL="456615" indent="0">
              <a:buNone/>
              <a:defRPr sz="1200"/>
            </a:lvl2pPr>
            <a:lvl3pPr marL="913228" indent="0">
              <a:buNone/>
              <a:defRPr sz="1000"/>
            </a:lvl3pPr>
            <a:lvl4pPr marL="1369838" indent="0">
              <a:buNone/>
              <a:defRPr sz="900"/>
            </a:lvl4pPr>
            <a:lvl5pPr marL="1826453" indent="0">
              <a:buNone/>
              <a:defRPr sz="900"/>
            </a:lvl5pPr>
            <a:lvl6pPr marL="2283066" indent="0">
              <a:buNone/>
              <a:defRPr sz="900"/>
            </a:lvl6pPr>
            <a:lvl7pPr marL="2739679" indent="0">
              <a:buNone/>
              <a:defRPr sz="900"/>
            </a:lvl7pPr>
            <a:lvl8pPr marL="3196293" indent="0">
              <a:buNone/>
              <a:defRPr sz="900"/>
            </a:lvl8pPr>
            <a:lvl9pPr marL="365290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85E43D-3E7D-459F-B30B-4D6F81D84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478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15" indent="0">
              <a:buNone/>
              <a:defRPr sz="2800"/>
            </a:lvl2pPr>
            <a:lvl3pPr marL="913228" indent="0">
              <a:buNone/>
              <a:defRPr sz="2400"/>
            </a:lvl3pPr>
            <a:lvl4pPr marL="1369838" indent="0">
              <a:buNone/>
              <a:defRPr sz="2000"/>
            </a:lvl4pPr>
            <a:lvl5pPr marL="1826453" indent="0">
              <a:buNone/>
              <a:defRPr sz="2000"/>
            </a:lvl5pPr>
            <a:lvl6pPr marL="2283066" indent="0">
              <a:buNone/>
              <a:defRPr sz="2000"/>
            </a:lvl6pPr>
            <a:lvl7pPr marL="2739679" indent="0">
              <a:buNone/>
              <a:defRPr sz="2000"/>
            </a:lvl7pPr>
            <a:lvl8pPr marL="3196293" indent="0">
              <a:buNone/>
              <a:defRPr sz="2000"/>
            </a:lvl8pPr>
            <a:lvl9pPr marL="3652908"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15" indent="0">
              <a:buNone/>
              <a:defRPr sz="1200"/>
            </a:lvl2pPr>
            <a:lvl3pPr marL="913228" indent="0">
              <a:buNone/>
              <a:defRPr sz="1000"/>
            </a:lvl3pPr>
            <a:lvl4pPr marL="1369838" indent="0">
              <a:buNone/>
              <a:defRPr sz="900"/>
            </a:lvl4pPr>
            <a:lvl5pPr marL="1826453" indent="0">
              <a:buNone/>
              <a:defRPr sz="900"/>
            </a:lvl5pPr>
            <a:lvl6pPr marL="2283066" indent="0">
              <a:buNone/>
              <a:defRPr sz="900"/>
            </a:lvl6pPr>
            <a:lvl7pPr marL="2739679" indent="0">
              <a:buNone/>
              <a:defRPr sz="900"/>
            </a:lvl7pPr>
            <a:lvl8pPr marL="3196293" indent="0">
              <a:buNone/>
              <a:defRPr sz="900"/>
            </a:lvl8pPr>
            <a:lvl9pPr marL="365290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465884-138E-4D75-A8AA-A65B1AF5BB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9373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5.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76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3" tIns="45664" rIns="91323" bIns="45664"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3" tIns="45664" rIns="91323" bIns="4566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91323" tIns="45664" rIns="91323" bIns="45664" numCol="1" anchor="ctr"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91323" tIns="45664" rIns="91323" bIns="45664" numCol="1" anchor="ctr"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91323" tIns="45664" rIns="91323" bIns="45664" numCol="1" anchor="ctr" anchorCtr="0" compatLnSpc="1">
            <a:prstTxWarp prst="textNoShape">
              <a:avLst/>
            </a:prstTxWarp>
          </a:bodyPr>
          <a:lstStyle>
            <a:lvl1pPr algn="ctr" eaLnBrk="0" hangingPunct="0">
              <a:defRPr sz="1400">
                <a:latin typeface="Arial" charset="0"/>
                <a:ea typeface="ＭＳ Ｐゴシック" charset="-128"/>
                <a:cs typeface="+mn-cs"/>
              </a:defRPr>
            </a:lvl1pPr>
          </a:lstStyle>
          <a:p>
            <a:pPr defTabSz="914400" fontAlgn="base">
              <a:spcBef>
                <a:spcPct val="0"/>
              </a:spcBef>
              <a:spcAft>
                <a:spcPct val="0"/>
              </a:spcAft>
              <a:defRPr/>
            </a:pPr>
            <a:fld id="{ED6CA102-857E-4945-BD77-8C2A91A5F3A6}" type="slidenum">
              <a:rPr lang="en-US">
                <a:solidFill>
                  <a:srgbClr val="000000"/>
                </a:solidFill>
              </a:rPr>
              <a:pPr defTabSz="914400" fontAlgn="base">
                <a:spcBef>
                  <a:spcPct val="0"/>
                </a:spcBef>
                <a:spcAft>
                  <a:spcPct val="0"/>
                </a:spcAft>
                <a:defRPr/>
              </a:pPr>
              <a:t>‹#›</a:t>
            </a:fld>
            <a:endParaRPr lang="en-US">
              <a:solidFill>
                <a:srgbClr val="000000"/>
              </a:solidFill>
            </a:endParaRPr>
          </a:p>
        </p:txBody>
      </p:sp>
      <p:cxnSp>
        <p:nvCxnSpPr>
          <p:cNvPr id="9" name="Straight Connector 8"/>
          <p:cNvCxnSpPr>
            <a:cxnSpLocks noChangeShapeType="1"/>
          </p:cNvCxnSpPr>
          <p:nvPr/>
        </p:nvCxnSpPr>
        <p:spPr bwMode="auto">
          <a:xfrm>
            <a:off x="0" y="762000"/>
            <a:ext cx="9144000" cy="0"/>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pic>
        <p:nvPicPr>
          <p:cNvPr id="1033" name="Picture 4" descr="June 09 text white"/>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userDrawn="1"/>
        </p:nvCxnSpPr>
        <p:spPr bwMode="auto">
          <a:xfrm>
            <a:off x="0" y="762000"/>
            <a:ext cx="9144000" cy="0"/>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extLst>
      <p:ext uri="{BB962C8B-B14F-4D97-AF65-F5344CB8AC3E}">
        <p14:creationId xmlns:p14="http://schemas.microsoft.com/office/powerpoint/2010/main" val="3154248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6"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6615"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3228"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69838"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6453"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MS PGothic" pitchFamily="34" charset="-128"/>
        </a:defRPr>
      </a:lvl2pPr>
      <a:lvl3pPr marL="1139825" indent="-225425" algn="l" rtl="0" eaLnBrk="0" fontAlgn="base" hangingPunct="0">
        <a:spcBef>
          <a:spcPct val="20000"/>
        </a:spcBef>
        <a:spcAft>
          <a:spcPct val="0"/>
        </a:spcAft>
        <a:buChar char="•"/>
        <a:defRPr sz="2400">
          <a:solidFill>
            <a:schemeClr val="tx1"/>
          </a:solidFill>
          <a:latin typeface="+mn-lt"/>
          <a:ea typeface="MS PGothic" pitchFamily="34" charset="-128"/>
        </a:defRPr>
      </a:lvl3pPr>
      <a:lvl4pPr marL="1595438" indent="-225425" algn="l" rtl="0" eaLnBrk="0" fontAlgn="base" hangingPunct="0">
        <a:spcBef>
          <a:spcPct val="20000"/>
        </a:spcBef>
        <a:spcAft>
          <a:spcPct val="0"/>
        </a:spcAft>
        <a:buChar char="–"/>
        <a:defRPr sz="2000">
          <a:solidFill>
            <a:schemeClr val="tx1"/>
          </a:solidFill>
          <a:latin typeface="+mn-lt"/>
          <a:ea typeface="MS PGothic" pitchFamily="34" charset="-128"/>
        </a:defRPr>
      </a:lvl4pPr>
      <a:lvl5pPr marL="2052638" indent="-225425" algn="l" rtl="0" eaLnBrk="0" fontAlgn="base" hangingPunct="0">
        <a:spcBef>
          <a:spcPct val="20000"/>
        </a:spcBef>
        <a:spcAft>
          <a:spcPct val="0"/>
        </a:spcAft>
        <a:buChar char="»"/>
        <a:defRPr sz="2000">
          <a:solidFill>
            <a:schemeClr val="tx1"/>
          </a:solidFill>
          <a:latin typeface="+mn-lt"/>
          <a:ea typeface="MS PGothic" pitchFamily="34" charset="-128"/>
        </a:defRPr>
      </a:lvl5pPr>
      <a:lvl6pPr marL="2511375" indent="-228304" algn="l" rtl="0" eaLnBrk="1" fontAlgn="base" hangingPunct="1">
        <a:spcBef>
          <a:spcPct val="20000"/>
        </a:spcBef>
        <a:spcAft>
          <a:spcPct val="0"/>
        </a:spcAft>
        <a:buChar char="»"/>
        <a:defRPr sz="2000">
          <a:solidFill>
            <a:schemeClr val="tx1"/>
          </a:solidFill>
          <a:latin typeface="+mn-lt"/>
          <a:ea typeface="+mn-ea"/>
        </a:defRPr>
      </a:lvl6pPr>
      <a:lvl7pPr marL="2967986" indent="-228304" algn="l" rtl="0" eaLnBrk="1" fontAlgn="base" hangingPunct="1">
        <a:spcBef>
          <a:spcPct val="20000"/>
        </a:spcBef>
        <a:spcAft>
          <a:spcPct val="0"/>
        </a:spcAft>
        <a:buChar char="»"/>
        <a:defRPr sz="2000">
          <a:solidFill>
            <a:schemeClr val="tx1"/>
          </a:solidFill>
          <a:latin typeface="+mn-lt"/>
          <a:ea typeface="+mn-ea"/>
        </a:defRPr>
      </a:lvl7pPr>
      <a:lvl8pPr marL="3424600" indent="-228304" algn="l" rtl="0" eaLnBrk="1" fontAlgn="base" hangingPunct="1">
        <a:spcBef>
          <a:spcPct val="20000"/>
        </a:spcBef>
        <a:spcAft>
          <a:spcPct val="0"/>
        </a:spcAft>
        <a:buChar char="»"/>
        <a:defRPr sz="2000">
          <a:solidFill>
            <a:schemeClr val="tx1"/>
          </a:solidFill>
          <a:latin typeface="+mn-lt"/>
          <a:ea typeface="+mn-ea"/>
        </a:defRPr>
      </a:lvl8pPr>
      <a:lvl9pPr marL="3881214" indent="-228304"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3228" rtl="0" eaLnBrk="1" latinLnBrk="0" hangingPunct="1">
        <a:defRPr sz="1800" kern="1200">
          <a:solidFill>
            <a:schemeClr val="tx1"/>
          </a:solidFill>
          <a:latin typeface="+mn-lt"/>
          <a:ea typeface="+mn-ea"/>
          <a:cs typeface="+mn-cs"/>
        </a:defRPr>
      </a:lvl1pPr>
      <a:lvl2pPr marL="456615" algn="l" defTabSz="913228" rtl="0" eaLnBrk="1" latinLnBrk="0" hangingPunct="1">
        <a:defRPr sz="1800" kern="1200">
          <a:solidFill>
            <a:schemeClr val="tx1"/>
          </a:solidFill>
          <a:latin typeface="+mn-lt"/>
          <a:ea typeface="+mn-ea"/>
          <a:cs typeface="+mn-cs"/>
        </a:defRPr>
      </a:lvl2pPr>
      <a:lvl3pPr marL="913228" algn="l" defTabSz="913228" rtl="0" eaLnBrk="1" latinLnBrk="0" hangingPunct="1">
        <a:defRPr sz="1800" kern="1200">
          <a:solidFill>
            <a:schemeClr val="tx1"/>
          </a:solidFill>
          <a:latin typeface="+mn-lt"/>
          <a:ea typeface="+mn-ea"/>
          <a:cs typeface="+mn-cs"/>
        </a:defRPr>
      </a:lvl3pPr>
      <a:lvl4pPr marL="1369838" algn="l" defTabSz="913228" rtl="0" eaLnBrk="1" latinLnBrk="0" hangingPunct="1">
        <a:defRPr sz="1800" kern="1200">
          <a:solidFill>
            <a:schemeClr val="tx1"/>
          </a:solidFill>
          <a:latin typeface="+mn-lt"/>
          <a:ea typeface="+mn-ea"/>
          <a:cs typeface="+mn-cs"/>
        </a:defRPr>
      </a:lvl4pPr>
      <a:lvl5pPr marL="1826453" algn="l" defTabSz="913228" rtl="0" eaLnBrk="1" latinLnBrk="0" hangingPunct="1">
        <a:defRPr sz="1800" kern="1200">
          <a:solidFill>
            <a:schemeClr val="tx1"/>
          </a:solidFill>
          <a:latin typeface="+mn-lt"/>
          <a:ea typeface="+mn-ea"/>
          <a:cs typeface="+mn-cs"/>
        </a:defRPr>
      </a:lvl5pPr>
      <a:lvl6pPr marL="2283066" algn="l" defTabSz="913228" rtl="0" eaLnBrk="1" latinLnBrk="0" hangingPunct="1">
        <a:defRPr sz="1800" kern="1200">
          <a:solidFill>
            <a:schemeClr val="tx1"/>
          </a:solidFill>
          <a:latin typeface="+mn-lt"/>
          <a:ea typeface="+mn-ea"/>
          <a:cs typeface="+mn-cs"/>
        </a:defRPr>
      </a:lvl6pPr>
      <a:lvl7pPr marL="2739679" algn="l" defTabSz="913228" rtl="0" eaLnBrk="1" latinLnBrk="0" hangingPunct="1">
        <a:defRPr sz="1800" kern="1200">
          <a:solidFill>
            <a:schemeClr val="tx1"/>
          </a:solidFill>
          <a:latin typeface="+mn-lt"/>
          <a:ea typeface="+mn-ea"/>
          <a:cs typeface="+mn-cs"/>
        </a:defRPr>
      </a:lvl7pPr>
      <a:lvl8pPr marL="3196293" algn="l" defTabSz="913228" rtl="0" eaLnBrk="1" latinLnBrk="0" hangingPunct="1">
        <a:defRPr sz="1800" kern="1200">
          <a:solidFill>
            <a:schemeClr val="tx1"/>
          </a:solidFill>
          <a:latin typeface="+mn-lt"/>
          <a:ea typeface="+mn-ea"/>
          <a:cs typeface="+mn-cs"/>
        </a:defRPr>
      </a:lvl8pPr>
      <a:lvl9pPr marL="3652908" algn="l" defTabSz="91322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52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914400"/>
            <a:ext cx="82296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Tree>
    <p:extLst>
      <p:ext uri="{BB962C8B-B14F-4D97-AF65-F5344CB8AC3E}">
        <p14:creationId xmlns:p14="http://schemas.microsoft.com/office/powerpoint/2010/main" val="12228419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ctr" rtl="0" eaLnBrk="0" fontAlgn="base" hangingPunct="0">
        <a:spcBef>
          <a:spcPct val="0"/>
        </a:spcBef>
        <a:spcAft>
          <a:spcPct val="0"/>
        </a:spcAft>
        <a:defRPr sz="4400" kern="1200">
          <a:solidFill>
            <a:srgbClr val="FFFF99"/>
          </a:solidFill>
          <a:latin typeface="Myriad Pro"/>
          <a:ea typeface="+mj-ea"/>
          <a:cs typeface="+mj-cs"/>
        </a:defRPr>
      </a:lvl1pPr>
      <a:lvl2pPr algn="ctr" rtl="0" eaLnBrk="0" fontAlgn="base" hangingPunct="0">
        <a:spcBef>
          <a:spcPct val="0"/>
        </a:spcBef>
        <a:spcAft>
          <a:spcPct val="0"/>
        </a:spcAft>
        <a:defRPr sz="4400">
          <a:solidFill>
            <a:srgbClr val="FFFF99"/>
          </a:solidFill>
          <a:latin typeface="Myriad Pro"/>
        </a:defRPr>
      </a:lvl2pPr>
      <a:lvl3pPr algn="ctr" rtl="0" eaLnBrk="0" fontAlgn="base" hangingPunct="0">
        <a:spcBef>
          <a:spcPct val="0"/>
        </a:spcBef>
        <a:spcAft>
          <a:spcPct val="0"/>
        </a:spcAft>
        <a:defRPr sz="4400">
          <a:solidFill>
            <a:srgbClr val="FFFF99"/>
          </a:solidFill>
          <a:latin typeface="Myriad Pro"/>
        </a:defRPr>
      </a:lvl3pPr>
      <a:lvl4pPr algn="ctr" rtl="0" eaLnBrk="0" fontAlgn="base" hangingPunct="0">
        <a:spcBef>
          <a:spcPct val="0"/>
        </a:spcBef>
        <a:spcAft>
          <a:spcPct val="0"/>
        </a:spcAft>
        <a:defRPr sz="4400">
          <a:solidFill>
            <a:srgbClr val="FFFF99"/>
          </a:solidFill>
          <a:latin typeface="Myriad Pro"/>
        </a:defRPr>
      </a:lvl4pPr>
      <a:lvl5pPr algn="ctr" rtl="0" eaLnBrk="0" fontAlgn="base" hangingPunct="0">
        <a:spcBef>
          <a:spcPct val="0"/>
        </a:spcBef>
        <a:spcAft>
          <a:spcPct val="0"/>
        </a:spcAft>
        <a:defRPr sz="4400">
          <a:solidFill>
            <a:srgbClr val="FFFF99"/>
          </a:solidFill>
          <a:latin typeface="Myriad Pro"/>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FFFF99"/>
          </a:solidFill>
          <a:latin typeface="Myriad Pro"/>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rgbClr val="FFFF99"/>
          </a:solidFill>
          <a:latin typeface="Myriad Pro"/>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6764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atin typeface="Arial" pitchFamily="-1" charset="0"/>
                <a:ea typeface="+mn-ea"/>
              </a:defRPr>
            </a:lvl1pPr>
          </a:lstStyle>
          <a:p>
            <a:pPr defTabSz="914400" eaLnBrk="0" fontAlgn="base" hangingPunct="0">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atin typeface="Arial" pitchFamily="-1" charset="0"/>
                <a:ea typeface="+mn-ea"/>
              </a:defRPr>
            </a:lvl1pPr>
          </a:lstStyle>
          <a:p>
            <a:pPr defTabSz="914400" eaLnBrk="0" fontAlgn="base" hangingPunct="0">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F8008BE-6860-4431-809C-A7A6B708D35B}" type="slidenum">
              <a:rPr lang="en-US" altLang="en-US" smtClean="0">
                <a:solidFill>
                  <a:srgbClr val="000000"/>
                </a:solidFill>
              </a:rPr>
              <a:pPr defTabSz="914400"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0598835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xmlns:p14="http://schemas.microsoft.com/office/powerpoint/2010/main">
    <p:fade/>
  </p:transition>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ＭＳ Ｐゴシック" pitchFamily="34" charset="-128"/>
                <a:cs typeface="+mn-cs"/>
              </a:defRPr>
            </a:lvl1pPr>
          </a:lstStyle>
          <a:p>
            <a:pPr defTabSz="914400">
              <a:defRPr/>
            </a:pPr>
            <a:fld id="{DB83D69E-C819-495F-B004-A68165406EDC}" type="datetimeFigureOut">
              <a:rPr lang="en-US"/>
              <a:pPr defTabSz="914400">
                <a:defRPr/>
              </a:pPr>
              <a:t>1/29/19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ＭＳ Ｐゴシック" pitchFamily="34" charset="-128"/>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ＭＳ Ｐゴシック" pitchFamily="34" charset="-128"/>
                <a:cs typeface="+mn-cs"/>
              </a:defRPr>
            </a:lvl1pPr>
          </a:lstStyle>
          <a:p>
            <a:pPr defTabSz="914400">
              <a:defRPr/>
            </a:pPr>
            <a:fld id="{53A7B51A-0E85-4CD2-9FEE-EFCB5F695904}" type="slidenum">
              <a:rPr lang="en-US"/>
              <a:pPr defTabSz="914400">
                <a:defRPr/>
              </a:pPr>
              <a:t>‹#›</a:t>
            </a:fld>
            <a:endParaRPr lang="en-US"/>
          </a:p>
        </p:txBody>
      </p:sp>
    </p:spTree>
    <p:extLst>
      <p:ext uri="{BB962C8B-B14F-4D97-AF65-F5344CB8AC3E}">
        <p14:creationId xmlns:p14="http://schemas.microsoft.com/office/powerpoint/2010/main" val="1837788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tiff"/><Relationship Id="rId5" Type="http://schemas.openxmlformats.org/officeDocument/2006/relationships/image" Target="../media/image8.png"/><Relationship Id="rId6" Type="http://schemas.openxmlformats.org/officeDocument/2006/relationships/image" Target="../media/image9.wmf"/><Relationship Id="rId7" Type="http://schemas.openxmlformats.org/officeDocument/2006/relationships/image" Target="../media/image10.png"/><Relationship Id="rId8" Type="http://schemas.openxmlformats.org/officeDocument/2006/relationships/image" Target="../media/image11.w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85.jpeg"/><Relationship Id="rId12" Type="http://schemas.openxmlformats.org/officeDocument/2006/relationships/image" Target="../media/image32.tiff"/><Relationship Id="rId13" Type="http://schemas.openxmlformats.org/officeDocument/2006/relationships/image" Target="../media/image76.jpeg"/><Relationship Id="rId14"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1.jpe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jpe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jpeg"/><Relationship Id="rId10" Type="http://schemas.openxmlformats.org/officeDocument/2006/relationships/image" Target="../media/image84.jpeg"/></Relationships>
</file>

<file path=ppt/slides/_rels/slide11.xml.rels><?xml version="1.0" encoding="UTF-8" standalone="yes"?>
<Relationships xmlns="http://schemas.openxmlformats.org/package/2006/relationships"><Relationship Id="rId11" Type="http://schemas.openxmlformats.org/officeDocument/2006/relationships/image" Target="../media/image95.jpeg"/><Relationship Id="rId12" Type="http://schemas.openxmlformats.org/officeDocument/2006/relationships/image" Target="../media/image31.jpeg"/><Relationship Id="rId13" Type="http://schemas.openxmlformats.org/officeDocument/2006/relationships/image" Target="../media/image96.jpeg"/><Relationship Id="rId14" Type="http://schemas.openxmlformats.org/officeDocument/2006/relationships/image" Target="../media/image32.tiff"/><Relationship Id="rId15" Type="http://schemas.openxmlformats.org/officeDocument/2006/relationships/image" Target="../media/image76.jpe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png"/><Relationship Id="rId10" Type="http://schemas.openxmlformats.org/officeDocument/2006/relationships/image" Target="../media/image94.jpeg"/></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jpg"/><Relationship Id="rId1" Type="http://schemas.openxmlformats.org/officeDocument/2006/relationships/slideLayout" Target="../slideLayouts/slideLayout3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31.jpeg"/><Relationship Id="rId5" Type="http://schemas.openxmlformats.org/officeDocument/2006/relationships/image" Target="../media/image32.tif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31.jpeg"/><Relationship Id="rId7" Type="http://schemas.openxmlformats.org/officeDocument/2006/relationships/image" Target="../media/image32.tiff"/><Relationship Id="rId8"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png"/><Relationship Id="rId7" Type="http://schemas.openxmlformats.org/officeDocument/2006/relationships/image" Target="../media/image109.jpeg"/><Relationship Id="rId8" Type="http://schemas.openxmlformats.org/officeDocument/2006/relationships/image" Target="../media/image31.jpeg"/><Relationship Id="rId9"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jpeg"/><Relationship Id="rId5" Type="http://schemas.openxmlformats.org/officeDocument/2006/relationships/image" Target="../media/image114.jpeg"/><Relationship Id="rId6" Type="http://schemas.openxmlformats.org/officeDocument/2006/relationships/image" Target="../media/image115.jpeg"/><Relationship Id="rId7" Type="http://schemas.openxmlformats.org/officeDocument/2006/relationships/image" Target="../media/image116.jpeg"/><Relationship Id="rId8" Type="http://schemas.openxmlformats.org/officeDocument/2006/relationships/image" Target="../media/image31.jpeg"/><Relationship Id="rId9" Type="http://schemas.openxmlformats.org/officeDocument/2006/relationships/image" Target="../media/image32.tiff"/><Relationship Id="rId10"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31.jpeg"/><Relationship Id="rId6" Type="http://schemas.openxmlformats.org/officeDocument/2006/relationships/image" Target="../media/image122.jpeg"/><Relationship Id="rId7" Type="http://schemas.openxmlformats.org/officeDocument/2006/relationships/image" Target="../media/image32.tif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png"/><Relationship Id="rId5" Type="http://schemas.openxmlformats.org/officeDocument/2006/relationships/image" Target="../media/image12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31.jpeg"/><Relationship Id="rId8"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31.jpeg"/><Relationship Id="rId5" Type="http://schemas.openxmlformats.org/officeDocument/2006/relationships/image" Target="../media/image32.tiff"/><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1.wmf"/><Relationship Id="rId5" Type="http://schemas.openxmlformats.org/officeDocument/2006/relationships/image" Target="../media/image131.png"/><Relationship Id="rId6" Type="http://schemas.microsoft.com/office/2007/relationships/hdphoto" Target="../media/hdphoto1.wdp"/><Relationship Id="rId7"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jpeg"/><Relationship Id="rId10"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1.jpeg"/><Relationship Id="rId5" Type="http://schemas.openxmlformats.org/officeDocument/2006/relationships/image" Target="../media/image32.tiff"/><Relationship Id="rId6"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3" Type="http://schemas.openxmlformats.org/officeDocument/2006/relationships/image" Target="../media/image64.png"/><Relationship Id="rId14" Type="http://schemas.openxmlformats.org/officeDocument/2006/relationships/image" Target="../media/image65.png"/><Relationship Id="rId15" Type="http://schemas.openxmlformats.org/officeDocument/2006/relationships/image" Target="../media/image31.jpeg"/><Relationship Id="rId16" Type="http://schemas.openxmlformats.org/officeDocument/2006/relationships/image" Target="../media/image32.tiff"/><Relationship Id="rId17" Type="http://schemas.openxmlformats.org/officeDocument/2006/relationships/image" Target="../media/image66.jpeg"/><Relationship Id="rId18"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jpeg"/><Relationship Id="rId9" Type="http://schemas.openxmlformats.org/officeDocument/2006/relationships/image" Target="../media/image60.png"/><Relationship Id="rId10" Type="http://schemas.openxmlformats.org/officeDocument/2006/relationships/image" Target="../media/image61.jpeg"/></Relationships>
</file>

<file path=ppt/slides/_rels/slide9.xml.rels><?xml version="1.0" encoding="UTF-8" standalone="yes"?>
<Relationships xmlns="http://schemas.openxmlformats.org/package/2006/relationships"><Relationship Id="rId11" Type="http://schemas.openxmlformats.org/officeDocument/2006/relationships/image" Target="../media/image31.jpeg"/><Relationship Id="rId12" Type="http://schemas.openxmlformats.org/officeDocument/2006/relationships/image" Target="../media/image32.tiff"/><Relationship Id="rId13" Type="http://schemas.openxmlformats.org/officeDocument/2006/relationships/image" Target="../media/image76.jpeg"/><Relationship Id="rId14"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pn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16993585_Sm.jpg"/>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4" name="Rectangle 3"/>
          <p:cNvSpPr/>
          <p:nvPr/>
        </p:nvSpPr>
        <p:spPr>
          <a:xfrm rot="5400000">
            <a:off x="5982800" y="4169302"/>
            <a:ext cx="2163224" cy="3214173"/>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OTNLogo_noDal_white.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5546" y="5149493"/>
            <a:ext cx="2397185" cy="1217925"/>
          </a:xfrm>
          <a:prstGeom prst="rect">
            <a:avLst/>
          </a:prstGeom>
        </p:spPr>
      </p:pic>
      <p:sp>
        <p:nvSpPr>
          <p:cNvPr id="8" name="Title 1"/>
          <p:cNvSpPr txBox="1">
            <a:spLocks/>
          </p:cNvSpPr>
          <p:nvPr/>
        </p:nvSpPr>
        <p:spPr>
          <a:xfrm>
            <a:off x="564396" y="2342697"/>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rgbClr val="FFFFFF"/>
                </a:solidFill>
                <a:latin typeface="Trade Gothic LT Std Cn"/>
                <a:cs typeface="Trade Gothic LT Std Cn"/>
              </a:rPr>
              <a:t>Animal </a:t>
            </a:r>
            <a:r>
              <a:rPr lang="en-US" dirty="0" smtClean="0">
                <a:solidFill>
                  <a:srgbClr val="FFFFFF"/>
                </a:solidFill>
                <a:latin typeface="Trade Gothic LT Std Cn"/>
                <a:cs typeface="Trade Gothic LT Std Cn"/>
              </a:rPr>
              <a:t>Telemetry a Key Part of Ocean Observing Systems</a:t>
            </a:r>
            <a:endParaRPr lang="en-US" dirty="0">
              <a:solidFill>
                <a:srgbClr val="FFFFFF"/>
              </a:solidFill>
              <a:latin typeface="Trade Gothic LT Std Cn"/>
              <a:cs typeface="Trade Gothic LT Std Cn"/>
            </a:endParaRPr>
          </a:p>
        </p:txBody>
      </p:sp>
      <p:sp>
        <p:nvSpPr>
          <p:cNvPr id="9" name="Title 1"/>
          <p:cNvSpPr txBox="1">
            <a:spLocks/>
          </p:cNvSpPr>
          <p:nvPr/>
        </p:nvSpPr>
        <p:spPr>
          <a:xfrm>
            <a:off x="895479" y="4913073"/>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FFFFFF"/>
                </a:solidFill>
                <a:latin typeface="Trade Gothic LT Std Cn"/>
                <a:cs typeface="Trade Gothic LT Std Cn"/>
              </a:rPr>
              <a:t>Name: </a:t>
            </a:r>
            <a:r>
              <a:rPr lang="en-US" sz="2800" dirty="0" err="1" smtClean="0">
                <a:solidFill>
                  <a:srgbClr val="FFFFFF"/>
                </a:solidFill>
                <a:latin typeface="Trade Gothic LT Std Cn"/>
                <a:cs typeface="Trade Gothic LT Std Cn"/>
              </a:rPr>
              <a:t>Zdenka</a:t>
            </a:r>
            <a:r>
              <a:rPr lang="en-US" sz="2800" dirty="0" smtClean="0">
                <a:solidFill>
                  <a:srgbClr val="FFFFFF"/>
                </a:solidFill>
                <a:latin typeface="Trade Gothic LT Std Cn"/>
                <a:cs typeface="Trade Gothic LT Std Cn"/>
              </a:rPr>
              <a:t> Willis</a:t>
            </a:r>
          </a:p>
          <a:p>
            <a:pPr algn="l"/>
            <a:r>
              <a:rPr lang="en-US" sz="2800" dirty="0" smtClean="0">
                <a:solidFill>
                  <a:srgbClr val="FFFFFF"/>
                </a:solidFill>
                <a:latin typeface="Trade Gothic LT Std Cn"/>
                <a:cs typeface="Trade Gothic LT Std Cn"/>
              </a:rPr>
              <a:t>Institution: US IOOS</a:t>
            </a:r>
            <a:r>
              <a:rPr lang="en-US" sz="2800" baseline="30000" dirty="0" smtClean="0">
                <a:solidFill>
                  <a:srgbClr val="FFFFFF"/>
                </a:solidFill>
                <a:latin typeface="Arial"/>
                <a:cs typeface="Arial"/>
              </a:rPr>
              <a:t>®</a:t>
            </a:r>
            <a:endParaRPr lang="en-US" sz="2800" baseline="30000" dirty="0" smtClean="0">
              <a:solidFill>
                <a:srgbClr val="FFFFFF"/>
              </a:solidFill>
              <a:latin typeface="Trade Gothic LT Std Cn"/>
              <a:cs typeface="Trade Gothic LT Std Cn"/>
            </a:endParaRPr>
          </a:p>
          <a:p>
            <a:pPr algn="l"/>
            <a:r>
              <a:rPr lang="en-US" sz="2800" dirty="0" smtClean="0">
                <a:solidFill>
                  <a:srgbClr val="FFFFFF"/>
                </a:solidFill>
                <a:latin typeface="Trade Gothic LT Std Cn"/>
                <a:cs typeface="Trade Gothic LT Std Cn"/>
              </a:rPr>
              <a:t>Contact info. </a:t>
            </a:r>
            <a:r>
              <a:rPr lang="en-US" sz="1600" dirty="0" smtClean="0">
                <a:solidFill>
                  <a:srgbClr val="FFFFFF"/>
                </a:solidFill>
                <a:latin typeface="Trade Gothic LT Std Cn"/>
                <a:cs typeface="Trade Gothic LT Std Cn"/>
              </a:rPr>
              <a:t>Zdenka.S.Willis@noaa.gov</a:t>
            </a:r>
            <a:endParaRPr lang="en-US" sz="1600" dirty="0">
              <a:solidFill>
                <a:srgbClr val="FFFFFF"/>
              </a:solidFill>
              <a:latin typeface="Trade Gothic LT Std Cn"/>
              <a:cs typeface="Trade Gothic LT Std Cn"/>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9153" y="545883"/>
            <a:ext cx="771612" cy="313663"/>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t="13478" b="73044"/>
          <a:stretch/>
        </p:blipFill>
        <p:spPr>
          <a:xfrm>
            <a:off x="6409642" y="890906"/>
            <a:ext cx="2491123" cy="267901"/>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10114" y="138631"/>
            <a:ext cx="1253363" cy="420484"/>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4396" y="338302"/>
            <a:ext cx="1049389" cy="341718"/>
          </a:xfrm>
          <a:prstGeom prst="rect">
            <a:avLst/>
          </a:prstGeom>
        </p:spPr>
      </p:pic>
    </p:spTree>
    <p:extLst>
      <p:ext uri="{BB962C8B-B14F-4D97-AF65-F5344CB8AC3E}">
        <p14:creationId xmlns:p14="http://schemas.microsoft.com/office/powerpoint/2010/main" val="18189400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Stock_000016993585_Sm.jpg"/>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6235910"/>
            <a:ext cx="9144000" cy="868275"/>
          </a:xfrm>
          <a:prstGeom prst="rect">
            <a:avLst/>
          </a:prstGeom>
        </p:spPr>
      </p:pic>
      <p:sp>
        <p:nvSpPr>
          <p:cNvPr id="49154" name="Title 1"/>
          <p:cNvSpPr>
            <a:spLocks noGrp="1"/>
          </p:cNvSpPr>
          <p:nvPr>
            <p:ph type="title"/>
          </p:nvPr>
        </p:nvSpPr>
        <p:spPr/>
        <p:txBody>
          <a:bodyPr/>
          <a:lstStyle/>
          <a:p>
            <a:r>
              <a:rPr lang="en-US" altLang="en-US" sz="2000" dirty="0" smtClean="0"/>
              <a:t>Animal Telemetry </a:t>
            </a:r>
            <a:r>
              <a:rPr lang="en-US" altLang="en-US" sz="2000" dirty="0"/>
              <a:t>S</a:t>
            </a:r>
            <a:r>
              <a:rPr lang="en-US" altLang="en-US" sz="2000" dirty="0" smtClean="0"/>
              <a:t>upports Adaptive</a:t>
            </a:r>
            <a:br>
              <a:rPr lang="en-US" altLang="en-US" sz="2000" dirty="0" smtClean="0"/>
            </a:br>
            <a:r>
              <a:rPr lang="en-US" altLang="en-US" sz="2000" dirty="0" smtClean="0"/>
              <a:t> Management of Salmon and Steelhead</a:t>
            </a:r>
          </a:p>
        </p:txBody>
      </p:sp>
      <p:pic>
        <p:nvPicPr>
          <p:cNvPr id="4915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538" y="3562350"/>
            <a:ext cx="4167187"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8" name="AutoShape 2" descr="data:image/jpeg;base64,/9j/4AAQSkZJRgABAQAAAQABAAD/2wCEAAkGBwgHBgkIBwgKCgkLDRYPDQwMDRsUFRAWIB0iIiAdHx8kKDQsJCYxJx8fLT0tMTU3Ojo6Iys/RD84QzQ5OjcBCgoKDQwNGg8PGjclHyU3Nzc3Nzc3Nzc3Nzc3Nzc3Nzc3Nzc3Nzc3Nzc3Nzc3Nzc3Nzc3Nzc3Nzc3Nzc3Nzc3N//AABEIAIMAdQMBIgACEQEDEQH/xAAbAAACAwEBAQAAAAAAAAAAAAAABgQFBwMBAv/EAD8QAAEDAgQEAwQJAgUEAwAAAAECAwQFEQAGEiETMUFRImFxBxQygRYjQlJicpGhsRXRJDNTgpKiwcLhJjRD/8QAGgEAAgMBAQAAAAAAAAAAAAAAAAECAwQFBv/EAC8RAAEDAgUDAQcFAQAAAAAAAAEAAgMRMQQSIUFREyJhwQWBkbHR4fAjMnGh8RT/2gAMAwEAAhEDEQA/ANxwYMGBCMeFQG52GOM9UlEN5UFpp2SEnhNuuFCVK6AqANv0xmkfOKq1lx2BniEqjpmhbCajHJLCHAopso3JaWlQ5KNtueBC0Gv1mJQKPKqk/ie7xkalhtOpR3AAA73IxzTVkVDL39Voi2ZCXY5ejld9KtrgG247HthQqlXm1nK1FiiM3Jqr9TZjyWA6G0KcYJdWdRBsg8LUDY3Ch3x2y/T6xletmPIitro9YeUr3eGVuopzxFzuQDw12O9gAegvgQvcq55kV7L09T8RMKuR4RlojKBKHG1IKmnE7+JJ2B32O22LCRmCpOQaAzSWIr9UqkdL6uOtSW2mwgFbhABJAKki226h54qm8qz5OSqA5EIh5ipcJDbJcHhWNGlTLg+4ofMGxx45RswUb6NVenQm50mBTU0+dBDwSVIISbtqO1wU9eeBCsKdmCvU/MUOjZrhw7Twv3OdAUvhqWkaihaVbpOm5G//AKn1fO9Eo8yRFmuS9cYJMhbUN1xDIIuNSkpIG2+ODTFSr1Vg1GfTV02PTtbkdh9xKnXXlJKNStJISkAnqSSb7W3q/ZtXaaxlZ1mrzI8Wqxn3jVUSnAhaXStRKlX6EWseVhbpgQnenzotShtTIL7b8d1OpDrarpUMSMZdTp72UMoSp8VkRYNRrajEMho8OFGdVZLi0AghO1wm4+IcsNtJkZiaq6IlR9zqFNfYU61UYqC1oItZKkFSgb6tiD0O2BCZMGAcsGBCMGDBgQjHKRIZisLfkuoaZbGpbjiglKR3JPLHXGU5yodVzb7TI1Bqch5vLbcUTOEyCEu6TYhR+8VfoOW++BCbqPmhWZZh+jrHEpbK9L1RfBShwjmhpPNR7qNgPPEhimmFWKoXG2lUioID7qXCNKHgNK7g9FJCT6pVfnj6mzaRk2iNNhKY8ZlOiPHb3UryTf8Ak4zaXXa9nGYpuJCLzST4YyRdpvsV3sFH823lhE0WmHDPlGaw5TTSGKHTpTv0KojstZeUsuIWURWlqSEqKVKNuQHwA4vDAzFN3m1dmEk//lBZCiP967/wMY/W1V2LIEesOS2lgeFtSyEW/CB4bemJEGt1+gFl5iW97u7ugLXxWnO4G9v0IIwsy3f8HaCwj88/ZawcpxnTeXUavJP457iR+iSBg+h1J+yZ6T3TUHx/54j5PznEzCPd3QI89IupknZYHVB6+nMfvhjlSGYsZ2RIcS2y0krWtXJIHM4loue8zRuyuqCqT6NvMD/AV6qsEcg48H0/osH+cV8un1GNNbmT6VRq4618D4ZQzKSPLVcH/kMJ9dzrV8wTxBofFjsOL0NIa2dd8yenoOXU4VkQ5Uyqpgx3feZK18MLDmylfmPz3xGq3R4N5FZSB7v8WpSKhLqlQfapyo0lEhrhy6FWgphSdiNSDpVcHqLEHmCOtlleh1HL2VU06O9HXKbWtbTa1LUy2FKKg0FfFpANgq3nbphGk5BzQzGbW3KbkFHiDaH1akH8JIAHyIxZZazzMpkkUvNaHGynYSHUaVI/OOo/EP354deVnkwgIzQur4TVQ84wKjUXKRMSunVlr/MgySAo+aFclp63HToMMmEr2hZNp+bKSqY0CiqR2uJClsqOoEeIDbmCfn2xI9lkysT8kU+VX1lcpwKKVrFlqbudJV5269rdcNYk24MGDAhGK2u1aJQ6c7PmHwoFkpHxLV0SMWJNsYl7QswKrdbVHjqKocRRbaCd9a/tK/XYeQ88Imi04XD9eSm26grqgzLXVy64/paSbaAvQlKeehJPIdyAf7anQanHjU9CKdSm1QEGxXTXkvhHcqTssn0CjhQoHszkS46ZFYlLi6hdLLSQVj1J2HpbFdUYT+SK4FUWsR5T6U63IuocUNjnrQDunz6c9sIVC2ziKY9Nj9RYbJ2rrzOalM0aPTH1JcSXlzJbCmfdUg21JSsBesnYCwB33IBGERbDuT62um1dtMmkyCC6lQ8DjfLiDspPlvt5g40eg1Zio1JqfHH1VSiDnYltxlR1IJ9HLj8pPXCn7VpaahVKfR4TZflNXKkoFzqXayf0F/mMM8qjBufnMTrb+PKoMzUiNRMwsxsvzXn5QWClpCbrZX0Gocz8vXDH7S6tMaodMpctSETJDYdlhs7eHp6arn/bhCqebmcluri0XgTswEkSZqhrainq2399XdXLpvviwqlSkZnjU+vVVxiAwYSUPvvnQ2FpUsKCRuVE7nSLncYVFobNG+Zocahu53VzFjxsu5Qly1yGRW57YQ21rHEZaURfbmCRufl2xc+zzL9LquUJzclIW5LcLTyk7Ka02KNJ6EbKB727YU6D9E50lqJUzVozkx1bEedJU22lbybXGi5Uj4hbVz73ww0MycgZlXCqS9VNmjwPgWSSOR8j0I8weWCyjJIyaN7WOq6/8+AmWFUKpTaW6ZcyEW4iiy+9MUoKaUOVrX4gUCki5CrEAkm+ErMWb01dtcbgonBO6VLiBCUjukaiseuoY6vQqjmmmyKktxLdNiIXI3JIkvkal2P3R8APQAW57PNNei0FhMRdFchADdcYB9K/MW+sVtzJTh3WZvShoXau+FEjeznOC6dIRS6m6n3J1VmV3NmCeQufsn9j5Y15AASAAAOwxmefcpxpMP8Ar1CDa0FPEeQzYpcQR/mIt+/cb+tz7Mswqq1KMKUvVLh2TqJ3cb+yfly+Q74QOyniGMlZ14/enXBgwYksCXs91Y0fLUp9tWl9wcFk/iV1+QuflhT9mmUxpbrlRbuTvEaV0H3z/wBv17Y99rclLsyj01Zs0VF1zflchIP6asXPtJzazknK/GjJQZjv1MJo8r2+I+SRv+g64VytuYw4cAXd8lRe1T2iOUdwZey0S/XZBCCWxqMfVyAHVZ6Dpz7YtPZnkNGV6c7KqdpNanjVMeWddgdygE8/M9T6DFH7H8hOwf8A5VmNKnavLu4yl7dTIVzUq/21X+Q9ThzzpmdrL8IBmzs98aY7IF9+Wojt/PLDWRjHPdlbdIdQck5WzWaXQke8JMgSI0dJvoWppxGkjt4wbdkJwpZirUiHNXQcvPGdmKaopnT21X4ZPxNNq5C2+pewFjyA2YHYlVXLeolEfCswSkldZqyz4Ka0rcoChyWett+g7hhyJkaiGMhyOw3IpTK/q3HUAqqDg2Lyz/pg3CEDbmo6rjCAWmea7We88pVyblJ6jMNyKBSjWawtO9TXpTDi3/0Su3EP4wCO3XFhOybmyWnVXKTDrbVyrgOTbuC9r6FnSUXt0UB5HGygBI2AAHbHu2GqWyloygBYBmPIdPkUyWrK7cikVEMa5VEqB8TqEWUVNLVfVYgbpJHTbraeznMTGfctuZUrz16pGb1RJK91OJHI36qTyPdPzxrtWpsSrRvd5jeoA6kLSbLbV0UlXNJHcYyTMtADuY0N8dumZtiFL0CpJSEM1NP2eIBslzbSeh9CABRYXB1WXTRkt9cyh1DKU7THnxG1spB+4dgR3AJ/QjvjFvabGq8LNzlVlPyAt90rZdLh1R1pIu2D00EjTbmkpUOeNRrlVW7HpubojRh1eNI9zqMJWxS4EklKu4te3cKSemLHPFFhZzysalDIDchsKcVzLK03Act3TulfdJPPSBhBXTtzAStsfmoPsjzp/WY4jy7cZxfDkIA8IeIKg4ANgHAld+QCx+PEaQ39CvaG2prwQXiCADsGlmxH+1V/0GKH2YZIrdHlGtVFCIzC3I7DSA4lZdvIaN7pJGkaTv19MM3theYdqVPjo8TyGllYHMBRFh+xwFWYE1kMZs4arVxywYq8rTFT8vU+U5/mLYTrv94Cx/cHBhrG5uUkFKmZcuJzRmCqs8ThvxYkcMLPIKJcJBHYi3pYYoW4rLuZqQfaAHGl0ppSIinU3jvKuClal8ri3obC9usjP9cqVDzNLRTngx73HZUpwJBV4dQsL8sL7dKzFXFw/fJDobmuFEdye+oIcUEk2A3N7Akbb2xGuq6rIc0Q6rgG7crXcw5gh0Olmc8tLmrZlCFXLqjyA/vjOptGrjUb6ZVFY99S6HTGWAChvkki/Ii4sOm3W4xXVfJVeoLCZv1bzLJ1a4riiWvOxAI9RhhgZfm5sorLjGapLkFahxI8hvWptQ5gkKF7cx8jgukyOOFoc14obnxx4SnOqb9Up6qPQ439OgnxPhLhU46pSgkuOrO6jdQ58yR8tygxmYMNmJGQEMsNpbQkcgkCwGFKp5UgUnJdSjQ2FPK4YedUvdb3DUF22/LyGKCsScy5fsIdQffpbg1RpGkOWQRcAkgkH9ji+GLqGldVyvaGMZHQsYcg49VotXq8GkRuPPkJbSdkp5qWewHM4zXMGfp88qappMKPy1D/ADFfPp8v1xUwKXV8yzybrdcWNSn5CiAE9/TyGHFqDl3JTQenLEypWuBYFV/wp5JHmcbWxRQmh7ncLiPxE+JBp2M5SjDo+Z5X+Kjx6gVHcOrcKFHzBUQTjzOztRdpEJGYorrc2JICWZDjdg82vZSSeRIOg/L1xe/SLNWY3z/RWFsMJNvqgLD8y1cz6WxXZ7n15jL7NLzCwkmRKbU1ISpBuEeIhQHoN7dcRxJcWHOB6q/2WGtxLDEXXGtNCq7L9VRDqMKZmVmTLiK8cd1SyoJUm6dVvtlPKx3HTDLCzJTMuZlkNRpbb1DngSAWTr92cN77DcXI5dLjEKJW6PSMmxqRPiipzHdTpjA2DZUSRdX2Ta3LcYo6Zk6tVh0rjU8xI6jdKpBKUpHYX8R9bY5mq9g5kby4ydot4PkK9zVmmgOJvQIq0zeKh0ymklhClJUFDWnbiC6RsR8xjrkegs1mrKrNXqceZKSvi+7NvBatXQrtyA6AbbD0xJjeypvhH3urLLvThMgJH6k3/bCbUYkzKle/w0tDjsVwaX2r6dVgdCuxsRdN+RHfBrcqEbYHNMcDqOP9rXck+GkPs/6M6S2PQOqt/ODHL2fve90BczSUiVLfeCT0us7YMTC5cwpI5LHtRhoFfoct1ILDiwy8bdAsG36FX6Ybc6QWJOXHlvIUUwyiWnh/GnhnUdFtwrSDYje9rYi+0elGq5Xf4abvRiH27c9r6v8ApJxziVpVWyXGXHUn3uaj3TxC4Q4QQpRHYAKXbqB54W6tkJfAw8VHqrBqrriMmNV48tchsWLsaE662+nosaEm1+qeYPcWJUYdapGWMzOe7OPsU2obux34rrJjuD7QC0jwnkbcvTEbMebZM1uRBy+46zSqe1eXPSCpXDTsSLb29Nz02wyZZyrlo0ht+K0xU0SkajLdAXxL87dvTn3wXTDBCP1Dfb8spEjOEZalNU2mVOpKHPgxVJT8yoDFPkjNUNMpeXJTb8NSFH3BuWnSoo58E/iTyHdNuoOIucIVSo9PRAMp5zLzr6A49up2K3fdBPVHKxPa3XFBWMswppXHgPstvx2lrWl6YlTTiUaSC2SdSdlA77Dv1wVKn0oC0VNK2P1WnZjy/HrcZCStTEloksvo+JHceh7YVGPZ44wlcmQ+3OfSdSY51Noc8lKuTiqyrmuqRHUUyfU+E4jwgVRkr9AXAQpJ/MFX7jqw5szJmWgQGpJh0hSXV8NLiHnF6SRcHTpTtseuLmYh7G0BXOm9mB8oDm67efRfTtOqD0Jb+YJjVEpEZGoxIawgJSPvL5W8v4xllZmt1ap3hrktwG7tQkSHSVJSSLr8Xw6iAbdABy3xdvs1nNV5eY6mlmO0jjMMOJ0JcP2S20Oe4trN7Yn1tiBBoTi2m4MdKrsIjIeUt11SdQKlGwvZRCtwLgW2vvB8jnilgtuEw0eFlBPc/wCX5wFyiO5gyS+ROijg7APtxGlI/wCaUpKj6qBw80LOseotEutKXptqcioU5p3t4mwNafWxSPvYVKVQ3XoUKdnOU8IbKdMOCSdbnXcc+X7DewGJ1bj02ZTkVjLUCTGlR7cKVC4IRztZXjsR02ufI8sQFVbP0XOyk93IsmKsVeXKYSilJcabeWGm31pKFvuHkhsEXtYEqWRskHTfmKfOVChUf2eORWUglh1DvFVupbqljWsk9TqVjrRK+9PrUFNVb4E6HxYkli2wcXpKHR5HhqR13cFtjvLz2kVSVScvI397kB2QOzKNzf1/7YDZUxNdHOK7aq3ybDMHK9NYULLDCVLH4leI/ucGLhIASABYDBhqhzszi7leKSCLEAg8wcYrm2POytOkU2KdNPkuKfYV9wKQUKCfOxt6W742zFLmugMZhpS4rpCHU+Jh0j4F/wBu+EVdhpWxv7/2qm9msaA5k9CGm0L4xcTKSrfUb2sfLTb5HCVIFT9j1cL0dD0zJ0126mgdSoqj27Ht0UNjuL4j5erM/JNbejTWF8IqCZMe+57LT0J/kftrjEilZjpCwkszIT6ClxChcEHmFDpgCsxkLmSF9wd12hS4NZpjcqK43KhSm7pUN0rSfL+RjLXZUOLV51KU0+9lqI8tepogmOopCVkGxOkFZ2Hr6wmwvJdRqFGyfVXJ0WcSGomjUYrpP2F33Nri1uxJuN3jKtCRRH4cCXw1POw3nHQdw4tS0ax52SlIwJNZ0o6yC9h6qiqcBuqUzj133h1a2QuFU2ND2yU7tuBAG+xJvtz8QtiPS6RV0Kk0Krw35qGG9cNvXZpClXTxNZI8KQTtfnyF8feYICsl1RqS3Fbm0KQtVoz3iDKyNwm/wqsNj2BGPI1RprrkaNPq600aRHJW2laxYoJswq5JAAV0tqsPmaK9olDMrdWm3I+6JVddkVNqNSlPzK17zobcLiVMtoTcDkLLGklRNtufMG/NFM/pmc402syDOSJwjSH3dwHSw2tJI6C6zYcgEjH3kyRDpmc+L7mqLCqaFCCXviSNQtz5BVj+2G6rwIFYm1eFIWluM5HaQ64VABMgXKSm/wBsJKCfIowXUXluHeGtGhGp3Nfpwsn9ucms+9JXdwUt55xkupJsVINuGew2KrfaNyb6RaN7EmauuS9GaJ/pkt1oltV7KU24ha1JHYIBST3UgdsOrOijJdoWb3JjcV5a1pkps+xJCjc6krSqxub7D17npMzdRsvxFxMqte8SVICDLcRZKQPhAFhsLmyQAkXJ6m5UKgYWVzqNFfOy4e0OaiLnWOuCkrkcNpt9KE3KlFd07dSDpPyGH2k0Vxmsy61Nd4kqShKEI6MIG+gfPr5X64zLJOXJeZKsqozFu+6Nua3Xyohbrl72B/k9MbQhIShKUiwAsB2wBW4ukdI2nUChX1gwYMNYUY8tj3BgQl7NuVomY4oDn1UtsfVSEjdPke48sZDUMv1iky3Ia21Jec2QlCyEyB+H73pz8sb/AIjT4ESoxlxp8duQwv4kOJuDhEVWzD4x8IynULJcmvUeAvRKqCaVMtpeU4yS6PwpWoaUDnfwk+Yw8SKLBqMIKo9dktLQeI2+mX70ELsbK+sKrc+hAPI3BIPKpZUeSjRDXHqEZPww6okr0jsh340/O+FKq5TpoCzJo9WpTo3DjKPfWD/xusD5DApubFO7MXGvx+nqpsp+bnWpRKC65GcYguF2bMiX4bthYFIPIm6ha53uQTbFHnLL8WLmdul0Bta1rYC1MaiopVZRsCd9wAbY+sp5vRlWFMiu0/iPOL1oc1abm1gFX3t/fFrkR6nNzpOY6/V4KJsgnhoXITqTfmoi+3YDoMK61gPw5JH7RYclUbMtzM9PYgSn7VeF/wDTecVbjp6tk/eBAIPW1sNORalRXg9ErMRhisJWrjOTBdTxJud13se6eXbbYQc303LlZfVKo0xSprh8bcaK4826e50jwnzxWQsjZlrC0KnAsNpASlyW5qUEjsNz8jbC1CTxDLH3HL6HxyEz5iqOV6ewtmPUWyg/FAbQJLBP5Dsj/apOF/LeSXa/MM59lUGkqN0NgELcHlqUogHvf074dMu5BpNIWl98GbKTuFugaUnyTy+ZucNoGJUrdYuu2EFsJP8AP2XGHEYhRm40VpLTLadKEJGwGO+DBhrGTVGDBgwIRgwYMCEYMGDAheHHh54MGGkVzcZacNnG0L/MkHHNMCGlV0xI4PcNJ/tgwYSnUhdwhKBZKQB2GAk2+ePMGGFDdfePcGDCTRgwYMCEYMGDAhf/2Q=="/>
          <p:cNvSpPr>
            <a:spLocks noChangeAspect="1" noChangeArrowheads="1"/>
          </p:cNvSpPr>
          <p:nvPr/>
        </p:nvSpPr>
        <p:spPr bwMode="auto">
          <a:xfrm>
            <a:off x="155575" y="-593725"/>
            <a:ext cx="11144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a:solidFill>
                <a:srgbClr val="000000"/>
              </a:solidFill>
            </a:endParaRPr>
          </a:p>
        </p:txBody>
      </p:sp>
      <p:sp>
        <p:nvSpPr>
          <p:cNvPr id="49159" name="AutoShape 4" descr="data:image/jpeg;base64,/9j/4AAQSkZJRgABAQAAAQABAAD/2wCEAAkGBhQSERUUExQWFRUWGBgaGRgYGBwdHhsfHxwcGhwgIiAfHCYeGB0kGhgYHy8gJCcpLC0sHSAxNTAqNiYrLCkBCQoKDgwOGg8PGiwkHyQpLCwpKiwvKSwsLCwsLCwsLjAsLCwsLCwqLC8sLC0pLS8uKSksLSkpLiwsLCwpLSwsLP/AABEIAO4A1AMBIgACEQEDEQH/xAAcAAACAwADAQAAAAAAAAAAAAAABgQFBwIDCAH/xABLEAACAQIDBQUEBwQIBAQHAAABAgMEEQAFIQYSMUFRBxMiYXEyQoGRFCNSYnKhsVOCosEzQ5KywtHh8BUkRJMWY4PSCBc0c3SU8f/EABoBAAIDAQEAAAAAAAAAAAAAAAACAQQFAwb/xAA0EQABAwIDBAkEAgIDAAAAAAABAAIDBBESITETQVFhBSJxgZGhsdHwFCMywULhM1IVJEP/2gAMAwEAAhEDEQA/ANxwYMGBCMGDBgQjBgwYEIwY6aysSJGkkZURASzMbAAcSSeGONBXpPEksTB45FDKw4EEXBwIUjBhH7YM9qKXLwaVyk0s0cSkAb3jDaLfgxtx5fniL2R7fNWwtTVNxWU3hkDaM4B3d6x13gfC3nY+9gQmvaLauloUV6qURKxIUkMbkcQN0E3xy2c2np6+HvqaQSJvFSbEEEciCARpY68iMUfa7RiTJ6sEA7qBxccCrK1x0NgcZZkhmyB6WtXeky+tihMo47jMgY/vAlmU8xvL54ELZs+2vjpKmkp3R2ercohW26tt2+8Sb+8OAOLatr44YzJK6xoupZ2CgepOmM97RpkkqMkqI2DIayMKw4ESbpBHqFx3druYGRaXLUtvV8qozEA7kaspZgD71yLHyPOxwIXOs7dcqjbdEzyeaRsR8yBf4YaNm9r6WvQvSzLIB7Q1DL6qQGHraxx8otjaOOBYFpoTGq2s0atfzJI8RPEk8cZRtTs2uSZxRVVHdIaiQRvECbC7KHUfdZW3gOTL6WELccGFvb3asUFI0isvft4YEZS3eSHgoVSGN/XTT0KU0u04jE9qVri5gsu+PI8BfyD3wIWs4MZ/2c9qgzB3pqiL6PVx33k1Aaxs1gfErKeKG553OttAwIRgwYMCEYMGDAhGDBgwIRgwYMCEYMGDAhGDBgwIRjMNou3mmpavuBDLIqkiV7bhX8KMAX+O75Xxp+M07Z9n/q4cxSNZHpGHeoygiSFjZ1II1Av8AzHAhOOX5vSZnSt3TpNDIpRwOIDCxVgdUNjwNsKXZNUPSvVZTMbvSOWiJ9+FzcEehIJ6b9uWKeq7Kiu5X5FUNAzqHWMsdx1YBgATew+64YX6YW8z7QpoMwpJ62mamrID3U1h4J4GvvEa8VNyLFlN+IsBgQnPtazyGKtytKhwkKTNUSEgm3dgbmgBJu28OGFDa/MTLWLmuU01UGiBaaVoSsUiganU3a63DaajXQi+HqhpI63aCeZlWSOjp4UjJAK78l5d4cid0nXzxohGBCTKraCLM8jqJoeElNMCvNHEZup8wbeoseeOeyGVxVmR0sMyh45KaNWB8lABHQggEHkQMc8h7O6eiesMTusVVxiuAkdwQd3z1NugsOWJuX5jQ0MEdOtREqRIEUGRS1h1txJ4nTAmDS7QLFc0p6nLKily2e8kCV0FRSy/dDkOv8YJXkwJ4MMN/bjSTQTUOZQrvClfxjkPErLfopIZSfMdcOFdtlljlDJJFIY23kJjZ908Lg7hsbcxjnJ2h5c4KtMCrAgho3IIPEEFbEYi4XT6eX/U+BRkXaZl9VCJVqYo9LskrqjJ1BDEcOouD1wsVNQueZnTdxdqKgcyPNYhZJdCqJf2gN0EnoT1W/1dl9nJJN/cgBve2/Ii/wBksFHpa2NAyhqdY1jpjEI1FlWIrugeQXQYlI6NzdQQsyrawVG1sUUvsU0JMSnhvmPvC1uvivf7g6Y1zGadp3Z1PUTxZhl7hKuG3hJA3wuqkE6bwuQQ2jDTlr8odvs4Ze7bJn7/AIb5k3Ir9dRw8g59cCRVm0+XhdrKFoRZ3j35bdAJVJPrGtvgMN2023TxVS0NHAKmrZN9gXCJGvVm/kOo6gHhshsi1NLJW18qSVtRZSw0SMGwWKO/HgB1Nh5kqnajs/V0Vcuc0PjKqBOlr6AbtyPejKAA21WwbzAhWNX2n1tA6/8AFKDchY2E9O++o9Qb/IkHoDjRctzKOoiSaFw8bi6sOBH8uljqDhXyTO6XP8tkWxCyKY5Y7jejbjobWOtmVra24XBAaqChSGNIo1CoihVUcAALAYELvwYMGBCMGDBgQjBgwYEIwYMGBCMfGYAXOgxSbW7Y0+XQ97UPa9wiDV3PRRz9eA5nGCZ7ttmWfSmCnjdYLi8UQYgKTa8rAXYeWg00GmBC1zMe09ZJ/omWRisqObA2hiHAs7j2gPu8eF76YbaeiZqfu6krKzIVksu6rb1wwC3NlsbanFZsRsTBllOIYRdjYySEeKRup6Acl5DzuSw4EJF7MEkpvpWXSXIo5AYnPvQy7zx68yCGv8uWGnO8opqiO1VHHIine+sAIW3O54YpdoNvI4X7mBTUVB03E1AP3iOnQfG2EzMaxZW3szq96xuKWm8VvIkeBT8SfPEXVuKlc/N2Q8Se74E11vaFSxMY6WM1EjH2YV0J4XJA8WgAuAeGOgHN6rh3dGh66vb8zf8As4paTtKpaYbtLRFV6lgpPqQGJ+JxZ0PbDCTaWGRB1Uhx/hPyviLq0aeRg6kfebE+GnqpK9mIkN6qqnnP4rD894/mMWdN2dUKf1Ab8TM36m35Ytcpz6CpXegkVwOIHEeoOo+IxYYmwVN8817EkctFVR7K0i8KaD/tqf5Y5nZulP8A00H/AGk/yxZYMSuO0dxKo59iaJ+NNF8F3f7tsVdV2WUbaoJIj1Rz/ivhwxX5vn0FKu9PIqA8AdSfQDU/AYiwXRk017NcUq/+Ecwp9aWuLge5ML/C53h+Qx8G3FVS6V9GwX9rFqv6kfxD0xFzDtijBtDAz+bsF/IBj+mKw9sMx408Vum83+/ywtwtBsE7x9yMHwB8v2E0Z1FS51SNDFUbrgrIjKSHjddVbd0JAv8A5EGxxTUGfZ3SjuamgFdbRZ4ZVXfH3gRx87L6HCvW7QUk7b/0d6WXiJKdwRfqUO6PkQfPF3kXae8JCVDCoj5SKLSD1Btvf71OJxLlJQP1YD2H3GR8la9k2ws1CKmadUjkqnDdxGbrEoLkLcaE+MjS9gBrxxZbVbSVeXuZ2hFTRab/AHYtNBpqxBO7KnP3SLm+gvhkyzNYqiMSQuHU8xy8iOIPkcSmW4scMs4gg2Kqtndqaaui7ymlWReYGjKejKdVPri2xgfaRsBUZbVCtyoSorB2dYgSIrWJ4ad2177pBAseXBk7Oe3GOqKwVu7DObBZBpHIeQP7Nj8j5aDAoWsYMGDAhGDBgwIRgwYMCF50/wDiIy2VcwilYlopIgsfRSp8aj5hvPe8sbVsLsjFl1JHDGPEQGkbm7kak/oByGJuebNwVfc9+m/3MqyoPvKCBfqNeHOwxPqalY0Z3YKqgkk8ABgQvs9QqKWdgqqLkk2AHmcZPtl2lPMTFTEpFwL8Gf05ov5ny4Yrdttt3rX3EusCnRebn7TfyHL1xw2T2DmrSHP1cP2yNW8lHP14evDCE3yC26ekZA3az+HzUqkgmkb6qIN4tCqAln9bat6cPLHPMMhqIADNDJGp4FlsPnwB8sbrkezcFIm7CgHVjqzep4n04eWLGaBWUqyhlIsQRcEeYPHBhSnpOzuq3LzXmrEiagkVFkKHcbg/FSelxoD5HXyw77ednggVqinsIhq6E+x5qTxF/d4jlfgFLI8+kpmO7Z420kifVHHQjr0PEflhbW1WmycSsxR58lDpKt4nDxsyOODKbEf76Y1HY3tMEpENVZZDosnBW8jyVvPgfLC/W7Fx1UP0rLtR78DHxIeYU/yPEcDywlSRFSVYEEGxBFiD0IPDE5hcnsiq22Oo8QvSox9xmfZxt0SVpahr8onPHyQnn5H4dMP+b5mtPBJM/sopPr0HqTYfHDg3Xn5YHxPwHu5qh2422WiTcSzTuPCp4KPtN/Ic/hjGq6vkmcySuXduLE/7sPIaY5ZnmT1EryyG7ubny6AeQFgPTDZ2e7HrNepqB9RHcgHg5GpJ+4vPqdORwhzW7FFHRxYna/MglmbJmjgWaTwCT+jU+045tb3UH2jxJFgeIiUlI8rhI1LuxsFAuTiw2lzxqypeU3sTZF+yg9kevP1Jw5N2e1FPQrPSuyZhH9aADowtrCV4MCvX3uYGAC6eapMEeJ/5Hd84KJR9kFQyXkljjb7Ni1vUiw+V8VWb9nNZBc7glUe9Ed7+Gwb5A40HY3tCSrWNJgIZ5F3kW/glHMxMfasbhkPjUggjS+G/DYQslvSUwNzY8l54ybPJqSTfhYqeDKeDeTDn+o8sbLsltpFWpYeCVR4oyfzX7S/mOfnXbXJlMhIqp6eKX7Xeosg9dfF8QcZ1UZT3LiWiqoqkIbhoJFLr+JASflcdbYjMKw58FYM+q5bxjzP227GJSZghp0stSu8I1Ggfe3WCjobqbcielsbfsRtqtam49lnQeJeTD7S/zHL0xbZxs3BVPA8qbzU8gljPRh+o4G3VV6YdZMkbo3FrtV92YopIaOnimYtKkUauxN7sFAOvPXnzxZ4MGBIjBgwYEIwYMGBC+XxjvaLtp9JcwRN9Qh1I/rGHP8I5dePTDV2nbV9xF9HjNpZR4iOKpwPoW1HpfyxkGEcdy2ujqX/1d3e655JWK771kCDg0wcqfSNBvyDyLIp5k8MaJl2f95ZTnTxHgAKSGNB0HjRrD1bGeU9M8jBUVnY8AoJPyGuJlZs/UxLvSQSovUobfE2sPjiAbK3NSslP3Hm/d5Ba2ozSEBkkpq9LXsV7iQj7rKWib4hR545HbWdvDHllaZejiJEB85DIVt5rf0xmmye2stEwFy8JPijJ/Nfsn8jz6jWM4rDU5bO9I280lPL3RHHeKMAPJt7TyOHBusWppXQHPMcUq7L0NRmsxq65kNNFIRTQR3MTMpsZTfWUBgQpYWJBIAFrxO0jYcR71VAtlveVByv748r8Ry49bPuyUsTUNMYP6Iwxbg6DdFh6jgfPFlOilSGAKkEEHhbnfytgIuucE7oX4m96xPs6z1qesRb/AFcxEbDzPsH1DG3oTho7UczpAO77pJKm3tagxjzIILHop9T55qJtyTejNt195D0sbqfyGLjZnZmSulYlisYO9LK3LmdTxY8deHE+aA7lvywsEm3cbABfdj9lZK2YBbpGhBeT7PMAdXPLpx9XTtfzTdihgB9sl29F0HzY3/dxGpO1/KaSVKOHeMQO6ZlAMYJ4ksTvPrxcAj1GKXtUqt+vK8kjRR8bv/iGJIsFTim+qqQdzb2VDs7kjVdQkK6bxuzfZUe0flw8yMaftZnlLBQS08EsYYR92qKwJsSFI057pPHGUUJlJMcO+TJYFUBuwGttNSL624cL8MMNN2YVzLfu0T7rOAfkLgfE4gK3UsY54dI+wGgVJs9OiVUDyewsqFvS41+HH4Y9DjHnLM8qlp3McyFG6HmOoPBh5jGw9nG0f0mlCMbyQ2RupHuN8QLeoOJbwVXpKPE1srdFX1uQwpWmlmjElJXl5Y15xVCDek3SPFHvoC4KkWZW+1jr2gyChpY71s9XUj3IZah2vbkEUqGHVnv5nH3PM/Ra6WpfWOgj7qMfbqJgGYA/diCA9N9umM4q6ySrnEk0iqZHCd5Id2NCQSqluCCwNhzt1xJKpUtMJLvebNCsp9sdzSjpqekTl3cSFvixXj8ML+ZTmoN5rSHqQt/mBcY2TZ7s0poAGkAnk43YeEei8Pib4Y6zI4JY+7eJGTpujT0tqD5jEWKtfV00ZwsZccV53yqU0zq8JKMrbym5Nj8Tw5W4ccb1sjtOlbAHFg66SJ9lv/aeI/0OMu232GaibfS7wMdDzQ/Zb+Tc/XjW7KbRNRVCyC5Q+GRftLz+I4j/AFxANirU8LKqIOj1Gnst/wAGOqmqFdFdCGVgCCOYOoOO3HRedRgwYMCEYj5hXLDE8rmyopY+g/niRjO+13O92OOmU6yHff8ACD4R8W1/dxBNl2giMsgYs4znNXqZ3mf2nN7dBwA9ALDFlsjsjJXS2HhiW2+/TyHVj+XE9DE2d2ekrJhFHpzZuSL1P8hzON2yfKI6aFYohZVHxJ5k9SThALrdrKoQNwM19AuOTZFDSpuQoFHM828yeJOOeb5vDTRNLUSLHGvFmOnp1JPIDU4jbUbTwUFO1RUNZV0AHtO3JVHNj/mTYA48xbTbVVmeViKATvNuwwKfCt/1NtWc9OQFh0XnS4uNynmrzWjzWqaPLYJlkCsx8CiNwupNt68ZOgBIsSQCATfFx2bbTmmn+jyEiOVrWPuScB6X9k+duhw7dnWwMeV0wQWaZ7GaT7R6DnuLcgD1PPC52p7KBf8AnIha5AlA6nRX+dgfgeuFItmFp00+1Gwl0Oh5pk2KHcS1lF7sE3eRDpFPeVQPJZO9X4DHR2l7TCnpzCh+tmBH4U4M3x9kep6YVcn2/Ral6iQ3cUMMboOLyrNNu/NfETyB+GKvL8ukzGaWqqZBHAnillOiqo13VvpoPlxNydQngkp6bC4vlya0+JULZvZo1JZ3YRU0QvLM2gUDUgE6b1vlxPIFc7QO03v0+hUIMNCmmmjTfebnuk67p1PFugj9onaJ9LtS0gMVDEfCg0MhHvvz46gH1OvCR2e9lLVi/Sqtvo9Eupc6GT8N+C8t/wCAueEgWXKpqnVDuW4JLy7IqioBMEEsoXiY42a3rug2xr+ZZeqiOozGb6NGYafRheaRlgjDBI/auG0LEWB44sM87QoqeIUuXBaaBdN/2WPXdvqt+bHxHywqwbUoydzMYqmEn+ilYNbzVr78beakfHEEhWaenmjBe0gEjQ6qNm3aZJ3UiZWi0cCAb8hdPpEtyADcne4m9kvbqBjvoO0KbK5YHjr2zGKWJXnicse7J4qGYkqw66eY1GLvIeyzKK+/dT1MMh17ovGbfhJTxr8b9bYVtsNgq3JlmCkTUk4CNIFBFr3UONTGwYAgg2uBqeGGWdKHhxx681vDx0mc0SujbyMLo4HijbmLciDoV5/I4zXKqiXKcwAkGgO64HB0J9odftDzFuuEXss7RWyyps5JppSBKvHd5B1H2hzHMadLb9tps2mYUqyQlWkVd+JgdHUi+7fmGFiD1t1OFIVukqA37b/xPks62co3zV1jQ2jWSommk6tJM5v5sUCIvoeWHrbTIYIaGCFI13Fq6PwkAhrzIrb1/a3lZgb8cKvZZnYp6loH8KzWA0tZ1vYeV7sPW2HrtEjP0MSgFhTzU9QwHEpFKrvbrZAx+GAcUVgdGRF/EDLnz8VW5rkqZcm9DmRoISdIptyWIHoiyEOv4Ua3kMdOWbfSqhmd6atpVNpJ6TeDwj7UkLFju8yVNwLmxAxh/a3JO2ZytM/eK9ngYHwmFtY9zla2ht7wbFJsttTPQVCzwNYjRlPsuvNWHMH8uI1GGVBewZEiqIbHdkilXkbqykaEEcQRqCMYZtds01FUGM3KN4o26r5/eHA/A88Oewu00SGFoTagrGIjUn/6Wo4vAeiPqycr6AWYYadt9nBWUrKB9YnijPmOXow0+R5YUi6vUVTsX2Oh190tdk20e8jUrnVLtH+G/iHwJv8AE9MaNjzrkmaNTVEcy3ujAkdRwYfEXGPQ1POHVWU3VgCD1BFx+WBpXTpGHBJiGh9V2YMGDDLNQcYJthmJqq+Ur4vH3aAcwp3Rb1Nz8cbXn+YdxSzS80jYj1tp+dsY32d0gkzGENru7z/FVJH8VjhHcFq9HjA18p3D+1rGyGzS0VOEFjIdZG6t/kOA/wBTiwzfNoqWF55mCRxqWZj/AL1JNgBzJAxLx5r7au0U1tQaWBv+WgY3IOkkg0LearqF+J5izrMe4vcXO1KXNvtuZs2qt8giNTuwxDXdBPQcXbS59ANAMbh2P9mQy+Hv51Bq5RqP2Sn3B94+8fhyuVzsQ7LtwLmFUviIvTow4D9oR1Pu9B4uYtteBKjCn2j59HBSPG1meZSir5Hi3ov62xdZ/nkdJC0sh0GgHNjyUeZ/LU4yTL6CfOKxnc7qixduUa8lW/Pjb4k4glXqSAOO1fk1qhbKbKGrdnciOnj1llNgABqQCdL21udANTyBWu0XtA+mlaGhUpRxkKiqDeZr6MRxIvqFOpOp1sBbbe7XtWumU5ShaBTunu/65gbnX9mDqWOhPiOgGL7KNjxkyxRxKlRnFVcRk6pAtvG/DRVF7sRdjoBa4wAWSVVU6d3LcEhbGbLLFUEVtLPNUDd7mhClWkJud6QkeCJbC5PG/MA42J+zyqzAq2ZVJjjFtykpfCiDkC51Y200HobYZtkdjo6FGNzLPId6ad9XlbmSeS34Ly8zc4YMSqoJGiVMv7LMshHho4m85AZD83JxNm2Cy9hY0NL/ANlB+i3xfYMChIGZdi1Ex3qYy0cg1DQyGwPI7rEj5Wx1SZ5V5ehizWNaukI3TVxpeynT6+LXQ82Fx6k40THF4wwIIBBFiDwIwKbm1l5T247P5oJJqmnhZqAuTFKjB13DqDoxIXWwZvLDt2Edou6wy6obwsT9HY8jxMfoeK+dxzGGvOaZ8iczwIZMslb6+n49wW03476BCTYpw+Ysmbcdl0csf/EcnO8nttCnFCNbxjiCOO5xHu6WGBFja6Z+1DZjuZRVxCyuw37e6/JvLe/vDzw7bFbSCtpgWt3ieGUeduNujDX5jlii7O9rY85y5op7GZV7udet/ZkHS9r+TA+WE3La2TKcwZW1CtuyAe+h1BHnYhh56dcLoVpx/wDah2Z/JunMfP0pe22wIkBoLWYB5cuc8x7UtKT5e0l+VtfCcYLJGVJBBBBsQeII4jyx7G2gydK6mAR91vDLBMupRx4o3HUa6jmCRzx567T8gLk1yx925fuqyIf1VQPeH/lyizq3O/G5wyy1C7Mc3HevQSsVhrQEB/ZzA3hkHRhJYfEdMek9js4aqoopZBaWxSUdJI2McnoN9SfQjHlPYvZ2esrIoqdSW31YsOEYBBLE8gPzNgNTj092f6wVB5GtrSP/ANh8CFmfaFlIgr5ABZZLSL+9x/jDY0XsvzXvaEIT4oWKfD2l/I2+GFTthYfSYRz7o39N42/ng7IK/dqJYr6SR7w9UP8Akx+WEGRW7KDLRhx1H6yWtYMGDDrCSj2o1W5l7ge+6L+e9+i4y3ZTNvotZFK2iqxV/IEFW+V7/DGkdqXijpY/t1KfoR/ixD297PGmc1FMBvnV4+G8ftLy3uo58ePFCtmkkjZEI36Ovn5Lv7YdrjR5Yxib6yoIijYHgGBLMP3AbHqQcZb2M9l/02QVdSv/AC0beFT/AFrD9UU8ep064nSmOpSKjzAyJFDKGDAeNBwZCDrukcxqvIEaY3XKUhWGNafc7kKAm5bd3RoLWwwN1nT07oXWOm4qWBiNmWYpBE0sjbqILk/yHUk6AYkSSAAkkAAXJPADGN7Y7SyZlULBTgtGGsij32+2egte1+AuTx0CbKaanMzuQ1Kq9o9oZcxqBpYEhYo76C5AHqxNrn+QxZ7RNMVGSZWN6S16ycaKu9xBb3bjjzsAoubjEnaHs7ejpo6iNy0kdmltyN7hl8lNgb+umoxEou0eSGAxwU8MTsSzyKDdmOpcg8XJ5kn05YUZarTmjNRG1tP+IVtQ0dFs7TlUtNWOvjc6Hrr+zjHEKNT58RZdlNDJOsmZ1J3p6rSO49iFTZVUe6GILefhOMkzkSzRyNcu7lQzE3N5HCC56kt/u2PSeW0KwwxxILLGiovooCj8hhgbqhVQtgtGMzqSpODBgxKpIx8JxS7QbWwUg8bbz8o19o+v2R5n88ZhtBtnPVkgtuR/s1OnxPFvjp5YtQ0r5c9BxVCpr4oMtTwH7WkZpt7SQEgyd4w5Rje/P2fzxUx9q8F9YpQOvhP5b2MuxzjgZvZUt6An9MaQoIgM1iu6VncerYLbqPNqavidFZZFZSrowsbEWIKnWxBtfhjFcvq58mrpqdGJETDdDcJIm8SX6kA2uNQcc6aolgdZFLRup0NrfrxHljn2gZmtTLRVYAEjLJTzAcitpEPod5iPlyxn1VLshiabheg6H6RE0ojkGZyI3FWQqadK6LMqGRIJHYLV0rndDqxG+yG26SPbtzIBsDcHtrqI5vmUpp9IwBeQg2AVbAn8TCwHG2vLCcIzYmxsLAnpe9vnY/LGm7A7fQhFp5lSEjRXVQqN+K2it58D5YoXvqvUPp/pQZIQSfT3XZ2aZ+0bPQT+F0Ld3fy9pPhqw8r9Bi72q2OM7maAxCRk7uWOZS0VRHxCuAbhlOqyDUXI1HBb7U8rMUkNbCd1t4KxH2gLo3yBHwGGbZrbuCogDSSRxSDR1ZguvUXOqnj+WJB3LPqI9o0TsGuo4FVmVZoMsTcmy36JCPamprSxfifdAlUfeZDbrjnsTn8EWXzStIpjjqqvxKQQ15ndd23tbyupFuN8d+d9p9LCCIz379E9n4sdLel8ZOVkqZXEMVhI5k7mFTuKxAUsF4KSFFz5csBciChfIbvybzXLaHO2q6h5n03joPsqNFHwH53wz7OZO9FV5fI9w1Rv3U8gRuqPWzKcXWxvZl3bLNV2LDVYhqAeRY8GI6DT1xO7RTuzZfJ9moA+ZU/4cRber8lSxzhBHpYjyKeMGDBh1gpI7R/6Wg//ACV/VcWec9oFJTEq0m+44rGN4jyJ9kHyJxS9sEZ+jQsPdm4+qt/ljJcITYrapqVs8TS46X9U7bUbc0tWLGjJYezIZArj+ypuPIkjC3k20dRSNeCQqDxXip9VOnx44+Q7PVD08lQsTdzGjOzcLhRc7t9X0B4Yccm7KVnhSUVYZJFDKY47ggi41LfyGIzKtl9NA3Zk92Z91S5/2h1NXD3TBEU+3uXG/wCRuTYeXPE7Yra2joh4oZTKw8UnhOnQC43V/M8+QHZnvZPNEpeBxOBxXd3X+AuQ3pofXFLslmUMcvdVcavC5s2+usbcN4HivRrevLBnfNRaCSEiMXG8DIpx2r7TIJKV46ffZ5VKneUqFB0Y68Ta4FsZzlmVyVEgjhQu55DkOpPIeZxr8nZfQsbhHA6LI1vzJwwZVkkNMm5BGqDnbifUnVvicTYnVUmVkMDCIgbnisz2x2U+g5bAsZDTNW0pd+RO8d0a+6CRx6k88M+VdpUJ8FSrQyKbNoStxoeFyuvIjTrju7VKBpcqqNz24gsy+sTCT+6pxTbTbMCthjrqQXMsauyD3gyggj71jYjn68blOI3HBJ3FeerpKj/NGbneOKZptvKJVv36nyUMT8rYT8/7TpJLpTKY1+21i59BwX8z6YSGUgkEEEcQeX+WOdNTNI4RFLMeCgXJxqx0UTMzn2rz0vSc8owjLs1XCSQsSWJJOpJNyfjzxZZHs1PVtaJfCOLnRR8eZ8hc4cNnOzLg9Wf/AElP95h+g+eHKvzOno4hvlY0AsqgcfJVHHHOWtAOGIXK6U/RpI2k5sPP+lSZJ2cU8NjKO+f7w8I9F5/G+LSv2lpKXwPIiEe4guR+6o0+OM+2j7RJp7pDeGPyPjb1I9n0HzOF/LMknqDaGNn6kcB6sdB88cxSuf153fPRdzXRxHZ0rL8/mZWt0W2NHUHcEi3Om7IpF/7QsfTGe9s+QQw/RJIl7tnqLMq6KbIxvbgCPLrju/8AllWWv9V6b+v92354V9t6qp7+lpKka0yySX3gxIeyJcgm9t1rX1sfLFWeNjGkxvvxC0+jpJZp2Nmjsb5G3yyuuzGFZKt4nUPHJC4dTwNipH588T9qOy2SIl6W8sf2PfX0+2Pz9eOOPZxLFSpNWVDBFt3cfVjoz7o4twQfPHDaHtTnlutOO4T7Whc/Hgnw188Z+Vs16122NQTFple+iUaism3BC7ybiG4jYtZTw9k8DqcRcWVBk1TVveNJJWJ1c3I+Ltp8zh2yfsfJsamW33ItT/aIt8h8cRYlW5KiKEdYi/ALN8ckkI4Ej0JGN0odgKGIaQKx6yXc/wAWnyGOrOuzyknUgRrC/J4wFt6geFh6j4jE4VU/5OIm1jZZfkG3NTSsLSNJHzjdiQR5E3KnzHyOHPbjNUqaehmjN1eoQjqDwIPQg6YzTMaQRSvGHWQI7JvobqSLXseouLjkdMWGQVTPJT0/FfpMbjyJIU/MAfLBfcu0kEbiJmbvMWW/4MGDHReZSl2n0u/l7n7DI/8AFun8mOM22ByVKmtRJBdFDOw67trA+W8RfyxtGeUHf000X242UepGn52xkXZfU7mYKDpvpInxtvf4MIdVsUkh+mkA1HstmenUoUIG6RukcrWta3S2mMv7Oax8tkeimYmn+kyQxs39XLffRD0SaJkdT9vfHMY1XCTX5RG+Z1FPKu9DX0quR/5kDbhI6NuSREEagoDyw6x064RO0DYMTg1EC/XDVlH9YP8A3/rw6Ym0mYZhSDuZKV60LolRHJErOvLvFkdbSAaFhcHjprj7UbV1yqWOWFFHEyVcC2+RIHzxBXWGV0Tw5i6ezHaLv6buXP1kFl14lPdPw9n4Drh0xhtVtkIswFRBA0Tm/eqHjkifrZ42PtentAHDq/aZJIgNPQzyX94g7t+fsqd7XzGIBVuamc92NgyPHKx709yRhgQRcEWIPMHjhG7PpzSSzZVKdYCZKYn36dySLdSjEqf9MQTNndSCVVadenhQ/wAW8/zthM2mmzGOSJ5iyzwNvQysoPky766OjDQrc/rcukFG46OaTwvmtsrsgp5jeWGNz1Ki/wA+OIea7KRSU5ijVYSCGRkG7usOB018vQ4gbCdoEWYx2/o6lB9bCTqPvL9pD15c/Nrx1EjhaxWc+FhuHN7VjlZtRmFOzQySurLp4gpPqGK3IPW+KGWaSZyzFpHOpJJJsP0A+QxuuYZRDOAJY1cDhvC9vQ8Rj5Q5PDCCIokQHjuqNfU8T8caDa1jRcMzWM/oyR7rGQlvO5SFkHZ/GiCetkULx3Aw3f3mvY+in44kZn2hKloKCINyU7pt+6g1b1NvQ4k5j2WxvJvRymNCblN24H4TcWHqDi/yvIaahjZlCrYEvK5F7DiSx0UfIYR80bus4lx3DQBdYqaZvUjAYN7tSexKIzPNYEapm3e6QF3WQxr4RqdBYqbfHyOMtrM2ernnrHU707XVL+yii0a34eyBr8cMXaBt2czfuILiiRrs2oNQwOmnHuwdfM69LL+KM0uPcB2L1fRFAYryOcTwvn3qbk9XTsVFUlZoLBYhCQBe9gTLfiSbBcaJklbksRUMncueH0yORCfRpR3f9k4r67sr3oElpJu9LKGs9gGuL3UjQeh+eFZ5KqhYxNdLjxRMVdGH3kuym/mMctNQrT2fUX2cp7Dl6W9FvsRUqN227bS3C3lbS2OeMU2ez2NG+olOXyE+yAZKRz96JjeG/wBqMgYfo9qquIWqaCSTQWlo2WZH891mWRPiCPPDA3WPLC+I2eE1u4UEkgAC5J4AYy/bDamozDcpcvYxx1DmMT85Qv8AStHzWBF9qX3iQq8ScXtXQzVqtLmH/K0UYL/Rt4FnC671Qym26AL90pt9om1sSdiaEyF6+VNxp1CwR2t3NOv9GlvdLf0jDqQPdxK5KFtJsPDFlIghW30VN9DzNtXJ6lxvE+dumELs/pe8zGAfZYuf3VJ/W2Nk2kkC0dQTyhk/uHGc9j+X3nllPBECj1Y3/RPzwhGa1qWUtpZL93etYGDBgw6yUHGIbRwmgzUuo0WRZl81Y7xH95cbfjP+1vI9+FKhRrEd1vwsdD8Gt/aOFdor9BIGy4To7JPsMoZQym4YAg9QdR+WFWvfv84p1j/6SGZ5m5DvgqRp+I7jPboo64jdnG0avQESHWmBDH7gBZT8FBX93FJDtMaPLxObGszAtUG+u6H9i/kkW4gHUHzxN8rrgad212Q1umfbDbyOiG4oEk5GiX0XoWPL04ny44zqkoq3N5bsxKg6s2kaeQA0J8hr1PPBsfslJmEzPIW7oNeRzxYnXdBPvHmeQ+GOeSdpT5VmM2X1w/5ZZW7pwtjGrHeS9vbQqR1I148MLqr73x0YwszfvPBP+VdmVHElnTvm5s5P5AGy/mfPFPmGUT5S5npLyUxN5YWJO75g8bfe4jncY0KGZXUMpDKwBBBuCDqCCNCCOeORW+GsqIqn365uDqD8yWUbYbWHMPo9PSFvrNXU+E717Kh5WFiemoOINLsLLNAxpqjfKndlp3DRsjjirLvFQ3roRYgkEHFntlsQ9LIKyjHhRg5QD+jIN7gc06jl6cPj10eYVImgp52lakKS9y5js5cbgd+8jVlAV7Aklgw000W19VefMYo2ug/Hf281nNVRMkoILRTxMQHQ2dGBIIuPO4I9caHst2k1wW00H00KPE9PZZwOrQmwk9YzbrrjrNRST0FPSClmSsjKU6x92yFJbXYtJulDHxkJuSQb2vhbzvIKjL5hvXUg3jlQkA25g8j1HH4YMwn+zWj/AFf6+/qtMg7XcuJ3ZJmgfmk8UkbD1utvzxIm7VcrUXNbD8CWPyAJxQbMdpUcoENcFvwEpA3T+IcFPmNPTF3t1k1OcvmZY4xZQ6sqqNQRaxA58PjhrrOdTPZIGPyudVSZp25UwBFJDNUtyO73cfxZ9f4cZ7n2fVmZMBUv9XcbtNDcJflve9K3r8MSsg2YnrH3Yl0HtOdFX1PXyGuHHKAmWPUIKbvpoTGBUF13SJFBUW1kRixK7kaOzaWvfRbkq8+Knpfy6zuCpdldmqXcM1XMgVHMf0dSe831NijIPHvaewouRrwx1SrE6d13sKxlaycDuUMoEZ3ooe/BKubMN7duV3GUsdMX9XRSxhJ6ulXupakPUtdQ2467lmjUErAG7tyveOSVYuo3iBVbcbZrWbtPBGO5RhukqN4kDdG6LeAWNrDU3tpwxOQC5ROnqpAb5DwCrck21npYJIo2NmtuX17s3O8R5npwvr63eyfZxJUnvqoskbeKx9uS/Mk6qD1Op8uOLnYzs9SBRU1m7vAbwRrbsYGu819Cw49B68IG1vaiFXfSU01MfYkCB56m3HuY38KRf+dJofdGIA4rrU1jWuIh1Op9kzZz2aUk0e7GghcDwun+IX8frx88JuVZ5U5RP3FQpeE8hqLfajJ/Nf0OuPuw+1wzJzFHmlZDKLnu5Y6UlgOJVhDY2HEcfKwvixrdjRNmIppamqnApHlLSyA7rtIqRlUVVQaLJy1GGI4KrFVfwlzafEdiutt61Kilpd1g1LUVVOkzDgY2Y6HoGkEaN0DEYcgMYrlu9A8+WVZtFPdCf2bm3dyr5X3T8jyONO2MzlqikUy6Txlopx0ljO4/wJG8PJhgBuuVRBsXW1BzB5KD2m5h3WXyDnKVjHxN2/hU4+dmeU9zQqxFmmJkPodF/hAPxwu7bzGvzGGijN1jPjI5E6v/AGUFvUkY0uGIKoVRYAAAdANB+WI3rtIdnA1m92Z7Ny54MGDDKijHTWUiyxtG4urqVYdQRY47sGBANlgWYmXLZKyE3IeCeLT3gyN3bD47p/tDFZmGZGdg50ARFVfsqqhVHyHzJxrvaTsp9Jh76MXmiB0HFk4keZHEfEc8Y1jmcsl6Wkcyb7v8rWK9D5BliU9NFHH7KqNepIuT6kknCZ2u9mgzKHvYQBVRDw8u8XjuE9b3KnqSOdxa9m+0oqaYRsfrYQFYcyvBW+Wh8x5jDfhwvPzNcyQh2t15t7LO1STLZPolZvfRt4rqDvQNex047t77y8tSNbg+joJ1dQyMGVgCrA3BB1BBHEEYzHta7IxXA1VKAtUB4l4CYD8hIBwPPgeRCF2U9qL5dL9DrN4U+8V8QO9A19dDruX9peR1HMGVyXo4jGWba0wyuqjqqVhH3m/vR+7pYtp9k34cjqLctQE6ld8MN21964ta1734WtrfGOZtW/8AFczVBrCLqP8A7a3Z2/esfmowrlfoQcRJ/EA3VvkeWx5lDNKayVKhpO+IU7qQkALGQvvqEVB3m8G0NilyMcNntokrZYoa2pWSOWnHdxlNwSSFiG3m033UBdxlCA7x03lIxUJse/8AwukrKcammj76MC+8u4AzW94FfaXgRr1xfJtPRZjRPFWoqPEhYBRc+EaNFofF9zW/CzC+JvuKR8PV2sOnmPnFL+2OwUlGTJHeSC/te8nk3l97h1tj5sVUSVEi0LuxpnuzpfgE8dlPFQWC3A/Lji3yyo+jTUk9ZDUreAxkTsXCMwUsYxvvYWVlMZtIF1swDbs//wAHUEtZ9VMDE0ReWGORgu43snfQ2EbfYLC4BtdQRiMOatMrscZZJrbI8/dV9bnFLFPUSUdT3KrFFEFikiUSurOpsHVxYKy3mC38Lbu/ZhjltHlsNFT2eqk+mb6yqsbNuh1YOCyFvGCyi8kpMjW0IACjp2t2xplgeiooYu5I3XO4u4R91bWPD2z6jrhd2WyB6+pCEm3tSOTchfU8WPAf6YC7cEsNFltZ8hrzU7PqqrzCmnqpWKQxgLEi6KZHYRoAPeszi7H0Fr6TNgctWHNjDL4mi71VJ5svBvUpvH44edtso3crkjgT+hEUioOYhkSUqOpIQjzJwp7cpuTU+aUpukgRt4cL2upPk6aH0PXARbNNDPtXOiGQIs0fOKsu1fNhH3aSKXgSGeokiGgmMbRJEjW/q9+UMw5hcebs6zqWqmaaZt52+QHJQOCqBoAOAx6Tjzqmr8xg3ihjNBOGRyBrLLGhQ66m0T/rzxk+33YxVUkxaljkqadj4dxSzpf3WUC5t9oCx52OmGWUQWmxWe0Nc8MiSxsUdGDKw4gg3Bx6n2Nq2qK6qndd1hT0MZH2WMbzuvwMyjGObH9nckU6GaISVZs0NIdQnSWpI0iiXQ7h8Tmwt137IspSgpiHk3jdpZ5msN921dz06AcgAOWBQkPtiplE0Dj2mRw3opG7/ebHPYTaN2Ws7vxTTSwKgPDvTToJHP3QI99j8OJGFbbLaL6ZVNILhAN2MH7I5+pJJ+IHLDT2O0sCNM28WnkYndsSEQBRe9rDeIA438IwgOa254SymZiGY+eyvez7ZN6d55pjvSs7oG6qG8Ta6+Nhf0Hnh2wYMOsiWV0rsTkYMGDAuaMGDBgQvmMl7SNi+5c1MK/VMfGo9xjz/CT8j6jGt44SxBlKsAVIIIOoIPEHqMQRdWKed0D8Q7152yjNpKaVZYjZl+RHMEcwcbhsttZFWx7yHdcDxxk6qf5r0P6HTGabdbBtSMZYQWpyfUx+R+70b4HqVWirnhcSRMUdeDA6/wCo8jphAbLblhjrGB7Dnx/RXpHGfdpXZPBmIMyFYKlR/SW8LgcpPQe/xHmBbFbl/bC6paaAO495W3QfUEG3w+WFzaTbqorPCxEcX7NL2P4jxf8ATyw2ILNZ0dMXWdkOKh0ucT0tCcv+kLOgY/WJewTT6tSwBZL3N7DjYacW3ZjJGpMsrK5xaQ00pjB4hQha/wC8QPgB1xE2a2MSJPpeYssMC6hJDu73TevwHReLdOrdVbd0skTrLT1YppFZTK1LL3bIRY8AWVSDxKjABvKepljjZsIu8q+2Yoe5oqaL9nBEvyRR/LGcdomxhpn+lU4IjJuwXTu2voRbgpPyPqLX+x+1iRblLJOk8JO5S1asCsg92GQj2J1GgvbfA01uMOdeiGJxIAY91t+/Ddtrf4Yki6p087oX3HeOKyml27eppHo5+7MsgCRzSGyrcizvbUOntKwtdgNVPix2Z3lDw1cdPLIkcVXud7JCgjEm6WsWW53W3nILbxDXUkAqbo9PStI27GjOTeyqCxt6DXhiRW5lK8aRSEkQ7wXe9pQbXXXWwKiwPDXCYsltmiZtQ9mXL9jvWqbZQUdFl7wiNAXFo194t9snid3iWPpzwqdl2bCCrMT+ETqAL6eIeJfmGPzGKzZM081Un06RyNAm8bqbcFZibqvla3UjnK7ScvaGvZxdRIFdCORACm3Qhlv8RgvvSMiAvTuJJcCb8+S2onCXsPlsdRljxMt6aSWp7kc+5MzmIjpYar5buKHMtt5q2hjp4IZpKiY93P3QA3IxbvGDGyIXU7oLEWJb7OrJR0maFFVPoVFGqgJFuyTsoAsAWDRqLAW8IPrjosNzXRPsciFnWYZD/wANqrVFNFUwtoDJGrB18iQdxxfgPzBBw65FsvlFWl4FYdY1qJ0K+RRZQAPTTEjMs2lWMxZrRh4TxqKYNJGPvMn9NCR1G8B1wo12wBde/wAumWqhOo3HG+PK4NmI+B8sLmFeDoqn/IcLuO4rQr0GUwkKscCnXdXV5D15u58z88Zjtht1JWncAMcAOiX1boWPP04Dz44XquCRXIlV1fmHBB+N9ccqCgknkWOJS7sbAD/egHM4UuutKnoo4euTc8dy+5bl0k8qxRLvOxsB+pPQAak43bZbZqOihEa6sdXfmzfyA4Af64h7GbHJQx62aZx43/wr0Ufnx6AMuGAssytq9scLfxHmjBgwYZZyMGDBgQjBgwYEIwYMGBC4yRhgQQCCLEHUEfzxlu2XZiUvLSAsvFouY/D9ofd49L8BqmDEEXXeCofC67V5yhyx3BMY3yvtKvtrbjdeJHmLgc7Y7NnK1oZCXmERvpIlMsrr6d5JuqfMITjZdo9hoao94pMM41EqaG/K4Fr+uh88J2a0skOmZUoqI+AqodHH4iLX/et6nC2stf6plQ3CfAGx9j8yVzs7T5bJIszVJq6gey9U92X8EZCpH+4t/PD2MZDHsFTVY3qGrVjx7uUeIfIA/HdPriFLs7mlF7AmCjnC5Zf7IN/muJuVUNJE42Y+x4OyWh7T9m9FXBu8j7uRhrLEdxzz8VtJNQPbBwgZ9ntVSxSZc1StUosBPqJQvOJ+IZuHiBva4Op0ranbeuZTG1RJbgRYK3zChh88WXZjka1FWXexEIDherE2X4Agn1tiL3yC7R0QpwZZTe2gCe+z7ZP6JBvyD6+UAt90cQn8z5+gwk9rHd/TRuAb/djvLdbndv57tvhbGp55nKUsDzSHRRoObHko8ycYbS08uYVljq8zkseSjmfRV4egGB3BRRYnyOnech88lArKB4iodbbyK481YXB+X5gjDnkmYJmVMKKobdnTWnlPPT2T1NtPMW5jV72o2Mjq4FjFkeMWifpYWseqmwuPjjF8zyqWllMcqlHGo8+hU8x5jEEWVuKZlW22jhp89VNpKqoyyruQUkTRlPB1PLzU8iPXljadnto4qyISRHX3kPtIehH8+Bxjku17TRCKrjFQF9iS+7Kv74BDDyYG/PFLTVjxtvRO6HkVYg29RbADZE9IagdbJw37ivRtRUqilnZVUcSxAHzOMy2ozXKRI0kSOZzxelkeDe/E6FQ/rZsIm9NUuBeSZzwBLOfzucPWzXZOzWerO6P2SnU/iYaL6C58xibk6KmaOGAXmdfkPnslWiyGXMpx3SSWQ+1JPNIqerSObm3IAX6Y2DZfZGGiSyeJz7chGreX3V8v1xa0NBHCgSJAiDgqiw//AL54kYYBU5qnGMDBZvD3RgwYMSqiMGDBgQjBgwYEIwYMGBCMGDBgQjBgwYEIx8K3x9wYEJWzjs6pZzvKpgk4h4vDr1tw+Vj54rv+E5tS/wBDOlUg4LLo3zJv/Hh6wYiysNqHgWOY55rMM/z0yxMldlsiNYgTIu9unkQSBpflvG+EDLM1lp5BJC5RxpcdOYIOhHkcejbYi1OUwye3FG/4kU/qMQWq3DXNjaWlmR55eBWDZ3tLUVZXv5N7d4AAKB52Gl/M4fthXoaGMvJVQmdx4iHB3Rx3R/M8z6DDZJsXRNxpYfggH6Y4DYahH/TR/L/XAAU0tZFIzZgEDlZdE3aLQL/1AP4Vc/ouKDOdvKKqXu/o0tV0AS1j1BvvKfMDDfBsvSJ7NNCP/TX/ACxYxwhRZQAOgFsTmqgfCw3aDftt6BYqmwVTO94aZ4Iz+2kGn8Ib8jhnyjsfQWNRKX+7GN0f2jqfgBjRrYMRhC6v6QmcLA2+cSoOV5LDTruwxrGOdhqfU8T8TidgwYZUSSTcowYMGBQjBgwYEIwYMGBCMGDBgQv/2Q=="/>
          <p:cNvSpPr>
            <a:spLocks noChangeAspect="1" noChangeArrowheads="1"/>
          </p:cNvSpPr>
          <p:nvPr/>
        </p:nvSpPr>
        <p:spPr bwMode="auto">
          <a:xfrm>
            <a:off x="155575" y="-2286000"/>
            <a:ext cx="42481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a:solidFill>
                <a:srgbClr val="000000"/>
              </a:solidFill>
            </a:endParaRPr>
          </a:p>
        </p:txBody>
      </p:sp>
      <p:grpSp>
        <p:nvGrpSpPr>
          <p:cNvPr id="49160" name="Group 4"/>
          <p:cNvGrpSpPr>
            <a:grpSpLocks/>
          </p:cNvGrpSpPr>
          <p:nvPr/>
        </p:nvGrpSpPr>
        <p:grpSpPr bwMode="auto">
          <a:xfrm>
            <a:off x="258763" y="847725"/>
            <a:ext cx="4259262" cy="2571750"/>
            <a:chOff x="416538" y="848490"/>
            <a:chExt cx="4260546" cy="2570623"/>
          </a:xfrm>
        </p:grpSpPr>
        <p:pic>
          <p:nvPicPr>
            <p:cNvPr id="4916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538" y="915108"/>
              <a:ext cx="4260546" cy="2504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538" y="848490"/>
              <a:ext cx="726462" cy="81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4"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3000" y="891089"/>
              <a:ext cx="3515887" cy="39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916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474194" y="858105"/>
            <a:ext cx="1704975"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5"/>
          <p:cNvGrpSpPr>
            <a:grpSpLocks/>
          </p:cNvGrpSpPr>
          <p:nvPr/>
        </p:nvGrpSpPr>
        <p:grpSpPr bwMode="auto">
          <a:xfrm>
            <a:off x="4519508" y="3521691"/>
            <a:ext cx="3416473" cy="2860497"/>
            <a:chOff x="1037634" y="914400"/>
            <a:chExt cx="5477467" cy="4994152"/>
          </a:xfrm>
        </p:grpSpPr>
        <p:sp>
          <p:nvSpPr>
            <p:cNvPr id="14" name="TextBox 11"/>
            <p:cNvSpPr txBox="1">
              <a:spLocks noChangeArrowheads="1"/>
            </p:cNvSpPr>
            <p:nvPr/>
          </p:nvSpPr>
          <p:spPr bwMode="auto">
            <a:xfrm>
              <a:off x="4305300" y="4560971"/>
              <a:ext cx="2209801" cy="129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fontAlgn="base" hangingPunct="1">
                <a:spcBef>
                  <a:spcPct val="0"/>
                </a:spcBef>
                <a:spcAft>
                  <a:spcPct val="0"/>
                </a:spcAft>
                <a:buFontTx/>
                <a:buNone/>
              </a:pPr>
              <a:r>
                <a:rPr lang="en-US" altLang="en-US" sz="1100" dirty="0">
                  <a:solidFill>
                    <a:srgbClr val="000000"/>
                  </a:solidFill>
                </a:rPr>
                <a:t>Underwater Acoustic receivers</a:t>
              </a:r>
            </a:p>
          </p:txBody>
        </p:sp>
        <p:grpSp>
          <p:nvGrpSpPr>
            <p:cNvPr id="15" name="Group 14"/>
            <p:cNvGrpSpPr>
              <a:grpSpLocks/>
            </p:cNvGrpSpPr>
            <p:nvPr/>
          </p:nvGrpSpPr>
          <p:grpSpPr bwMode="auto">
            <a:xfrm>
              <a:off x="1037634" y="914400"/>
              <a:ext cx="5210766" cy="4994152"/>
              <a:chOff x="1037634" y="914400"/>
              <a:chExt cx="5210766" cy="4994152"/>
            </a:xfrm>
          </p:grpSpPr>
          <p:pic>
            <p:nvPicPr>
              <p:cNvPr id="16" name="Picture 2" descr="http://www.progressmedia.ca/files/images/Receiver_Line_Graphic_5_copy.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 y="914400"/>
                <a:ext cx="5181600" cy="35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a:endCxn id="14" idx="0"/>
              </p:cNvCxnSpPr>
              <p:nvPr/>
            </p:nvCxnSpPr>
            <p:spPr>
              <a:xfrm>
                <a:off x="5410201" y="3429021"/>
                <a:ext cx="0" cy="113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869731" y="3429021"/>
                <a:ext cx="787870" cy="11270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7" descr="100_65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57599" y="4568121"/>
                <a:ext cx="538164" cy="646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0"/>
              <p:cNvSpPr txBox="1">
                <a:spLocks noChangeArrowheads="1"/>
              </p:cNvSpPr>
              <p:nvPr/>
            </p:nvSpPr>
            <p:spPr bwMode="auto">
              <a:xfrm>
                <a:off x="1066800" y="4609303"/>
                <a:ext cx="2667000" cy="129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fontAlgn="base" hangingPunct="1">
                  <a:spcBef>
                    <a:spcPct val="0"/>
                  </a:spcBef>
                  <a:spcAft>
                    <a:spcPct val="0"/>
                  </a:spcAft>
                  <a:buFontTx/>
                  <a:buNone/>
                </a:pPr>
                <a:r>
                  <a:rPr lang="en-US" altLang="en-US" sz="1100" dirty="0" smtClean="0">
                    <a:solidFill>
                      <a:srgbClr val="000000"/>
                    </a:solidFill>
                  </a:rPr>
                  <a:t>Salmon tagged </a:t>
                </a:r>
                <a:r>
                  <a:rPr lang="en-US" altLang="en-US" sz="1100" dirty="0">
                    <a:solidFill>
                      <a:srgbClr val="000000"/>
                    </a:solidFill>
                  </a:rPr>
                  <a:t>with Acoustic tags</a:t>
                </a:r>
              </a:p>
            </p:txBody>
          </p:sp>
          <p:sp>
            <p:nvSpPr>
              <p:cNvPr id="21" name="TextBox 13"/>
              <p:cNvSpPr txBox="1">
                <a:spLocks noChangeArrowheads="1"/>
              </p:cNvSpPr>
              <p:nvPr/>
            </p:nvSpPr>
            <p:spPr bwMode="auto">
              <a:xfrm>
                <a:off x="1037634" y="3989764"/>
                <a:ext cx="4232274" cy="56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fontAlgn="base" hangingPunct="1">
                  <a:spcBef>
                    <a:spcPct val="0"/>
                  </a:spcBef>
                  <a:spcAft>
                    <a:spcPct val="0"/>
                  </a:spcAft>
                  <a:buFontTx/>
                  <a:buNone/>
                </a:pPr>
                <a:r>
                  <a:rPr lang="en-US" altLang="en-US" sz="1100" i="1" dirty="0">
                    <a:solidFill>
                      <a:srgbClr val="000000"/>
                    </a:solidFill>
                  </a:rPr>
                  <a:t>Source: </a:t>
                </a:r>
                <a:r>
                  <a:rPr lang="en-US" altLang="en-US" sz="1100" i="1" dirty="0" err="1" smtClean="0">
                    <a:solidFill>
                      <a:srgbClr val="000000"/>
                    </a:solidFill>
                  </a:rPr>
                  <a:t>Vemco</a:t>
                </a:r>
                <a:r>
                  <a:rPr lang="en-US" altLang="en-US" sz="1100" i="1" dirty="0">
                    <a:solidFill>
                      <a:srgbClr val="000000"/>
                    </a:solidFill>
                  </a:rPr>
                  <a:t>, </a:t>
                </a:r>
                <a:r>
                  <a:rPr lang="en-US" altLang="en-US" sz="1100" i="1" dirty="0" err="1">
                    <a:solidFill>
                      <a:srgbClr val="000000"/>
                    </a:solidFill>
                  </a:rPr>
                  <a:t>inc</a:t>
                </a:r>
                <a:r>
                  <a:rPr lang="en-US" altLang="en-US" sz="1100" i="1" dirty="0">
                    <a:solidFill>
                      <a:srgbClr val="000000"/>
                    </a:solidFill>
                  </a:rPr>
                  <a:t> </a:t>
                </a:r>
              </a:p>
            </p:txBody>
          </p:sp>
        </p:grpSp>
      </p:grpSp>
      <p:grpSp>
        <p:nvGrpSpPr>
          <p:cNvPr id="5" name="Group 4"/>
          <p:cNvGrpSpPr/>
          <p:nvPr/>
        </p:nvGrpSpPr>
        <p:grpSpPr>
          <a:xfrm>
            <a:off x="4573505" y="1084524"/>
            <a:ext cx="3231931" cy="2209780"/>
            <a:chOff x="4518025" y="1164998"/>
            <a:chExt cx="3231931" cy="2209780"/>
          </a:xfrm>
        </p:grpSpPr>
        <p:pic>
          <p:nvPicPr>
            <p:cNvPr id="49156" name="Picture 4" descr="http://www.fws.gov/uploadedImages/Region_1/NWRS/Zone_2/Mid-Columbia_River_Complex/Toppenish/Images/steelhead.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518025" y="1164998"/>
              <a:ext cx="3231931" cy="218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23943" y="3097779"/>
              <a:ext cx="2951476" cy="276999"/>
            </a:xfrm>
            <a:prstGeom prst="rect">
              <a:avLst/>
            </a:prstGeom>
            <a:noFill/>
          </p:spPr>
          <p:txBody>
            <a:bodyPr wrap="square" rtlCol="0">
              <a:spAutoFit/>
            </a:bodyPr>
            <a:lstStyle/>
            <a:p>
              <a:pPr defTabSz="914400" fontAlgn="base">
                <a:spcBef>
                  <a:spcPct val="0"/>
                </a:spcBef>
                <a:spcAft>
                  <a:spcPct val="0"/>
                </a:spcAft>
              </a:pPr>
              <a:r>
                <a:rPr lang="en-US" sz="1200" i="1" dirty="0" smtClean="0">
                  <a:solidFill>
                    <a:srgbClr val="000000"/>
                  </a:solidFill>
                </a:rPr>
                <a:t> Photo: NOAA</a:t>
              </a:r>
              <a:endParaRPr lang="en-US" sz="1200" i="1" dirty="0">
                <a:solidFill>
                  <a:srgbClr val="000000"/>
                </a:solidFill>
              </a:endParaRPr>
            </a:p>
          </p:txBody>
        </p:sp>
      </p:grpSp>
      <p:pic>
        <p:nvPicPr>
          <p:cNvPr id="24" name="Picture 23" descr="OTNLogo_noDal_white.ti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11329" y="6310928"/>
            <a:ext cx="1115339" cy="566664"/>
          </a:xfrm>
          <a:prstGeom prst="rect">
            <a:avLst/>
          </a:prstGeom>
        </p:spPr>
      </p:pic>
      <p:pic>
        <p:nvPicPr>
          <p:cNvPr id="27" name="Picture 2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88324" y="6319940"/>
            <a:ext cx="1439495" cy="548640"/>
          </a:xfrm>
          <a:prstGeom prst="rect">
            <a:avLst/>
          </a:prstGeom>
        </p:spPr>
      </p:pic>
      <p:pic>
        <p:nvPicPr>
          <p:cNvPr id="28" name="Picture 1"/>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769631" y="6137060"/>
            <a:ext cx="81693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3397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975" y="938458"/>
            <a:ext cx="7164265" cy="4424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9" name="AutoShape 2" descr="data:image/jpeg;base64,/9j/4AAQSkZJRgABAQAAAQABAAD/2wCEAAkGBhISEBUUEhQVFRUWGBUVFxYYFBcYFxgVFBcXFRcVFRQYHCcgFxwjGRQWHy8gJCcpLCwsFx4xNTAqNiYrLSkBCQoKDgwOGg8PGi0kHiQsKiwvLDUqKjQpKSwsNSwtLCosLDApLC0sLCwsLCwpLCwsLSwsKSwsLCwpLCwsLCwsLP/AABEIAIsBawMBIgACEQEDEQH/xAAcAAACAgMBAQAAAAAAAAAAAAAABwUGAQMEAgj/xABMEAACAQMCAwUDBwcICAcBAAABAgMABBESIQUGMQcTQVFhInGRFDJCcoGhsSMzUmKCksEVQ3OisrPC0RY1U1SDk+HwJCU0RGN0wxf/xAAZAQACAwEAAAAAAAAAAAAAAAAABAECAwX/xAA1EQABAwICBwcEAgEFAAAAAAABAAIDBBEhMRITQVFxofAFMmGBkbHRFBUi4TPBUiMkQmJy/9oADAMBAAIRAxEAPwB40UUUIRRRRQhFFFFCEUUUUIRRRRQhFFFFCEUUUUIRRRWDQhZzRVJ5r5wa1lG+UyQGEcgAON0ZiO7l6E5VgVYKCMFjUpylzSl1GcEBgwwM74ZS+PsIkUeYjz41qYXhmnbBYiZhfoXxUze3qxLljgf9k/AZP2Uv+XucJruYaUZiFjGExnGlTJlm2iUyFtTnchECgnOOvtav9FvGgbSxZ2Hky6DC6/CcH7D5Vo7N7JVQBmbXs5hjzhMjZ7l12LkEERsdlxhScmmY4mtgMhzOSWkkc6YRjIZq/wBqzlAZFVX8VVi6g+jFVJ+ArdRRSKfRRRRQhFFFFCEUUUUIRRRRQhFFFFCEUUUUIRRRRQhFFFFCEUUUUIRRRRQhFFFFCEUUUUIRRRRQhFFFFCEUVhmxUEOe+H/71F+9Vmtc7IXVXOa3MqeoqEj52sGOBdQ/a4X7zipeGdXGVIYHoQQR8RQWubmEBzXZFbKKKKqrIooooQiiiihCKwazRQhV7iXLwlDyFmRyT7aKjSiJchY4SwITOMnA3LHpStu4ZuG3KSKpT2tYjkuInlPssoLiMDSSsjeBAydzTpv+JRQIXmdUQdWY4G/h6n0pd8w8/WEwaOOKRtRyXWCE6vHZZwfHxKZ2roUj5MRo3btXPq2R2vpWdsUZ2gcdF1bWzoQfZUygHOiV01KvwEmR6Dyqc7Or1YrUySyMkIHUqkcAcn2sMfyksmerfN8B0pd8QYIumJZkikOWEoX2niZlyrKoBC6iMDoc1K8t8Oa+7uF58iLUEhLacDSZAw8wWypIywDA9KfkhaIdHJt+vhIRzuM2lmSFdOJdr0Ktpt4XmOQASe7U5/RGCxPppFe+AdoVzdPpW0UZBYEzMMhTpYr+TJfSdjpBwTvit9r2awxqCmGYYDLIAUkUH5rjfSxGk616MoYDBZTbreyRBso65z4k406iepbAAyd9q5kj6cNsxt/EkrpMZOTd7reAC9wSEjJGP+/UA/ECttYqO4hzHawHE08aH9EuNX7vWlAC42AThIaMSpKiqwnaXw0tj5R6bxSgfvFMVNcP43bzjMMscn1XBI94zkVd0T294EeSo2Vju6QfNdtFYzWazWiKKKKEIorGaj+IcxWsBxNPHGfJnAb7F61IBOAUFwGJUjRVYHaXw3Vj5RvnH5qYD94pjHrmpjh/Href8zNHJ5hXBI965yKu6J7e8CPJUbKx2RB8130VjNZrNaIoorBNCFmioS751sYiQ9zHkdQrayD5EJmujh3MtrOcQzxu36IYav3Tv91XMbwLkG3BUEjCbXF+Kk6KKKoroooooQiiiihCKKKKEIooooQsGvn7m2zWHiE6Y9gSlsA/RfEmAfDZsV9BGkJ2kf6yufen90ldPsw/6hHguZ2kP9MHxTBveyOzZfybSxNvg6tQ/aVhuPcRVBu4b3hFzpVyufaUjPdSrnxU7E+BHUZ69DT3XpVN7VrBXsDIR7UToyn6zBGHuw33Cq01U8vDJDcHDFWqaZgYXx4EY4KY5R5nS+txIBpYHTIv6LjfbzBByD61N0oOx26IvJY/ovDqP1o3UL90jU3s0vVRCKUtGSYpZTLEHHNZorll4pCpw0sanyLqD95roSQEZBBHmDS1kxcL1RRRQpRWq6uFRGdzhVUsxPQKoJJ+ArZmuPiTQtGyTMgRgVYMwAKnqpz5japGJUE4JV3fDbzi0hmYMkembuUYbLoEehT6sZBk/qN5DF+4XybbWy50j2Rux26AZYnzwiHPmufE1M2c8RGImRhkn2WB3JyenqagO0i/MXDpQvzpSsI9dZ9oAeqBhTZmfKRGMBlZJiFkQMhxOaoq2f8AKRvLhRiGCF44IwMBQi6o9IxtsCSMfSxXPwTl5rrh3eRHTNBMFU5wcH2wcjcHVKMH0ph8icPCcORM5VlLK2Nyk35QZ9R3hFVrsWmDRXKEdDE376sP8FNmchj9DJpFuGXNKagFzA7NwN/fkrTyJzKby1DP+dQ6JB09obhseowffkeFTl9fxwxtJKwRFGWY9AP4n0qqcD4WbXikyKCI7iNpfHAZJB8NpiMfqmqf2k8xPdXQtYslI2CaR9OcnH3E6R66vSlm04llszBufAJp05iiu7F2XEo5g5/ur2XubQOiHZVTPev6sR80eg6eJPhrseye9kGXMUWd8M5Zsnz0gj76Y3J3KUdlCAADKwzJJ4k/og+CjwH29TVgxV3Vmr/GAADftKzbRmT8pzc7tgSgm7H7sD2ZYWPkS6/fpNVnivL13ZsGljePB9mRTlc9PZkU7H0yDX0LivE0CupVgGUjBUgEEHwIPUVLO0ZB3wCEP7OjPduClNyn2pSRER3hMkfQSYzIn1sfPX+t76bME6uoZCGVgCrA5BB3BBHUYpR9oPIHybNxbg9z9NPGMnxHmh+4+h9nf2V81FJPkkh9h8mI/ov1Ke5tz7x+tV6iCOWPXQ+YVIJ5IpNTN5FNmtN3dpEjPIwVFBLMegA8a3Uoe1DmRp7gWkWSkZAYD+cmOMDHjpyAB5k+QpGnhMz9H1T1RMIWaXovHMfaJc3cnc2YdEY6V0A99J67boPHA323PgNFh2U30g1Sd3FnJw7lnz66QR99MPkvlBLKEZAMzAGR+u/6CnwUdPXrVkxTTqwRfhAABv2lKNozL+UxJO7YEoZex67A9mWFj5ZcffpNVni3LV3ZkNNGyAHaRTlc9BiRfmnfbODX0JivMsIYFWAIIwQRkEHwIPWhnaMo71iEP7OiPdwKUPKnahLCRHdkyx7DX1kQev8AtB7/AGvU9KbdrdJIiujBkYAqwOQQehBpVdoPZ+IAbi2B7vOZI+ujP01/U8x4e7pr7LeaTFMLWQ/k5SdGfoSdcD0b8ceZrSeCOaPXQ+YWcE0kMmpl8im8WpM84c5TX8/ye21dyW0KidZj01Mf0fIdMbn0ZPPN6YuHXDDIOjQCOoMhEYI/fqgdj9mjXMrn50cYC+ms4JH2Lj9o1nSNayN07he2XFa1Ti+RsINr58F02HY05QGW4VG/RWPUB6aiwz8KheJ8iz2VxCzYkiMsQEigjB1rgOv0ST03I9adorxNbq6lWAIPUGqtr5b/AJG43KxoIrfiLFbKKKKQT6KKKKEIooooQiiiihCKKKKELBpDdpP+srn9j+6Sn1SG7SR/5nc5/U/ukrp9mfynh8Lmdpfxjj8p7qdqoHa5x1VtxbAgvKVZhndY0OQT5ZYADzw3lWb3jnHHXEVksWR11xu3vGXAH2g1A8O7Mr25lMl43dhjl2LB5T7gMqNhsSdttjVKeJkbhJI4YbL3PJWnmfI3VxtOO22C6uxzhTd5NcEEKF7pT4EsQ7/DSn71TvaPYXNybe2tw3tF3c5Kxqq6VHeMPVjgb5wcA42tvDOGR28SxRKFRRgAfEknxJO5PjXTispKkum1oHBbR0wbDqieKWSdi40b3Pt48Ihpz+9k1WLG/ueEXuhidKkd4gJMckbYOpR543B6gjHmKelKDthVflkZHUwjPns74/E03S1D5n6uTEG+xKVVOyFmsjwIsm7HICAQcggEH0NcHHuPw2cJlmbA6ADdmY9FUeJ2+zBJrZwMH5LBnr3UeffoFKbmy8fiPFVt0OEV+4X0wfysmPP2W+xBSVPAJHkHIYngnJ5zGwEZnJdq8X4pxZ2FvmCAHBKsUUejSj2nb0XbzHjXV/8AxglSWusyHx7rI+3L5PvpjcO4dHBEsUS6UQBQPd4k+JPUnxrqrQ1jmm0Q0R1mqCka4XlOkeskruTeTJ7Lii96oK93KUkXJUn2Rgn6LYPQ+uM4NW3nmwMtvHg6WWeFkPhrLaIwfQu6j7aseK0XtqJE0nzVh6MjB1P2MoP2Vk+odI8PdmtWQNYwsbktkcYUYAwPIbdd+lLDsSbe6+rb/wD60yeJ3HdwSOdgiOx/ZUn+FLfsTXe69Ftx/fVrCP8Abyn/AM+6yl/njHH2TB43cLDDJcEZaKKRh64UnT9pApR9mFj33EVZ8t3avKSd8tsoJ9cuT7xTQ53/ANXXP9E/4Uu+x9wL6QeJhbH2PHWtNhTyOHBY1ONRG05JwYrNFFc1dNFFFFCFquYFdGRwGVgVZT0KkYIP2V8+cY4e9lePGCdUMgKN44GHjY+uNJPrmvoikv2tIBxHbxhjJ9+px+AFdPs55EhbsIXM7RYNWH7QU1v5YX5H8p+h3Pf/ALOjvPwpQdndqbjiaNJuV1zt6sPH99wavyqf9Hj/APSY/s90T/ZqmdkjAcQPrC4H7yH8AatA3QilI4Ks7i6WIHinNRRRXKXVRRRRQheJogylWAKkEEHcEEYIIr595j4WbO8kjUkd24aNvHScOhyepAwM+Yr6FpO9r8IF7GR1aFc/Y7gV0uznkSluwhc3tFl4w7aCmDfR/wAocLOkDM8AZQegkKh1B8sOB8KT3LPH5LC6Emk7ZSRDsSufaXfowIz7xjxpyciqf5Nts/7MfDJx92KjebezmG8Yyoe6mI3YDKvjprXzxtqG/nnAogmZE58T+6SieF8gbKzvAKe4LzBBdR64JAw8R0ZT5MvUVJV8+8U4HecPlBcNGc4WWNjpPorjHl0ODt0q18r9q8isI7z20O3egYZfV1GzD1GD76iWhNtOI6Q5oirhfQlFimvRXiKUMAykEEAgjcEHcEHxr3XOXSRRRRQhFFFFCEUUUUIRRRRQhYNIntNH/mVx7k/ulp7mkV2mkHiU+PKMH392v+ddLs3+U8Phc3tL+IcU84+gr1Wq2fKKfMA/EVtrmrohFVHnHtAjsz3Ua97OcexnCoD01keJ8FG/uyKtcjYBPlv8KS3IbC64ssku5JkmwfF8EqN/LOR5aR5U3TRNfpPdk0eqUqZXNLWNzcfRT8txx+6XKoLdD0A0RsQfD2iXB+FUPmHhFxbzabnPeMA+S+ssCSoJbJJ+aetfRNJrtgP/AI9f6BP7clO0U5dJoBoA8Ak62DRj0i4kptcK/wDTxf0cf9kUm+Q5McYTX1LTD9sq/wD1py8MH5CL6if2RST5ptXsOKOybESCePyKs2vHu1al9wrGiGlrI9pC2rTo6D9gKeorNR/AuNxXcCzRHIYbjxVvFG8iP+vQ1IVziC02K6LSCLhFFFFQpVY7SL/uuHTecmIh66zhv6uqq92MW+IriT9J40/cUt/+lR3a/wAbDzR2ynIjzI/12GFHoQuT+2Kt3Znw/uuHRkjBkLSn9o4U/uha6Rbq6THNxXNDtZV4ZNCsXE7ITQyRN0kR0PudSp/GkTyvxI2N+jSbBGaOUeQOUf34O/7NP80qu1LlFlc3cS5Vsd8B9FhsJMeRGx8iAfE4ihkbcxPycpro3WErM2ppRvkAjcHcHzHnXulFyL2jfJ1WC5yYhskg3MY/RYDcr5Y3Hu6NazvY5UDxurqejKwIP2ilZ6d8LrO9UzBUMmbdvot9FFYJrBMINIrm+7N9xNhFvqZYIz7vYz7tRY58qu3PvaBHHG0Fq4eVsq7qciNejYYdX8Num5Phng7LOUCCLuVcDGIFI6gjBlx5Y2X0JPlXTpm/TsMz+AXLqXa94hZxKYf8mJ8n7jA0d33WNvm6dGMe6kVwS9bh9+rPn8jIUkG+67o5A8diSPPavoGlf2qconPyyIZGAJgPDGwlx5YwD5YB8zVKGQaRjfk73V62I6IkZm1M2GYMoZSCpAII6EHcEGvdJ3kXtD+SgQXGpofoMMlo/wBXHVk9248Mjo2rHiEcyB4nV0PRlYEe7bx9KXnp3wusct6ZgqGzNuM9y6KKKKXTCwaRnPl+bviTLF7WCtun6zA4P9dmH2VeOe+0KOGNobZw07ZUspyIh0Jz019QB4dT5GG7LeUGLi7lXCr+ZU/SJ2MmP0QMgeec+AJ6dK3UMM7+A8Vy6p2veIWeaZfC7IQwRxL0jRUHuRQv8K6q8sdj7qjOXOYYry3WaI9R7S+KPgEo3qM/aMHxrnWJBculcCzVIXNqkilJFV1YYKsAQR5EHrSY7ROUEs5UeLPdS6sLnOh1xlQTuVIOR7j6U7KVnbFxZWaGBd2TVI/6uoAID6kZPw86doHPEoDcjmkq9jDESc9inOyXiLSWJRjnupGRfqEK4+BYj3AVd6pXZRwxorHW23fO0g+phUX46S3uYVdawqba51t63pr6pt9yKKKKXTCKKKKEIooooQiiiihCwa+fea52mvbiTS2GkYA4O6p7Cnp4hQa+g68haapqjUOLrXStTT69obeyi+U7/vrKBz1Mahtse2g0vt4e0pqWrArNLOIJJCYaLAArBFJHmPlS6sboyQq+gOXiljBOkE5CtjOCM6d9mHvIp31it6eoMJJAuDsWM9OJgATYjalNwrnbi9ywiiRCx6uYiNI8WZidI+HuFQ/aDw2dLpRNI08hhQs+gAAln9hAo2UY8d9yaeAFBFbsrAx+k1gHW9YPoy9mi55Kh+UOKCeyhcbEIqOMEYdAFYYPqMj0Irl5z5PS+iAzplTJjfHTPVW/VOB7iAfQ2MCs0oJC1+mzBNmMOZoOxSCeO/4XKT+UhPQsN4n8tzlW9M7jPhUkna1fAbtCfUx7/cwH3U6WUHrvWlLCMHIjQHzCKD8cU8a1j8ZIwT14JEUT2YRyEBVTkK5vblflN1IdByIowoVT5ytgZPkATjqcHY1Jc5c2R2MGo4Mj5ESZ+cw6k/qrkE/YPGrABXiaBXGGUMPIgEfA0kZGufpEYbk4I3NZog471813NwzuzuSzsSzMepY7k19D8vRqtpAFIKiKIAjoRoGD9taRyjYg5+SW+R/8KfhjFSqgDpTNXVNnADRayWpKUwElxvdeq8ugIIIyDsR4EeRr1mikU+ljzT2UEsZLIgZ3MLHAH9G3h9U7eo6VRWhu7FySJrdtsn2kB8vaHsuPiK+iK8kV0Iq97RovGkFz5KBjjpMNikTD2k8QUf8AqM/WSM/fprZBPxXiQ0hppUOxOyReR1FQqn3bn0p1iwi692mfqL/lXQoqxrWDFkYB68FUUTzg+QkdeKoXK3ZZFCRJdETSDcIB+SU+4/nD6kAenjV9ArNFIySvlOk83TscTIhZoRWGUEYO46YrNFZrVLXmrso1MZLIhc5JhbZf+G30fqnbfqOlUGW1vLFySJrdhjLDUoOOg1j2WG/mRX0RXkrnrXQir3tGi8aQXPloGOOkw6JSIh7R+IL/AO4LD9ZIz9+nNbYb3ivEfYV5pUOxxhI/UMyhVI9DmnZ8giznu0z9Rf8AKtyrirGtYMWRgHrwVBRPOD5CR14qgcr9lMcRD3ZErjpGB+SHvzvJ9uB6HrTAVcVmikpZXym7ynooWRCzAvL9K+euHcSu+HyZXXCx2KupAYDwZGHtYz9mfWvoevDxg7EAjyO9a09QIQQW3BWNRTmWxDrEJNt2o8QmHdxiMMR1jiZn94BZvwrr5a7Np7iTvr7UiE6mVjmWQ9fa/QB8Sd/DA602I4FUYVQPcAPwrZWrqwAERNDfdZto7kGVxd7LxFEFACgAAAAAYAA2AA8BivdFFIJ9FFFGaEIorGaNVCFmiivEkoUEsQAOpJwB9tCLr3WM1W+Jc/2seysZW/UG375wPhmq9Nz/AHc21vFgeitI33DH3Uyyklfjaw8cEhL2jTxm2lc7himLmuK847bxfnJo1PkWGf3etLuThHFLn84JSp2Otwi49Y8j+zW+27M7g/PkiQempj8MAffWwpom9+QeSVNfUP8A4oT54deqsl12hWa/NZ3+qh/FsVF3Hagv83AT9Zwv3AH8a9wdl6fTnY/VQL+Jau+Ds5tF+d3j+98f2QKv/s27z15Kh+5Sf4t681XJ+0u5PzY4lHqGY/HUB91ccvP163SRV90a/wAQavkPJVmv8yDj9Jmb45NdKctWg6W8P/LU/iKn6mmblGqGirnd6b3/AEle/N14etw/2YH4AVyy8w3DdbiX/mMPwNOVOHxAYEaAeiKP4VuVAOgA+yp+ujGUY5fCg9kzO70x5/KSa31w3SSZv23P8azouf8A5v69OzFFH3Hcwev6QOxTtlPp+0kWFwOvej9+tT3cg6u497MP4088Uaakdo/9Of6UHsU7JT6ftIscQfwkb7HP+dbV4rMOk0o/4j/507mjB6gGtRsYz1RP3R/lU/cWnNnP9Kv2V4yl5ftJuLjtyvSeb/mMfxNb05qvB0nk+0g/iKaj8v2p628J/wCEn+VaW5Usz/7eP7FA/Cp+thObPZR9pqW92X3S4j52vR/PE+9EP+GuiPtCvB1ZG96D+GKuz8jWR/mQPc7j/FWmTs9sz0V190jfxzUfU0pzZyCPoe0G5S8z8KsRdplyD7UcJHoHB+Oo/hXVH2ov9K3U+6Qj7tJqUk7M7Y9HlX0yp/Fa5pOy+P6M7jyyoPxxijTonbLeqNV2ozJ1/Mf2FmPtPi+lDIPcVP4kV1w9o1ocZ7xfemcfuk1Ev2XP4XCn3xEf4jXNN2ZXA+bJEfeXX8FNGro3ZOt6/CnW9pszaD6f0VbIueLI/wA9j3o4/Fa64+ZbQ9LiL/mKPxNL9+zq8H+zPuf/ADUVytyPfD+Z/rxn/FUfS0xyk9lb6+ub3oeR/aa0V/GwyrowPTDA/ga3A0m5OU7wdbd/sAb7lJrWODXUZyIZlJ8VRx+Aqv0LD3ZB15q33aUd6E8/hOjNGaTBmvE+lcp+1Kv+Ve149eJ/PTD6zMf7WaPtxOTgp+9NHejITlopNf6XXf8AvD/EUf6XXf8AvD/EUfbZN45/Cn75D/i7l8py1jNJxOa7w9J5D7jn+FH8o3znaS5J/VaX8FqPtzhm4I+9RnuscU480ZpQJZcRfwum95k/FjW4cl30pBaI/WeRdv6xNQaJg70g681YdqSO7kLj1wTTlv41GWdFA82A/E1xyczWi9biL7HB/CqNbdmdwfnvEo9CzH4YA++pW27MIx+cmdvqqF/HVVDDTtzkvwC0bU1r+7CBxKl5efLJf50n3I5/hXBL2k2+cJHK5PTZRk+Xzs/dXfbciWab93rP67E/d0+6pi14fFEMRxog/VUL+ArMmnGQJ87LYNrHd5zW8AT7lVyHma8l/M2TAeDSPp+4gfcTXZDbcRf85LBF6Rxl2x73OM/YansVmszKP+LQOfut2wO/5vJ5e1lHwcJx+ckllP6z6R5/MjCr8Qa7FiA2AAHurZRWRN80wGBuSh76/uGOm2iH9LKdKD6qj2n9+APU1FvyU851Xdy8m+dCgKg9ANx9oANWvFZrRspZ3cPdYPpmyfyXPhs9Pm6hrPlC0i+bChPXL5c58xqzj7KlljAGAAB5AY+6vdVPnu+mjNosUrxd7cJEzJpzpfrjUCM+PSgaUrrE+qtoxwtu1th4BWugCqVwvmSSC6uoLiU3EcIjZZBHmXVIQBEyxL7TZbwHgfXE9w7mq3m7zDMhiAaRZUaJkUgkMwcDbAzmh0Tm9b1ZsrXdblMUVWLrnCKWGbuGkQrDJKsz20vdaUxl1JX8oBqB2zkbgEVBcV5gkf5HEbiZVkgM0k1tA5kckDQUTu2IGckjT5ZAqzYHu6PFQ6Zo68kxKKgoOb7X5Mk4kJjY6EOhy8jAldKR41ucg9B4Gu/hPF0uELIsi4YqRJG0bAgA/NYA9GFZFjhmFcPaciu6iqm/F5F4w8bSEQLa98VONIYNguTjPT1xWeLc2JLZ3DW5lVkhaRJDE6KQBs0bOuG/6itNS648bc1TXNx8L8laqzVVs+booLa3E3fu3yeGSR1hlkADJu8kiqQD7LE758fGu+65xtU7sFmYyp3kYSKSQuv6uhTk+nWqmJ98lIlbbEqboqGt+bLV7c3HeBYlJViwKlWG2hlO4bJG3jkVB8P5nV+ITuZJFt4rYPpkR4gp1DUxR1B6Y3I91SInm+GSDK0WxzV1rGajeEcwR3JYRrKNIVsyQyRhlfOkprA1D2T06bZ61EcV4lNPemzt5O6CIJJ5gFZxqxpjjDZAYjByQdj8YEZJscFJkAF1ac1mqJx8XXDUFylzLcQqyiaKbQzaWONUbqq4OSB9uasd/wA1QRFVOt3ZQ4SKJ5X0HozKgOkepxUmI2BbjdQJRch2FlMUVDXnNcEYTJdmkQSKiRO8mg/TZFBKjfqcb7V5k5vtxFHKheVZc6O6ieRiF2YlVGVwTg5xg7VXVu3K2sbvU3RUD/ptad0kpkOiR+6U93JnvBnKMunKnbxxXTwXmSG6LrGWDR41o8bxuurdSUcAgEUGNwFyCgSNJsCpQmjNVfi/FZpr0WVu/c6Y+9mmChmCkgCOMNsGORuQdjUfzCl1w1Bcx3MtxEjKJop9DEqzBQUdVXSckD7c74wbthLrC+JyHW9ZumAubYBXijFUeLmsR8QujI8rRCOBokVGfSroHdtCDYdCWbpnGfCp6TnC2EcUis0gmBMaxxu7sF+d+TUZGnoc4wdjvUOheLYdZqzZWm+KmsUYqIuOaYEjjc68ygmOMRO0rY3P5EDUMeOQMeNaW52tBCkxkIR5O5B0PkS7ko66cocA9QKqI3nIFWMjN6ncVgioqz5ogkkjjBdXlRpEV4nQlVJB+cAAdvm9cb4qK45zOGVTbziPRdJbys0MjAtvqiUhevT2unhkZzUiNxNrKrpGgXVp7pfIfAUdyvkPgKgLznu0iLhmkJiYpJphlYIR4uwXAG/Xx8M10X/N1tEVBZnZ070CKN5D3X+1IQHC79T1o1b9xRpx7wpgRgeA+FZrh4TxuG5QvA4dQcEgEb4zjcCqhwSaW8mn13s0M0crKLdNCqsaEacoV1SA+JyOtSIyb3wsgyAWtjdX2jFQ0fNlsYZptZ0W7MkpKOCrJjUukjJO46CsPzdAJBGO9ZiYw2mGRghlxoErBcIfaHXoOuKrq3blbWN3qarNV6x5yjkvZbYJJlNChu6kILkOW1ELiNcKMMxGrJxnx2f6aWveBNTbv3Qk7t+5MnTQJtOgnOR167VOqflbxUCVhF7qdoqvXnPVpE0iszkxNpk0wyNo9XIXAX16HfGa3WXOFtLOsKM2pwShMbqkgUZJjcjDgDxFGqfa9ijWMva6m6KKKzWiKKKKEIooooQiqX2j2wk+RIVLKbqPUBn5hyGJI3AwevrV0rGKvG/QcHLORmm0tVW4+i8OtM2cKoDIgkKR6iqE4eUgbuwHTOeoqoX1q90eIC3eaXvILco7oUaQRuC4VdC5GBgALvn1psYo01rHPoY2x3+h/pZPg09uG71VKveaYLmwuIoxIJfks2qMwyLoIjK6CxXTnUQAAcnw6HHJwZSLjhWQRpsmDZB2Ohdj5H2Tt6GmBijFQJQAQBv27xZW1RJBJSj5dV7e34ZcPG5ihN0suEYtEZWOlygGRtvnHh6jLO4RxmK5QvCWKg6clHTJG5wHAJG/XGPga7sUAUSy6zEjHH3v/aIojHgDh0FROKxIeLTmVXMRsGV9Kscgt7SjSN2074G9RHeyrBdQQTPc2gtG0M0ZDRucKkIfA1HGfZxsMbDG7SxRpqwqLWwyty8lU09yTffzSzHHH7oW0pmhj+RwiERQlmnZoRr1NoYrg+zgaehJNb+Woz3/AAvYjTazBtjsTsAfL5p+FMXTQBQZxYgN6tZQICDcnq90pliddcxR2ii4rNNIAhJ7vI0ygeKgZ3HnUnPfW1zd3UjiU2z2iIW7mVWOJBlkVl1HTkHIB6HrTGxQFqTUXxtz4H1QKe2F+sVTeS7mbv5IRM1zaoiGOZ0KkOdu61YHeYUEk+G3nitPFe8seKNd92729wipKyKWMboFAcqN9OEHxbxwDeNNGKprvyJtmLHrmr6n8QL5G4VG5j40OIwfJbIO5lKiSUxOkcSAhmLNIoydvmjetVperw/iF18oDrHMITFMI3dSsSae7JQHBHlj6J8xV+xRipEwDdC2HHHZtt4blBhJOlfHlt+Ut+KS93xF7iWa5gguIojFLHEdtKj8lIDGzKc6mwQCM71th4klolukUlwlrMZpGnMBMpfUMKEMfshjnqmSDkY60w8UYqdeCACOshszUaixJB627UqLOM9zbbSbcULHUrBtJ+m4wCOozkDc1a+DKRxm+ODgx2+Dg4JCjOD0OMirZigCh9RpXwzv7gobBo2xyt7EKkca7yy4n8s7t5LeWMRSlAWaMrghyo304Ub/AFvQHzzLxpeIwG0sxJIZTHrkMTpHEiurlnaQDJ2+aN+vjV5xRiqiYAg2xH9ZXUmE4i+B6KoVlxCOz4ldhxKVMdsiaYZZC3dxjIGhSM7jy+6o2HgyW9tB3sz2d0O/miKIXVFdgTAwAKscafZ2J3xnBpn4oxVvqDs8L+Qtu9VGovmd/M3Stnmue+tbu8M9uHtjE8kKZZHEjMNaaW0B10E4Gc+WDWy9sohHbPA80qycSgld5EKkkAh3C6F9np7RGKZ2KMVb6nKwt7e39qv02dyql2gQvGkN3CpaS2k1YAJLRyew64G/Ur7gDUVxPhLQcNs0bJkNzBLL4nW7NJITjwBOM+lMIigis2zloAtl18rR0IJJ3pflD8n4yMHLPLp2O+Y9I0+e+23jUUt1JBLatCJFd+HwpITbvMmwUDCIQwYEHOdhsPGmrilr2hytBexSQu8bzBUkKuw1KGwBjO32UxTyax2hbP4sl52atulfq6tXIkcC2EaW7s8a611MpVi+ti+VPT2idvxqq82XlvdaTaJIOII6rGVikRlKsA3ePjSVAzuSevlmr5wPh8cMCJGulcasZJyW9piSSSSSScmu7FLiUNkL8Tj1dbmMujDevJLnjfDJP5S+TAEw3rwTv5D5OS0wA8NWhDk+LCvXGZjDdSSWEsnyh5UWW0aNikp2UuDp9gady4ONuo6VP2KB+LXDNuY4YUTf5quWZgB03IG/XarLprR0ujYEbB59CyzZFpAkHb6dYqi2s/d8Uv42Dq9ysAgYRuVJWJgW1qMKASNyRVe4LaQtbJZ3U15HIH0m2WIlNXeFlKsIjsdmLFsdTnG9NvFGKgVFhlu5YblY09znv54pflD3HGRg5LyYGDvmPSMeeSCNvGvUUZ1cE2PsxnVsfZ/8Oi+15e1tv41fsUYquv8ADq1lbUePV7oFZoopdMIooooQ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a:solidFill>
                <a:srgbClr val="000000"/>
              </a:solidFill>
            </a:endParaRPr>
          </a:p>
        </p:txBody>
      </p:sp>
      <p:sp>
        <p:nvSpPr>
          <p:cNvPr id="45060" name="AutoShape 4" descr="data:image/jpeg;base64,/9j/4AAQSkZJRgABAQAAAQABAAD/2wCEAAkGBhISEBUUEhQVFRUWGBUVFxYYFBcYFxgVFBcXFRcVFRQYHCcgFxwjGRQWHy8gJCcpLCwsFx4xNTAqNiYrLSkBCQoKDgwOGg8PGi0kHiQsKiwvLDUqKjQpKSwsNSwtLCosLDApLC0sLCwsLCwpLCwsLSwsKSwsLCwpLCwsLCwsLP/AABEIAIsBawMBIgACEQEDEQH/xAAcAAACAgMBAQAAAAAAAAAAAAAABwUGAQMEAgj/xABMEAACAQMCAwUDBwcICAcBAAABAgMABBESIQUGMQcTQVFhInGRFDJCcoGhsSMzUmKCksEVQ3OisrPC0RY1U1SDk+HwJCU0RGN0wxf/xAAZAQACAwEAAAAAAAAAAAAAAAAABAECAwX/xAA1EQABAwICBwcEAgEFAAAAAAABAAIDBBEhMRITQVFxofAFMmGBkbHRFBUi4TPBUiMkQmJy/9oADAMBAAIRAxEAPwB40UUUIRRRRQhFFFFCEUUUUIRRRRQhFFFFCEUUUUIRRRWDQhZzRVJ5r5wa1lG+UyQGEcgAON0ZiO7l6E5VgVYKCMFjUpylzSl1GcEBgwwM74ZS+PsIkUeYjz41qYXhmnbBYiZhfoXxUze3qxLljgf9k/AZP2Uv+XucJruYaUZiFjGExnGlTJlm2iUyFtTnchECgnOOvtav9FvGgbSxZ2Hky6DC6/CcH7D5Vo7N7JVQBmbXs5hjzhMjZ7l12LkEERsdlxhScmmY4mtgMhzOSWkkc6YRjIZq/wBqzlAZFVX8VVi6g+jFVJ+ArdRRSKfRRRRQhFFFFCEUUUUIRRRRQhFFFFCEUUUUIRRRRQhFFFFCEUUUUIRRRRQhFFFFCEUUUUIRRRRQhFFFFCEUVhmxUEOe+H/71F+9Vmtc7IXVXOa3MqeoqEj52sGOBdQ/a4X7zipeGdXGVIYHoQQR8RQWubmEBzXZFbKKKKqrIooooQiiiihCKwazRQhV7iXLwlDyFmRyT7aKjSiJchY4SwITOMnA3LHpStu4ZuG3KSKpT2tYjkuInlPssoLiMDSSsjeBAydzTpv+JRQIXmdUQdWY4G/h6n0pd8w8/WEwaOOKRtRyXWCE6vHZZwfHxKZ2roUj5MRo3btXPq2R2vpWdsUZ2gcdF1bWzoQfZUygHOiV01KvwEmR6Dyqc7Or1YrUySyMkIHUqkcAcn2sMfyksmerfN8B0pd8QYIumJZkikOWEoX2niZlyrKoBC6iMDoc1K8t8Oa+7uF58iLUEhLacDSZAw8wWypIywDA9KfkhaIdHJt+vhIRzuM2lmSFdOJdr0Ktpt4XmOQASe7U5/RGCxPppFe+AdoVzdPpW0UZBYEzMMhTpYr+TJfSdjpBwTvit9r2awxqCmGYYDLIAUkUH5rjfSxGk616MoYDBZTbreyRBso65z4k406iepbAAyd9q5kj6cNsxt/EkrpMZOTd7reAC9wSEjJGP+/UA/ECttYqO4hzHawHE08aH9EuNX7vWlAC42AThIaMSpKiqwnaXw0tj5R6bxSgfvFMVNcP43bzjMMscn1XBI94zkVd0T294EeSo2Vju6QfNdtFYzWazWiKKKKEIorGaj+IcxWsBxNPHGfJnAb7F61IBOAUFwGJUjRVYHaXw3Vj5RvnH5qYD94pjHrmpjh/Href8zNHJ5hXBI965yKu6J7e8CPJUbKx2RB8130VjNZrNaIoorBNCFmioS751sYiQ9zHkdQrayD5EJmujh3MtrOcQzxu36IYav3Tv91XMbwLkG3BUEjCbXF+Kk6KKKoroooooQiiiihCKKKKEIooooQsGvn7m2zWHiE6Y9gSlsA/RfEmAfDZsV9BGkJ2kf6yufen90ldPsw/6hHguZ2kP9MHxTBveyOzZfybSxNvg6tQ/aVhuPcRVBu4b3hFzpVyufaUjPdSrnxU7E+BHUZ69DT3XpVN7VrBXsDIR7UToyn6zBGHuw33Cq01U8vDJDcHDFWqaZgYXx4EY4KY5R5nS+txIBpYHTIv6LjfbzBByD61N0oOx26IvJY/ovDqP1o3UL90jU3s0vVRCKUtGSYpZTLEHHNZorll4pCpw0sanyLqD95roSQEZBBHmDS1kxcL1RRRQpRWq6uFRGdzhVUsxPQKoJJ+ArZmuPiTQtGyTMgRgVYMwAKnqpz5japGJUE4JV3fDbzi0hmYMkembuUYbLoEehT6sZBk/qN5DF+4XybbWy50j2Rux26AZYnzwiHPmufE1M2c8RGImRhkn2WB3JyenqagO0i/MXDpQvzpSsI9dZ9oAeqBhTZmfKRGMBlZJiFkQMhxOaoq2f8AKRvLhRiGCF44IwMBQi6o9IxtsCSMfSxXPwTl5rrh3eRHTNBMFU5wcH2wcjcHVKMH0ph8icPCcORM5VlLK2Nyk35QZ9R3hFVrsWmDRXKEdDE376sP8FNmchj9DJpFuGXNKagFzA7NwN/fkrTyJzKby1DP+dQ6JB09obhseowffkeFTl9fxwxtJKwRFGWY9AP4n0qqcD4WbXikyKCI7iNpfHAZJB8NpiMfqmqf2k8xPdXQtYslI2CaR9OcnH3E6R66vSlm04llszBufAJp05iiu7F2XEo5g5/ur2XubQOiHZVTPev6sR80eg6eJPhrseye9kGXMUWd8M5Zsnz0gj76Y3J3KUdlCAADKwzJJ4k/og+CjwH29TVgxV3Vmr/GAADftKzbRmT8pzc7tgSgm7H7sD2ZYWPkS6/fpNVnivL13ZsGljePB9mRTlc9PZkU7H0yDX0LivE0CupVgGUjBUgEEHwIPUVLO0ZB3wCEP7OjPduClNyn2pSRER3hMkfQSYzIn1sfPX+t76bME6uoZCGVgCrA5BB3BBHUYpR9oPIHybNxbg9z9NPGMnxHmh+4+h9nf2V81FJPkkh9h8mI/ov1Ke5tz7x+tV6iCOWPXQ+YVIJ5IpNTN5FNmtN3dpEjPIwVFBLMegA8a3Uoe1DmRp7gWkWSkZAYD+cmOMDHjpyAB5k+QpGnhMz9H1T1RMIWaXovHMfaJc3cnc2YdEY6V0A99J67boPHA323PgNFh2U30g1Sd3FnJw7lnz66QR99MPkvlBLKEZAMzAGR+u/6CnwUdPXrVkxTTqwRfhAABv2lKNozL+UxJO7YEoZex67A9mWFj5ZcffpNVni3LV3ZkNNGyAHaRTlc9BiRfmnfbODX0JivMsIYFWAIIwQRkEHwIPWhnaMo71iEP7OiPdwKUPKnahLCRHdkyx7DX1kQev8AtB7/AGvU9KbdrdJIiujBkYAqwOQQehBpVdoPZ+IAbi2B7vOZI+ujP01/U8x4e7pr7LeaTFMLWQ/k5SdGfoSdcD0b8ceZrSeCOaPXQ+YWcE0kMmpl8im8WpM84c5TX8/ye21dyW0KidZj01Mf0fIdMbn0ZPPN6YuHXDDIOjQCOoMhEYI/fqgdj9mjXMrn50cYC+ms4JH2Lj9o1nSNayN07he2XFa1Ti+RsINr58F02HY05QGW4VG/RWPUB6aiwz8KheJ8iz2VxCzYkiMsQEigjB1rgOv0ST03I9adorxNbq6lWAIPUGqtr5b/AJG43KxoIrfiLFbKKKKQT6KKKKEIooooQiiiihCKKKKELBpDdpP+srn9j+6Sn1SG7SR/5nc5/U/ukrp9mfynh8Lmdpfxjj8p7qdqoHa5x1VtxbAgvKVZhndY0OQT5ZYADzw3lWb3jnHHXEVksWR11xu3vGXAH2g1A8O7Mr25lMl43dhjl2LB5T7gMqNhsSdttjVKeJkbhJI4YbL3PJWnmfI3VxtOO22C6uxzhTd5NcEEKF7pT4EsQ7/DSn71TvaPYXNybe2tw3tF3c5Kxqq6VHeMPVjgb5wcA42tvDOGR28SxRKFRRgAfEknxJO5PjXTispKkum1oHBbR0wbDqieKWSdi40b3Pt48Ihpz+9k1WLG/ueEXuhidKkd4gJMckbYOpR543B6gjHmKelKDthVflkZHUwjPns74/E03S1D5n6uTEG+xKVVOyFmsjwIsm7HICAQcggEH0NcHHuPw2cJlmbA6ADdmY9FUeJ2+zBJrZwMH5LBnr3UeffoFKbmy8fiPFVt0OEV+4X0wfysmPP2W+xBSVPAJHkHIYngnJ5zGwEZnJdq8X4pxZ2FvmCAHBKsUUejSj2nb0XbzHjXV/8AxglSWusyHx7rI+3L5PvpjcO4dHBEsUS6UQBQPd4k+JPUnxrqrQ1jmm0Q0R1mqCka4XlOkeskruTeTJ7Lii96oK93KUkXJUn2Rgn6LYPQ+uM4NW3nmwMtvHg6WWeFkPhrLaIwfQu6j7aseK0XtqJE0nzVh6MjB1P2MoP2Vk+odI8PdmtWQNYwsbktkcYUYAwPIbdd+lLDsSbe6+rb/wD60yeJ3HdwSOdgiOx/ZUn+FLfsTXe69Ftx/fVrCP8Abyn/AM+6yl/njHH2TB43cLDDJcEZaKKRh64UnT9pApR9mFj33EVZ8t3avKSd8tsoJ9cuT7xTQ53/ANXXP9E/4Uu+x9wL6QeJhbH2PHWtNhTyOHBY1ONRG05JwYrNFFc1dNFFFFCFquYFdGRwGVgVZT0KkYIP2V8+cY4e9lePGCdUMgKN44GHjY+uNJPrmvoikv2tIBxHbxhjJ9+px+AFdPs55EhbsIXM7RYNWH7QU1v5YX5H8p+h3Pf/ALOjvPwpQdndqbjiaNJuV1zt6sPH99wavyqf9Hj/APSY/s90T/ZqmdkjAcQPrC4H7yH8AatA3QilI4Ks7i6WIHinNRRRXKXVRRRRQheJogylWAKkEEHcEEYIIr595j4WbO8kjUkd24aNvHScOhyepAwM+Yr6FpO9r8IF7GR1aFc/Y7gV0uznkSluwhc3tFl4w7aCmDfR/wAocLOkDM8AZQegkKh1B8sOB8KT3LPH5LC6Emk7ZSRDsSufaXfowIz7xjxpyciqf5Nts/7MfDJx92KjebezmG8Yyoe6mI3YDKvjprXzxtqG/nnAogmZE58T+6SieF8gbKzvAKe4LzBBdR64JAw8R0ZT5MvUVJV8+8U4HecPlBcNGc4WWNjpPorjHl0ODt0q18r9q8isI7z20O3egYZfV1GzD1GD76iWhNtOI6Q5oirhfQlFimvRXiKUMAykEEAgjcEHcEHxr3XOXSRRRRQhFFFFCEUUUUIRRRRQhYNIntNH/mVx7k/ulp7mkV2mkHiU+PKMH392v+ddLs3+U8Phc3tL+IcU84+gr1Wq2fKKfMA/EVtrmrohFVHnHtAjsz3Ua97OcexnCoD01keJ8FG/uyKtcjYBPlv8KS3IbC64ssku5JkmwfF8EqN/LOR5aR5U3TRNfpPdk0eqUqZXNLWNzcfRT8txx+6XKoLdD0A0RsQfD2iXB+FUPmHhFxbzabnPeMA+S+ssCSoJbJJ+aetfRNJrtgP/AI9f6BP7clO0U5dJoBoA8Ak62DRj0i4kptcK/wDTxf0cf9kUm+Q5McYTX1LTD9sq/wD1py8MH5CL6if2RST5ptXsOKOybESCePyKs2vHu1al9wrGiGlrI9pC2rTo6D9gKeorNR/AuNxXcCzRHIYbjxVvFG8iP+vQ1IVziC02K6LSCLhFFFFQpVY7SL/uuHTecmIh66zhv6uqq92MW+IriT9J40/cUt/+lR3a/wAbDzR2ynIjzI/12GFHoQuT+2Kt3Znw/uuHRkjBkLSn9o4U/uha6Rbq6THNxXNDtZV4ZNCsXE7ITQyRN0kR0PudSp/GkTyvxI2N+jSbBGaOUeQOUf34O/7NP80qu1LlFlc3cS5Vsd8B9FhsJMeRGx8iAfE4ihkbcxPycpro3WErM2ppRvkAjcHcHzHnXulFyL2jfJ1WC5yYhskg3MY/RYDcr5Y3Hu6NazvY5UDxurqejKwIP2ilZ6d8LrO9UzBUMmbdvot9FFYJrBMINIrm+7N9xNhFvqZYIz7vYz7tRY58qu3PvaBHHG0Fq4eVsq7qciNejYYdX8Num5Phng7LOUCCLuVcDGIFI6gjBlx5Y2X0JPlXTpm/TsMz+AXLqXa94hZxKYf8mJ8n7jA0d33WNvm6dGMe6kVwS9bh9+rPn8jIUkG+67o5A8diSPPavoGlf2qconPyyIZGAJgPDGwlx5YwD5YB8zVKGQaRjfk73V62I6IkZm1M2GYMoZSCpAII6EHcEGvdJ3kXtD+SgQXGpofoMMlo/wBXHVk9248Mjo2rHiEcyB4nV0PRlYEe7bx9KXnp3wusct6ZgqGzNuM9y6KKKKXTCwaRnPl+bviTLF7WCtun6zA4P9dmH2VeOe+0KOGNobZw07ZUspyIh0Jz019QB4dT5GG7LeUGLi7lXCr+ZU/SJ2MmP0QMgeec+AJ6dK3UMM7+A8Vy6p2veIWeaZfC7IQwRxL0jRUHuRQv8K6q8sdj7qjOXOYYry3WaI9R7S+KPgEo3qM/aMHxrnWJBculcCzVIXNqkilJFV1YYKsAQR5EHrSY7ROUEs5UeLPdS6sLnOh1xlQTuVIOR7j6U7KVnbFxZWaGBd2TVI/6uoAID6kZPw86doHPEoDcjmkq9jDESc9inOyXiLSWJRjnupGRfqEK4+BYj3AVd6pXZRwxorHW23fO0g+phUX46S3uYVdawqba51t63pr6pt9yKKKKXTCKKKKEIooooQiiiihCwa+fea52mvbiTS2GkYA4O6p7Cnp4hQa+g68haapqjUOLrXStTT69obeyi+U7/vrKBz1Mahtse2g0vt4e0pqWrArNLOIJJCYaLAArBFJHmPlS6sboyQq+gOXiljBOkE5CtjOCM6d9mHvIp31it6eoMJJAuDsWM9OJgATYjalNwrnbi9ywiiRCx6uYiNI8WZidI+HuFQ/aDw2dLpRNI08hhQs+gAAln9hAo2UY8d9yaeAFBFbsrAx+k1gHW9YPoy9mi55Kh+UOKCeyhcbEIqOMEYdAFYYPqMj0Irl5z5PS+iAzplTJjfHTPVW/VOB7iAfQ2MCs0oJC1+mzBNmMOZoOxSCeO/4XKT+UhPQsN4n8tzlW9M7jPhUkna1fAbtCfUx7/cwH3U6WUHrvWlLCMHIjQHzCKD8cU8a1j8ZIwT14JEUT2YRyEBVTkK5vblflN1IdByIowoVT5ytgZPkATjqcHY1Jc5c2R2MGo4Mj5ESZ+cw6k/qrkE/YPGrABXiaBXGGUMPIgEfA0kZGufpEYbk4I3NZog471813NwzuzuSzsSzMepY7k19D8vRqtpAFIKiKIAjoRoGD9taRyjYg5+SW+R/8KfhjFSqgDpTNXVNnADRayWpKUwElxvdeq8ugIIIyDsR4EeRr1mikU+ljzT2UEsZLIgZ3MLHAH9G3h9U7eo6VRWhu7FySJrdtsn2kB8vaHsuPiK+iK8kV0Iq97RovGkFz5KBjjpMNikTD2k8QUf8AqM/WSM/fprZBPxXiQ0hppUOxOyReR1FQqn3bn0p1iwi692mfqL/lXQoqxrWDFkYB68FUUTzg+QkdeKoXK3ZZFCRJdETSDcIB+SU+4/nD6kAenjV9ArNFIySvlOk83TscTIhZoRWGUEYO46YrNFZrVLXmrso1MZLIhc5JhbZf+G30fqnbfqOlUGW1vLFySJrdhjLDUoOOg1j2WG/mRX0RXkrnrXQir3tGi8aQXPloGOOkw6JSIh7R+IL/AO4LD9ZIz9+nNbYb3ivEfYV5pUOxxhI/UMyhVI9DmnZ8giznu0z9Rf8AKtyrirGtYMWRgHrwVBRPOD5CR14qgcr9lMcRD3ZErjpGB+SHvzvJ9uB6HrTAVcVmikpZXym7ynooWRCzAvL9K+euHcSu+HyZXXCx2KupAYDwZGHtYz9mfWvoevDxg7EAjyO9a09QIQQW3BWNRTmWxDrEJNt2o8QmHdxiMMR1jiZn94BZvwrr5a7Np7iTvr7UiE6mVjmWQ9fa/QB8Sd/DA602I4FUYVQPcAPwrZWrqwAERNDfdZto7kGVxd7LxFEFACgAAAAAYAA2AA8BivdFFIJ9FFFGaEIorGaNVCFmiivEkoUEsQAOpJwB9tCLr3WM1W+Jc/2seysZW/UG375wPhmq9Nz/AHc21vFgeitI33DH3Uyyklfjaw8cEhL2jTxm2lc7himLmuK847bxfnJo1PkWGf3etLuThHFLn84JSp2Otwi49Y8j+zW+27M7g/PkiQempj8MAffWwpom9+QeSVNfUP8A4oT54deqsl12hWa/NZ3+qh/FsVF3Hagv83AT9Zwv3AH8a9wdl6fTnY/VQL+Jau+Ds5tF+d3j+98f2QKv/s27z15Kh+5Sf4t681XJ+0u5PzY4lHqGY/HUB91ccvP163SRV90a/wAQavkPJVmv8yDj9Jmb45NdKctWg6W8P/LU/iKn6mmblGqGirnd6b3/AEle/N14etw/2YH4AVyy8w3DdbiX/mMPwNOVOHxAYEaAeiKP4VuVAOgA+yp+ujGUY5fCg9kzO70x5/KSa31w3SSZv23P8azouf8A5v69OzFFH3Hcwev6QOxTtlPp+0kWFwOvej9+tT3cg6u497MP4088Uaakdo/9Of6UHsU7JT6ftIscQfwkb7HP+dbV4rMOk0o/4j/507mjB6gGtRsYz1RP3R/lU/cWnNnP9Kv2V4yl5ftJuLjtyvSeb/mMfxNb05qvB0nk+0g/iKaj8v2p628J/wCEn+VaW5Usz/7eP7FA/Cp+thObPZR9pqW92X3S4j52vR/PE+9EP+GuiPtCvB1ZG96D+GKuz8jWR/mQPc7j/FWmTs9sz0V190jfxzUfU0pzZyCPoe0G5S8z8KsRdplyD7UcJHoHB+Oo/hXVH2ov9K3U+6Qj7tJqUk7M7Y9HlX0yp/Fa5pOy+P6M7jyyoPxxijTonbLeqNV2ozJ1/Mf2FmPtPi+lDIPcVP4kV1w9o1ocZ7xfemcfuk1Ev2XP4XCn3xEf4jXNN2ZXA+bJEfeXX8FNGro3ZOt6/CnW9pszaD6f0VbIueLI/wA9j3o4/Fa64+ZbQ9LiL/mKPxNL9+zq8H+zPuf/ADUVytyPfD+Z/rxn/FUfS0xyk9lb6+ub3oeR/aa0V/GwyrowPTDA/ga3A0m5OU7wdbd/sAb7lJrWODXUZyIZlJ8VRx+Aqv0LD3ZB15q33aUd6E8/hOjNGaTBmvE+lcp+1Kv+Ve149eJ/PTD6zMf7WaPtxOTgp+9NHejITlopNf6XXf8AvD/EUf6XXf8AvD/EUfbZN45/Cn75D/i7l8py1jNJxOa7w9J5D7jn+FH8o3znaS5J/VaX8FqPtzhm4I+9RnuscU480ZpQJZcRfwum95k/FjW4cl30pBaI/WeRdv6xNQaJg70g681YdqSO7kLj1wTTlv41GWdFA82A/E1xyczWi9biL7HB/CqNbdmdwfnvEo9CzH4YA++pW27MIx+cmdvqqF/HVVDDTtzkvwC0bU1r+7CBxKl5efLJf50n3I5/hXBL2k2+cJHK5PTZRk+Xzs/dXfbciWab93rP67E/d0+6pi14fFEMRxog/VUL+ArMmnGQJ87LYNrHd5zW8AT7lVyHma8l/M2TAeDSPp+4gfcTXZDbcRf85LBF6Rxl2x73OM/YansVmszKP+LQOfut2wO/5vJ5e1lHwcJx+ckllP6z6R5/MjCr8Qa7FiA2AAHurZRWRN80wGBuSh76/uGOm2iH9LKdKD6qj2n9+APU1FvyU851Xdy8m+dCgKg9ANx9oANWvFZrRspZ3cPdYPpmyfyXPhs9Pm6hrPlC0i+bChPXL5c58xqzj7KlljAGAAB5AY+6vdVPnu+mjNosUrxd7cJEzJpzpfrjUCM+PSgaUrrE+qtoxwtu1th4BWugCqVwvmSSC6uoLiU3EcIjZZBHmXVIQBEyxL7TZbwHgfXE9w7mq3m7zDMhiAaRZUaJkUgkMwcDbAzmh0Tm9b1ZsrXdblMUVWLrnCKWGbuGkQrDJKsz20vdaUxl1JX8oBqB2zkbgEVBcV5gkf5HEbiZVkgM0k1tA5kckDQUTu2IGckjT5ZAqzYHu6PFQ6Zo68kxKKgoOb7X5Mk4kJjY6EOhy8jAldKR41ucg9B4Gu/hPF0uELIsi4YqRJG0bAgA/NYA9GFZFjhmFcPaciu6iqm/F5F4w8bSEQLa98VONIYNguTjPT1xWeLc2JLZ3DW5lVkhaRJDE6KQBs0bOuG/6itNS648bc1TXNx8L8laqzVVs+booLa3E3fu3yeGSR1hlkADJu8kiqQD7LE758fGu+65xtU7sFmYyp3kYSKSQuv6uhTk+nWqmJ98lIlbbEqboqGt+bLV7c3HeBYlJViwKlWG2hlO4bJG3jkVB8P5nV+ITuZJFt4rYPpkR4gp1DUxR1B6Y3I91SInm+GSDK0WxzV1rGajeEcwR3JYRrKNIVsyQyRhlfOkprA1D2T06bZ61EcV4lNPemzt5O6CIJJ5gFZxqxpjjDZAYjByQdj8YEZJscFJkAF1ac1mqJx8XXDUFylzLcQqyiaKbQzaWONUbqq4OSB9uasd/wA1QRFVOt3ZQ4SKJ5X0HozKgOkepxUmI2BbjdQJRch2FlMUVDXnNcEYTJdmkQSKiRO8mg/TZFBKjfqcb7V5k5vtxFHKheVZc6O6ieRiF2YlVGVwTg5xg7VXVu3K2sbvU3RUD/ptad0kpkOiR+6U93JnvBnKMunKnbxxXTwXmSG6LrGWDR41o8bxuurdSUcAgEUGNwFyCgSNJsCpQmjNVfi/FZpr0WVu/c6Y+9mmChmCkgCOMNsGORuQdjUfzCl1w1Bcx3MtxEjKJop9DEqzBQUdVXSckD7c74wbthLrC+JyHW9ZumAubYBXijFUeLmsR8QujI8rRCOBokVGfSroHdtCDYdCWbpnGfCp6TnC2EcUis0gmBMaxxu7sF+d+TUZGnoc4wdjvUOheLYdZqzZWm+KmsUYqIuOaYEjjc68ygmOMRO0rY3P5EDUMeOQMeNaW52tBCkxkIR5O5B0PkS7ko66cocA9QKqI3nIFWMjN6ncVgioqz5ogkkjjBdXlRpEV4nQlVJB+cAAdvm9cb4qK45zOGVTbziPRdJbys0MjAtvqiUhevT2unhkZzUiNxNrKrpGgXVp7pfIfAUdyvkPgKgLznu0iLhmkJiYpJphlYIR4uwXAG/Xx8M10X/N1tEVBZnZ070CKN5D3X+1IQHC79T1o1b9xRpx7wpgRgeA+FZrh4TxuG5QvA4dQcEgEb4zjcCqhwSaW8mn13s0M0crKLdNCqsaEacoV1SA+JyOtSIyb3wsgyAWtjdX2jFQ0fNlsYZptZ0W7MkpKOCrJjUukjJO46CsPzdAJBGO9ZiYw2mGRghlxoErBcIfaHXoOuKrq3blbWN3qarNV6x5yjkvZbYJJlNChu6kILkOW1ELiNcKMMxGrJxnx2f6aWveBNTbv3Qk7t+5MnTQJtOgnOR167VOqflbxUCVhF7qdoqvXnPVpE0iszkxNpk0wyNo9XIXAX16HfGa3WXOFtLOsKM2pwShMbqkgUZJjcjDgDxFGqfa9ijWMva6m6KKKzWiKKKKEIooooQiqX2j2wk+RIVLKbqPUBn5hyGJI3AwevrV0rGKvG/QcHLORmm0tVW4+i8OtM2cKoDIgkKR6iqE4eUgbuwHTOeoqoX1q90eIC3eaXvILco7oUaQRuC4VdC5GBgALvn1psYo01rHPoY2x3+h/pZPg09uG71VKveaYLmwuIoxIJfks2qMwyLoIjK6CxXTnUQAAcnw6HHJwZSLjhWQRpsmDZB2Ohdj5H2Tt6GmBijFQJQAQBv27xZW1RJBJSj5dV7e34ZcPG5ihN0suEYtEZWOlygGRtvnHh6jLO4RxmK5QvCWKg6clHTJG5wHAJG/XGPga7sUAUSy6zEjHH3v/aIojHgDh0FROKxIeLTmVXMRsGV9Kscgt7SjSN2074G9RHeyrBdQQTPc2gtG0M0ZDRucKkIfA1HGfZxsMbDG7SxRpqwqLWwyty8lU09yTffzSzHHH7oW0pmhj+RwiERQlmnZoRr1NoYrg+zgaehJNb+Woz3/AAvYjTazBtjsTsAfL5p+FMXTQBQZxYgN6tZQICDcnq90pliddcxR2ii4rNNIAhJ7vI0ygeKgZ3HnUnPfW1zd3UjiU2z2iIW7mVWOJBlkVl1HTkHIB6HrTGxQFqTUXxtz4H1QKe2F+sVTeS7mbv5IRM1zaoiGOZ0KkOdu61YHeYUEk+G3nitPFe8seKNd92729wipKyKWMboFAcqN9OEHxbxwDeNNGKprvyJtmLHrmr6n8QL5G4VG5j40OIwfJbIO5lKiSUxOkcSAhmLNIoydvmjetVperw/iF18oDrHMITFMI3dSsSae7JQHBHlj6J8xV+xRipEwDdC2HHHZtt4blBhJOlfHlt+Ut+KS93xF7iWa5gguIojFLHEdtKj8lIDGzKc6mwQCM71th4klolukUlwlrMZpGnMBMpfUMKEMfshjnqmSDkY60w8UYqdeCACOshszUaixJB627UqLOM9zbbSbcULHUrBtJ+m4wCOozkDc1a+DKRxm+ODgx2+Dg4JCjOD0OMirZigCh9RpXwzv7gobBo2xyt7EKkca7yy4n8s7t5LeWMRSlAWaMrghyo304Ub/AFvQHzzLxpeIwG0sxJIZTHrkMTpHEiurlnaQDJ2+aN+vjV5xRiqiYAg2xH9ZXUmE4i+B6KoVlxCOz4ldhxKVMdsiaYZZC3dxjIGhSM7jy+6o2HgyW9tB3sz2d0O/miKIXVFdgTAwAKscafZ2J3xnBpn4oxVvqDs8L+Qtu9VGovmd/M3Stnmue+tbu8M9uHtjE8kKZZHEjMNaaW0B10E4Gc+WDWy9sohHbPA80qycSgld5EKkkAh3C6F9np7RGKZ2KMVb6nKwt7e39qv02dyql2gQvGkN3CpaS2k1YAJLRyew64G/Ur7gDUVxPhLQcNs0bJkNzBLL4nW7NJITjwBOM+lMIigis2zloAtl18rR0IJJ3pflD8n4yMHLPLp2O+Y9I0+e+23jUUt1JBLatCJFd+HwpITbvMmwUDCIQwYEHOdhsPGmrilr2hytBexSQu8bzBUkKuw1KGwBjO32UxTyax2hbP4sl52atulfq6tXIkcC2EaW7s8a611MpVi+ti+VPT2idvxqq82XlvdaTaJIOII6rGVikRlKsA3ePjSVAzuSevlmr5wPh8cMCJGulcasZJyW9piSSSSSScmu7FLiUNkL8Tj1dbmMujDevJLnjfDJP5S+TAEw3rwTv5D5OS0wA8NWhDk+LCvXGZjDdSSWEsnyh5UWW0aNikp2UuDp9gady4ONuo6VP2KB+LXDNuY4YUTf5quWZgB03IG/XarLprR0ujYEbB59CyzZFpAkHb6dYqi2s/d8Uv42Dq9ysAgYRuVJWJgW1qMKASNyRVe4LaQtbJZ3U15HIH0m2WIlNXeFlKsIjsdmLFsdTnG9NvFGKgVFhlu5YblY09znv54pflD3HGRg5LyYGDvmPSMeeSCNvGvUUZ1cE2PsxnVsfZ/8Oi+15e1tv41fsUYquv8ADq1lbUePV7oFZoopdMIooooQv//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a:solidFill>
                <a:srgbClr val="000000"/>
              </a:solidFill>
            </a:endParaRPr>
          </a:p>
        </p:txBody>
      </p:sp>
      <p:sp>
        <p:nvSpPr>
          <p:cNvPr id="45062" name="AutoShape 8" descr="data:image/jpeg;base64,/9j/4AAQSkZJRgABAQAAAQABAAD/2wCEAAkGBhISEBUUEhQVFRUWGBUVFxYYFBcYFxgVFBcXFRcVFRQYHCcgFxwjGRQWHy8gJCcpLCwsFx4xNTAqNiYrLSkBCQoKDgwOGg8PGi0kHiQsKiwvLDUqKjQpKSwsNSwtLCosLDApLC0sLCwsLCwpLCwsLSwsKSwsLCwpLCwsLCwsLP/AABEIAIsBawMBIgACEQEDEQH/xAAcAAACAgMBAQAAAAAAAAAAAAAABwUGAQMEAgj/xABMEAACAQMCAwUDBwcICAcBAAABAgMABBESIQUGMQcTQVFhInGRFDJCcoGhsSMzUmKCksEVQ3OisrPC0RY1U1SDk+HwJCU0RGN0wxf/xAAZAQACAwEAAAAAAAAAAAAAAAAABAECAwX/xAA1EQABAwICBwcEAgEFAAAAAAABAAIDBBEhMRITQVFxofAFMmGBkbHRFBUi4TPBUiMkQmJy/9oADAMBAAIRAxEAPwB40UUUIRRRRQhFFFFCEUUUUIRRRRQhFFFFCEUUUUIRRRWDQhZzRVJ5r5wa1lG+UyQGEcgAON0ZiO7l6E5VgVYKCMFjUpylzSl1GcEBgwwM74ZS+PsIkUeYjz41qYXhmnbBYiZhfoXxUze3qxLljgf9k/AZP2Uv+XucJruYaUZiFjGExnGlTJlm2iUyFtTnchECgnOOvtav9FvGgbSxZ2Hky6DC6/CcH7D5Vo7N7JVQBmbXs5hjzhMjZ7l12LkEERsdlxhScmmY4mtgMhzOSWkkc6YRjIZq/wBqzlAZFVX8VVi6g+jFVJ+ArdRRSKfRRRRQhFFFFCEUUUUIRRRRQhFFFFCEUUUUIRRRRQhFFFFCEUUUUIRRRRQhFFFFCEUUUUIRRRRQhFFFFCEUVhmxUEOe+H/71F+9Vmtc7IXVXOa3MqeoqEj52sGOBdQ/a4X7zipeGdXGVIYHoQQR8RQWubmEBzXZFbKKKKqrIooooQiiiihCKwazRQhV7iXLwlDyFmRyT7aKjSiJchY4SwITOMnA3LHpStu4ZuG3KSKpT2tYjkuInlPssoLiMDSSsjeBAydzTpv+JRQIXmdUQdWY4G/h6n0pd8w8/WEwaOOKRtRyXWCE6vHZZwfHxKZ2roUj5MRo3btXPq2R2vpWdsUZ2gcdF1bWzoQfZUygHOiV01KvwEmR6Dyqc7Or1YrUySyMkIHUqkcAcn2sMfyksmerfN8B0pd8QYIumJZkikOWEoX2niZlyrKoBC6iMDoc1K8t8Oa+7uF58iLUEhLacDSZAw8wWypIywDA9KfkhaIdHJt+vhIRzuM2lmSFdOJdr0Ktpt4XmOQASe7U5/RGCxPppFe+AdoVzdPpW0UZBYEzMMhTpYr+TJfSdjpBwTvit9r2awxqCmGYYDLIAUkUH5rjfSxGk616MoYDBZTbreyRBso65z4k406iepbAAyd9q5kj6cNsxt/EkrpMZOTd7reAC9wSEjJGP+/UA/ECttYqO4hzHawHE08aH9EuNX7vWlAC42AThIaMSpKiqwnaXw0tj5R6bxSgfvFMVNcP43bzjMMscn1XBI94zkVd0T294EeSo2Vju6QfNdtFYzWazWiKKKKEIorGaj+IcxWsBxNPHGfJnAb7F61IBOAUFwGJUjRVYHaXw3Vj5RvnH5qYD94pjHrmpjh/Href8zNHJ5hXBI965yKu6J7e8CPJUbKx2RB8130VjNZrNaIoorBNCFmioS751sYiQ9zHkdQrayD5EJmujh3MtrOcQzxu36IYav3Tv91XMbwLkG3BUEjCbXF+Kk6KKKoroooooQiiiihCKKKKEIooooQsGvn7m2zWHiE6Y9gSlsA/RfEmAfDZsV9BGkJ2kf6yufen90ldPsw/6hHguZ2kP9MHxTBveyOzZfybSxNvg6tQ/aVhuPcRVBu4b3hFzpVyufaUjPdSrnxU7E+BHUZ69DT3XpVN7VrBXsDIR7UToyn6zBGHuw33Cq01U8vDJDcHDFWqaZgYXx4EY4KY5R5nS+txIBpYHTIv6LjfbzBByD61N0oOx26IvJY/ovDqP1o3UL90jU3s0vVRCKUtGSYpZTLEHHNZorll4pCpw0sanyLqD95roSQEZBBHmDS1kxcL1RRRQpRWq6uFRGdzhVUsxPQKoJJ+ArZmuPiTQtGyTMgRgVYMwAKnqpz5japGJUE4JV3fDbzi0hmYMkembuUYbLoEehT6sZBk/qN5DF+4XybbWy50j2Rux26AZYnzwiHPmufE1M2c8RGImRhkn2WB3JyenqagO0i/MXDpQvzpSsI9dZ9oAeqBhTZmfKRGMBlZJiFkQMhxOaoq2f8AKRvLhRiGCF44IwMBQi6o9IxtsCSMfSxXPwTl5rrh3eRHTNBMFU5wcH2wcjcHVKMH0ph8icPCcORM5VlLK2Nyk35QZ9R3hFVrsWmDRXKEdDE376sP8FNmchj9DJpFuGXNKagFzA7NwN/fkrTyJzKby1DP+dQ6JB09obhseowffkeFTl9fxwxtJKwRFGWY9AP4n0qqcD4WbXikyKCI7iNpfHAZJB8NpiMfqmqf2k8xPdXQtYslI2CaR9OcnH3E6R66vSlm04llszBufAJp05iiu7F2XEo5g5/ur2XubQOiHZVTPev6sR80eg6eJPhrseye9kGXMUWd8M5Zsnz0gj76Y3J3KUdlCAADKwzJJ4k/og+CjwH29TVgxV3Vmr/GAADftKzbRmT8pzc7tgSgm7H7sD2ZYWPkS6/fpNVnivL13ZsGljePB9mRTlc9PZkU7H0yDX0LivE0CupVgGUjBUgEEHwIPUVLO0ZB3wCEP7OjPduClNyn2pSRER3hMkfQSYzIn1sfPX+t76bME6uoZCGVgCrA5BB3BBHUYpR9oPIHybNxbg9z9NPGMnxHmh+4+h9nf2V81FJPkkh9h8mI/ov1Ke5tz7x+tV6iCOWPXQ+YVIJ5IpNTN5FNmtN3dpEjPIwVFBLMegA8a3Uoe1DmRp7gWkWSkZAYD+cmOMDHjpyAB5k+QpGnhMz9H1T1RMIWaXovHMfaJc3cnc2YdEY6V0A99J67boPHA323PgNFh2U30g1Sd3FnJw7lnz66QR99MPkvlBLKEZAMzAGR+u/6CnwUdPXrVkxTTqwRfhAABv2lKNozL+UxJO7YEoZex67A9mWFj5ZcffpNVni3LV3ZkNNGyAHaRTlc9BiRfmnfbODX0JivMsIYFWAIIwQRkEHwIPWhnaMo71iEP7OiPdwKUPKnahLCRHdkyx7DX1kQev8AtB7/AGvU9KbdrdJIiujBkYAqwOQQehBpVdoPZ+IAbi2B7vOZI+ujP01/U8x4e7pr7LeaTFMLWQ/k5SdGfoSdcD0b8ceZrSeCOaPXQ+YWcE0kMmpl8im8WpM84c5TX8/ye21dyW0KidZj01Mf0fIdMbn0ZPPN6YuHXDDIOjQCOoMhEYI/fqgdj9mjXMrn50cYC+ms4JH2Lj9o1nSNayN07he2XFa1Ti+RsINr58F02HY05QGW4VG/RWPUB6aiwz8KheJ8iz2VxCzYkiMsQEigjB1rgOv0ST03I9adorxNbq6lWAIPUGqtr5b/AJG43KxoIrfiLFbKKKKQT6KKKKEIooooQiiiihCKKKKELBpDdpP+srn9j+6Sn1SG7SR/5nc5/U/ukrp9mfynh8Lmdpfxjj8p7qdqoHa5x1VtxbAgvKVZhndY0OQT5ZYADzw3lWb3jnHHXEVksWR11xu3vGXAH2g1A8O7Mr25lMl43dhjl2LB5T7gMqNhsSdttjVKeJkbhJI4YbL3PJWnmfI3VxtOO22C6uxzhTd5NcEEKF7pT4EsQ7/DSn71TvaPYXNybe2tw3tF3c5Kxqq6VHeMPVjgb5wcA42tvDOGR28SxRKFRRgAfEknxJO5PjXTispKkum1oHBbR0wbDqieKWSdi40b3Pt48Ihpz+9k1WLG/ueEXuhidKkd4gJMckbYOpR543B6gjHmKelKDthVflkZHUwjPns74/E03S1D5n6uTEG+xKVVOyFmsjwIsm7HICAQcggEH0NcHHuPw2cJlmbA6ADdmY9FUeJ2+zBJrZwMH5LBnr3UeffoFKbmy8fiPFVt0OEV+4X0wfysmPP2W+xBSVPAJHkHIYngnJ5zGwEZnJdq8X4pxZ2FvmCAHBKsUUejSj2nb0XbzHjXV/8AxglSWusyHx7rI+3L5PvpjcO4dHBEsUS6UQBQPd4k+JPUnxrqrQ1jmm0Q0R1mqCka4XlOkeskruTeTJ7Lii96oK93KUkXJUn2Rgn6LYPQ+uM4NW3nmwMtvHg6WWeFkPhrLaIwfQu6j7aseK0XtqJE0nzVh6MjB1P2MoP2Vk+odI8PdmtWQNYwsbktkcYUYAwPIbdd+lLDsSbe6+rb/wD60yeJ3HdwSOdgiOx/ZUn+FLfsTXe69Ftx/fVrCP8Abyn/AM+6yl/njHH2TB43cLDDJcEZaKKRh64UnT9pApR9mFj33EVZ8t3avKSd8tsoJ9cuT7xTQ53/ANXXP9E/4Uu+x9wL6QeJhbH2PHWtNhTyOHBY1ONRG05JwYrNFFc1dNFFFFCFquYFdGRwGVgVZT0KkYIP2V8+cY4e9lePGCdUMgKN44GHjY+uNJPrmvoikv2tIBxHbxhjJ9+px+AFdPs55EhbsIXM7RYNWH7QU1v5YX5H8p+h3Pf/ALOjvPwpQdndqbjiaNJuV1zt6sPH99wavyqf9Hj/APSY/s90T/ZqmdkjAcQPrC4H7yH8AatA3QilI4Ks7i6WIHinNRRRXKXVRRRRQheJogylWAKkEEHcEEYIIr595j4WbO8kjUkd24aNvHScOhyepAwM+Yr6FpO9r8IF7GR1aFc/Y7gV0uznkSluwhc3tFl4w7aCmDfR/wAocLOkDM8AZQegkKh1B8sOB8KT3LPH5LC6Emk7ZSRDsSufaXfowIz7xjxpyciqf5Nts/7MfDJx92KjebezmG8Yyoe6mI3YDKvjprXzxtqG/nnAogmZE58T+6SieF8gbKzvAKe4LzBBdR64JAw8R0ZT5MvUVJV8+8U4HecPlBcNGc4WWNjpPorjHl0ODt0q18r9q8isI7z20O3egYZfV1GzD1GD76iWhNtOI6Q5oirhfQlFimvRXiKUMAykEEAgjcEHcEHxr3XOXSRRRRQhFFFFCEUUUUIRRRRQhYNIntNH/mVx7k/ulp7mkV2mkHiU+PKMH392v+ddLs3+U8Phc3tL+IcU84+gr1Wq2fKKfMA/EVtrmrohFVHnHtAjsz3Ua97OcexnCoD01keJ8FG/uyKtcjYBPlv8KS3IbC64ssku5JkmwfF8EqN/LOR5aR5U3TRNfpPdk0eqUqZXNLWNzcfRT8txx+6XKoLdD0A0RsQfD2iXB+FUPmHhFxbzabnPeMA+S+ssCSoJbJJ+aetfRNJrtgP/AI9f6BP7clO0U5dJoBoA8Ak62DRj0i4kptcK/wDTxf0cf9kUm+Q5McYTX1LTD9sq/wD1py8MH5CL6if2RST5ptXsOKOybESCePyKs2vHu1al9wrGiGlrI9pC2rTo6D9gKeorNR/AuNxXcCzRHIYbjxVvFG8iP+vQ1IVziC02K6LSCLhFFFFQpVY7SL/uuHTecmIh66zhv6uqq92MW+IriT9J40/cUt/+lR3a/wAbDzR2ynIjzI/12GFHoQuT+2Kt3Znw/uuHRkjBkLSn9o4U/uha6Rbq6THNxXNDtZV4ZNCsXE7ITQyRN0kR0PudSp/GkTyvxI2N+jSbBGaOUeQOUf34O/7NP80qu1LlFlc3cS5Vsd8B9FhsJMeRGx8iAfE4ihkbcxPycpro3WErM2ppRvkAjcHcHzHnXulFyL2jfJ1WC5yYhskg3MY/RYDcr5Y3Hu6NazvY5UDxurqejKwIP2ilZ6d8LrO9UzBUMmbdvot9FFYJrBMINIrm+7N9xNhFvqZYIz7vYz7tRY58qu3PvaBHHG0Fq4eVsq7qciNejYYdX8Num5Phng7LOUCCLuVcDGIFI6gjBlx5Y2X0JPlXTpm/TsMz+AXLqXa94hZxKYf8mJ8n7jA0d33WNvm6dGMe6kVwS9bh9+rPn8jIUkG+67o5A8diSPPavoGlf2qconPyyIZGAJgPDGwlx5YwD5YB8zVKGQaRjfk73V62I6IkZm1M2GYMoZSCpAII6EHcEGvdJ3kXtD+SgQXGpofoMMlo/wBXHVk9248Mjo2rHiEcyB4nV0PRlYEe7bx9KXnp3wusct6ZgqGzNuM9y6KKKKXTCwaRnPl+bviTLF7WCtun6zA4P9dmH2VeOe+0KOGNobZw07ZUspyIh0Jz019QB4dT5GG7LeUGLi7lXCr+ZU/SJ2MmP0QMgeec+AJ6dK3UMM7+A8Vy6p2veIWeaZfC7IQwRxL0jRUHuRQv8K6q8sdj7qjOXOYYry3WaI9R7S+KPgEo3qM/aMHxrnWJBculcCzVIXNqkilJFV1YYKsAQR5EHrSY7ROUEs5UeLPdS6sLnOh1xlQTuVIOR7j6U7KVnbFxZWaGBd2TVI/6uoAID6kZPw86doHPEoDcjmkq9jDESc9inOyXiLSWJRjnupGRfqEK4+BYj3AVd6pXZRwxorHW23fO0g+phUX46S3uYVdawqba51t63pr6pt9yKKKKXTCKKKKEIooooQiiiihCwa+fea52mvbiTS2GkYA4O6p7Cnp4hQa+g68haapqjUOLrXStTT69obeyi+U7/vrKBz1Mahtse2g0vt4e0pqWrArNLOIJJCYaLAArBFJHmPlS6sboyQq+gOXiljBOkE5CtjOCM6d9mHvIp31it6eoMJJAuDsWM9OJgATYjalNwrnbi9ywiiRCx6uYiNI8WZidI+HuFQ/aDw2dLpRNI08hhQs+gAAln9hAo2UY8d9yaeAFBFbsrAx+k1gHW9YPoy9mi55Kh+UOKCeyhcbEIqOMEYdAFYYPqMj0Irl5z5PS+iAzplTJjfHTPVW/VOB7iAfQ2MCs0oJC1+mzBNmMOZoOxSCeO/4XKT+UhPQsN4n8tzlW9M7jPhUkna1fAbtCfUx7/cwH3U6WUHrvWlLCMHIjQHzCKD8cU8a1j8ZIwT14JEUT2YRyEBVTkK5vblflN1IdByIowoVT5ytgZPkATjqcHY1Jc5c2R2MGo4Mj5ESZ+cw6k/qrkE/YPGrABXiaBXGGUMPIgEfA0kZGufpEYbk4I3NZog471813NwzuzuSzsSzMepY7k19D8vRqtpAFIKiKIAjoRoGD9taRyjYg5+SW+R/8KfhjFSqgDpTNXVNnADRayWpKUwElxvdeq8ugIIIyDsR4EeRr1mikU+ljzT2UEsZLIgZ3MLHAH9G3h9U7eo6VRWhu7FySJrdtsn2kB8vaHsuPiK+iK8kV0Iq97RovGkFz5KBjjpMNikTD2k8QUf8AqM/WSM/fprZBPxXiQ0hppUOxOyReR1FQqn3bn0p1iwi692mfqL/lXQoqxrWDFkYB68FUUTzg+QkdeKoXK3ZZFCRJdETSDcIB+SU+4/nD6kAenjV9ArNFIySvlOk83TscTIhZoRWGUEYO46YrNFZrVLXmrso1MZLIhc5JhbZf+G30fqnbfqOlUGW1vLFySJrdhjLDUoOOg1j2WG/mRX0RXkrnrXQir3tGi8aQXPloGOOkw6JSIh7R+IL/AO4LD9ZIz9+nNbYb3ivEfYV5pUOxxhI/UMyhVI9DmnZ8giznu0z9Rf8AKtyrirGtYMWRgHrwVBRPOD5CR14qgcr9lMcRD3ZErjpGB+SHvzvJ9uB6HrTAVcVmikpZXym7ynooWRCzAvL9K+euHcSu+HyZXXCx2KupAYDwZGHtYz9mfWvoevDxg7EAjyO9a09QIQQW3BWNRTmWxDrEJNt2o8QmHdxiMMR1jiZn94BZvwrr5a7Np7iTvr7UiE6mVjmWQ9fa/QB8Sd/DA602I4FUYVQPcAPwrZWrqwAERNDfdZto7kGVxd7LxFEFACgAAAAAYAA2AA8BivdFFIJ9FFFGaEIorGaNVCFmiivEkoUEsQAOpJwB9tCLr3WM1W+Jc/2seysZW/UG375wPhmq9Nz/AHc21vFgeitI33DH3Uyyklfjaw8cEhL2jTxm2lc7himLmuK847bxfnJo1PkWGf3etLuThHFLn84JSp2Otwi49Y8j+zW+27M7g/PkiQempj8MAffWwpom9+QeSVNfUP8A4oT54deqsl12hWa/NZ3+qh/FsVF3Hagv83AT9Zwv3AH8a9wdl6fTnY/VQL+Jau+Ds5tF+d3j+98f2QKv/s27z15Kh+5Sf4t681XJ+0u5PzY4lHqGY/HUB91ccvP163SRV90a/wAQavkPJVmv8yDj9Jmb45NdKctWg6W8P/LU/iKn6mmblGqGirnd6b3/AEle/N14etw/2YH4AVyy8w3DdbiX/mMPwNOVOHxAYEaAeiKP4VuVAOgA+yp+ujGUY5fCg9kzO70x5/KSa31w3SSZv23P8azouf8A5v69OzFFH3Hcwev6QOxTtlPp+0kWFwOvej9+tT3cg6u497MP4088Uaakdo/9Of6UHsU7JT6ftIscQfwkb7HP+dbV4rMOk0o/4j/507mjB6gGtRsYz1RP3R/lU/cWnNnP9Kv2V4yl5ftJuLjtyvSeb/mMfxNb05qvB0nk+0g/iKaj8v2p628J/wCEn+VaW5Usz/7eP7FA/Cp+thObPZR9pqW92X3S4j52vR/PE+9EP+GuiPtCvB1ZG96D+GKuz8jWR/mQPc7j/FWmTs9sz0V190jfxzUfU0pzZyCPoe0G5S8z8KsRdplyD7UcJHoHB+Oo/hXVH2ov9K3U+6Qj7tJqUk7M7Y9HlX0yp/Fa5pOy+P6M7jyyoPxxijTonbLeqNV2ozJ1/Mf2FmPtPi+lDIPcVP4kV1w9o1ocZ7xfemcfuk1Ev2XP4XCn3xEf4jXNN2ZXA+bJEfeXX8FNGro3ZOt6/CnW9pszaD6f0VbIueLI/wA9j3o4/Fa64+ZbQ9LiL/mKPxNL9+zq8H+zPuf/ADUVytyPfD+Z/rxn/FUfS0xyk9lb6+ub3oeR/aa0V/GwyrowPTDA/ga3A0m5OU7wdbd/sAb7lJrWODXUZyIZlJ8VRx+Aqv0LD3ZB15q33aUd6E8/hOjNGaTBmvE+lcp+1Kv+Ve149eJ/PTD6zMf7WaPtxOTgp+9NHejITlopNf6XXf8AvD/EUf6XXf8AvD/EUfbZN45/Cn75D/i7l8py1jNJxOa7w9J5D7jn+FH8o3znaS5J/VaX8FqPtzhm4I+9RnuscU480ZpQJZcRfwum95k/FjW4cl30pBaI/WeRdv6xNQaJg70g681YdqSO7kLj1wTTlv41GWdFA82A/E1xyczWi9biL7HB/CqNbdmdwfnvEo9CzH4YA++pW27MIx+cmdvqqF/HVVDDTtzkvwC0bU1r+7CBxKl5efLJf50n3I5/hXBL2k2+cJHK5PTZRk+Xzs/dXfbciWab93rP67E/d0+6pi14fFEMRxog/VUL+ArMmnGQJ87LYNrHd5zW8AT7lVyHma8l/M2TAeDSPp+4gfcTXZDbcRf85LBF6Rxl2x73OM/YansVmszKP+LQOfut2wO/5vJ5e1lHwcJx+ckllP6z6R5/MjCr8Qa7FiA2AAHurZRWRN80wGBuSh76/uGOm2iH9LKdKD6qj2n9+APU1FvyU851Xdy8m+dCgKg9ANx9oANWvFZrRspZ3cPdYPpmyfyXPhs9Pm6hrPlC0i+bChPXL5c58xqzj7KlljAGAAB5AY+6vdVPnu+mjNosUrxd7cJEzJpzpfrjUCM+PSgaUrrE+qtoxwtu1th4BWugCqVwvmSSC6uoLiU3EcIjZZBHmXVIQBEyxL7TZbwHgfXE9w7mq3m7zDMhiAaRZUaJkUgkMwcDbAzmh0Tm9b1ZsrXdblMUVWLrnCKWGbuGkQrDJKsz20vdaUxl1JX8oBqB2zkbgEVBcV5gkf5HEbiZVkgM0k1tA5kckDQUTu2IGckjT5ZAqzYHu6PFQ6Zo68kxKKgoOb7X5Mk4kJjY6EOhy8jAldKR41ucg9B4Gu/hPF0uELIsi4YqRJG0bAgA/NYA9GFZFjhmFcPaciu6iqm/F5F4w8bSEQLa98VONIYNguTjPT1xWeLc2JLZ3DW5lVkhaRJDE6KQBs0bOuG/6itNS648bc1TXNx8L8laqzVVs+booLa3E3fu3yeGSR1hlkADJu8kiqQD7LE758fGu+65xtU7sFmYyp3kYSKSQuv6uhTk+nWqmJ98lIlbbEqboqGt+bLV7c3HeBYlJViwKlWG2hlO4bJG3jkVB8P5nV+ITuZJFt4rYPpkR4gp1DUxR1B6Y3I91SInm+GSDK0WxzV1rGajeEcwR3JYRrKNIVsyQyRhlfOkprA1D2T06bZ61EcV4lNPemzt5O6CIJJ5gFZxqxpjjDZAYjByQdj8YEZJscFJkAF1ac1mqJx8XXDUFylzLcQqyiaKbQzaWONUbqq4OSB9uasd/wA1QRFVOt3ZQ4SKJ5X0HozKgOkepxUmI2BbjdQJRch2FlMUVDXnNcEYTJdmkQSKiRO8mg/TZFBKjfqcb7V5k5vtxFHKheVZc6O6ieRiF2YlVGVwTg5xg7VXVu3K2sbvU3RUD/ptad0kpkOiR+6U93JnvBnKMunKnbxxXTwXmSG6LrGWDR41o8bxuurdSUcAgEUGNwFyCgSNJsCpQmjNVfi/FZpr0WVu/c6Y+9mmChmCkgCOMNsGORuQdjUfzCl1w1Bcx3MtxEjKJop9DEqzBQUdVXSckD7c74wbthLrC+JyHW9ZumAubYBXijFUeLmsR8QujI8rRCOBokVGfSroHdtCDYdCWbpnGfCp6TnC2EcUis0gmBMaxxu7sF+d+TUZGnoc4wdjvUOheLYdZqzZWm+KmsUYqIuOaYEjjc68ygmOMRO0rY3P5EDUMeOQMeNaW52tBCkxkIR5O5B0PkS7ko66cocA9QKqI3nIFWMjN6ncVgioqz5ogkkjjBdXlRpEV4nQlVJB+cAAdvm9cb4qK45zOGVTbziPRdJbys0MjAtvqiUhevT2unhkZzUiNxNrKrpGgXVp7pfIfAUdyvkPgKgLznu0iLhmkJiYpJphlYIR4uwXAG/Xx8M10X/N1tEVBZnZ070CKN5D3X+1IQHC79T1o1b9xRpx7wpgRgeA+FZrh4TxuG5QvA4dQcEgEb4zjcCqhwSaW8mn13s0M0crKLdNCqsaEacoV1SA+JyOtSIyb3wsgyAWtjdX2jFQ0fNlsYZptZ0W7MkpKOCrJjUukjJO46CsPzdAJBGO9ZiYw2mGRghlxoErBcIfaHXoOuKrq3blbWN3qarNV6x5yjkvZbYJJlNChu6kILkOW1ELiNcKMMxGrJxnx2f6aWveBNTbv3Qk7t+5MnTQJtOgnOR167VOqflbxUCVhF7qdoqvXnPVpE0iszkxNpk0wyNo9XIXAX16HfGa3WXOFtLOsKM2pwShMbqkgUZJjcjDgDxFGqfa9ijWMva6m6KKKzWiKKKKEIooooQiqX2j2wk+RIVLKbqPUBn5hyGJI3AwevrV0rGKvG/QcHLORmm0tVW4+i8OtM2cKoDIgkKR6iqE4eUgbuwHTOeoqoX1q90eIC3eaXvILco7oUaQRuC4VdC5GBgALvn1psYo01rHPoY2x3+h/pZPg09uG71VKveaYLmwuIoxIJfks2qMwyLoIjK6CxXTnUQAAcnw6HHJwZSLjhWQRpsmDZB2Ohdj5H2Tt6GmBijFQJQAQBv27xZW1RJBJSj5dV7e34ZcPG5ihN0suEYtEZWOlygGRtvnHh6jLO4RxmK5QvCWKg6clHTJG5wHAJG/XGPga7sUAUSy6zEjHH3v/aIojHgDh0FROKxIeLTmVXMRsGV9Kscgt7SjSN2074G9RHeyrBdQQTPc2gtG0M0ZDRucKkIfA1HGfZxsMbDG7SxRpqwqLWwyty8lU09yTffzSzHHH7oW0pmhj+RwiERQlmnZoRr1NoYrg+zgaehJNb+Woz3/AAvYjTazBtjsTsAfL5p+FMXTQBQZxYgN6tZQICDcnq90pliddcxR2ii4rNNIAhJ7vI0ygeKgZ3HnUnPfW1zd3UjiU2z2iIW7mVWOJBlkVl1HTkHIB6HrTGxQFqTUXxtz4H1QKe2F+sVTeS7mbv5IRM1zaoiGOZ0KkOdu61YHeYUEk+G3nitPFe8seKNd92729wipKyKWMboFAcqN9OEHxbxwDeNNGKprvyJtmLHrmr6n8QL5G4VG5j40OIwfJbIO5lKiSUxOkcSAhmLNIoydvmjetVperw/iF18oDrHMITFMI3dSsSae7JQHBHlj6J8xV+xRipEwDdC2HHHZtt4blBhJOlfHlt+Ut+KS93xF7iWa5gguIojFLHEdtKj8lIDGzKc6mwQCM71th4klolukUlwlrMZpGnMBMpfUMKEMfshjnqmSDkY60w8UYqdeCACOshszUaixJB627UqLOM9zbbSbcULHUrBtJ+m4wCOozkDc1a+DKRxm+ODgx2+Dg4JCjOD0OMirZigCh9RpXwzv7gobBo2xyt7EKkca7yy4n8s7t5LeWMRSlAWaMrghyo304Ub/AFvQHzzLxpeIwG0sxJIZTHrkMTpHEiurlnaQDJ2+aN+vjV5xRiqiYAg2xH9ZXUmE4i+B6KoVlxCOz4ldhxKVMdsiaYZZC3dxjIGhSM7jy+6o2HgyW9tB3sz2d0O/miKIXVFdgTAwAKscafZ2J3xnBpn4oxVvqDs8L+Qtu9VGovmd/M3Stnmue+tbu8M9uHtjE8kKZZHEjMNaaW0B10E4Gc+WDWy9sohHbPA80qycSgld5EKkkAh3C6F9np7RGKZ2KMVb6nKwt7e39qv02dyql2gQvGkN3CpaS2k1YAJLRyew64G/Ur7gDUVxPhLQcNs0bJkNzBLL4nW7NJITjwBOM+lMIigis2zloAtl18rR0IJJ3pflD8n4yMHLPLp2O+Y9I0+e+23jUUt1JBLatCJFd+HwpITbvMmwUDCIQwYEHOdhsPGmrilr2hytBexSQu8bzBUkKuw1KGwBjO32UxTyax2hbP4sl52atulfq6tXIkcC2EaW7s8a611MpVi+ti+VPT2idvxqq82XlvdaTaJIOII6rGVikRlKsA3ePjSVAzuSevlmr5wPh8cMCJGulcasZJyW9piSSSSSScmu7FLiUNkL8Tj1dbmMujDevJLnjfDJP5S+TAEw3rwTv5D5OS0wA8NWhDk+LCvXGZjDdSSWEsnyh5UWW0aNikp2UuDp9gady4ONuo6VP2KB+LXDNuY4YUTf5quWZgB03IG/XarLprR0ujYEbB59CyzZFpAkHb6dYqi2s/d8Uv42Dq9ysAgYRuVJWJgW1qMKASNyRVe4LaQtbJZ3U15HIH0m2WIlNXeFlKsIjsdmLFsdTnG9NvFGKgVFhlu5YblY09znv54pflD3HGRg5LyYGDvmPSMeeSCNvGvUUZ1cE2PsxnVsfZ/8Oi+15e1tv41fsUYquv8ADq1lbUePV7oFZoopdMIooooQv//Z"/>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a:solidFill>
                <a:srgbClr val="000000"/>
              </a:solidFill>
            </a:endParaRPr>
          </a:p>
        </p:txBody>
      </p:sp>
      <p:pic>
        <p:nvPicPr>
          <p:cNvPr id="45063" name="Picture 10" descr="http://oos.soest.hawaii.edu/pacioos/voyager/images/hi_state_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5040" y="484101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1" descr="http://oos.soest.hawaii.edu/pacioos/voyager/images/hi_dlnr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17108" y="4039699"/>
            <a:ext cx="60166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2" descr="http://oos.soest.hawaii.edu/pacioos/voyager/images/hi_dar_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15250" y="3471496"/>
            <a:ext cx="1428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3" descr="http://oos.soest.hawaii.edu/pacioos/voyager/images/uh_logo.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52827" y="2717799"/>
            <a:ext cx="6080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4" descr="http://oos.soest.hawaii.edu/pacioos/voyager/images/soest_logo_squar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41946" y="1838203"/>
            <a:ext cx="7016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5" descr="http://oos.soest.hawaii.edu/pacioos/voyager/images/himb_logo.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69544" y="1102580"/>
            <a:ext cx="5730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3" descr="TigersharkSPO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05191" y="5103535"/>
            <a:ext cx="1336929" cy="87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4" descr="TigersharkPA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06730" y="5073129"/>
            <a:ext cx="1549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pPr>
              <a:defRPr/>
            </a:pPr>
            <a:r>
              <a:rPr lang="en-US" sz="3600" dirty="0" smtClean="0"/>
              <a:t>Management Response: </a:t>
            </a:r>
            <a:br>
              <a:rPr lang="en-US" sz="3600" dirty="0" smtClean="0"/>
            </a:br>
            <a:r>
              <a:rPr lang="en-US" sz="2700" dirty="0" smtClean="0"/>
              <a:t>Tiger </a:t>
            </a:r>
            <a:r>
              <a:rPr lang="en-US" sz="2700" dirty="0"/>
              <a:t>Shark Case in Hawai’i  </a:t>
            </a:r>
          </a:p>
        </p:txBody>
      </p:sp>
      <p:pic>
        <p:nvPicPr>
          <p:cNvPr id="18" name="Picture 17" descr="iStock_000016993585_Sm.jpg"/>
          <p:cNvPicPr>
            <a:picLocks noChangeAspect="1"/>
          </p:cNvPicPr>
          <p:nvPr/>
        </p:nvPicPr>
        <p:blipFill rotWithShape="1">
          <a:blip r:embed="rId12" cstate="email">
            <a:alphaModFix/>
            <a:extLst>
              <a:ext uri="{28A0092B-C50C-407E-A947-70E740481C1C}">
                <a14:useLocalDpi xmlns:a14="http://schemas.microsoft.com/office/drawing/2010/main"/>
              </a:ext>
            </a:extLst>
          </a:blip>
          <a:srcRect/>
          <a:stretch/>
        </p:blipFill>
        <p:spPr>
          <a:xfrm>
            <a:off x="0" y="5978004"/>
            <a:ext cx="9144000" cy="868275"/>
          </a:xfrm>
          <a:prstGeom prst="rect">
            <a:avLst/>
          </a:prstGeom>
        </p:spPr>
      </p:pic>
      <p:pic>
        <p:nvPicPr>
          <p:cNvPr id="17" name="Picture 16" descr="PacIOOS_logo_final.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70870" y="6146806"/>
            <a:ext cx="1383688" cy="530352"/>
          </a:xfrm>
          <a:prstGeom prst="rect">
            <a:avLst/>
          </a:prstGeom>
        </p:spPr>
      </p:pic>
      <p:pic>
        <p:nvPicPr>
          <p:cNvPr id="19" name="Picture 18" descr="OTNLogo_noDal_white.t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919810" y="6146806"/>
            <a:ext cx="1439495" cy="548640"/>
          </a:xfrm>
          <a:prstGeom prst="rect">
            <a:avLst/>
          </a:prstGeom>
        </p:spPr>
      </p:pic>
    </p:spTree>
    <p:extLst>
      <p:ext uri="{BB962C8B-B14F-4D97-AF65-F5344CB8AC3E}">
        <p14:creationId xmlns:p14="http://schemas.microsoft.com/office/powerpoint/2010/main" val="11292938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28600"/>
            <a:ext cx="8686800" cy="1143000"/>
          </a:xfrm>
        </p:spPr>
        <p:txBody>
          <a:bodyPr/>
          <a:lstStyle/>
          <a:p>
            <a:pPr algn="l" eaLnBrk="1" hangingPunct="1"/>
            <a:r>
              <a:rPr lang="en-GB" altLang="en-US" sz="3200" dirty="0" smtClean="0"/>
              <a:t>Southern Ocean: Using all sources</a:t>
            </a:r>
            <a:endParaRPr lang="en-US" altLang="en-US" sz="3200" dirty="0" smtClean="0"/>
          </a:p>
        </p:txBody>
      </p:sp>
      <p:sp>
        <p:nvSpPr>
          <p:cNvPr id="38916" name="AutoShape 5" descr="data:image/jpeg;base64,/9j/4AAQSkZJRgABAQAAAQABAAD/2wCEAAkGBxMTEhQUExQWFhQXGBgbGBgYGBwcGxoeGBoZGBwaGBwdHCggHhslHB0XIjEhJSkrLi4uHB8zODMsNygtLisBCgoKDg0OGhAQGiwkHyQsLCwsLCwsLCwsLCwsLCwsLCwsLCwsLCwsLCwsLCwsLCwsLCwsLCwsLCwsLCwsLCwsLP/AABEIALcBEwMBIgACEQEDEQH/xAAbAAABBQEBAAAAAAAAAAAAAAAEAAIDBQYBB//EAD0QAAECBAQDBQcEAQMDBQAAAAECEQADITEEEkFRBWFxBhMigZEyQqGxwdHwFCNS4WIVM/EHcoIkRFSSov/EABkBAAMBAQEAAAAAAAAAAAAAAAABAgMEBf/EACoRAAICAgICAQIFBQAAAAAAAAABAhESIQMxQVEEYYEicXKhsTJCUpHR/9oADAMBAAIRAxEAPwDMjCFNEOvmBEkvDKNSlT9Kj4Rpk4iVhaSlBa9Sk0HKzk/CAZva1bkZQDXfd/WPay9I8XYLh+ACYXCwg7KDP0g6T2bxAPhCVDZ3iKV2sl++kA7ivl+NHJ/aZBHhns3umWT5WaE5MKfksZXBXLLllKuVU+e0WEvgaAPHkI5t84yB7XzhYIUQbqe3QGkQK7Vz3JIlknVjTpX5wm5DwNbi5eFRZZO6Ugn7j1iMHCFOYBBIvmUEN0cj4P0jMyu061UVLlrP+SW+TRFNxWGWf3ETZR3QQpI8ixh/cWP0NBO45JKSlK0lvdVLzJ8lUMUczHoJrL80uD8rcoGOHlB8kwrTuUkH5fWJf0U/J3iEEoHvBLhurWikhUhs4oWKAg/DyO/JoGOJKMoCQkh3NXU5udtqRY8RmrUH7jujSiQwUP5V16aQKMOqYl2JYtVr7HUfKGOwebMClVDnq/xh6MOheuU84ZisKuUsoWllDYuPIgtDpC3oQ3nAhjTg28Km6vHf0G7esHpw9KpSd3UXHMCGDA6eheChZAasGm4L9YTJIy2Z/iz/ACg6dgHYpZLAA1PqX3jkzg7gFKsxOiXp1gCyuVKAvEKgLQcMJNLpCCpgSWqwFSYjSiWwcqc/42ru9XgKsgw+GUo5UJKlGwAejVMQk7XixkJUkuiYU0NRQsbwPNQhHvZjCC9kAk6kvDVJENXMJe0QmZE2i6ZKqHJG1YGCokd4VhQdIw4PXlEgk6lTecV/iAu0cEwm9RFWKg6bJSWyknyhszAEXEQonixLDlHP1LbmC0FMS8M2kRnDteDZfEVs2UNzFfIxGUFRgpMLYGZcdygdYPGDIqflWB5iU/n0hUOwQqMKHEiFEV9SrC18Tmn3zDHJrmfzrEAicrYsSFfLyikRXoiVKMcyxP36Re20cXiEm1OTGDQbIgmLDC8NVMHhBPpABnF3FIf+pUAySU7sb9YdoGmWKODLzpRlOYlgCwc3u/xgvimDOHbNL8KqDMtKjS9Um20Z0qJuYlM80INWY82s8GQsWFLSbpDdB/cEyOOz0JyJmEJrQUvFbOxZWp1MLDwhhTlEfSC7HiXUzjk6YU94sqA3+u8SYVS3ORKVE7HxU/ifpFAFEcoJw+JykEKIPRxDTJcS178KcEKBF6D4iOGSFewtL7VBh6OJCa3erSWsXY/HTzjs3APVMyWoaF6/eHZFCw82bLPtetfnB6eJhQaZML6eAEjoSQ0U0xa0e4/Ovyd44rEAkPLQk8swB9SYAot5nE5aWUMyurD4OYAncSSS6AoP7tG9YhlqS9Zfk9PJqwWuUkhgjLzNq18urwDqiH/XlpYFCWAy2YtzUKmIV4mWrxCnK8TLwSmsfJmjo4Cpsygw6hz8YB2gGbjv4pD7n8aB8masXSOCv7Iy81ENBUngC/5II1KVJP1g/MMkujNfpVbH0hDCK2jWo4YbFVOZb5mIJ3D5Q9haVnXVoKQZszqcKBUn6+kOSlg4T6xqMHwJB8c1Xh2e/Lp5QPxPE4ZFEOo7JokeZcmDQXZn1STclztEM4tRqxNiio1ZhoPvAJG8JlIaUwkKiZGGUUlQBygsVNQE6PvEicqQ9z0+kRRdjTlDVrHU4wp9kmBFly5hrQnJjUUFLxajEKlvDBChWx0jriFHMsKACQGOKMdIpaOZTeK2SPlGrM70/sc4RTtDQDpD5ZgA4pMNUYMlya2tygqRwvO7KSOpA/BFYkuSKlIeOqSQWMXOJ7PTUBwHG4tDuH4QzXQUZlAOCLsOWvSDEM0UpQQ3OOIVlqz8jF9JwacwQsuEv4XCVCtvFYPo1YORwfvEr8SVLUQQxZQIoaAeyRRukGIszLzUlGUuC4CgxB9fsYdOxOdRWUp55Qw2sLPFrM7MYj+Bb0/qBJ3A5yboNOVIKY1KIGcTslIHr84mE0APRJP8T80mGDALdgk70G1zES5RFx8IWx6LGTipnuzgeSmffURNJWCHXOUlOwBOj0ApFK0SmUd3/uBMVGq4enDLmS5KTMWpakpFEs5O2Z2i67SYnDnEzGIKkft5QVD/AGwEgGjGKX/pzhx+rM5QZGGlrmE6PlKU+bknyjL4nFLWtUxy6lKU/wD3EmObJy+R+lfuzowS4P1P+DSHi+Vx3BA3c25VgebxOWbJU2rKIJ6u8VMvi2IAbOSP8mV8xEqeLm6pSCp3e3k1o6VI5sAxXElGysvIpr6tCSZqz4Vh+QD+prEX+vFmCR0YD41MdQpCg6kTEq0yl3O7UIik0KqDDwLErDlRPVX0jkvgc5JBbxaV+bfKOy8Vk9hS0FvEVh/WrwHiOMzlUTOA6eH51hWCTYVisJiiKpURyAD/AFiuaYgkd2lxfMHPoTAx4jPST+7Mf/uMTI7UTkuCywbpWkV6s0S+RLstQb6OKmKUXKRzakSS58qzAcyX+UDYri/e0EpMt7kKV9dIGmyT/cGd9Bj7LbEYmQAwObkl2fz+0VeImObMNIHEtof3jQnJvspRS6OlVIYYeWMRmkS2NITw5oaqGEwrodWPMw7woYVHeORORVBxSecOlgpr8w8W65iZviPgVsfZP/lSvWAMTLUdGHIR00c9kC55NgB0ERrUTo3SHow6rgQYjClnIgodpDZOPmoTlSsjcUIbzhonAn9yIVKr4fUxEsqO8KwoucDxKTLIIzFvdZ0qGxtFphu0GEBfu1oNa3Z4ysuQdvhEieHzCHysPy0GxVE18jtHhACAubXXILml2zWgNf6YKzS5xBuAlKsz+gaKJGBIAzBuf32ghGCCSAT7WuZx6ir8mhpMlqIaePzkKJCjp7VSOrGsTjthMKSHbWmX6oMAo4QpYBlBfRVD5PcdISuDzSPFLL8gzekDih6LST2jSU+PxE38KbbOwMcRKwk4klpewBb4KcP5+sB4Ls/NVUIOXmD+GL3A8HlSvFOSncOC/o8HROiDC8AkEn9zO4o9cvMEEC2/OIJvAkqYJKlV91HhHVVHPpFniJy82WWmXKoKKU6t3IALdIrpuHnzFAfqWSbsCkvq3hEK2Mu5ODRheHzz7Spyky/CQSQLgEEi5PSMFjJASXCSPNxHoXaHhX7OHwqZoT3SXOYqBUVOSSR9YzsjsoZhyiaCakZQo+RcCOT4csoy5H/c3/paR1fK/C4w9L9zKmaoOCEn1p8YgO4pGrm9lJxPsurUARDN7IzhZLnVIUCrryjr+5z5IziMSRZn3IB+cRzZyjdRPmYsZ3A5wVl7tRJJAYPUX9KwPN4TOTeWoAVNDCaZScQDvSKi8R/qDembYCnOJigbPHJeGqT6RjJSvRqqBELUaOYJTLOuu8TS0gRNiElRdtGoKQ48dLYpT9A+SsTd2oChpEa5bdeYhARdE2Ikm8NhKB/NYelG3pABC7R1a07Vh6kxGuWbGkS7Q0caGtBHyiJQ5QsR2NflCgmVicobu0FtSK/OFBQWWEiTzjQ8PwMwMzgWqPD0YxAniOElD9tMyYd1Bh8t+UA4zjWLm3UpKdkjKNr/ANxu36OerNPNIQ6UJGZqkJZI3JqfSK6ZIlzv92YWFk1SkegPxjMpC7uXe5VV/nBKZE4+4o86keZtBQVRdHgklR/bKmDXKfhSOzMLJkB1e1oCQ/mBYRVdzKT4p6kj/FB8XwJHrETYY+ypY5qBI8rfGC/qFBvEOKLQkJypQSAQUlyRuauLRDL4zNWG8TixBYeYaI5uDkD/ANwkA6ZVfSOYhUlAyjOVb5W+oJgCtdFhK4TiZviIDE3U3zMG4bs8pCgTMSnmk2+kZafiFo1WDzUbcxARneJyQT63r6iJcmUoWegniWHlTEleKKikGxSo7sCAS56vFLjO2qysqly0hPu5qq6khmPKMmQHeGhRPKIb2WoI1Ke1+JIZKkpL3sG9fnF7whUucAnEz5Kjm/20AlxplKVPVztHnZUWs7xZcAQTMYgMAVCrNlq8NdilHR6fxLguCXL7s/8ApstU/tsWd1O6nL7m0R8BwWHVMCJeIROTmCsndl0pAqMyVFP3aPMMRi1zJ2eqlqVTUl6Ab2YMI33Yfh07DHF4ifLXLAl+ELSzlRUSQ+wHxjl+ZzPi4JSvwbfH4s+WKK/txx/95aQoKBU+QAUo3iUQfRooZvaucoZQiWlOgYmpuevk0A8SkFSjOQCqWokqVsVGoVtf4wCQXoY04YPj44w9JIOXGc3L2zS8P7QzBkzJR4i1Rlo9SCk28qRd4XtWhC1KSpSsrg5U6aF8wzDyD0jCJwi1ZU1J90BtfzWOzcHkLFJBDODcOHjbfoxcYnqMntfhpoGYKlu/iSAXJo5F3brzgWdxGQwV36WBfxhYJ5MakegjzjuVFm/DygyRMmS3KFEizt4a0YhUNITii/xHA5MwPJUnMqqQZgykauSOp5WgRHZ6UAO9xKEKIfKUmnmSHHMQBj8XLFcviAYs3hU75klLeG8XfAeKjEESp0sTMoopYsH1brFX4Jp1Y3GdmZUqWmYZ2ZJI8eQ5WU7WUfXnEf8Ao5dIkTE5SHHeUJ3ahBTb1jX8SkhUkyzlyEMwP00aMJMlow8wHvMxQXCSFCh2LEHR4fgXZNxDhOKmAK7oqApmSrM/XYeUB8V4MZABMxCknR2U+oblGl4b2pkiSqTMJlIWVEzEglZUoByyRbTyimmcMlrUkypqJktbpC1OFCjsoGruAx0hWPZQpmZbW2NYnThSvxIamgu8QTsMUEpItqOUR96pIYWMLrsvvoOVh1AZmBGo184dLElVGIVt/wAxXycasEgFQ32OvziU49xVKSdDCUkNxZPOkJSRlfm7fSGz5YKRlHUvfy0iETgp8yobaxpDyCmQmWYUHJQCHjsKkFhqeOTgCnLK8VKoA/PSA0JmqdQ8CdS7JHxr0iuVOc0BflHASQ5NrB/pBl6DAs1cTUmiTmLhqU8nD3gbFYucuqyRU+FyAPLQRCVMSUggGh89IbMI3f5wm35BJIQTQEFy58oekgXqecRvEcxW0K6KpsMlY51jOMyRTK7UawLUEEK4mo5WZDP4kgZq87xWy0tHSesNN1sTirH94SXV4z/k5+MEIyOMyGS1kmr7l4FeO5oEgZMUBmDVL1uI7Jw1WJA22PJ9OsRpXE6TSoSOf4YpUTseiWl/YLci5+UWHBZSE4hHvBbpKSDYhz8oAnk+HwBIYMwyuN+ZMWXDscgIcypZIUwZShMf+QNvlWKRLs13Z/gaTxXDqSnwBC1s1BkBSB6rSfIRvOKSZZUEEZkTFeNKi4ISGZtAaU5mKTsFxEzZc+YJagqUCGN1HLmFLvZxHO0s5LKExyUosgXUalhs4jyPmvPn4+L2/wCN/wDDv+L+HilyekedK4jJE/ESe7CcPMmrCQmyXOUEcqDpTaG8U7ITJUozAQrK+ZthrFcnB1eWQrUAs+9QY0fC+0eWWZc0FYYBWYsWVQ5dyD9I9ZLRwN70ZnBrSkOpIWTW5BHQ6GJJswqV42UXDqJqdGJF6fKJMXhAhXgOZJLoWNU6V0OhG8Nk4UqUQl1MCSNwLwxWRYgBxlLjowD3AETpm5QfF7QswoQwszaXgUAvem8TYcpzAKcJ94gOQ+w1gAGmlySUgud2uTt1FOUa7s5klyFKzJY1JY5gB/KnK0Z5OHl5y61BH8spc10D9YOmY/Dy5akSkqKlJylZDP5fjQqC7IeM8WmTVAJUUSwWdN73LcmpEOJxyMR3aZjoUkFPeOWLez4ef1huByqQtCimWQMyVmhP+Be99NoGmo7wkimwqQIYzSzuzc2bhpbrlgy3ZrHNfMrd/KMzPw/dnKogG7pL9DHVLmCVlK1ZQqiXOW2nrAiTo17/ADhMEiym4pc0LWVpUUZRQs7hhl3ZoCxySokhIRmAIAqADtz6wRgAh5ikiWWD5Fitj8a/CBPFkUtIVlTc89H+8Tetlpb0DiVlJfxGwINL/EN0rEZfpHMElyFKByP7t96E02iVfWM4q1aNG6YO19YeAYclNTV4cEu8JRG2OQze03r9oUNyQovZFDlHaOhJPmYjEPl4pSXCWqCDQfUQ79iJgEy1ssZg1km9KOYEpWEkeUOaF2HRyO5YdEiGikgbIjLMJKHghXOHJULCvzMOibIJZKVAi4II1qKxIqQta6JqskgCgL/xfSCkSwQsk5SkBks5USWA5Q1ctSSklZCgzBycvIHTyh0Fg83CLSWVQu16i1wK6iOzilKiEglqHM3nYROoJXYM1yTf4fCIhhjmyAKKuYIozudt4K9An7D+HGUVErQrIxNKs1r2LUeDZxI/20MEtXUUe5ux1g7hXZ3EKdCUsCE95mGXIWBB3USlqcwTFpj+zEjvZEtRmrdQCyAcicxZyakAWJpA5JIzX4pUjW9hsKRggSt5k2aVElkkgKfKP/FEQ8dDYHFz2SVpKsp1CkkANpfSNFxLBSsPJShAypQkhArSjVc1pr1jAcY4ZNXKSmUozipeZUtJbLlqHBUHIparx43DKPN82T/xS3+e+vsenOL4vjJPyzPcOwCVzHkKlqUzspJAe/hD1FWvSKbFyVJUpEwZZiTXa2hgufw2clSld2UEGxSRXYAgWMXEvjcxgJ6ZKl0AVMlDMBoCoX8xHtnmWUSFqSWXmDAMDZvleCU5mSVJGRO2VyDqGqSOcGnBpmTP3EhGbVFgeTadYE4lwGfKNElST7Khq/15QCtMgxOPlKLJkpA3JOfqTb4GBXSS7eh+VIU3CTAPFKUGPtEEeRo0RJlnz+MIdIKmKNMpdIFNMpVUjd3evKOJyEEqJfkHfzeIcQhaRY5Hav8AJg/wqBtEKZwh2CQWlv4guCK1PlsYiThiTR3H5WFKXF4mYO7S7MXADsC1ydyKesAdFIwSkhQcvSu9IHQpMpYK0vRwk6uCAegItFpxHCgAsU+vlSCEcOlrlJmLmKCkpCVOklq0YtTeJZSZmCgJJKXyuWJv5w1WLV4r5SnIW2IYD4CLfiRKkBIZUqU+Vm15CpJaKbEJmHwhBADUIbV7a31jKeujaG+x2BSpQSgAlnygAm5clt/tE6pKgFOLFrEEHdtPPeCOB5kTUOru3cFTOzgi3pDVpmZpiTmqcq+ZeyvOKjHRMnsCQBXeE0TYnCqSohQYi41EQpU0FUPsc340KJBjj/EQodoVMHXsBWFLTDiDCHVt4A8DTD5ISVJzOEuHa4GrQxIidVSSwD6Cw5CBIVkKk1LW0h4DRqcL2RWtKVqXLlhQBSCfEQQNOpgDiPZ9clQClIY2L0+NaRVE5oqEuxeLSRxdMqWUIloJUn22OYGu9C3pEc7AKCAssoKOUVdjevlDMNwWZMSlSQMpJDqUAHF77U9YNiteR0nAgy+9MxJ5OMzuAaXLXiCRITVWZiPX0ajxZ4fhyTLVKVPkoIW4DuVEjKA4FvvA8rh6wVhRCcrhQ/NHhisGw6wyk5VKUpsoSWY789RHqHZrguJQAuctCVMAEpQhSgE0Bz1rrGP/AOn+DEzGoBAKUBSzsclE/wD6IPlHrikREpVozntgWInIkSSR7u5JKlKOp1JUXJjIY7HYgZ0OxUoKJapD5mGjG3QmLTtRPIZFW9o82tECJyZoDsVMxB+YjOSpG3DvYPjO1GXBZJi1meMyU5gS7+yyrEANcxRdjcepc9EmYxp7QJcsHqQWKizRztPKylmbzMVXZGQtWMlFI9hWYuWoLtzYxyfH+NHj5Zzjdyds7ufkcuJJ+D0TjnBnCVocrSwYKIdNizknnfSkZXEyUBblQLiqCqxFDcODpWPSUysw93zFx5xgu00gpnroXplIT7YIHs0YkWNa+oj0IO9HldFYhSikBKcqf8hazAAVGtGBhFc2Wohapo8IAKJjCtgTUMzwPipS5R2PIkN1GnQwbIxwmBpyEl/eAKbdKRY0yP8A1GbJzgZmy+1nzMM3tCrPUbuDDcXjROGWaHLliQEqFBsmsFTuGJP+2SGqCollbhy1LWe8AY+TlpkJb2qm+o5VhaCzpw01KChExMySpiQ4UzcrgxUcQweRTTEZSaulrHcaGIjNZWr/AJtBYmP4lOVEkk2d9yIC+iH9ElLZppTqApCx6OGPWOY5C/CuhQxCGLhhdjuTc7xby5wGGmCb3cx1koSpZ7wClUBm9Tqbx3vsPMloTKCTNSkJ/ddIUwbxEFn2N4ATKKRiRYhTcm+LmNdlSvhs0plqQsVClD2gkhQajtfzfYRnsLKEqYJi0ghBsFIU50f/AB5xPieMrnKKO97qWRcpew1I3qITK8mbIKruWdm+/pGkwvEJaglM8B2/3CVPyBI15kQPIkomFinukAABWZ7MkqLOHJ8oHm8MUkKINAfZWfF6H6QkqKk70WM/CS1KKUzUuNnUmv8AkBHJQknxLnssMwSkkkWoTQnrFNhlZVpBRmGaqXyvyfSJZ81CiWSpOwNW3irIonnSFUBZWxBf1+0Brwf5pEkhe5oYnmSkEVW3J3PpAPorsvKOQavC5SzH/wCsKFRWQGC2j9YkUtJ90AfnKJZCQUF1CivZ3cXHoIJkcPSWKtbRRDYLhZQUoJdCQT7RLN1/NYs58yRIUnuQZxAfMoeF3uBrDZ6JMv8AyPMN6f3AEzEaAMKmh1P0gDsL4lMVPV3qyUhgwe3/AG9eUR4XHLBIFQsZTmL32exrAM6aVZavT7xxJLXhWFEmdSaPBC+LzFJShbKlpI8OUMfQUeIV1Yk1hplQbDRCvLVgRWguAPnFzi2XKdSk98gJqFP3g0/8hre0Vndaw5KdLCBAy+7K8UEifKmAsknLMBFAkkVB+PJo9jSl7R4pLlIyvmaaCcwPsqH3jV9l+16ZSRLmKKkCgJLlI00BIFrmI5I2rRk+y97YcGMxPeSy0xHI1Aq1KxgF8RUgstJBj2DAY6XOQFy1hSTqNORFwYC4rwSTP9tLmlRe7s7UB5Rmp+GXF4nkM/Fd6T4rbli3nGl7DYJImKWq5QMjCgqQpz/K19DGkHZHDpU6UMdKmnxi3w+GyhhaLtJaHLkciSUKU+0UPaOWpa0pC1JUkUAGa5oXuB+C0XfEMciSgqWrLtuToANYwHE+MTZ00KBIUzJCdGcvu94IJt2Zv0dQkZyJ6M/hPtZgabNdV7itIbxBpLAj9s1yKFDYgmprRnibG9pZqkhDJSQzqAq4vW0US8csJzZi+ZTqdzUCgcWaNNjoKmpCkZ05WFkpNRybducVk3Eqo6iVas7MLB3c9Gjgm5iMpyqehdgeRMdxC1JfMEFReqX83a+vOsBSR2bOQoFJT3aqVD+J2LVPnAcybkISn4ipf5xxGNISoFIUlW/u1FUm4NGetIFOIANAQw5PAUohiJeexBP8Tvte0ALooiYLac+cNCHPhLnTeG5lksQSA5O7Wv1iWylE4Z7UAZ/ykWXDcdLJIxBmMLKQzkfxI16xSy3BcROmZteJTfZTiixl48haTLRlT/El3u+Z9xBcnFJmzcpJQkg1v4nca0FhGckn9x3ZtxGslYdCcMmeua2aiZYSC7KLuaUf4Q4OxciSCsXwVKZajmTMKWIKCPCDu16/hihnJKlkhBzHrX5wdiuLLXOHcFMtBAKkJYcmc0MD4mcsZglYVlfNSzDK4Ox5RRJGpQWyAoJIGV1edHsA70hhlZCQyTo4PxBisTNeotE0ueydSQXFafCrwskVizUHiqF+KZNWFkB2CWoGo4hRmP1y9gebRyDJCwZZ4ibLKU5alDJBYAEUAKud/WBjjVOQDR9/lDJKSDlykZgwu7nlqLx0yMruC4+EWSDzVvd31hoSYNEpVwFKG7fGGS5KjVn0+X3hUOxSQ8tSWDOFc39n0rE2A4YqZmUKJSK39AN4lwcg5Zq28KJZq1MyiAB1YkvyhYjFBAQhIoEp1Zzq7XPOAmyKZIAoH8/tpE2Dw6Ve2rKkas5PIDeB0zzrHCr1hipk8xacxypOWwBuBzbWGokw3vlGpqzafaDcLOyaJINwUvAJkbNX85Q7FSGCVOCFAsNaUrEqiCTVnt9q6QPnplbxPf4ENCkxx7CcFjly3KSQSGCgSFJ5hiPrGiw/bKegJeYmYAK50AE1uCADbfYxlpGHVMIShLqLsHqWD/QxMjhy6d4yBWpIdme1/wCzGfZTSNzh+2wXUSgUBLrOaqdD4SADXYwLi+2k0sJaEJeoJOYs7V0BptGaM2UCnLLISkWJLqrqfi8SpQghRzBIagAJY7V059IpRRm0EY3GmYsKOeYAGZa3NNAQAWfW5gRaKPlysebkmweptWFKWwLGvwb8aGTyXcmtD8HDeUWSMOp2gGdOZKktfffQjnBgKkmjjQwJPQK/eApA2HwyphCUMVNar0qwpU9IPwuKQUpRMBz1SVUqNAXFGqDvSIMJiDJXnSHNbHSx0p10ibFYyQtRUJZK1GlkpFNd6xJYzFYVWXKMuUVDgZr2cX/uK6dw9Qar5g4If06xq+HYFKUypntJChRVQlQBNNG0YmrCGTVhEwEL8ZcpTQKD1ZyKjlAGRlsFKSlSyqYUFIOUpq6rN05wzhs5KFgrBIYgjqGry5Rb8UKxLXnlB1qDzMrHSjNQlj6mKMTrvUneEaLYxcnxFrbfn3iJSDrFzgccgDKoBy1SH/4pSK9ZzF9NG+ohUNNgacK5qWi9wvEJaVSxloJapaid1EnMOjgRXYfDuauzG0WOHwktim6woVUWSU09rbWxgjGhTlfZULkLSKO7RxCVpGoGv9xo1TpYLpGZjdJZKjsAXITbnFLOmLmkjP4go+EWvpW0KSSZUZNo7KnIIAWGehI05tDl4PIPCXH8h6QKrDqFGiXDoUCxBI2hr6if0GkdIUEqm4fUK8hChWh7DOJ4Bck5CXKS4LeIA2L7R2dw/EZQooUsTKuHJcVq2rR6DxLj/D1j9xYJDiiMynFLjSkE9m8VhynLKn5nrlWMprs8VbroxMPwTs7iFkFsidc5ZxqWvE3HMVJlTMiRmAAdrbtHomJBylJsRWv58IxGM4AlBKhOUnN7KprEDdJPPnzENSsTXsHRx+TMw6sN3LJWS6h7bhjmdwCza6CKXEcPJNDXQK8JI0oaP0Ji54fwZSFFaglWQpygP43vlIAFHEWnaTgaVpSlKnWLKUeZLE6P9oegswv6GYCfCbtYx0SiLiNHieA4yS2Ud4g2A8R8wbaQCmYsEiZI5WIIP4DAgbYDKREj7RdYfh4m+yhTsSB/LoSP6g1HA1VaWtRDVoA+oB1h2SZ+VJUsslJPT8pBWN4Z3UtEwq8SyfCBYDV96RqeGcPloKfGUzASrKkggsKg8w5rziv7R8IUSqaVZg/PwjR30iGxozmExZQrMkVqBrQhvwxJIFtLVZz5PaIV4YgVEPkqFA8NDf0CCgAXF/MxPLl0zXrZtxUvp/zEEtFyfzQQbKOxbnFEE+OwyEoSEsvV2s51bWBl5PFRRAActalTqAHpExlEuLsKsK7W/LxyWKselfzkIQgEh+T+Qc/QQNOkF2FT+CNJhuHd4WSlyGcl2HXYxdJ4QRlK1cv2wE5aXJu0JySGk2YTBdn8TOJCZagmxUaAcq3PKNDwXsakkKmmiCCUpIq1QFbVymNAuRmlzESFkbKfMSdQ53N7RmuKYfE4UJm5lB/aRmcOTyLNCu9Gl0CdtMQZWJSUkFxmCS5yAMzB2rWM5jOITJq86izl/CNqMNW5QZxDis6cSlWVj4Xyi22Y/eO8OwykzUFSUsLZspB1fX1hjRL2hnpkpEhKQtaQhS1Ekk0ralHZtGeKyRPkTEkLSQogssOBmNgwo39Q/GcOzrK0zCpYUrOyTQC3wuNIAC2OVJFr7dIndlUqBCoisPlzSNA3zgheDKGK0kAhw+o3G8QlAdwKQqZdoKlY3KKpvY/aGBZWWD10FSYWGwucgEsNenJ4KkYuWhVEsmopUsaGu8VsnXgBnSykBnBvtAEjEqSs9S51iymY1S15lNX3QAA23pAWKyd5YNtt1jPk8M04/KYejiikhkhPUhy23SOq4msBScqKpKbOz3IL3aA1SsrVB6QRJxollBBdTF3HMAD0B9YeTrZOK8IBTIOgp1hRdjjMv/40v4faFCwj7Kyl6ApJrXnaJ2zMG6eUKFGyMJFpwjtDNkeE+ND2JqCdj9LReYvjv6qROltlUA7aEBi77xyFB2Jk3BJi/wBJlAr4inZz0taBP9OxSyJTkihqoV1qfpChQm6ZBBOws6WpaSs5iw9onYiulol4fiFZ8pmKQpmBBJcvr/cKFFLYmWmCwUxZSqZNUQgOLvoGv94Hl9ols5AZ2yua71jsKEBBheOFCiUolpq48JpV2oQ9KQcntIyHUpTu+VnBGoGwqfSFChNIpAGM40iYAMxCX9kIDAlwSx3B0OkaLh0rAKbLLzFtc4fmztChQqtD6B8Zg5Mya8pTPdKkmlvZpaBJvDU58mZlg2IpU3DUEKFB0T2FT+BzUJKswYtmINRyFLQFLapZz5X9I7ChRdhNUy4/XqkskSwnZm1bMo6k2vAaxMnulKw9ymoalydeghQoa6sVu6Knhxmy1lUksx8afdLb1+Ua3FY2XMkAzQpKVhtyCz/AQoUEtsqLowvFeHqAUpLsli7ix1b0tDuAcQlzB3U5CTKQCqYpjnmOWSkkaOR5QoUNjiUnEeIp75ZMppDlKUJUQEkAB+Z1c7xWGWBqSDV3qdjahhQozTtm7VIJylkl6+6LhvO3Ro4pQLq1eo09IUKNCEhqsQDb8/KwKRWOwomyqpjyQhJVeKjOoqKtbwoUY83aRtxLTZZ4ZQsoPzF47jpAlkKSoEU0q7PrChRcv6SI7kSS8eQA2UDbKD8SHhQoUSpMeKP/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a:solidFill>
                <a:prstClr val="black"/>
              </a:solidFill>
              <a:latin typeface="Arial" pitchFamily="34" charset="0"/>
              <a:ea typeface="MS PGothic" pitchFamily="34" charset="-128"/>
            </a:endParaRPr>
          </a:p>
        </p:txBody>
      </p:sp>
      <p:sp>
        <p:nvSpPr>
          <p:cNvPr id="38917" name="AutoShape 7" descr="data:image/jpeg;base64,/9j/4AAQSkZJRgABAQAAAQABAAD/2wCEAAkGBxMTEhQUExQWFhQXGBgbGBgYGBwcGxoeGBoZGBwaGBwdHCggHhslHB0XIjEhJSkrLi4uHB8zODMsNygtLisBCgoKDg0OGhAQGiwkHyQsLCwsLCwsLCwsLCwsLCwsLCwsLCwsLCwsLCwsLCwsLCwsLCwsLCwsLCwsLCwsLCwsLP/AABEIALcBEwMBIgACEQEDEQH/xAAbAAABBQEBAAAAAAAAAAAAAAAEAAIDBQYBB//EAD0QAAECBAQDBQcEAQMDBQAAAAECEQADITEEEkFRBWFxBhMigZEyQqGxwdHwFCNS4WIVM/EHcoIkRFSSov/EABkBAAMBAQEAAAAAAAAAAAAAAAABAgMEBf/EACoRAAICAgICAQIFBQAAAAAAAAABAhESIQMxQVEEYYEicXKhsTJCUpHR/9oADAMBAAIRAxEAPwDMjCFNEOvmBEkvDKNSlT9Kj4Rpk4iVhaSlBa9Sk0HKzk/CAZva1bkZQDXfd/WPay9I8XYLh+ACYXCwg7KDP0g6T2bxAPhCVDZ3iKV2sl++kA7ivl+NHJ/aZBHhns3umWT5WaE5MKfksZXBXLLllKuVU+e0WEvgaAPHkI5t84yB7XzhYIUQbqe3QGkQK7Vz3JIlknVjTpX5wm5DwNbi5eFRZZO6Ugn7j1iMHCFOYBBIvmUEN0cj4P0jMyu061UVLlrP+SW+TRFNxWGWf3ETZR3QQpI8ixh/cWP0NBO45JKSlK0lvdVLzJ8lUMUczHoJrL80uD8rcoGOHlB8kwrTuUkH5fWJf0U/J3iEEoHvBLhurWikhUhs4oWKAg/DyO/JoGOJKMoCQkh3NXU5udtqRY8RmrUH7jujSiQwUP5V16aQKMOqYl2JYtVr7HUfKGOwebMClVDnq/xh6MOheuU84ZisKuUsoWllDYuPIgtDpC3oQ3nAhjTg28Km6vHf0G7esHpw9KpSd3UXHMCGDA6eheChZAasGm4L9YTJIy2Z/iz/ACg6dgHYpZLAA1PqX3jkzg7gFKsxOiXp1gCyuVKAvEKgLQcMJNLpCCpgSWqwFSYjSiWwcqc/42ru9XgKsgw+GUo5UJKlGwAejVMQk7XixkJUkuiYU0NRQsbwPNQhHvZjCC9kAk6kvDVJENXMJe0QmZE2i6ZKqHJG1YGCokd4VhQdIw4PXlEgk6lTecV/iAu0cEwm9RFWKg6bJSWyknyhszAEXEQonixLDlHP1LbmC0FMS8M2kRnDteDZfEVs2UNzFfIxGUFRgpMLYGZcdygdYPGDIqflWB5iU/n0hUOwQqMKHEiFEV9SrC18Tmn3zDHJrmfzrEAicrYsSFfLyikRXoiVKMcyxP36Re20cXiEm1OTGDQbIgmLDC8NVMHhBPpABnF3FIf+pUAySU7sb9YdoGmWKODLzpRlOYlgCwc3u/xgvimDOHbNL8KqDMtKjS9Um20Z0qJuYlM80INWY82s8GQsWFLSbpDdB/cEyOOz0JyJmEJrQUvFbOxZWp1MLDwhhTlEfSC7HiXUzjk6YU94sqA3+u8SYVS3ORKVE7HxU/ifpFAFEcoJw+JykEKIPRxDTJcS178KcEKBF6D4iOGSFewtL7VBh6OJCa3erSWsXY/HTzjs3APVMyWoaF6/eHZFCw82bLPtetfnB6eJhQaZML6eAEjoSQ0U0xa0e4/Ovyd44rEAkPLQk8swB9SYAot5nE5aWUMyurD4OYAncSSS6AoP7tG9YhlqS9Zfk9PJqwWuUkhgjLzNq18urwDqiH/XlpYFCWAy2YtzUKmIV4mWrxCnK8TLwSmsfJmjo4Cpsygw6hz8YB2gGbjv4pD7n8aB8masXSOCv7Iy81ENBUngC/5II1KVJP1g/MMkujNfpVbH0hDCK2jWo4YbFVOZb5mIJ3D5Q9haVnXVoKQZszqcKBUn6+kOSlg4T6xqMHwJB8c1Xh2e/Lp5QPxPE4ZFEOo7JokeZcmDQXZn1STclztEM4tRqxNiio1ZhoPvAJG8JlIaUwkKiZGGUUlQBygsVNQE6PvEicqQ9z0+kRRdjTlDVrHU4wp9kmBFly5hrQnJjUUFLxajEKlvDBChWx0jriFHMsKACQGOKMdIpaOZTeK2SPlGrM70/sc4RTtDQDpD5ZgA4pMNUYMlya2tygqRwvO7KSOpA/BFYkuSKlIeOqSQWMXOJ7PTUBwHG4tDuH4QzXQUZlAOCLsOWvSDEM0UpQQ3OOIVlqz8jF9JwacwQsuEv4XCVCtvFYPo1YORwfvEr8SVLUQQxZQIoaAeyRRukGIszLzUlGUuC4CgxB9fsYdOxOdRWUp55Qw2sLPFrM7MYj+Bb0/qBJ3A5yboNOVIKY1KIGcTslIHr84mE0APRJP8T80mGDALdgk70G1zES5RFx8IWx6LGTipnuzgeSmffURNJWCHXOUlOwBOj0ApFK0SmUd3/uBMVGq4enDLmS5KTMWpakpFEs5O2Z2i67SYnDnEzGIKkft5QVD/AGwEgGjGKX/pzhx+rM5QZGGlrmE6PlKU+bknyjL4nFLWtUxy6lKU/wD3EmObJy+R+lfuzowS4P1P+DSHi+Vx3BA3c25VgebxOWbJU2rKIJ6u8VMvi2IAbOSP8mV8xEqeLm6pSCp3e3k1o6VI5sAxXElGysvIpr6tCSZqz4Vh+QD+prEX+vFmCR0YD41MdQpCg6kTEq0yl3O7UIik0KqDDwLErDlRPVX0jkvgc5JBbxaV+bfKOy8Vk9hS0FvEVh/WrwHiOMzlUTOA6eH51hWCTYVisJiiKpURyAD/AFiuaYgkd2lxfMHPoTAx4jPST+7Mf/uMTI7UTkuCywbpWkV6s0S+RLstQb6OKmKUXKRzakSS58qzAcyX+UDYri/e0EpMt7kKV9dIGmyT/cGd9Bj7LbEYmQAwObkl2fz+0VeImObMNIHEtof3jQnJvspRS6OlVIYYeWMRmkS2NITw5oaqGEwrodWPMw7woYVHeORORVBxSecOlgpr8w8W65iZviPgVsfZP/lSvWAMTLUdGHIR00c9kC55NgB0ERrUTo3SHow6rgQYjClnIgodpDZOPmoTlSsjcUIbzhonAn9yIVKr4fUxEsqO8KwoucDxKTLIIzFvdZ0qGxtFphu0GEBfu1oNa3Z4ysuQdvhEieHzCHysPy0GxVE18jtHhACAubXXILml2zWgNf6YKzS5xBuAlKsz+gaKJGBIAzBuf32ghGCCSAT7WuZx6ir8mhpMlqIaePzkKJCjp7VSOrGsTjthMKSHbWmX6oMAo4QpYBlBfRVD5PcdISuDzSPFLL8gzekDih6LST2jSU+PxE38KbbOwMcRKwk4klpewBb4KcP5+sB4Ls/NVUIOXmD+GL3A8HlSvFOSncOC/o8HROiDC8AkEn9zO4o9cvMEEC2/OIJvAkqYJKlV91HhHVVHPpFniJy82WWmXKoKKU6t3IALdIrpuHnzFAfqWSbsCkvq3hEK2Mu5ODRheHzz7Spyky/CQSQLgEEi5PSMFjJASXCSPNxHoXaHhX7OHwqZoT3SXOYqBUVOSSR9YzsjsoZhyiaCakZQo+RcCOT4csoy5H/c3/paR1fK/C4w9L9zKmaoOCEn1p8YgO4pGrm9lJxPsurUARDN7IzhZLnVIUCrryjr+5z5IziMSRZn3IB+cRzZyjdRPmYsZ3A5wVl7tRJJAYPUX9KwPN4TOTeWoAVNDCaZScQDvSKi8R/qDembYCnOJigbPHJeGqT6RjJSvRqqBELUaOYJTLOuu8TS0gRNiElRdtGoKQ48dLYpT9A+SsTd2oChpEa5bdeYhARdE2Ikm8NhKB/NYelG3pABC7R1a07Vh6kxGuWbGkS7Q0caGtBHyiJQ5QsR2NflCgmVicobu0FtSK/OFBQWWEiTzjQ8PwMwMzgWqPD0YxAniOElD9tMyYd1Bh8t+UA4zjWLm3UpKdkjKNr/ANxu36OerNPNIQ6UJGZqkJZI3JqfSK6ZIlzv92YWFk1SkegPxjMpC7uXe5VV/nBKZE4+4o86keZtBQVRdHgklR/bKmDXKfhSOzMLJkB1e1oCQ/mBYRVdzKT4p6kj/FB8XwJHrETYY+ypY5qBI8rfGC/qFBvEOKLQkJypQSAQUlyRuauLRDL4zNWG8TixBYeYaI5uDkD/ANwkA6ZVfSOYhUlAyjOVb5W+oJgCtdFhK4TiZviIDE3U3zMG4bs8pCgTMSnmk2+kZafiFo1WDzUbcxARneJyQT63r6iJcmUoWegniWHlTEleKKikGxSo7sCAS56vFLjO2qysqly0hPu5qq6khmPKMmQHeGhRPKIb2WoI1Ke1+JIZKkpL3sG9fnF7whUucAnEz5Kjm/20AlxplKVPVztHnZUWs7xZcAQTMYgMAVCrNlq8NdilHR6fxLguCXL7s/8ApstU/tsWd1O6nL7m0R8BwWHVMCJeIROTmCsndl0pAqMyVFP3aPMMRi1zJ2eqlqVTUl6Ab2YMI33Yfh07DHF4ifLXLAl+ELSzlRUSQ+wHxjl+ZzPi4JSvwbfH4s+WKK/txx/95aQoKBU+QAUo3iUQfRooZvaucoZQiWlOgYmpuevk0A8SkFSjOQCqWokqVsVGoVtf4wCQXoY04YPj44w9JIOXGc3L2zS8P7QzBkzJR4i1Rlo9SCk28qRd4XtWhC1KSpSsrg5U6aF8wzDyD0jCJwi1ZU1J90BtfzWOzcHkLFJBDODcOHjbfoxcYnqMntfhpoGYKlu/iSAXJo5F3brzgWdxGQwV36WBfxhYJ5MakegjzjuVFm/DygyRMmS3KFEizt4a0YhUNITii/xHA5MwPJUnMqqQZgykauSOp5WgRHZ6UAO9xKEKIfKUmnmSHHMQBj8XLFcviAYs3hU75klLeG8XfAeKjEESp0sTMoopYsH1brFX4Jp1Y3GdmZUqWmYZ2ZJI8eQ5WU7WUfXnEf8Ao5dIkTE5SHHeUJ3ahBTb1jX8SkhUkyzlyEMwP00aMJMlow8wHvMxQXCSFCh2LEHR4fgXZNxDhOKmAK7oqApmSrM/XYeUB8V4MZABMxCknR2U+oblGl4b2pkiSqTMJlIWVEzEglZUoByyRbTyimmcMlrUkypqJktbpC1OFCjsoGruAx0hWPZQpmZbW2NYnThSvxIamgu8QTsMUEpItqOUR96pIYWMLrsvvoOVh1AZmBGo184dLElVGIVt/wAxXycasEgFQ32OvziU49xVKSdDCUkNxZPOkJSRlfm7fSGz5YKRlHUvfy0iETgp8yobaxpDyCmQmWYUHJQCHjsKkFhqeOTgCnLK8VKoA/PSA0JmqdQ8CdS7JHxr0iuVOc0BflHASQ5NrB/pBl6DAs1cTUmiTmLhqU8nD3gbFYucuqyRU+FyAPLQRCVMSUggGh89IbMI3f5wm35BJIQTQEFy58oekgXqecRvEcxW0K6KpsMlY51jOMyRTK7UawLUEEK4mo5WZDP4kgZq87xWy0tHSesNN1sTirH94SXV4z/k5+MEIyOMyGS1kmr7l4FeO5oEgZMUBmDVL1uI7Jw1WJA22PJ9OsRpXE6TSoSOf4YpUTseiWl/YLci5+UWHBZSE4hHvBbpKSDYhz8oAnk+HwBIYMwyuN+ZMWXDscgIcypZIUwZShMf+QNvlWKRLs13Z/gaTxXDqSnwBC1s1BkBSB6rSfIRvOKSZZUEEZkTFeNKi4ISGZtAaU5mKTsFxEzZc+YJagqUCGN1HLmFLvZxHO0s5LKExyUosgXUalhs4jyPmvPn4+L2/wCN/wDDv+L+HilyekedK4jJE/ESe7CcPMmrCQmyXOUEcqDpTaG8U7ITJUozAQrK+ZthrFcnB1eWQrUAs+9QY0fC+0eWWZc0FYYBWYsWVQ5dyD9I9ZLRwN70ZnBrSkOpIWTW5BHQ6GJJswqV42UXDqJqdGJF6fKJMXhAhXgOZJLoWNU6V0OhG8Nk4UqUQl1MCSNwLwxWRYgBxlLjowD3AETpm5QfF7QswoQwszaXgUAvem8TYcpzAKcJ94gOQ+w1gAGmlySUgud2uTt1FOUa7s5klyFKzJY1JY5gB/KnK0Z5OHl5y61BH8spc10D9YOmY/Dy5akSkqKlJylZDP5fjQqC7IeM8WmTVAJUUSwWdN73LcmpEOJxyMR3aZjoUkFPeOWLez4ef1huByqQtCimWQMyVmhP+Be99NoGmo7wkimwqQIYzSzuzc2bhpbrlgy3ZrHNfMrd/KMzPw/dnKogG7pL9DHVLmCVlK1ZQqiXOW2nrAiTo17/ADhMEiym4pc0LWVpUUZRQs7hhl3ZoCxySokhIRmAIAqADtz6wRgAh5ikiWWD5Fitj8a/CBPFkUtIVlTc89H+8Tetlpb0DiVlJfxGwINL/EN0rEZfpHMElyFKByP7t96E02iVfWM4q1aNG6YO19YeAYclNTV4cEu8JRG2OQze03r9oUNyQovZFDlHaOhJPmYjEPl4pSXCWqCDQfUQ79iJgEy1ssZg1km9KOYEpWEkeUOaF2HRyO5YdEiGikgbIjLMJKHghXOHJULCvzMOibIJZKVAi4II1qKxIqQta6JqskgCgL/xfSCkSwQsk5SkBks5USWA5Q1ctSSklZCgzBycvIHTyh0Fg83CLSWVQu16i1wK6iOzilKiEglqHM3nYROoJXYM1yTf4fCIhhjmyAKKuYIozudt4K9An7D+HGUVErQrIxNKs1r2LUeDZxI/20MEtXUUe5ux1g7hXZ3EKdCUsCE95mGXIWBB3USlqcwTFpj+zEjvZEtRmrdQCyAcicxZyakAWJpA5JIzX4pUjW9hsKRggSt5k2aVElkkgKfKP/FEQ8dDYHFz2SVpKsp1CkkANpfSNFxLBSsPJShAypQkhArSjVc1pr1jAcY4ZNXKSmUozipeZUtJbLlqHBUHIparx43DKPN82T/xS3+e+vsenOL4vjJPyzPcOwCVzHkKlqUzspJAe/hD1FWvSKbFyVJUpEwZZiTXa2hgufw2clSld2UEGxSRXYAgWMXEvjcxgJ6ZKl0AVMlDMBoCoX8xHtnmWUSFqSWXmDAMDZvleCU5mSVJGRO2VyDqGqSOcGnBpmTP3EhGbVFgeTadYE4lwGfKNElST7Khq/15QCtMgxOPlKLJkpA3JOfqTb4GBXSS7eh+VIU3CTAPFKUGPtEEeRo0RJlnz+MIdIKmKNMpdIFNMpVUjd3evKOJyEEqJfkHfzeIcQhaRY5Hav8AJg/wqBtEKZwh2CQWlv4guCK1PlsYiThiTR3H5WFKXF4mYO7S7MXADsC1ydyKesAdFIwSkhQcvSu9IHQpMpYK0vRwk6uCAegItFpxHCgAsU+vlSCEcOlrlJmLmKCkpCVOklq0YtTeJZSZmCgJJKXyuWJv5w1WLV4r5SnIW2IYD4CLfiRKkBIZUqU+Vm15CpJaKbEJmHwhBADUIbV7a31jKeujaG+x2BSpQSgAlnygAm5clt/tE6pKgFOLFrEEHdtPPeCOB5kTUOru3cFTOzgi3pDVpmZpiTmqcq+ZeyvOKjHRMnsCQBXeE0TYnCqSohQYi41EQpU0FUPsc340KJBjj/EQodoVMHXsBWFLTDiDCHVt4A8DTD5ISVJzOEuHa4GrQxIidVSSwD6Cw5CBIVkKk1LW0h4DRqcL2RWtKVqXLlhQBSCfEQQNOpgDiPZ9clQClIY2L0+NaRVE5oqEuxeLSRxdMqWUIloJUn22OYGu9C3pEc7AKCAssoKOUVdjevlDMNwWZMSlSQMpJDqUAHF77U9YNiteR0nAgy+9MxJ5OMzuAaXLXiCRITVWZiPX0ajxZ4fhyTLVKVPkoIW4DuVEjKA4FvvA8rh6wVhRCcrhQ/NHhisGw6wyk5VKUpsoSWY789RHqHZrguJQAuctCVMAEpQhSgE0Bz1rrGP/AOn+DEzGoBAKUBSzsclE/wD6IPlHrikREpVozntgWInIkSSR7u5JKlKOp1JUXJjIY7HYgZ0OxUoKJapD5mGjG3QmLTtRPIZFW9o82tECJyZoDsVMxB+YjOSpG3DvYPjO1GXBZJi1meMyU5gS7+yyrEANcxRdjcepc9EmYxp7QJcsHqQWKizRztPKylmbzMVXZGQtWMlFI9hWYuWoLtzYxyfH+NHj5Zzjdyds7ufkcuJJ+D0TjnBnCVocrSwYKIdNizknnfSkZXEyUBblQLiqCqxFDcODpWPSUysw93zFx5xgu00gpnroXplIT7YIHs0YkWNa+oj0IO9HldFYhSikBKcqf8hazAAVGtGBhFc2Wohapo8IAKJjCtgTUMzwPipS5R2PIkN1GnQwbIxwmBpyEl/eAKbdKRY0yP8A1GbJzgZmy+1nzMM3tCrPUbuDDcXjROGWaHLliQEqFBsmsFTuGJP+2SGqCollbhy1LWe8AY+TlpkJb2qm+o5VhaCzpw01KChExMySpiQ4UzcrgxUcQweRTTEZSaulrHcaGIjNZWr/AJtBYmP4lOVEkk2d9yIC+iH9ElLZppTqApCx6OGPWOY5C/CuhQxCGLhhdjuTc7xby5wGGmCb3cx1koSpZ7wClUBm9Tqbx3vsPMloTKCTNSkJ/ddIUwbxEFn2N4ATKKRiRYhTcm+LmNdlSvhs0plqQsVClD2gkhQajtfzfYRnsLKEqYJi0ghBsFIU50f/AB5xPieMrnKKO97qWRcpew1I3qITK8mbIKruWdm+/pGkwvEJaglM8B2/3CVPyBI15kQPIkomFinukAABWZ7MkqLOHJ8oHm8MUkKINAfZWfF6H6QkqKk70WM/CS1KKUzUuNnUmv8AkBHJQknxLnssMwSkkkWoTQnrFNhlZVpBRmGaqXyvyfSJZ81CiWSpOwNW3irIonnSFUBZWxBf1+0Brwf5pEkhe5oYnmSkEVW3J3PpAPorsvKOQavC5SzH/wCsKFRWQGC2j9YkUtJ90AfnKJZCQUF1CivZ3cXHoIJkcPSWKtbRRDYLhZQUoJdCQT7RLN1/NYs58yRIUnuQZxAfMoeF3uBrDZ6JMv8AyPMN6f3AEzEaAMKmh1P0gDsL4lMVPV3qyUhgwe3/AG9eUR4XHLBIFQsZTmL32exrAM6aVZavT7xxJLXhWFEmdSaPBC+LzFJShbKlpI8OUMfQUeIV1Yk1hplQbDRCvLVgRWguAPnFzi2XKdSk98gJqFP3g0/8hre0Vndaw5KdLCBAy+7K8UEifKmAsknLMBFAkkVB+PJo9jSl7R4pLlIyvmaaCcwPsqH3jV9l+16ZSRLmKKkCgJLlI00BIFrmI5I2rRk+y97YcGMxPeSy0xHI1Aq1KxgF8RUgstJBj2DAY6XOQFy1hSTqNORFwYC4rwSTP9tLmlRe7s7UB5Rmp+GXF4nkM/Fd6T4rbli3nGl7DYJImKWq5QMjCgqQpz/K19DGkHZHDpU6UMdKmnxi3w+GyhhaLtJaHLkciSUKU+0UPaOWpa0pC1JUkUAGa5oXuB+C0XfEMciSgqWrLtuToANYwHE+MTZ00KBIUzJCdGcvu94IJt2Zv0dQkZyJ6M/hPtZgabNdV7itIbxBpLAj9s1yKFDYgmprRnibG9pZqkhDJSQzqAq4vW0US8csJzZi+ZTqdzUCgcWaNNjoKmpCkZ05WFkpNRybducVk3Eqo6iVas7MLB3c9Gjgm5iMpyqehdgeRMdxC1JfMEFReqX83a+vOsBSR2bOQoFJT3aqVD+J2LVPnAcybkISn4ipf5xxGNISoFIUlW/u1FUm4NGetIFOIANAQw5PAUohiJeexBP8Tvte0ALooiYLac+cNCHPhLnTeG5lksQSA5O7Wv1iWylE4Z7UAZ/ykWXDcdLJIxBmMLKQzkfxI16xSy3BcROmZteJTfZTiixl48haTLRlT/El3u+Z9xBcnFJmzcpJQkg1v4nca0FhGckn9x3ZtxGslYdCcMmeua2aiZYSC7KLuaUf4Q4OxciSCsXwVKZajmTMKWIKCPCDu16/hihnJKlkhBzHrX5wdiuLLXOHcFMtBAKkJYcmc0MD4mcsZglYVlfNSzDK4Ox5RRJGpQWyAoJIGV1edHsA70hhlZCQyTo4PxBisTNeotE0ueydSQXFafCrwskVizUHiqF+KZNWFkB2CWoGo4hRmP1y9gebRyDJCwZZ4ibLKU5alDJBYAEUAKud/WBjjVOQDR9/lDJKSDlykZgwu7nlqLx0yMruC4+EWSDzVvd31hoSYNEpVwFKG7fGGS5KjVn0+X3hUOxSQ8tSWDOFc39n0rE2A4YqZmUKJSK39AN4lwcg5Zq28KJZq1MyiAB1YkvyhYjFBAQhIoEp1Zzq7XPOAmyKZIAoH8/tpE2Dw6Ve2rKkas5PIDeB0zzrHCr1hipk8xacxypOWwBuBzbWGokw3vlGpqzafaDcLOyaJINwUvAJkbNX85Q7FSGCVOCFAsNaUrEqiCTVnt9q6QPnplbxPf4ENCkxx7CcFjly3KSQSGCgSFJ5hiPrGiw/bKegJeYmYAK50AE1uCADbfYxlpGHVMIShLqLsHqWD/QxMjhy6d4yBWpIdme1/wCzGfZTSNzh+2wXUSgUBLrOaqdD4SADXYwLi+2k0sJaEJeoJOYs7V0BptGaM2UCnLLISkWJLqrqfi8SpQghRzBIagAJY7V059IpRRm0EY3GmYsKOeYAGZa3NNAQAWfW5gRaKPlysebkmweptWFKWwLGvwb8aGTyXcmtD8HDeUWSMOp2gGdOZKktfffQjnBgKkmjjQwJPQK/eApA2HwyphCUMVNar0qwpU9IPwuKQUpRMBz1SVUqNAXFGqDvSIMJiDJXnSHNbHSx0p10ibFYyQtRUJZK1GlkpFNd6xJYzFYVWXKMuUVDgZr2cX/uK6dw9Qar5g4If06xq+HYFKUypntJChRVQlQBNNG0YmrCGTVhEwEL8ZcpTQKD1ZyKjlAGRlsFKSlSyqYUFIOUpq6rN05wzhs5KFgrBIYgjqGry5Rb8UKxLXnlB1qDzMrHSjNQlj6mKMTrvUneEaLYxcnxFrbfn3iJSDrFzgccgDKoBy1SH/4pSK9ZzF9NG+ohUNNgacK5qWi9wvEJaVSxloJapaid1EnMOjgRXYfDuauzG0WOHwktim6woVUWSU09rbWxgjGhTlfZULkLSKO7RxCVpGoGv9xo1TpYLpGZjdJZKjsAXITbnFLOmLmkjP4go+EWvpW0KSSZUZNo7KnIIAWGehI05tDl4PIPCXH8h6QKrDqFGiXDoUCxBI2hr6if0GkdIUEqm4fUK8hChWh7DOJ4Bck5CXKS4LeIA2L7R2dw/EZQooUsTKuHJcVq2rR6DxLj/D1j9xYJDiiMynFLjSkE9m8VhynLKn5nrlWMprs8VbroxMPwTs7iFkFsidc5ZxqWvE3HMVJlTMiRmAAdrbtHomJBylJsRWv58IxGM4AlBKhOUnN7KprEDdJPPnzENSsTXsHRx+TMw6sN3LJWS6h7bhjmdwCza6CKXEcPJNDXQK8JI0oaP0Ji54fwZSFFaglWQpygP43vlIAFHEWnaTgaVpSlKnWLKUeZLE6P9oegswv6GYCfCbtYx0SiLiNHieA4yS2Ud4g2A8R8wbaQCmYsEiZI5WIIP4DAgbYDKREj7RdYfh4m+yhTsSB/LoSP6g1HA1VaWtRDVoA+oB1h2SZ+VJUsslJPT8pBWN4Z3UtEwq8SyfCBYDV96RqeGcPloKfGUzASrKkggsKg8w5rziv7R8IUSqaVZg/PwjR30iGxozmExZQrMkVqBrQhvwxJIFtLVZz5PaIV4YgVEPkqFA8NDf0CCgAXF/MxPLl0zXrZtxUvp/zEEtFyfzQQbKOxbnFEE+OwyEoSEsvV2s51bWBl5PFRRAActalTqAHpExlEuLsKsK7W/LxyWKselfzkIQgEh+T+Qc/QQNOkF2FT+CNJhuHd4WSlyGcl2HXYxdJ4QRlK1cv2wE5aXJu0JySGk2YTBdn8TOJCZagmxUaAcq3PKNDwXsakkKmmiCCUpIq1QFbVymNAuRmlzESFkbKfMSdQ53N7RmuKYfE4UJm5lB/aRmcOTyLNCu9Gl0CdtMQZWJSUkFxmCS5yAMzB2rWM5jOITJq86izl/CNqMNW5QZxDis6cSlWVj4Xyi22Y/eO8OwykzUFSUsLZspB1fX1hjRL2hnpkpEhKQtaQhS1Ekk0ralHZtGeKyRPkTEkLSQogssOBmNgwo39Q/GcOzrK0zCpYUrOyTQC3wuNIAC2OVJFr7dIndlUqBCoisPlzSNA3zgheDKGK0kAhw+o3G8QlAdwKQqZdoKlY3KKpvY/aGBZWWD10FSYWGwucgEsNenJ4KkYuWhVEsmopUsaGu8VsnXgBnSykBnBvtAEjEqSs9S51iymY1S15lNX3QAA23pAWKyd5YNtt1jPk8M04/KYejiikhkhPUhy23SOq4msBScqKpKbOz3IL3aA1SsrVB6QRJxollBBdTF3HMAD0B9YeTrZOK8IBTIOgp1hRdjjMv/40v4faFCwj7Kyl6ApJrXnaJ2zMG6eUKFGyMJFpwjtDNkeE+ND2JqCdj9LReYvjv6qROltlUA7aEBi77xyFB2Jk3BJi/wBJlAr4inZz0taBP9OxSyJTkihqoV1qfpChQm6ZBBOws6WpaSs5iw9onYiulol4fiFZ8pmKQpmBBJcvr/cKFFLYmWmCwUxZSqZNUQgOLvoGv94Hl9ols5AZ2yua71jsKEBBheOFCiUolpq48JpV2oQ9KQcntIyHUpTu+VnBGoGwqfSFChNIpAGM40iYAMxCX9kIDAlwSx3B0OkaLh0rAKbLLzFtc4fmztChQqtD6B8Zg5Mya8pTPdKkmlvZpaBJvDU58mZlg2IpU3DUEKFB0T2FT+BzUJKswYtmINRyFLQFLapZz5X9I7ChRdhNUy4/XqkskSwnZm1bMo6k2vAaxMnulKw9ymoalydeghQoa6sVu6Knhxmy1lUksx8afdLb1+Ua3FY2XMkAzQpKVhtyCz/AQoUEtsqLowvFeHqAUpLsli7ix1b0tDuAcQlzB3U5CTKQCqYpjnmOWSkkaOR5QoUNjiUnEeIp75ZMppDlKUJUQEkAB+Z1c7xWGWBqSDV3qdjahhQozTtm7VIJylkl6+6LhvO3Ro4pQLq1eo09IUKNCEhqsQDb8/KwKRWOwomyqpjyQhJVeKjOoqKtbwoUY83aRtxLTZZ4ZQsoPzF47jpAlkKSoEU0q7PrChRcv6SI7kSS8eQA2UDbKD8SHhQoUSpMeKP/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a:solidFill>
                <a:prstClr val="black"/>
              </a:solidFill>
              <a:latin typeface="Arial" pitchFamily="34" charset="0"/>
              <a:ea typeface="MS PGothic" pitchFamily="34" charset="-128"/>
            </a:endParaRPr>
          </a:p>
        </p:txBody>
      </p:sp>
      <p:grpSp>
        <p:nvGrpSpPr>
          <p:cNvPr id="6" name="Group 5"/>
          <p:cNvGrpSpPr/>
          <p:nvPr/>
        </p:nvGrpSpPr>
        <p:grpSpPr>
          <a:xfrm>
            <a:off x="-106548" y="914400"/>
            <a:ext cx="9106764" cy="5872881"/>
            <a:chOff x="-106548" y="914400"/>
            <a:chExt cx="9106764" cy="5872881"/>
          </a:xfrm>
        </p:grpSpPr>
        <p:pic>
          <p:nvPicPr>
            <p:cNvPr id="38919" name="Picture 5" descr="Plot_2WODB_no_sea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548" y="914400"/>
              <a:ext cx="4816512" cy="425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lot6_SRDL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9077" y="2986275"/>
              <a:ext cx="4301139" cy="380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2775" y="5715000"/>
              <a:ext cx="2827825" cy="461665"/>
            </a:xfrm>
            <a:prstGeom prst="rect">
              <a:avLst/>
            </a:prstGeom>
            <a:noFill/>
          </p:spPr>
          <p:txBody>
            <a:bodyPr wrap="none" rtlCol="0">
              <a:spAutoFit/>
            </a:bodyPr>
            <a:lstStyle/>
            <a:p>
              <a:pPr defTabSz="914400" fontAlgn="base">
                <a:spcBef>
                  <a:spcPct val="0"/>
                </a:spcBef>
                <a:spcAft>
                  <a:spcPct val="0"/>
                </a:spcAft>
              </a:pPr>
              <a:r>
                <a:rPr lang="en-US" sz="2400" dirty="0" smtClean="0">
                  <a:solidFill>
                    <a:prstClr val="black"/>
                  </a:solidFill>
                  <a:latin typeface="Arial" pitchFamily="34" charset="0"/>
                  <a:ea typeface="MS PGothic" pitchFamily="34" charset="-128"/>
                </a:rPr>
                <a:t>Traditional Sources</a:t>
              </a:r>
              <a:endParaRPr lang="en-US" sz="2400" dirty="0">
                <a:solidFill>
                  <a:prstClr val="black"/>
                </a:solidFill>
                <a:latin typeface="Arial" pitchFamily="34" charset="0"/>
                <a:ea typeface="MS PGothic" pitchFamily="34" charset="-128"/>
              </a:endParaRPr>
            </a:p>
          </p:txBody>
        </p:sp>
        <p:sp>
          <p:nvSpPr>
            <p:cNvPr id="5" name="TextBox 4"/>
            <p:cNvSpPr txBox="1"/>
            <p:nvPr/>
          </p:nvSpPr>
          <p:spPr>
            <a:xfrm>
              <a:off x="5791200" y="2362200"/>
              <a:ext cx="2286588" cy="461665"/>
            </a:xfrm>
            <a:prstGeom prst="rect">
              <a:avLst/>
            </a:prstGeom>
            <a:noFill/>
          </p:spPr>
          <p:txBody>
            <a:bodyPr wrap="none" rtlCol="0">
              <a:spAutoFit/>
            </a:bodyPr>
            <a:lstStyle/>
            <a:p>
              <a:pPr defTabSz="914400" fontAlgn="base">
                <a:spcBef>
                  <a:spcPct val="0"/>
                </a:spcBef>
                <a:spcAft>
                  <a:spcPct val="0"/>
                </a:spcAft>
              </a:pPr>
              <a:r>
                <a:rPr lang="en-US" sz="2400" dirty="0" smtClean="0">
                  <a:solidFill>
                    <a:prstClr val="black"/>
                  </a:solidFill>
                  <a:latin typeface="Arial" pitchFamily="34" charset="0"/>
                  <a:ea typeface="MS PGothic" pitchFamily="34" charset="-128"/>
                </a:rPr>
                <a:t>Animal Tagging</a:t>
              </a:r>
              <a:endParaRPr lang="en-US" sz="2400" dirty="0">
                <a:solidFill>
                  <a:prstClr val="black"/>
                </a:solidFill>
                <a:latin typeface="Arial" pitchFamily="34" charset="0"/>
                <a:ea typeface="MS PGothic" pitchFamily="34" charset="-128"/>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852" y="914400"/>
            <a:ext cx="6345936" cy="5516880"/>
          </a:xfrm>
          <a:prstGeom prst="rect">
            <a:avLst/>
          </a:prstGeom>
        </p:spPr>
      </p:pic>
    </p:spTree>
    <p:extLst>
      <p:ext uri="{BB962C8B-B14F-4D97-AF65-F5344CB8AC3E}">
        <p14:creationId xmlns:p14="http://schemas.microsoft.com/office/powerpoint/2010/main" val="4018969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7773" y="1235827"/>
            <a:ext cx="512085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6" name="TextBox 2"/>
          <p:cNvSpPr txBox="1">
            <a:spLocks noChangeArrowheads="1"/>
          </p:cNvSpPr>
          <p:nvPr/>
        </p:nvSpPr>
        <p:spPr bwMode="auto">
          <a:xfrm>
            <a:off x="6019799" y="5698096"/>
            <a:ext cx="3463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i="1" dirty="0"/>
              <a:t>Figure from </a:t>
            </a:r>
            <a:r>
              <a:rPr lang="en-US" altLang="en-US" sz="1600" i="1" dirty="0" err="1"/>
              <a:t>Guinet</a:t>
            </a:r>
            <a:r>
              <a:rPr lang="en-US" altLang="en-US" sz="1600" i="1" dirty="0"/>
              <a:t> et al. 2013)</a:t>
            </a:r>
          </a:p>
        </p:txBody>
      </p:sp>
      <p:pic>
        <p:nvPicPr>
          <p:cNvPr id="5" name="Picture 4" descr="iStock_000016993585_Sm.jpg"/>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0" y="6036233"/>
            <a:ext cx="9144000" cy="868275"/>
          </a:xfrm>
          <a:prstGeom prst="rect">
            <a:avLst/>
          </a:prstGeom>
        </p:spPr>
      </p:pic>
      <p:pic>
        <p:nvPicPr>
          <p:cNvPr id="6" name="Picture 5" descr="OTNLogo_noDal_white.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sp>
        <p:nvSpPr>
          <p:cNvPr id="3" name="Title 2"/>
          <p:cNvSpPr>
            <a:spLocks noGrp="1"/>
          </p:cNvSpPr>
          <p:nvPr>
            <p:ph type="title"/>
          </p:nvPr>
        </p:nvSpPr>
        <p:spPr>
          <a:xfrm>
            <a:off x="545123" y="41031"/>
            <a:ext cx="7772400" cy="609600"/>
          </a:xfrm>
        </p:spPr>
        <p:txBody>
          <a:bodyPr>
            <a:noAutofit/>
          </a:bodyPr>
          <a:lstStyle/>
          <a:p>
            <a:r>
              <a:rPr lang="en-US" sz="2400" dirty="0"/>
              <a:t>Animal Telemetry for Assessing Ecosystem </a:t>
            </a:r>
            <a:r>
              <a:rPr lang="en-US" sz="2400" dirty="0" smtClean="0"/>
              <a:t>Health</a:t>
            </a:r>
            <a:endParaRPr lang="en-US" sz="2400" dirty="0"/>
          </a:p>
        </p:txBody>
      </p:sp>
    </p:spTree>
    <p:extLst>
      <p:ext uri="{BB962C8B-B14F-4D97-AF65-F5344CB8AC3E}">
        <p14:creationId xmlns:p14="http://schemas.microsoft.com/office/powerpoint/2010/main" val="38859126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739775"/>
            <a:ext cx="5738813" cy="524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728663"/>
            <a:ext cx="572452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6026" y="798433"/>
            <a:ext cx="7813797" cy="508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723900" y="-25021"/>
            <a:ext cx="7962900" cy="753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6615"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3228"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69838"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6453" algn="ctr" rtl="0" eaLnBrk="1" fontAlgn="base" hangingPunct="1">
              <a:spcBef>
                <a:spcPct val="0"/>
              </a:spcBef>
              <a:spcAft>
                <a:spcPct val="0"/>
              </a:spcAft>
              <a:defRPr sz="4400">
                <a:solidFill>
                  <a:schemeClr val="tx2"/>
                </a:solidFill>
                <a:latin typeface="Arial" charset="0"/>
                <a:ea typeface="ＭＳ Ｐゴシック" pitchFamily="1" charset="-128"/>
              </a:defRPr>
            </a:lvl9pPr>
          </a:lstStyle>
          <a:p>
            <a:r>
              <a:rPr lang="en-US" altLang="en-US" sz="2400" b="1" dirty="0" smtClean="0">
                <a:solidFill>
                  <a:schemeClr val="accent2"/>
                </a:solidFill>
                <a:ea typeface="+mj-ea"/>
              </a:rPr>
              <a:t>Reduce </a:t>
            </a:r>
            <a:r>
              <a:rPr lang="en-US" altLang="en-US" sz="2400" b="1" dirty="0" err="1">
                <a:solidFill>
                  <a:schemeClr val="accent2"/>
                </a:solidFill>
                <a:ea typeface="+mj-ea"/>
              </a:rPr>
              <a:t>Bycatch</a:t>
            </a:r>
            <a:r>
              <a:rPr lang="en-US" altLang="en-US" sz="2400" b="1" dirty="0">
                <a:solidFill>
                  <a:schemeClr val="accent2"/>
                </a:solidFill>
                <a:ea typeface="+mj-ea"/>
              </a:rPr>
              <a:t> of Loggerhead Turtles in Hawaii </a:t>
            </a:r>
            <a:br>
              <a:rPr lang="en-US" altLang="en-US" sz="2400" b="1" dirty="0">
                <a:solidFill>
                  <a:schemeClr val="accent2"/>
                </a:solidFill>
                <a:ea typeface="+mj-ea"/>
              </a:rPr>
            </a:br>
            <a:r>
              <a:rPr lang="en-US" altLang="en-US" sz="2400" b="1" dirty="0">
                <a:solidFill>
                  <a:schemeClr val="accent2"/>
                </a:solidFill>
                <a:ea typeface="+mj-ea"/>
              </a:rPr>
              <a:t>in </a:t>
            </a:r>
            <a:r>
              <a:rPr lang="en-US" altLang="en-US" sz="2400" b="1" dirty="0" err="1">
                <a:solidFill>
                  <a:schemeClr val="accent2"/>
                </a:solidFill>
                <a:ea typeface="+mj-ea"/>
              </a:rPr>
              <a:t>Longline</a:t>
            </a:r>
            <a:r>
              <a:rPr lang="en-US" altLang="en-US" sz="2400" b="1" dirty="0">
                <a:solidFill>
                  <a:schemeClr val="accent2"/>
                </a:solidFill>
                <a:ea typeface="+mj-ea"/>
              </a:rPr>
              <a:t> Fishery</a:t>
            </a:r>
            <a:br>
              <a:rPr lang="en-US" altLang="en-US" sz="2400" b="1" dirty="0">
                <a:solidFill>
                  <a:schemeClr val="accent2"/>
                </a:solidFill>
                <a:ea typeface="+mj-ea"/>
              </a:rPr>
            </a:br>
            <a:endParaRPr lang="en-US" altLang="en-US" sz="2400" b="1" dirty="0">
              <a:solidFill>
                <a:schemeClr val="accent2"/>
              </a:solidFill>
              <a:ea typeface="+mj-ea"/>
            </a:endParaRPr>
          </a:p>
        </p:txBody>
      </p:sp>
      <p:sp>
        <p:nvSpPr>
          <p:cNvPr id="46084" name="Rectangle 1"/>
          <p:cNvSpPr>
            <a:spLocks noChangeArrowheads="1"/>
          </p:cNvSpPr>
          <p:nvPr/>
        </p:nvSpPr>
        <p:spPr bwMode="auto">
          <a:xfrm>
            <a:off x="4352925" y="5640586"/>
            <a:ext cx="457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i="1" dirty="0"/>
              <a:t>http://sos.noaa.gov/Datasets/dataset.php?id=181#</a:t>
            </a:r>
          </a:p>
        </p:txBody>
      </p:sp>
      <p:pic>
        <p:nvPicPr>
          <p:cNvPr id="8" name="Picture 7" descr="iStock_000016993585_Sm.jpg"/>
          <p:cNvPicPr>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0" y="6131995"/>
            <a:ext cx="9144000" cy="868275"/>
          </a:xfrm>
          <a:prstGeom prst="rect">
            <a:avLst/>
          </a:prstGeom>
        </p:spPr>
      </p:pic>
      <p:pic>
        <p:nvPicPr>
          <p:cNvPr id="9" name="Picture 8" descr="OTNLogo_noDal_white.t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2562" y="6243675"/>
            <a:ext cx="1115339" cy="566664"/>
          </a:xfrm>
          <a:prstGeom prst="rect">
            <a:avLst/>
          </a:prstGeom>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21040" y="6161247"/>
            <a:ext cx="731520"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581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6"/>
                                        </p:tgtEl>
                                        <p:attrNameLst>
                                          <p:attrName>style.visibility</p:attrName>
                                        </p:attrNameLst>
                                      </p:cBhvr>
                                      <p:to>
                                        <p:strVal val="visible"/>
                                      </p:to>
                                    </p:set>
                                    <p:animEffect transition="in" filter="fade">
                                      <p:cBhvr>
                                        <p:cTn id="12"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16"/>
          <p:cNvGrpSpPr>
            <a:grpSpLocks/>
          </p:cNvGrpSpPr>
          <p:nvPr/>
        </p:nvGrpSpPr>
        <p:grpSpPr bwMode="auto">
          <a:xfrm>
            <a:off x="3573463" y="2079995"/>
            <a:ext cx="5451475" cy="3686175"/>
            <a:chOff x="31546800" y="3897278"/>
            <a:chExt cx="12087866" cy="8973010"/>
          </a:xfrm>
        </p:grpSpPr>
        <p:sp>
          <p:nvSpPr>
            <p:cNvPr id="18" name="Rectangle 17"/>
            <p:cNvSpPr/>
            <p:nvPr/>
          </p:nvSpPr>
          <p:spPr>
            <a:xfrm>
              <a:off x="31546800" y="3897278"/>
              <a:ext cx="11352174" cy="8714098"/>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pic>
          <p:nvPicPr>
            <p:cNvPr id="51210" name="Picture 18" descr="tarpon116_track_pd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17187" y="5334000"/>
              <a:ext cx="53684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9" descr="tarpon86_track_fixz.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338000" y="5334000"/>
              <a:ext cx="528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20"/>
            <p:cNvSpPr txBox="1">
              <a:spLocks noChangeArrowheads="1"/>
            </p:cNvSpPr>
            <p:nvPr/>
          </p:nvSpPr>
          <p:spPr bwMode="auto">
            <a:xfrm>
              <a:off x="37113904" y="3949995"/>
              <a:ext cx="448198" cy="67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altLang="en-US" sz="1200">
                <a:solidFill>
                  <a:srgbClr val="FF6600"/>
                </a:solidFill>
              </a:endParaRPr>
            </a:p>
          </p:txBody>
        </p:sp>
        <p:sp>
          <p:nvSpPr>
            <p:cNvPr id="51213" name="Line 3"/>
            <p:cNvSpPr>
              <a:spLocks noChangeShapeType="1"/>
            </p:cNvSpPr>
            <p:nvPr/>
          </p:nvSpPr>
          <p:spPr bwMode="auto">
            <a:xfrm>
              <a:off x="31927800" y="5334000"/>
              <a:ext cx="10515600" cy="0"/>
            </a:xfrm>
            <a:prstGeom prst="line">
              <a:avLst/>
            </a:prstGeom>
            <a:noFill/>
            <a:ln w="57150" cmpd="thickThin">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1214" name="Picture 23" descr="Fig_7.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433000" y="8889346"/>
              <a:ext cx="7162800" cy="360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5" name="TextBox 24"/>
            <p:cNvSpPr txBox="1">
              <a:spLocks noChangeArrowheads="1"/>
            </p:cNvSpPr>
            <p:nvPr/>
          </p:nvSpPr>
          <p:spPr bwMode="auto">
            <a:xfrm>
              <a:off x="31927802" y="6248399"/>
              <a:ext cx="3352798" cy="247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a:solidFill>
                    <a:schemeClr val="bg1"/>
                  </a:solidFill>
                </a:rPr>
                <a:t>Migration track and vertical </a:t>
              </a:r>
            </a:p>
            <a:p>
              <a:r>
                <a:rPr lang="en-US" altLang="en-US" sz="1200">
                  <a:solidFill>
                    <a:schemeClr val="bg1"/>
                  </a:solidFill>
                </a:rPr>
                <a:t>temperature profile of </a:t>
              </a:r>
            </a:p>
            <a:p>
              <a:r>
                <a:rPr lang="en-US" altLang="en-US" sz="1200">
                  <a:solidFill>
                    <a:schemeClr val="bg1"/>
                  </a:solidFill>
                </a:rPr>
                <a:t>Tarpon 116</a:t>
              </a:r>
            </a:p>
          </p:txBody>
        </p:sp>
        <p:sp>
          <p:nvSpPr>
            <p:cNvPr id="51216" name="TextBox 25"/>
            <p:cNvSpPr txBox="1">
              <a:spLocks noChangeArrowheads="1"/>
            </p:cNvSpPr>
            <p:nvPr/>
          </p:nvSpPr>
          <p:spPr bwMode="auto">
            <a:xfrm>
              <a:off x="37894769" y="5464315"/>
              <a:ext cx="5739897" cy="112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200">
                  <a:solidFill>
                    <a:schemeClr val="bg1"/>
                  </a:solidFill>
                </a:rPr>
                <a:t>Migration track and vertical </a:t>
              </a:r>
            </a:p>
            <a:p>
              <a:r>
                <a:rPr lang="en-US" altLang="en-US" sz="1200">
                  <a:solidFill>
                    <a:schemeClr val="bg1"/>
                  </a:solidFill>
                </a:rPr>
                <a:t>temperature profile of Tarpon 86</a:t>
              </a:r>
            </a:p>
          </p:txBody>
        </p:sp>
        <p:sp>
          <p:nvSpPr>
            <p:cNvPr id="51217" name="TextBox 26"/>
            <p:cNvSpPr txBox="1">
              <a:spLocks noChangeArrowheads="1"/>
            </p:cNvSpPr>
            <p:nvPr/>
          </p:nvSpPr>
          <p:spPr bwMode="auto">
            <a:xfrm>
              <a:off x="31719232" y="9498312"/>
              <a:ext cx="3581399" cy="3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a:t>Daily average temperatures (black dots) and associated monthly frequency distribution (histogram bars).</a:t>
              </a:r>
            </a:p>
          </p:txBody>
        </p:sp>
      </p:grpSp>
      <p:sp>
        <p:nvSpPr>
          <p:cNvPr id="51204" name="TextBox 15"/>
          <p:cNvSpPr txBox="1">
            <a:spLocks noChangeArrowheads="1"/>
          </p:cNvSpPr>
          <p:nvPr/>
        </p:nvSpPr>
        <p:spPr bwMode="auto">
          <a:xfrm>
            <a:off x="5222221" y="5644355"/>
            <a:ext cx="3348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i="1" dirty="0"/>
              <a:t>Courtesy: Jerry Ault and Nick Shay</a:t>
            </a:r>
          </a:p>
        </p:txBody>
      </p:sp>
      <p:sp>
        <p:nvSpPr>
          <p:cNvPr id="51205" name="AutoShape 2" descr="data:image/jpeg;base64,/9j/4AAQSkZJRgABAQAAAQABAAD/2wCEAAkGBhQSERUUExQWFRUWFxkZFxgYGBgdHxwbGBgXGhwcGx4XHSYfGB4jGxgcIC8iIycpLC4sHB4xNTAqNSYrLCkBCQoKDgwOGg8PGiwkHyQsLCksLCwsLCwsLCwsLCwsLCksLCwsLCwsLCwsLCwsLCwsLCwsLCwsLCwsLCksLCwsLP/AABEIAJ4BPgMBIgACEQEDEQH/xAAbAAACAwEBAQAAAAAAAAAAAAAEBQIDBgEAB//EAD0QAAECBAQEAwcDBAEEAgMAAAECEQADITEEEkFRBSJhcROBkQYyobHB0fAUQuEjUmLxM3KCkqIVwhZTg//EABoBAAIDAQEAAAAAAAAAAAAAAAIDAAEEBQb/xAAvEQACAgIBAwIDCAIDAAAAAAAAAQIRAyExBBJBIlEFE3EyQmGRobHh8IHBUtHx/9oADAMBAAIRAxEAPwDDePQD8rHCokvYRQgBhvEjNjlUXZJSyG2/LxBU2IiY0RVNg0iiwLYXPxjnjbH4xRMX5xyXJUskhqamw77wztTBui1a+p/7fysQRhibOBuogDvF8vCpS6lkqOlGHkCHMdVLKk5QGBZyemnrHU6f4dkyK3pCHmiij9FlurN2NPJ7xBUlLtmI3qzB/hBipWRNqsa+n3jyZ6RVklVMruxY0IDsT1GsdZdJix6q3+ICySkVqlINCScrEe8cxpQNT1gmZNClJly8yjYSwGJcdCz3c6NBP6NSlhKQmoBWqgSklnzCrG9KubCH3DODYaTmWuYSs0DpZ9gBXIGDZi5MW80McfQilByfqBMBwpTupQZIoK5be9mcnL6PFGInSQkJFWcjw3Te5zGuu0WcVxMxVEICUvVmbobu/eAJOBVMOVAzKLe6LdzYRmlkc9yY6MFHg7J4rlDSpQQkFwQKvZ3U5cjWKJ3EFq1p/kWH8w5wfs5OUwKHILUUkD4e8egjR4f2GmIQVzEJSGrnNv8Ayt5Qt5IphHzxOLzFKJeeasirUTm6akDUwYvgGIP/ACLQilhU/wDqPmY2ysEJaSEBCS1MqRUDdg5hcrAmqpk0Js7lnKv7buYr56X2V/slNmdR7MIcutRG5Df/AGNYvl+z6A4EwdKHyq/yjSH2fSBm/qV1yq9XIf5RmeLZJahlxBd2yKBHxywyHUZG9P8AT+AXjT5JJ9n0uM01twAS3S8SX7Noak8Pq6FN5Vc+kDInrUOWck7JCwH7E1i+WuZbkFNFJV/5cxAgnny/8v0X/RXyolEv2fUs5UKC1VZKXcwHNkKlqKSlbi4ALjvtBEzFO5SUg9C17+6zQunIWou5O4Sp/nDcebI3uvyKeOIZKnlSgCCAaOW66CLJdrvWtm+EKpiFFsxWAKgAKbv+bR0Tl6TAw1YPTqenyjZDLJcqxE8UfDocP0Pp9o8H7VimaZSUpeeFzCl8qHUASQySaDMXtFcrGJarg0FnrYkHbWtq3h0OqhL3QmXTzQWVRwjyMVpmg6iPBY0MaU14EUyZfrHsxiMczaQRKJvHQkmIhbdfKJJU4LM3Y7xLRVHI5mO8eUe0ciEJmY5t5An6vHNL/n3ial/gtp2jitSWOrVr6aQJZJUnqahx96U/DEAsXtHiTt6D7R6Z8dvyoib8kEKJ7xZ4lYhicPkU2ht9oikx4HLieKbhLlHYjNSVosU8dTKUbAmLMIBm5naGEgpTUaVqa3s3oIQ3Qdgszh5RVV2oBfqS8QkYvMrKzgVId/Pyi3E4wMSxJ6mjbX84q4XNqolqAB6WD33pHR+H41PNHu/tKxOV1BsPyZrt5/ldogJiQCH+VKOev+49OVlKQtxmIYWUU3dm5b6xPFzpQfw2zNQL0agJFR1rHpsufaUN35McMT5kBoXmWpRAMtIYBRNy3MrLeunaCpPDhWbN5SXIAy5i9iAzIDaX6CKuIHS24FAkijNqWHxEMsH7NGcBMMwISsEs2ZbpZhfKkFxzGvQxlzS+WtvnyaMfqPSUJmBCZAVkQGShCSorO1KqUbm5h2OEkI8SccpvlJBUDsRoemkab2O4JLkS3SSgBKnUSCokl1AFgwAu16C1IV+0XF0qliTJSDStHudPvHKlk7pUjSkZni0zkSEJCsytTZLgON3apIZjG34PgcsiXmSlJNEvQauUpFSz9HEZvCqVlGcMxdnq41ca2HlBk3iRS5B5jqP5gZ20kiG4QsS1ASykLAZS6O1aA1CASHa56wqkmViJh8eYuaXPKlXKgVuRRRoKfGM2hM2annzFPUsL+RMG4NGVOVLISNqAkXYCpaF9jRLHxw+GQU8oNecrNuyRVQ6ExTxDGyJYC0SwtaU6JBU5b3SfdHxrCP8ATKW+UKd9Sw7l7CohlgcKhDmbNSpTGiUAgHub+TP0iu2vJLFfFOJY6dSRIcH9hJzd+u3lGexvBcTmabh1A6ghCiPiSI+iYLHpSPDQohLutb83w9ALfOD5uElsopDqblBUUhRb95rct2rDI5XHwSj45N4ClbqKJiUpuRKp3oRAczhiUhxNFD+9NR0ur5x9a9ppMlSEZ5qiqUOWXJZmYOlyeYP8H3jCTsJgwsq8OZLS1iVBJ6EO5AuA4HeNOPO2t/6BaMwqZ/cpCv8AJg3q4I84kjDJUL0bSo9QXjSnA4ZZOVKEI6E/HMWiX/4xh295WjMoAW6Aw356XuVVmR8BA3foT+GLClQ/cQNs1DqxB7CNRO9jkXlzWN+YA+lA3f5wpxvs7iZZzqlEoc1SAU2ajVtvrGuGfHP6/kJlGS4AxKBslj2f5QNMkDUfMfOL5ckAipTu2nXckRb4gqzgaPzE01NA7uX6tpGxru5X+TPdcMEVMKRQl7Mw+fSLsLPOZyonoQGpszesEyJZUCSklm92nYVpvEvCTs9KA79WqW2pBRxtcMGWRPTRyZiRkSEodbcysymN9NraiLZ05BAYZWu2arJTWtAHBYX30ihUtw1N9fvQPE0yQKFSfIv10+8EotS23+YLaoMOF5XSpCmyvYVX1UzszX2a7wOtDX+Y07PFZKakoz0DBRIFNwKkNo4g/C4gEAqElKU/8iCgAKASXyLAK05QE0e5pASyzx/aVotQjLjQGtaWcAlT2I5W7u7x6XRBJUx0G9fkBFisPOQhMxUuWlKlHKS5BIAJcEg1BBrRu0Upl75aCpBLb0oYZGantPQEo1pnQvp94kg70JHp3e0VAvUM27l/kI72e/8As9YanewaLQKEiv5eIiW9vz1jqwXNy14itVBTdyS9dqWb1i7Ko5MkhacqrGF07DJlrAqQa/jQwn4kSwHqTYbwrM/Mp1G/wGwjhfGcmHt7Wrn+y/vg1dKp3fguXiAKJLDTUxW9PmQLekdlyncuB3/jpE8SkJAYf9zBz1cx5dG8pVOT+6oFg7H+O8clS8jgsFzACEEftJzO+7Cxs8RRIzqepY7g+g7taCOKSSCElnJJcmrqFW1bpu8dHpY1JS8l1rZ1UxS15yC4DDsag+Z7wZhcMkDOt+Z7CrkDXv8A6i3heBSpKUksAWoLqAr5iBcXiFpOUMDzgjZmCCS7avSOxHJ92CEON7Z5QDO+rBgdHJoKi3rD7g3Ek+G7KKwwy6gNS1Ne8ZnByTMIylTBgCXvqdzu5841nD+Dow8tyWepUb2o/wBorqpqdJl4o9qDpOMmKBzKZ7JTYPue40iMyXlDqVXf7RLhqTNIyDk+KutI0OH4QEsVMDoCPSkYGkmMsRSeFLLKIypNlL23AuYZIkJSwShyLrWa1/tAoIbS+HlXMRTdRb4XpDLCcNSsEJAIBfMxSKUYPAymiUzKzsIrMCugBDJIbMTSlYa8M4OopLIUaMSoWHdQYAXcBzDxeFCCBllqKRRq13cikK08SmYtkJmqSL/0nClHUFR/40OGcV2oKr+Z3cBUA/oWdLKmTf7QpgB0ABqd1bQXh/ZoqAVMSkE/tdRPTVjDzCYNEpIloyoAdRy1cm+ZR9493sKwXKnSwVOoKA91qOTp8q0glJe5VMRyuBg+6q2iU1p3PziOK4A4cqU2z/YU9Y0SCHDEDRVRpvvSJTygqyhyQASACffdrUNj+GKcvYlGHnezSv2zCnszxVM4NMSlvGUR5eVI18zOFEKypIHKxehd3A9ekcl4MgczGzE6itgLMdzXpEU35JR824h7LlYuFq/zo/mmohNieAT0AkSV/wD85pLN0cuPKPpGNwuc2D9HhcvCKcglTgaPDVkKPn36nFIbK/8A0qbMewcZvhEp/tRPomYggpNlOwPpGrx/BwsEGihUOKg7v+3yjO42SZYJnFZCQwUWFCTR/dVd6iGRlB/aiTfgUYrjSlrJKGSro/wPXaKJ2MQTRDeTj1FoOIkEMlSk98p+QHziErDAPzcpFQm52dKmuQNY6GP5a+zJr9P4ES7vvRsATOH+SeoJb42i0TFDZQ8/WkdmYNVCHHTUxSuWoAcprsLtf0jXGcvP5oQ1F8fqXDFA3BHxEWoSnT4UgMHv51i2WovQFvWNEZ+4pw9gopGgPQk2+8RKAbx1K92j0NpCtkpa2mIWQCUMBmchner/AJaGCklRE1WQSzQgZRlJUpvdIcVCjSnUNC0ObfnpEVJdNfd703hGTEnuOmMUvc7KmKL5kgEFwATY3dyXPURaSKEfjP8AGIJmAJykEpBcJGV3ALByHSHu0RlrB0IIa5Bc/IUg4utMFq9lta1d9epeu47x6YTqEnuVaBtDS+0eA1t0Y36GOvqavr11qfysM0CLpgSkqzHPmZkhqeekVy8K5Onxbz1gyZgnmZlFksGa5bQfjxxU8qVYBvh3ePGfEZyeWUKpJvf8vf8Ajg6OFLtTsJl4dCQCSQ1SSzny2hNj5niKqTr8IJx2IHu1LP2H31hYokq5anZn8vSOfijbNKDUKOZKRQsHfTz3Pwgvi8sgpmlsqQwPUNfrWLsTh8klUwkJUQwsVVDa21ijhC/HUmWapTU/5ZeY02LNHVglEsNKlIlyZKCA3PMmahS05ie7Fu0JZagASK8xA7bnqYI49iyVrcMSMw6VL+tPIQHhZSiEyxqa+bfWOliuMXIVOKlo1Hs9hDlCv7qk7DQd4aJBWpqlrv3t16xZMkeDKCU0ITU9fvDngXDwiWhV1KLk/MiMU8l7LCOGYIoqeV7AXtptDaVhlJUl08yjQPQOCxmKNrGg6PE0y/DzEjmXlCX0c/AG0c8euR3UfeO1dOn+4zuVl0W4lPMcqsxDue5sH+kd/RzFjMpeRIo5JHpreAFYtSl5JIoHzKNiPpFn6UKIzvNWAzEOB2T9TA0EA45CVLymYshgCAourqpqIHSrwRhky5XLLSo9EgtXeGH6Q/uZL/t1/wDW0T/T9S1mSG+MVRLM5P4VOXMYGaxqRmSGbQOfpBMvg05PuoJ7zU/EfSNDLkACgHaJnBskspn2pe9q136QVooTfpcQhiUpAAJqvT4/hhonEzMoSUAakh9K1bTpE0cISCFOSWYfVndqxLE4MseYgUcA6Dq0BJJlp0Bf/K5phWqUcwSUBRBoFEPbQ/J4YysULiZcpKiA5ZLZgNatoKQvmChEzNlAzKGrPalfJ4swaJaWKEmSQCUl2JFKFwT97wPa1wFaZRxmaWsqWrNmBDvf3WOlrwlxGMmLookU5iEEXs5FPSNFMklauZWcFlEJASVFmAJJuKUF4unM+QnKyXZQ53eoDjKQRSB72uSUYPEY6ci48RNgpJc/IH4RceMJWwXKU7MSUgg/9VMp86w64r7OSVl3VIUoD3OdOY3CgbdxCjivBRLA8PMWDKUFKVWl0mrd4fGcWDQuxXszh5oORAS9eUlJfZhyeohHifZxctYyLWEOxzjm6t+wnzGkNJuOmS2OULT0FvIVi+R7SJBDpp21Zqg9I0xnLw7Boy03ETErIy5UglkqQym0dqeYLQJ+sQ5zOg05N9KPaNhiuGSpweSrwy7gE5kjcAe8gdiR0hdmxEpJTNliYioKiUzEkbOxIHdofDL27jr6MBxvTM+MUjNRKkgaqY1HYD5RYuazlgSdSDbsGHrDDGYWQwUiSQoVyBTAsbcx1t8oqThvFzH+nJOiUDk6Jd7hiCa+ca49XH7wl4XyihIBDhVbHy+YicxBDuKi+sVzJExHMUqSCWBYsW0BsYnJminLswIYn0tWOjjyJrkyTi0VhZFw9bj5EaxxKx5CzxatYLUAP00r03jsySHbMDb4gG9r08oZ9ASClUFXd3YCnfqYr8TXt8IiqW1jEDMOwgG/cJIPmYrMgqJlghQHusoghqFNCwGo86xxZBSClJKn5gWboQb+REL0ri9LbPFR40SS9zQ47K1EgKD5SQKdvh3jIYgKCyNde5qe0aTET3PSlIz+MkqzKLEuXf0jl/F8LcFJJt3/AF/yH0kqdMXrNYN9nwP1ADvQsNzoPWApqqUg3gk4JzFg4F9d6R57EtnTRb7R4k+NlZkimXT03d4t9lV5JqnofDmHXbrHZcoTUmYrK9BlZJNSzgguKdNICwE4omEs4AIN6pOnwfzjQsksmRRRLSIYheectWwA8tO8M/Z3D84mGyVD1f6QokyqK3cxr8BIAwwDudB+avHYzenH2ib9VjheHM1adnq+sabCKyhNdWHpaMfh8f8A02rm/KQ+4ZMeWC7lCvPmcfG0cuV0NHWMnlWaoGRmPx9IBnYwzCAgZc1VHpuerRZxWWciE2KiVk7pFh5GkQwy8qjvRvq/baFxXktjXB4NgEJ7qPffrBxUEghLB6qL7bnXtAkqcAgtUpJBvzLYUDd2eLsNg1FUvxaBaCpmspJHK1nIJL1cjaLpsotkjNVmGhOu5AghMqpGWzM9h9TvFqGqUC5HVtvwRA094t1MSiWeSk28zT6aRKWgnW2vWJIaz6geZs7QT4DWiEBgmjj49osMtxUjyFqREyhvX801iC1kXtuIqkXZ1eA+lg8DnBF3Nu99oYSFBNvIbwQqWlQJr1Aqf4gdovkSIwac5JYFg18oIuQd7DSJLkqWguouKVBdtSM1w8HGQUFx5A370ieRw5a16v2c/KAkWjNJmKztl5QKl0l6GxdxHcRgJZLuoKIp6UPYmCsdh8iiVIQ9wEs5FiDTzG9YjiaDLldCjlBqkh7MLwu/YIRY/hhJKVJSdDmIBB/OrRnuI8DYEA+RZx94+hpwyTRS35VA0cVNDRnD3FIGx3s4J5NkEJDNV2YOSTDIzaKaPnGH4MsposoU9DdJ7i8dTj1yFhGIlkE2Uk0I3G9IecU4JMwwUoLC0j3gzHvsYjJmSsTLCJgBDUzb9D+0xqU7WxbQkxnDpcxLy8qgejK7WObtCzBZpDKWHlouGqz6OKDRhBXFeDTcKaOZZN9vOLuGcZzKqxSxSpBS+YnUEVGsNT9OtooWTfaQErQoJ8HmCc2VzUFlO1nYEB4BmS0n3CVIflIDdSAVMVHdnh9xrgKJg8TDnLl99Oo2NAxt0cdorwHHpRSqXi/6qUm5JIBIDAVFSRpUVhsZJbiShEpK0sSQQasdPOsXpTShT1rbo5jSK9k0rSFSJrggkS5gchz7ucVI6l/OM7ieGLlkhSDqG2+Tj+I6ODqU9NmPJi8pHEkEMQx3+l7GK52DIqKjf8tHkpHf1p9REwpqPfz+cbXtGdaegUHQ28rxbka4I8nB9DSOTUPUxEIYNcdf4gNoPkaBXSITBvHkqYR0KGr2PyjWzIjO46UylVoN9vrEJU/JUB9/wQ0nYFkgKKik1FQR6tAqOHpzM5AIqRsLUEeXyfD8ve5a3+PH4HWx541QXg5IMpSeUEEMWcjMQ4TYgsGLuBBC8KlAYdibP3OsESZYCBlcgvU0OtCKaAGhV3irELDGtdvtHT6PpI4I9zXqfLMuXI5ypcCaZylVKABvIxocFOSZSQ7PVyOtv5hJiAO4ubwfglZTlL5DUW2+BhfUJXRpx7iaXATFFLqqxOXUdX27w5wEwEpYZUklwND9oz3Cp4KWCVljRV27xpOHnJ71OzECORPyjQhzPTmBKg4TQGzVc9rwmwSyJywSOVRb+PKsOpmGcKVmqwCWqKCoVulvSFn6TxCFpHMBlLmhsH6FrbwuGi2G8Hx2SeAeXM7k9SLeY+MaPFJzKD/tCmA3cW3jKT5BJGZ0JSHq+ZRDU6DvGhwrsDUNXNSr6UjQ0nsXY/wCE5QoNbyG8Yz2y44MLVCkzFTJhDHmAl5RynzIYiHkmbQh2Cne7FxfpWsIOJ+xaJ6lNMy5lPRDkV6KAV2aAhjXd63SLlJ1pBWH42SWSy0ggKTq+VL9yDX/AFGkwk4ZXSaBnfex+kI+Bey8rBAkqUtRJPOzl6VAoAK94YSlKB2zH89IHT0WNMVhM1U0Vfv9jAsuYCGa/wCesHTZjI6sfgIVVBUR0I82haQTPA5VZVWehGoMHypjGkCY2XyZv7afFxF8gAh4soJmy35hA0pSQSln+sFIUyYHnySouAxF/wCICgjysAFkKLlqCtR0pfaF8xLrI5WSNakatmOna1oYSsTk96g1H2ikIGelmYbAGsB27LsvlSAQDcEFwd+2jfWA8Zw9kgpfo5+HaDpQ5Eg+8z+cXKqk2JaKaLRk8dIUoOtOalctC3axjLYnhCHKpbJBN0082e+7R9DVhSAXIPb6QnxXCQpWZIZZuRY9xYmKjJojRkJfETLUZU0Ep0cXB70UIX8a9lQ3iyAdwEuD2+3pGomcOTMeTNGXMKEftUNUHTqIVPNwS/Cm8ySOReh+xjTGdcf+gUZXDcYL5gCVChIJzPsUmot9Iv4twKRPHiAZFHoA5Zqg6i+5tF3tThkLSZ6MoNlg6EMxBFQCGfrCFPEQWzOUmhBblPca9TGqN/aiCyCZuIw8xJUWQyUuGYJTzFklVCbuesbKVLl4xDqDKOj1ahcne0Z3Hz/ElhM1OZAoltwHFbgtprFXs5xYyJiU0s+5cksGegardRBv1RvyigbiWDXKJSpnB5SwqO+7aQNh8UCed26XjYe1gCk5ksoGhZnfo/UWNIxmRwCE5X9D5aHpGzp82qYjJC9hK6FxUb79xvHgH6QJJxKkEi41T+WPWLxNB6dI3xlZmcaCfA/yU/eJywKOfvHQXiU1DCvlGlJJmYhNcUYEdr9e8UZRmGYU8tfn2g1DnlJDaPX02gVUshV67mkBNaDiz0xZGUFOQVfZ3v7xq2htFWOUSygA9fl8IvmYblJJKiFFyxKasxz2Uo1cNRhUxRNUwcOG2hcdwGfeQIlL8x1NvrBsuS6Al+x0vSB5adRXv+UiakmpFQ9szt3jn54vybMcr4Nfw8zEJTQKcZeUjp6iGcvFgHKSAbN8w+3aMfwrHFAs41Y/TSNDh8aFJcMprg38o5E009mk02AxwLpBahfaotudosnYVSXUm/eh07PGf4dxIEq5SltW+0NsLxdJoSGPX8eFOL8Ev3GOBxmahD9CPvDIYkO7AkABh0qPSM9ihmAYvsQ9PtFuDnKSKmh0evp2g40+QWaQYlRDAADf86wT46rP2awLdOvzhKniqBfZvW31gyXxEgMA5YQTimVYYmWXc/j99ouQlKVAmsCInKIqa6fmtosVMAY1J2EU0iyzEYghAf3llkjpqYihm6M3pt6RQpeY5lmwYAbbCI4rGpYN5AaRKJYwxoT4TM56GA5c7KQ1gK92r3rC3E8SYVPxgGRxIqpav+4tQKbNfJmOAA9U/G/zpEUzn9dIVYLEmhzWNoPlyFKcpLG7PC5KmFdhGIwYUMxcHQBvi0c8UUozCLVBSQX5rWYQJNDkPAMILnTgwNxFSZ7PFsgAgkfnQwIZ6SoJDFRBYDcCvpCyy/OB2Zw0DKlkKeoDgtuOm0RQsg3yqTZ/iGi8YgKdQ90X6RUkWjP8ZwztopJdJ1gFak4iWZc2rCjUP8GNHxWQFCtyIwOLxpkLJ2LF/rFw3ojE3G+GKwxIPPJmJLKbf9p2VrGHTMoqpa9KO2vWPs/EEIxGGL+5MBB6H7x8gxOAVJWqWr3gT5jRQ3BH1jq9FLutPkTk1sa8LnBaQgsc7pKVUBpQgjUGo2MKJaShZUgA5JhdxV6adRXaKsPPKC71SXHXpBPEMSrxho/0CSDD1Fxk0uGVyjbcM4wjEy2YkgEEnQBg52cxnZ8xEqdlUEmWoh0rTzA6jMLb0iPs8hXjKZOdC0HOnM1h1oXinjeLUqYrl1HM2wpm2IFM3Z4Qo+rtCC8XhUZSEMpA92+cPoX1Gm8KkyFA5Qxo9WFN6xGViSMzO5vXZvtF+Kmy1q8QuxABcajtq0a8ffHTdiJUXpt1g6RPGVlDN0/Py0L04yWQ4V5ZTp1MFYPFJqzFmoXDPqCQQz3jpw6nDkdQkm/a9nPlCS5RGZlelvz0MRnKBAD1HS3pcNFk2SfeSadK7X/lo4tbsSuwPvAaWbI6j5wcmVFFYXlQqpym6mauqXvSnQgl4qyvRvz6xcEhQdwk7hNVAOalVEp3YPvFahoFZrtykEDfz7wuOrGPYKEEGkQS4U7td/Qj1+8Eqf8Ad66XiC0PV/NvrAZIKSoZCbTsaScCleXLR25nSGO5DtWLMLg50tZ8NlndJDEef4GhEEZVOCXepr+GL5MwrILqzJ3c37M30jkTwSjy9G1TUuDSSOIOVoCEjOeckliRr0vpHkez6kzCnPzCtFhQbfqYys2QVKqoOTuz9o8nEzUK/wCTp7w/D3hTwP7rD7vc3eGwSgffJ8yIZ4bBdXLfjxjeH8VOqnLafeGkv2i6l9q/SEOMizVSMCoqqwEH8ksuVRiBxhdwT8YpXxlSi1X1MV2SfkhtJvH0A8piuX7UJDsXb4ecYhQepWw71P2grBySogAZU6k6/eDUVQI/n8ZVNU6Sw/PUwfKnBKalzc94VSMMgAZat1iwoKjsNTB1ZRapSphJrSJyaU1NPjBuAwClABIZBuT8T5Q/4dwdCFOoBWpPQB/jAymkRI5wzhWUZlM7U/PvDuWAGo1K/b5wJg5BBUDzAkkP3qfRoMlgCj1jNLYxHsUpklr3a5I7QsEtSlpLMDYG8MjOAJpX7WiqYQkFQqpVu52hTCJkhIpsS/aE+EmB1LQzqLeX+/jFmJxORIBP7S7a5v5EZTGcX8FTIPMOUDoenSLjG+CNmqxsou+qqHuLHtF3D1jwi4rUd4qRiUqlJWk1UkFq1IarG0QTMAJ/yGY9xQtFPgh1PMltRaMP7XYDlzf9pPyfYxrlTmX0IhdjpXiZkK1Dd3tEhp2RmZ9l5xSlUmd7qnatmsel4y3tJKJyvVaHY7iNDwhKs8xJNUTACOwUDCP2xmsaftUGPQisbcVrKu0B7WzKGtd9KQZipufKpVVDKlJa6Si3ViLwEHdQ6mlfvBOLltLkqJFV5Ut/iDv3jqSXqixK4aGPBJxkzMxbIxFWu1QDWvdqRZxEiYErSTUb3SoOOoY/lYH4TNCVqUUjKUkN11P8QTi0DDlLjlKUmXsoNVCq3Bba42jNmVZGHjdxQkylBuCDqCC/1eJIxJSSUln2MRnoSJhT+13D3H+naOEpI/c1nZ/URpjtJsF80XyFgipUezfM6UtBMvElg7KNaFntcE28rVhdILppekGYWQCXLN1cCr/Ix4+Sa2P0wlE9aCMqydCAUn/t3LXrtF03iSUg+KlGblAYit+Zk1Da6GOrwKEqQHzP74Aqzft3DPXtFk/g4VMUM4JDBwoM39yd+2jxsw/E8+OV9zf1ti5dPCS4JCSopzf00JABfwwSQa6ubG7dIkhGYDmJOpUkXskAkUTsIBHDjIXUlSRZaUvc0vRXaCVYqWSk52DVKiKbkNar6Uj1XS9Xizx71JJ+18fmc7LjlB0QmSCzEaE1JqB0sz6xWWdhzWsKeRNXJ2EXcqnZyCTlykHWjm59IguUR0+HxvG1x7laFKVA6pWlQev58YqmSVU5fWLFy2bQUs9W1obmPKwJUVFIUUO6QSHDOdbUesZZ42aYzRDDyzNWhCKPvQNqoqflDbw0mezHgYhEqaRNC0BaDKzEFKiQNGoQbedIX/oSkhS1BKAQSAoEqZykUNQ8M8fx8lSU51FKEAS0hgA4BU7B2N8v9zRz80ZxdR4NUJKXIPjOCHCzvDxCiFXSU1BBsXFD9DSC1iWx5SpKVBJZTMo1YtBQ48iYoCbLROKCEAzcxCXBcgJUBbcEuIecP9n+GSiZswksHEozFBIVSyAcxLH9xYbRmaclcufwGXRmlTc4IQkgJvlqzbsaRWjKXIKlAXqBXqe8fR04zCkKVLMqWFIaWlgkBwaluaYrYGgaCJPFsOppfhy1JABqAEHKK8re4Lubk9YUk14LtHzaVKmKPKgjZg49bRoMPwxYCQsKOpoY2RxclI5EpYg5mDJD0ASNd4ul42XJkpQs5llNySCQ9bPl2iu9+xRnsHwOYUiYlJKa5dy1yAatDTg/BhPBVMJCElstQSWBv1EE4j2gazORp6U8qRTieLAqGiRoPy5iu6RVIc/05SCmUAlJIJfdgNT0icnFA8wqA42FqxiuOe0AABBpp3gThfHVEEqUSHIO1dony9WXZvE8VCUsC56fWK5WNqVG5/KRj53HnUyaQ1wU0li0RwpEs0GN4iEpYGoH+hEZMx0uTYekJp0pIW6y52FosxOP/psgOD7zCyYRLjQSPY3FkuvRmT+dYyYwapuIVMmFkggsksWHwg7Hcb5ylIZKGILhiDQ9iNjACMeA5vpBQTRGaDC8VTnKrAIUG6k29A8DL49XK7sl37t9IyMvjWZawA9coA9IaYHBBSgkn/EkaPp1g5xUSlZrZJzJzHakJuI8QKUqOop5vDGZjRLAQKqlhWY7FLfERl8ZxATUzEhmykZupYjzNfKEQdsNoVSeODx1Ef3us78rfMmFXtNiHUUlrgsdA2vS8Ez8GJQJS5BYk9de7xTjsKZqCsOCzAmpFQwO4dxG/G4xmpMXLaEMuU6iA9QCH6xFc7MUoNpalF/+oAfSJSVOUNYCJzUMsnRQSW6i7x1FuaTEcRZ0qYDzp/uNClSZ+FMoscodHRQ0Hd4WTMElUkrB5gSnLTSIqaTKQpObMQ9Q1NdesJ6lpz09ovCn2gaMISWsRWtMw0qQRFc1JSdqf7ttB+H4kQOY0ooPro3Z9BF/EMZKyS1KQlIWCWObLmSwLFNne2rPC1llF00McEyvCSUyyFJSnMLP82O0Efq55I5ypD89E+TUYPFmHXkG4NGYX8wYKTimUynysAUg0Ys2gel943dZ0GPPDtSqt6X7ryc7D1Escu7n6nZGHkokhRIEwB6MbWQ2uY1fRztAfD5vh84AyoPMC7VDhtdfrEOIYaWSnw0+GpJNUmlNWINYExviS0AFWZL0q1TuAGP+o8tn+EZ8MXN7XvZ0Y9XCWvIcj2hXmP8Aapz1DivRibhmNbPFcxaJgBUhOYMARR2/uIorzEJUTiUqawq3m0cTiS0c94n4H93uFY6WEH+moAKob0q4FrCCZXFyhIJWZqTRSCTm12NhesLVTSbxJOH+MasPU5cDThIRPHGfKHMrGomF05QKDLWgAuc3nWBp4Y0LjQi0LRIUk5gQ4Py+8MMPPEx6MR9Y9T0XxCPU+iWpfuYcmF49rgGWfKB5iNoNUXKgLpLH+IhMw+8bZJNaJGVC6ZOWaFXbp26wdhuOqQGFTqogEn1gebsAIqlDmAIFT5RinBI2wk2aHB4wkZzfqYY4TiLHOskAB8ouW32HSMniMeoAhNNPjbtElYggqJL8te7adLRlryHRrZ3tYpahoBUAf40D9KQune1q1FVSSq5f0HaM1+sUaAJF9/rEyMgGpNYP5bS2VSNjP9phLl1U8yltBFuE9rQEnxVBiLAl+0ZCQkrKlKLJYEhOw76uIhMnEnRk6Qt4r0WOuKcY/UEEDKhKj5Jow6lhEpHFSpkigNANYRrWspuALsBBPD05UKXcpBi/lOiNpGy4biAC5qQWEaHh3HkvqSB9bR86wWKWEO9VWO0azh0sJloBFWct9Iy5daZK8mkwMtcwzFGx/l2hfj8Xy5EkBSSASXZNC6iNYXYn2pUgqlywxGpsx6a2jI//AD03xFLSwWWDly+WrkGhNYXDDLIy26QZh8eqbNJTbOUgu+ZqFXYtSJcRxt0AtUB+xr3hnwuQhKPElpy6Ns9yNoyOOUUrK7nMw6DTzeph8UpTaWilwMzOGGzN/wAhsBUl9z5w14JxMylS0qLMoLVZyalh6V2jGYWSeZa+YsSxP5rDPFZpYCif21CSwJNyXB7w3J06qn5K7t6G2B9pFzc4GZ5k0qersSTlba5vWOYLGJ8VScwWCAUFiHNQe5cNCvgpXmBKnLpyhgA96teJcJxCjOM1RcSyQkW5lKLqIt5QE8KTfb4RFI3U+QgyvCdlBRKn0Kan7DSMOniSpUlRNfFXmADMEuwHkztGowiD4qSu6gFKYv7xyoZ9jUxhcXLPjCVpLzampzMT61hfTw7m0wm6RORh80wVu59XhhxaUgTZCECqkOqlGdgH61eIeDlUuZ/+pQSBoXYkwGnOqalRIJUM5euhLdI2QbeRN8IVJel/iEcdl5Z4SkkgZcwB2I72iPFuKpmswylLgnVma3/S4rD3h3CEz0ZJjFapZWiYAzKIBykOxT6doyRlllEtQ1byb4OIqFZJfQv7KCJGGUrI75crDZ3s5oC8QxImIBlorzZiCXFmH1hxw3DnwlpzXo2goMpbcQmKgVkt7zEjqQLQdtycfYpcW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51206"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84875" y="912691"/>
            <a:ext cx="2738438" cy="155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7" name="Picture 5" descr="Playing Tag With Tarpon And Bonefish"/>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73463" y="878743"/>
            <a:ext cx="2411412"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smtClean="0"/>
              <a:t>Fishing for Hurricanes</a:t>
            </a:r>
            <a:endParaRPr lang="en-US" dirty="0"/>
          </a:p>
        </p:txBody>
      </p:sp>
      <p:sp>
        <p:nvSpPr>
          <p:cNvPr id="7" name="Content Placeholder 6"/>
          <p:cNvSpPr>
            <a:spLocks noGrp="1"/>
          </p:cNvSpPr>
          <p:nvPr>
            <p:ph idx="1"/>
          </p:nvPr>
        </p:nvSpPr>
        <p:spPr>
          <a:xfrm>
            <a:off x="307974" y="958850"/>
            <a:ext cx="3343253" cy="5181600"/>
          </a:xfrm>
        </p:spPr>
        <p:txBody>
          <a:bodyPr>
            <a:normAutofit lnSpcReduction="10000"/>
          </a:bodyPr>
          <a:lstStyle/>
          <a:p>
            <a:pPr marL="285750" indent="-285750">
              <a:buFont typeface="Arial" panose="020B0604020202020204" pitchFamily="34" charset="0"/>
              <a:buChar char="•"/>
            </a:pPr>
            <a:r>
              <a:rPr lang="en-US" altLang="en-US" dirty="0"/>
              <a:t>What Do Hurricanes and Tarpon Have in Common?</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They all prefer SST greater than 26 </a:t>
            </a:r>
            <a:r>
              <a:rPr lang="en-US" altLang="en-US" baseline="30000" dirty="0" err="1"/>
              <a:t>o</a:t>
            </a:r>
            <a:r>
              <a:rPr lang="en-US" altLang="en-US" dirty="0" err="1"/>
              <a:t>C</a:t>
            </a:r>
            <a:r>
              <a:rPr lang="en-US" altLang="en-US" dirty="0"/>
              <a:t> = 78.8 </a:t>
            </a:r>
            <a:r>
              <a:rPr lang="en-US" altLang="en-US" baseline="30000" dirty="0" err="1"/>
              <a:t>o</a:t>
            </a:r>
            <a:r>
              <a:rPr lang="en-US" altLang="en-US" dirty="0" err="1"/>
              <a:t>F</a:t>
            </a:r>
            <a:r>
              <a:rPr lang="en-US" altLang="en-US" dirty="0"/>
              <a:t>.</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Data collected by Sat Tags on Tarpon, i.e. could help  meteorologists make more accurate hurricane forecasts.</a:t>
            </a:r>
            <a:endParaRPr lang="en-US" altLang="en-US" dirty="0">
              <a:solidFill>
                <a:srgbClr val="FF6600"/>
              </a:solidFill>
            </a:endParaRPr>
          </a:p>
          <a:p>
            <a:endParaRPr lang="en-US" dirty="0"/>
          </a:p>
        </p:txBody>
      </p:sp>
      <p:pic>
        <p:nvPicPr>
          <p:cNvPr id="24" name="Picture 23" descr="iStock_000016993585_Sm.jpg"/>
          <p:cNvPicPr>
            <a:picLocks noChangeAspect="1"/>
          </p:cNvPicPr>
          <p:nvPr/>
        </p:nvPicPr>
        <p:blipFill rotWithShape="1">
          <a:blip r:embed="rId8" cstate="email">
            <a:alphaModFix/>
            <a:extLst>
              <a:ext uri="{28A0092B-C50C-407E-A947-70E740481C1C}">
                <a14:useLocalDpi xmlns:a14="http://schemas.microsoft.com/office/drawing/2010/main"/>
              </a:ext>
            </a:extLst>
          </a:blip>
          <a:srcRect/>
          <a:stretch/>
        </p:blipFill>
        <p:spPr>
          <a:xfrm>
            <a:off x="0" y="5976328"/>
            <a:ext cx="9144000" cy="868275"/>
          </a:xfrm>
          <a:prstGeom prst="rect">
            <a:avLst/>
          </a:prstGeom>
        </p:spPr>
      </p:pic>
      <p:pic>
        <p:nvPicPr>
          <p:cNvPr id="25" name="Picture 24" descr="OTNLogo_noDal_white.t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2562" y="6161614"/>
            <a:ext cx="1115339" cy="566664"/>
          </a:xfrm>
          <a:prstGeom prst="rect">
            <a:avLst/>
          </a:prstGeom>
        </p:spPr>
      </p:pic>
    </p:spTree>
    <p:extLst>
      <p:ext uri="{BB962C8B-B14F-4D97-AF65-F5344CB8AC3E}">
        <p14:creationId xmlns:p14="http://schemas.microsoft.com/office/powerpoint/2010/main" val="27019679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198438"/>
            <a:ext cx="9144000" cy="487362"/>
          </a:xfrm>
        </p:spPr>
        <p:txBody>
          <a:bodyPr>
            <a:noAutofit/>
          </a:bodyPr>
          <a:lstStyle/>
          <a:p>
            <a:r>
              <a:rPr lang="en-US" altLang="en-US" sz="2800" dirty="0" smtClean="0">
                <a:latin typeface="Trade Gothic "/>
              </a:rPr>
              <a:t>Gulf </a:t>
            </a:r>
            <a:r>
              <a:rPr lang="en-US" altLang="en-US" sz="2800" dirty="0">
                <a:latin typeface="Trade Gothic "/>
              </a:rPr>
              <a:t>of </a:t>
            </a:r>
            <a:r>
              <a:rPr lang="en-US" altLang="en-US" sz="2800" dirty="0" smtClean="0">
                <a:latin typeface="Trade Gothic "/>
              </a:rPr>
              <a:t>Mexico </a:t>
            </a:r>
            <a:r>
              <a:rPr lang="en-US" altLang="en-US" sz="2800" dirty="0">
                <a:latin typeface="Trade Gothic "/>
              </a:rPr>
              <a:t>Habitat Restoration Effort </a:t>
            </a:r>
            <a:endParaRPr lang="en-US" altLang="en-US" sz="2800" dirty="0" smtClean="0">
              <a:latin typeface="Trade Gothic "/>
            </a:endParaRPr>
          </a:p>
        </p:txBody>
      </p:sp>
      <p:sp>
        <p:nvSpPr>
          <p:cNvPr id="7" name="Content Placeholder 2"/>
          <p:cNvSpPr>
            <a:spLocks noGrp="1"/>
          </p:cNvSpPr>
          <p:nvPr>
            <p:ph idx="1"/>
          </p:nvPr>
        </p:nvSpPr>
        <p:spPr>
          <a:xfrm>
            <a:off x="228600" y="1219200"/>
            <a:ext cx="3886200" cy="4648200"/>
          </a:xfrm>
        </p:spPr>
        <p:txBody>
          <a:bodyPr/>
          <a:lstStyle/>
          <a:p>
            <a:pPr>
              <a:defRPr/>
            </a:pPr>
            <a:r>
              <a:rPr lang="en-US" altLang="en-US" dirty="0" smtClean="0"/>
              <a:t>Mapping Spawning Habitat of Bluefin Tuna in the Gulf of Mexico</a:t>
            </a:r>
          </a:p>
          <a:p>
            <a:pPr>
              <a:defRPr/>
            </a:pPr>
            <a:endParaRPr lang="en-US" altLang="en-US" i="1" dirty="0"/>
          </a:p>
          <a:p>
            <a:pPr>
              <a:defRPr/>
            </a:pPr>
            <a:r>
              <a:rPr lang="en-US" altLang="en-US" i="1" dirty="0" smtClean="0"/>
              <a:t>Critical Area Intersects Deepwater Horizon Oil Spill.</a:t>
            </a:r>
          </a:p>
          <a:p>
            <a:pPr marL="0" indent="0">
              <a:buFontTx/>
              <a:buNone/>
              <a:defRPr/>
            </a:pPr>
            <a:endParaRPr lang="en-US" altLang="en-US" i="1" dirty="0" smtClean="0"/>
          </a:p>
          <a:p>
            <a:pPr>
              <a:defRPr/>
            </a:pPr>
            <a:endParaRPr lang="en-US" altLang="en-US" i="1" dirty="0" smtClean="0"/>
          </a:p>
          <a:p>
            <a:pPr>
              <a:defRPr/>
            </a:pPr>
            <a:endParaRPr lang="en-US" altLang="en-US" dirty="0" smtClean="0"/>
          </a:p>
        </p:txBody>
      </p:sp>
      <p:grpSp>
        <p:nvGrpSpPr>
          <p:cNvPr id="8" name="Group 9"/>
          <p:cNvGrpSpPr>
            <a:grpSpLocks/>
          </p:cNvGrpSpPr>
          <p:nvPr/>
        </p:nvGrpSpPr>
        <p:grpSpPr bwMode="auto">
          <a:xfrm>
            <a:off x="5418245" y="1004888"/>
            <a:ext cx="3054350" cy="1981200"/>
            <a:chOff x="5181600" y="838200"/>
            <a:chExt cx="3054903" cy="1981200"/>
          </a:xfrm>
        </p:grpSpPr>
        <p:pic>
          <p:nvPicPr>
            <p:cNvPr id="9" name="Picture 2" descr="http://www.noaanews.noaa.gov/stories2011/images/05272011_bluefintuna_lar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838200"/>
              <a:ext cx="305490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a:spLocks noChangeArrowheads="1"/>
            </p:cNvSpPr>
            <p:nvPr/>
          </p:nvSpPr>
          <p:spPr bwMode="auto">
            <a:xfrm>
              <a:off x="7277586" y="2573179"/>
              <a:ext cx="9589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fontAlgn="base">
                <a:spcBef>
                  <a:spcPct val="0"/>
                </a:spcBef>
                <a:spcAft>
                  <a:spcPct val="0"/>
                </a:spcAft>
                <a:defRPr>
                  <a:solidFill>
                    <a:schemeClr val="tx1"/>
                  </a:solidFill>
                  <a:latin typeface="Arial" charset="0"/>
                  <a:ea typeface="MS PGothic" pitchFamily="34" charset="-128"/>
                </a:defRPr>
              </a:lvl6pPr>
              <a:lvl7pPr marL="2971800" indent="-228600" fontAlgn="base">
                <a:spcBef>
                  <a:spcPct val="0"/>
                </a:spcBef>
                <a:spcAft>
                  <a:spcPct val="0"/>
                </a:spcAft>
                <a:defRPr>
                  <a:solidFill>
                    <a:schemeClr val="tx1"/>
                  </a:solidFill>
                  <a:latin typeface="Arial" charset="0"/>
                  <a:ea typeface="MS PGothic" pitchFamily="34" charset="-128"/>
                </a:defRPr>
              </a:lvl7pPr>
              <a:lvl8pPr marL="3429000" indent="-228600" fontAlgn="base">
                <a:spcBef>
                  <a:spcPct val="0"/>
                </a:spcBef>
                <a:spcAft>
                  <a:spcPct val="0"/>
                </a:spcAft>
                <a:defRPr>
                  <a:solidFill>
                    <a:schemeClr val="tx1"/>
                  </a:solidFill>
                  <a:latin typeface="Arial" charset="0"/>
                  <a:ea typeface="MS PGothic" pitchFamily="34" charset="-128"/>
                </a:defRPr>
              </a:lvl8pPr>
              <a:lvl9pPr marL="3886200" indent="-228600" fontAlgn="base">
                <a:spcBef>
                  <a:spcPct val="0"/>
                </a:spcBef>
                <a:spcAft>
                  <a:spcPct val="0"/>
                </a:spcAft>
                <a:defRPr>
                  <a:solidFill>
                    <a:schemeClr val="tx1"/>
                  </a:solidFill>
                  <a:latin typeface="Arial" charset="0"/>
                  <a:ea typeface="MS PGothic" pitchFamily="34" charset="-128"/>
                </a:defRPr>
              </a:lvl9pPr>
            </a:lstStyle>
            <a:p>
              <a:r>
                <a:rPr lang="en-US" altLang="en-US" sz="1000">
                  <a:solidFill>
                    <a:schemeClr val="bg1"/>
                  </a:solidFill>
                </a:rPr>
                <a:t>Credit: NOAA</a:t>
              </a:r>
            </a:p>
          </p:txBody>
        </p:sp>
      </p:grpSp>
      <p:sp>
        <p:nvSpPr>
          <p:cNvPr id="11" name="TextBox 1"/>
          <p:cNvSpPr txBox="1">
            <a:spLocks noChangeArrowheads="1"/>
          </p:cNvSpPr>
          <p:nvPr/>
        </p:nvSpPr>
        <p:spPr bwMode="auto">
          <a:xfrm>
            <a:off x="5126038" y="6073775"/>
            <a:ext cx="25003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fontAlgn="base">
              <a:spcBef>
                <a:spcPct val="0"/>
              </a:spcBef>
              <a:spcAft>
                <a:spcPct val="0"/>
              </a:spcAft>
              <a:defRPr>
                <a:solidFill>
                  <a:schemeClr val="tx1"/>
                </a:solidFill>
                <a:latin typeface="Arial" charset="0"/>
                <a:ea typeface="MS PGothic" pitchFamily="34" charset="-128"/>
              </a:defRPr>
            </a:lvl6pPr>
            <a:lvl7pPr marL="2971800" indent="-228600" fontAlgn="base">
              <a:spcBef>
                <a:spcPct val="0"/>
              </a:spcBef>
              <a:spcAft>
                <a:spcPct val="0"/>
              </a:spcAft>
              <a:defRPr>
                <a:solidFill>
                  <a:schemeClr val="tx1"/>
                </a:solidFill>
                <a:latin typeface="Arial" charset="0"/>
                <a:ea typeface="MS PGothic" pitchFamily="34" charset="-128"/>
              </a:defRPr>
            </a:lvl7pPr>
            <a:lvl8pPr marL="3429000" indent="-228600" fontAlgn="base">
              <a:spcBef>
                <a:spcPct val="0"/>
              </a:spcBef>
              <a:spcAft>
                <a:spcPct val="0"/>
              </a:spcAft>
              <a:defRPr>
                <a:solidFill>
                  <a:schemeClr val="tx1"/>
                </a:solidFill>
                <a:latin typeface="Arial" charset="0"/>
                <a:ea typeface="MS PGothic" pitchFamily="34" charset="-128"/>
              </a:defRPr>
            </a:lvl8pPr>
            <a:lvl9pPr marL="3886200" indent="-228600" fontAlgn="base">
              <a:spcBef>
                <a:spcPct val="0"/>
              </a:spcBef>
              <a:spcAft>
                <a:spcPct val="0"/>
              </a:spcAft>
              <a:defRPr>
                <a:solidFill>
                  <a:schemeClr val="tx1"/>
                </a:solidFill>
                <a:latin typeface="Arial" charset="0"/>
                <a:ea typeface="MS PGothic" pitchFamily="34" charset="-128"/>
              </a:defRPr>
            </a:lvl9pPr>
          </a:lstStyle>
          <a:p>
            <a:r>
              <a:rPr lang="en-US" altLang="en-US" sz="1000" i="1">
                <a:solidFill>
                  <a:schemeClr val="bg1"/>
                </a:solidFill>
              </a:rPr>
              <a:t>Courtesy: Barbara Block, Stanford Univ.</a:t>
            </a:r>
          </a:p>
        </p:txBody>
      </p:sp>
      <p:pic>
        <p:nvPicPr>
          <p:cNvPr id="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07680" y="3059113"/>
            <a:ext cx="3810000" cy="301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2595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2"/>
          <p:cNvSpPr>
            <a:spLocks noGrp="1"/>
          </p:cNvSpPr>
          <p:nvPr>
            <p:ph type="title"/>
          </p:nvPr>
        </p:nvSpPr>
        <p:spPr/>
        <p:txBody>
          <a:bodyPr/>
          <a:lstStyle/>
          <a:p>
            <a:r>
              <a:rPr lang="en-US" altLang="en-US" dirty="0" err="1" smtClean="0"/>
              <a:t>Gliderpalooza</a:t>
            </a:r>
            <a:endParaRPr lang="en-US" altLang="en-US" dirty="0" smtClean="0"/>
          </a:p>
        </p:txBody>
      </p:sp>
      <p:sp>
        <p:nvSpPr>
          <p:cNvPr id="2" name="Content Placeholder 1"/>
          <p:cNvSpPr>
            <a:spLocks noGrp="1"/>
          </p:cNvSpPr>
          <p:nvPr>
            <p:ph idx="1"/>
          </p:nvPr>
        </p:nvSpPr>
        <p:spPr>
          <a:xfrm>
            <a:off x="5181600" y="1066800"/>
            <a:ext cx="3962400" cy="5181600"/>
          </a:xfrm>
        </p:spPr>
        <p:txBody>
          <a:bodyPr>
            <a:normAutofit fontScale="92500" lnSpcReduction="10000"/>
          </a:bodyPr>
          <a:lstStyle/>
          <a:p>
            <a:pPr marL="340927" indent="-340927">
              <a:defRPr/>
            </a:pPr>
            <a:r>
              <a:rPr lang="en-US" dirty="0" smtClean="0">
                <a:ea typeface="+mn-ea"/>
              </a:rPr>
              <a:t>17 deployments; 403 days in the water – 8140 kilometers covered</a:t>
            </a:r>
          </a:p>
          <a:p>
            <a:pPr marL="340927" indent="-340927">
              <a:defRPr/>
            </a:pPr>
            <a:r>
              <a:rPr lang="en-US" dirty="0" smtClean="0">
                <a:ea typeface="+mn-ea"/>
              </a:rPr>
              <a:t>14 Partners: </a:t>
            </a:r>
          </a:p>
          <a:p>
            <a:pPr marL="740518" lvl="1" indent="-283840">
              <a:defRPr/>
            </a:pPr>
            <a:r>
              <a:rPr lang="en-US" dirty="0" smtClean="0">
                <a:ea typeface="+mn-ea"/>
              </a:rPr>
              <a:t>Ocean Tracking Network, Canada; </a:t>
            </a:r>
          </a:p>
          <a:p>
            <a:pPr marL="740518" lvl="1" indent="-283840">
              <a:defRPr/>
            </a:pPr>
            <a:r>
              <a:rPr lang="en-US" dirty="0" smtClean="0">
                <a:ea typeface="+mn-ea"/>
              </a:rPr>
              <a:t>University of Maine; Woods Hole Oceanographic Institution, University of Massachusetts, Rutgers University, University of Delaware, University of Maryland, North Carolina State University, University of Georgia, Teledyne Webb Research Corporation</a:t>
            </a:r>
          </a:p>
          <a:p>
            <a:pPr marL="340927" indent="-340927">
              <a:defRPr/>
            </a:pPr>
            <a:r>
              <a:rPr lang="en-US" dirty="0" smtClean="0">
                <a:ea typeface="+mn-ea"/>
              </a:rPr>
              <a:t>&gt;25,000 profiles</a:t>
            </a:r>
            <a:endParaRPr lang="en-US" dirty="0">
              <a:ea typeface="+mn-ea"/>
            </a:endParaRPr>
          </a:p>
        </p:txBody>
      </p:sp>
      <p:pic>
        <p:nvPicPr>
          <p:cNvPr id="849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84718"/>
            <a:ext cx="528710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263" y="228600"/>
            <a:ext cx="264477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3" descr="C:\Users\crowley\Desktop\MARACOOS\Gliders\Gliderpaloosa 2013\brandon.and.RU2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11488" y="4008438"/>
            <a:ext cx="982662" cy="1060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999" name="Picture 7" descr="http://maracoos.org/blogs/main/wp-content/uploads/2013/09/2-1024x678.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8273" y="3716338"/>
            <a:ext cx="1441450" cy="952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5000" name="Picture 13" descr="http://maracoos.org/blogs/main/wp-content/uploads/2013/09/photo-21-1024x764.jpg"/>
          <p:cNvPicPr>
            <a:picLocks noChangeAspect="1" noChangeArrowheads="1"/>
          </p:cNvPicPr>
          <p:nvPr/>
        </p:nvPicPr>
        <p:blipFill>
          <a:blip r:embed="rId7">
            <a:lum bright="8000"/>
            <a:extLst>
              <a:ext uri="{28A0092B-C50C-407E-A947-70E740481C1C}">
                <a14:useLocalDpi xmlns:a14="http://schemas.microsoft.com/office/drawing/2010/main"/>
              </a:ext>
            </a:extLst>
          </a:blip>
          <a:srcRect/>
          <a:stretch>
            <a:fillRect/>
          </a:stretch>
        </p:blipFill>
        <p:spPr bwMode="auto">
          <a:xfrm>
            <a:off x="3843338" y="2973755"/>
            <a:ext cx="1216025" cy="9064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4443048" y="5416062"/>
            <a:ext cx="855782" cy="29307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ＭＳ Ｐゴシック" pitchFamily="1" charset="-128"/>
              </a:rPr>
              <a:t>Dec 2013</a:t>
            </a:r>
          </a:p>
        </p:txBody>
      </p:sp>
      <p:pic>
        <p:nvPicPr>
          <p:cNvPr id="10" name="Picture 9" descr="iStock_000016993585_Sm.jpg"/>
          <p:cNvPicPr>
            <a:picLocks noChangeAspect="1"/>
          </p:cNvPicPr>
          <p:nvPr/>
        </p:nvPicPr>
        <p:blipFill rotWithShape="1">
          <a:blip r:embed="rId8" cstate="email">
            <a:alphaModFix/>
            <a:extLst>
              <a:ext uri="{28A0092B-C50C-407E-A947-70E740481C1C}">
                <a14:useLocalDpi xmlns:a14="http://schemas.microsoft.com/office/drawing/2010/main"/>
              </a:ext>
            </a:extLst>
          </a:blip>
          <a:srcRect/>
          <a:stretch/>
        </p:blipFill>
        <p:spPr>
          <a:xfrm>
            <a:off x="0" y="6036233"/>
            <a:ext cx="9144000" cy="868275"/>
          </a:xfrm>
          <a:prstGeom prst="rect">
            <a:avLst/>
          </a:prstGeom>
        </p:spPr>
      </p:pic>
      <p:pic>
        <p:nvPicPr>
          <p:cNvPr id="11" name="Picture 10" descr="OTNLogo_noDal_white.t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55533" y="6196050"/>
            <a:ext cx="1439495" cy="548640"/>
          </a:xfrm>
          <a:prstGeom prst="rect">
            <a:avLst/>
          </a:prstGeom>
        </p:spPr>
      </p:pic>
    </p:spTree>
    <p:extLst>
      <p:ext uri="{BB962C8B-B14F-4D97-AF65-F5344CB8AC3E}">
        <p14:creationId xmlns:p14="http://schemas.microsoft.com/office/powerpoint/2010/main" val="39549781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2" descr="gramap20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2128" y="3505129"/>
            <a:ext cx="4908795" cy="2196995"/>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descr="JCOMM_everything_April2012_presentation.jpg"/>
          <p:cNvPicPr>
            <a:picLocks noChangeAspect="1"/>
          </p:cNvPicPr>
          <p:nvPr/>
        </p:nvPicPr>
        <p:blipFill>
          <a:blip r:embed="rId5" cstate="email">
            <a:extLst>
              <a:ext uri="{28A0092B-C50C-407E-A947-70E740481C1C}">
                <a14:useLocalDpi xmlns:a14="http://schemas.microsoft.com/office/drawing/2010/main"/>
              </a:ext>
            </a:extLst>
          </a:blip>
          <a:srcRect l="-3975" r="-3975"/>
          <a:stretch>
            <a:fillRect/>
          </a:stretch>
        </p:blipFill>
        <p:spPr bwMode="auto">
          <a:xfrm>
            <a:off x="3975223" y="1146571"/>
            <a:ext cx="5168777" cy="28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758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normAutofit fontScale="90000"/>
          </a:bodyPr>
          <a:lstStyle/>
          <a:p>
            <a:r>
              <a:rPr lang="en-US" altLang="en-US" dirty="0" smtClean="0"/>
              <a:t>Engage the International Community</a:t>
            </a:r>
          </a:p>
        </p:txBody>
      </p:sp>
      <p:sp>
        <p:nvSpPr>
          <p:cNvPr id="82948" name="Rectangle 4"/>
          <p:cNvSpPr>
            <a:spLocks noChangeArrowheads="1"/>
          </p:cNvSpPr>
          <p:nvPr/>
        </p:nvSpPr>
        <p:spPr bwMode="auto">
          <a:xfrm>
            <a:off x="2286000" y="1452563"/>
            <a:ext cx="4572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10" tIns="34043" rIns="68110" bIns="34043">
            <a:spAutoFit/>
          </a:bodyPr>
          <a:lstStyle>
            <a:lvl1pPr defTabSz="1201738" eaLnBrk="0" hangingPunct="0">
              <a:spcBef>
                <a:spcPct val="20000"/>
              </a:spcBef>
              <a:buChar char="•"/>
              <a:defRPr sz="3200">
                <a:solidFill>
                  <a:schemeClr val="tx1"/>
                </a:solidFill>
                <a:latin typeface="Arial" pitchFamily="34" charset="0"/>
                <a:ea typeface="MS PGothic" pitchFamily="34" charset="-128"/>
              </a:defRPr>
            </a:lvl1pPr>
            <a:lvl2pPr marL="742950" indent="-285750" defTabSz="1201738" eaLnBrk="0" hangingPunct="0">
              <a:spcBef>
                <a:spcPct val="20000"/>
              </a:spcBef>
              <a:buChar char="–"/>
              <a:defRPr sz="2800">
                <a:solidFill>
                  <a:schemeClr val="tx1"/>
                </a:solidFill>
                <a:latin typeface="Arial" pitchFamily="34" charset="0"/>
                <a:ea typeface="MS PGothic" pitchFamily="34" charset="-128"/>
              </a:defRPr>
            </a:lvl2pPr>
            <a:lvl3pPr marL="1143000" indent="-228600" defTabSz="1201738" eaLnBrk="0" hangingPunct="0">
              <a:spcBef>
                <a:spcPct val="20000"/>
              </a:spcBef>
              <a:buChar char="•"/>
              <a:defRPr sz="2400">
                <a:solidFill>
                  <a:schemeClr val="tx1"/>
                </a:solidFill>
                <a:latin typeface="Arial" pitchFamily="34" charset="0"/>
                <a:ea typeface="MS PGothic" pitchFamily="34" charset="-128"/>
              </a:defRPr>
            </a:lvl3pPr>
            <a:lvl4pPr marL="1600200" indent="-228600" defTabSz="1201738" eaLnBrk="0" hangingPunct="0">
              <a:spcBef>
                <a:spcPct val="20000"/>
              </a:spcBef>
              <a:buChar char="–"/>
              <a:defRPr sz="2000">
                <a:solidFill>
                  <a:schemeClr val="tx1"/>
                </a:solidFill>
                <a:latin typeface="Arial" pitchFamily="34" charset="0"/>
                <a:ea typeface="MS PGothic" pitchFamily="34" charset="-128"/>
              </a:defRPr>
            </a:lvl4pPr>
            <a:lvl5pPr marL="2057400" indent="-228600" defTabSz="1201738" eaLnBrk="0" hangingPunct="0">
              <a:spcBef>
                <a:spcPct val="20000"/>
              </a:spcBef>
              <a:buChar char="»"/>
              <a:defRPr sz="2000">
                <a:solidFill>
                  <a:schemeClr val="tx1"/>
                </a:solidFill>
                <a:latin typeface="Arial" pitchFamily="34" charset="0"/>
                <a:ea typeface="MS PGothic" pitchFamily="34" charset="-128"/>
              </a:defRPr>
            </a:lvl5pPr>
            <a:lvl6pPr marL="2514600" indent="-228600" defTabSz="1201738"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defTabSz="1201738"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defTabSz="1201738"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defTabSz="1201738"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en-US" sz="2400">
              <a:solidFill>
                <a:srgbClr val="000000"/>
              </a:solidFill>
              <a:latin typeface="Calibri" pitchFamily="34" charset="0"/>
              <a:cs typeface="Arial" pitchFamily="34" charset="0"/>
            </a:endParaRPr>
          </a:p>
        </p:txBody>
      </p:sp>
      <p:sp>
        <p:nvSpPr>
          <p:cNvPr id="2" name="AutoShape 4" descr="data:image/jpeg;base64,/9j/4AAQSkZJRgABAQAAAQABAAD/2wCEAAkGBxITEhUSExQWFRISGRoZGBgWFRgYFRcYFR0YFhcXGBgaKCghGBwmGxYXIT0hJSkrLi4uFx8zODMsNyguLisBCgoKDg0OGhAQGywkHyQsLCwsNCwsLSwsLCwsLCwsLCwsLDIsNCwsLC0tLCwsLCwsNCwvLC0sLCwsLCwsLCwsLP/AABEIAJEBWwMBIgACEQEDEQH/xAAcAAEAAQUBAQAAAAAAAAAAAAAABQIDBAYHAQj/xABKEAACAQIDBAYFCQUGAwkAAAABAgADEQQSIQUxQVEGEyJhcZEHMoGh4RQjQlJygpLB0RVTYrGyFjM0Q5PwJKKzFyU1RHSDhKPx/8QAGAEBAQEBAQAAAAAAAAAAAAAAAAECAwT/xAAsEQEAAgIBAgMGBwEAAAAAAAAAARECElEhMUFh4RMiMpGh8AMEQoGxwdFx/9oADAMBAAIRAxEAPwDt5B4EeU8s3MeXxmJtavUQIaZUZnVTmUt67BbixG695HDpHYqj0zmY7wezlLZQddzfw9x1moxmeyTMQnLNzHl8Ys3MeXxkJtHb7I7oqKciudW1LKEYXA9VTm390t0OkTglHpg1ASOy1hfOUXfw03+6XSatNoT9m5jy+MWbmPL4yFpdIw17UzoSD2hoAQp0te9zu98uDbTZKJ6sF6qKxAeyqWKLa9te049gMmkrtCWs3MeXxizcx5fGa3X6VnKWp09Rf12t/l1HGneaYHeDe/CZR6RgGxSxBKntjRgStzyp9k9vhyl9nkm0Jqzcx5fGLNzHl8ZC7N6Q51YsuqUzUOU5rga6eY46+Fp7S26T1jZV6ukgPZbNmZmZdH3ZBl3955SaSu0Jmzcx5fGLNzHl8ZrydKL5VyqWY62fsgdYEJvbUZDe8yaHSFXpGoFFg4TVwF7ShwSxHZFm4jfpxvLpkm0Jizcx5fGLNzHl8ZAnpLcjKmlxfXMbFittNz6E5ddCvOef2numZUF7Xs1QAHf6vFrWN+Xfvj2eRtCfs3MeXxizcx5fGQlPpGCcoS7E5R2gNbqLsNcq9sWOt7H2zGDripTSoAQHUMAd4DAHXzknGY7rauzcx5fGLNzHl8ZXEyqizcx5fGLNzHl8ZXECizcx5fGLNzHl8ZXECizcx5fGLNzHl8ZXECizcx5fGLNzHl8ZXECizcx5fGLNzHl8ZXECizcx5fGLNzHl8ZXECizcx5fGLNzHl8ZXECizcx5fGLNzHl8ZXECizcx5fGLNzHl8ZXECizcx5fGLNzHl8ZXECizcx5fGLNzHl8ZXECizcx5fGLNzHl8ZXECizcx5fGLNzHl8ZXECL21tNqJpWVSrk5ixtaw014DMRduAB0MxTtvNSeotJfm3pKMzCxNQpmIIG4CpcHj3SdIB3xlG62k1ExwlS13A9Is3Uh6VnqhbkEWsy02BF9/96NOGu/S9zEbZyOxIpkB2TINKqhdRUdibBCQDu0Dqbyeyjlu3fynhQchrp7OUu0cJU8tebpMgz/Njs21zDKzHJfUA3HaFm1vY3tpM3Z+0jWDBFCHLdC3aG8rcqCOI3Xkp1Y5Dhw5bpVaJmPCFqWsUukOWkr1UQlwjEr2QcydZYA5r5V4kgHulyr0jXNYUxYrU1uDbJYgP9QnUZTxtNhKDkNJ7lHIRtjwlTygP7QqtvmgM2451F1BKjX61wbJyvKNobeNF2Q0xkDlRbiq0TWZeQa9vYTyMncRhUe2ZQcpuPH85dtG2PBUtb/tIg1ajZLKAVKk2u2a44KFV37wjaA6RX6RgKyrRGYZ+yWWwKLUZs4G7WkbDjcHThsYQDgOXsnuUct+/+UbY8FTyx8BXWogqBcua5sd4INu1yYWsRwItwl7ql5DjwHHf5ysCJlpSEHIeXLdKhESBERAREQEREBERAREQEREBERAREQERECxj6LPSdEbI7KwVteySCAdNdDymv18LiabC+MRAfUVhe2tzdmN3tmC6zZ5jY7C0nA60Ahd1zbfv8xwgQWJ61Wb/AI5FVnfKCFJUlvVueW63C3fYW6OKqtmQYymHFTstZTdFGQi1gL5nTcTqORtJSrsjCuSTRDFySTlbUmxJ18BPf2VhRa9ECxvfKbXGt7+yB7s3BYhHDVa5qDKRbKFGYkEHS25Rb2nnaSk8VgdQbjunsBERAREQI3bfX5V6hlVs2ua1jcWA1B48tdAOMxBUx+thQIBt9LUXAvv0Nrm3PTWSG09mJXAD37JuLG2v++P6maX0l2tgNnhqd6lWsyhTSWpYgAhrsw9Q6X5nWFiJmahsOOxGNBbKaARmshZrdnUg672tw/hmRQbG65hR0DWtffY5TflcL5nlrC9HU2fjaJFFmIzB2Rm+cptlyWseFtLi4POTSdG6AvbPqpU9s63YvqNx1O46W0taEmKY5qbQzf5G71STr2vWPHd37yeQv5UrY9bsRSI4Lx3LcLrqfXOp1sN3C5h+itBDmBcsOJa+5swvffyudT4gEVYjoth3fO2e5LH1tLvcsfHU67xzgSuDdjTQuAHKgsBuDEC4HdeXpibM2clBSiXsWLdokm5txPhMuAiIgIiICIiAiIgIiICIiAiIgImJi9p0aTBajhSQDrusTlBJ3DU21nq7RokX6xLAgXzDQnUA8jaBlRMGntjDte1VNP4gOW6+/eN3OVUNq0Htlqoc1rDMLm97ab9bGBmRMAbaw376nxHrj6N7/wBJ17pngwEREBERAREQLdRjuG/mdw/U90JSA13nmd/w9kuS0yknXRe46n28BAqeqo3kDxM8FZb2zC/K+s9Cqo4AeU9NiOBHmIFL0QdRoeY/PnKqZNtd/duPfKBTIPZOnI7vZy8N0uwEREBERAwdsYNqtJqa1alG41ellD25AsDbxGveJ8z1BqeJubk7yb6k8yZ9SVNx8J8t1fWPif5znm9f5bxTXQjDGrj6FMVKlIuWGekQKi2Rn0JBG9RoQRafRNFCFALFiBqxABPebWHkJ8/ejf8A8Twv2n/6VSfQkuHZj8z8Uf8ACIibeciIgIiICIiAiIgIiICIiAiIgIiajjfSXsqlVai+KUVEJVhlcgMpIIJAtcEGBsGOw+HZlaqEzL6uYge0X8Tr3nnIvalPCUcNWdBSJRHcKWuCVVyF33y6kWH1jznC/Ttt7DYzE4d8NVWqq0SCV4HOxseRtOZQOpD0xkHN+z8Pm556l73ve/O/HvPMzofop6Q09qCozUEovhXUqtNm1z3N2J3jMg07hPmqSWxNv4rCMzYas9EvYMUNrgbr898D69PR7C6/NLrpx3ef+7DlJNVAAA3DQT5hp+mbaq0FoiomcXvWZA1U3Nxv7Og01UzuPosp4j9n062KqPUr4m9Zi5JID2yAD6IyBTYWGpgbdERAREQEREBPGnsQLa0FGtrnmdTMXZritSSqVCs6g6bxfvmDjdn0q2LtVRagWiCAwuAS5uR5DylnFbGw9GrhWo0kpt11rottDSraacNB5QNgQG2pv3/rKoiAiIgIiIGvdLsAtUU7qzZS3qlha9vqzSa/Q/C2IFLKxBsSz6Hgd/OdXiZmOrUZU45g+i3U1ErUT1dWnqrLUY2JBU6OrDcTJs7S2sN1ei4vqHp6kcsyBbeNp0N8Oh3qp8QJjVdkUT9C3gSJq68IJm+8y1TB7er3+fwx+1RxTN/yPlt7CZm4fpZhC/VfKHo1T9CspU+INQEEd4aZ+I6PD6Dnwb9RIPamydMlZAV4X1FxuII3Hv0Mb8x8vuWdL7S2pFzAHrGcHcQwAPeClr+c9+TjgXH32/MkTQsO1fCnNTZnp8bDNUHe6aCuoHEZaunrPumm9KPThXD9Xg6KIEuHaqGYs2q9heyVAOva13XA1B1cVcM1lE9XcMj/ALxreCfztPDhxxLn77fkQJqno86ZDH4d6rDKtN+rzH1tFU5qtgFUkkns6eG6bhEExMLQpEeq7j25v67x1TH1qjn2hf6QD75diEtaGHHN/wDUf9Z7kfhUa3ghPnaXIgtaNC+9nP32HuWw90Cjbczj7xb+u8uxCWtCm3Go5/CP5C8fJxzf/Uf9ZdiFta6tuFRx+E+8i8Gjfezn7xX3LYS7EFrQoW3M4++T7muJoO1PRJga2IqYhgzNWYuwLlVzNctYIBvJvOhxBbR19G2CAt8lw9u9bnzOsh8f6HcE5utJlJ1+bqkDye9r93unUJaxDAWu+TfxUX877oouXO9n+irA0jb5OHbnVZnHj9WZWL9GWCqDKcLRHel0PmtpvNxm9c3+rwOm/de3ttL0UW5lgvQxs8VA7rUKjXL1twfdu9s6MuFUAC7WAsO24AtyANhL8QWtdUR6ruPaG/qBjqid7ufaF/pAPvl2ILWRhxwLj/3H/MzF2ljTQUOzvkuQbCncWVmvu10U+6ZtUHKcps1jY8AbaHzkRbH3I+YtlFrhiS2twRy1393fBCx/aTCHfUqtu/efS1Gi24X0tpbvF626QUVyMGrBKmazesOyypqGuRcn2WN7TAxL1UfWpgaVU5r6qtQE2Nu1vva5NvoiZuzMZi6oDqKL0nVmSoFIQm3YOpuwJsQwFiNeUipTA1+uph89Sx4EBCO45RfyMv8Aycc3/wBR/wBZDYN8eTqaDKrhWsTewt1m4etv3aXk9KkonE4fELXFSn21NPIczqpBDXG9DcWMxKa1sQcPUKFaa1OsJNclrZKiWCooF7sPfNiWR+wP8NS+z+sUWyhRtuZx94t7mvHVtxqMfDKPeBeXYgtZ+TDm/wDqP+s96tuFRx+FveRf3y7EJa2aV97OfvZf6bSn5MvN/wDUf9ZeiC2TEjsXtKkQU67q3IazW1GVihIzAg2ZSPLmJEpiVNiNpNr/AA0Bvtpqmh13SRET4tzPk2eJrNLEKzZV2i5a+W2Wjcm4Fh2NTc2lK4tdf+8agymxzU6S8+achfy5y6xz/P8AibTx/DaJS6AixFweBmuV6oT1touNL+rRNxbNcWTXQg+0cxJTB4+kKak1+s39trAn6W5QBoO7hzkmI5WJ8mDtLYdu1S/D+h/Kc66Y9B6GNu391iBuqAb7cKi8fHePdOp0duYZyqrVUljZdbZiDawvv15b5VtHZaVdfVf6w/PnMTHDcZeEuZejMnZ+GODq2SszvULAFuIUPl06yllCXZNVucwXfN5SpiEpo9NadVTYsKbdgqeNK+7hpcjwkRtbZP0Kq3F7qwJBBG5kcWKt3ggiR+FrYnDNemTUpk3IsM3eWp6Bzv7aZW5h5qJjLv0lrHKcPCJjzb7RrK2468RuYeI3iXJqNfpzgxQevX7HVDdqSWtoiNYFXP1XCNv00M53sn03uawFWmEos6DW9TJTAfObizMxJTfcCxmpuO7jUT2dyiWDiLeupUcx2l8xqPaBKcLtCjUF6dRWF7aEbxvkuF9nlV10+jJiIlYIiICIiAiIgJRUzfRt7QT7NP8AfjK5ZxCg2umffp2dPxQKu1f6OX238OXt90uSxk7d8g+1cX3ct9+H58JfgBIQ9JqIvmV1INrEC5Gna1tpv13ab9RJLaFVlpsylQVF7v6oA1Yn7t5rdbbdRAtV8ZgVpuoIzVBlKkXDKdCQeeulu+4hL0ekNFqgpjNdrAErYEsSANd27j4b7gU0ukmHZlQFruxXVbWIIGoPAk/z5GazW6c01VmGOwTkMbAOPpZiozaAWsPYGknhdtviah+SYrB1VuTlVwz2BBXQajS4Oh3m1oWm1zV/SFsjH4nDdXgcQtBye3e651I9UVACU9m/nNiwfWZF63L1lhmy3y5uNr8JehHzSPQ1tYvYpSFz6xrLbvPP3ToXo59G2IwjZq+LrrlJ+aoVGWgwO5sxHbB8FIt59PxCXFigccjbTv1lwRS2wti4A0KXVZiwVnKsTdirs1Ttc2BYi/G1+MzoiEeiYGwv8PS+yPzmesj9gG+HpfZ/MwM+IiAiIgIiIB8BSNyaaEt611GvHXnrrKE2ZQGgpU7aG2ReF7G1vGVbRqutNmRQxAJsb3IAO4KCSd2k1yhWRHcjAuGbLncIwRt9m7Q0ABJPEX13GY6u2OvW5+nq2KlsygpBWlTBGoIRQb777ucNsygSSaVMk7zkW54a6cpEVMb6hXBuVZQx07QBBNgACM2g0JB19sq2fiDVP+ENNQLk1AQTb6KgjfrxtxjqVjzPy9UnU2TQYgmlTJG7sDda1u/SVfs2hbL1VPLe9si2va27wmvftZuOAqm1zoj66tlAuoubAb7DWXUfqa1V1wRLFjZ6YOZ1AAB1FuG6/Eb9bOq1hU9Z+Xqm6Wy6CkFaNMFTcEIosd1xppMyUUXJUEgqSAbHeL8D3yuVhTUphhZgCDwMg8dsHjSP3T+R/WT0STFrE05r0g6N0MQMmJohiNxIs4+y4199pzrbPol+lha33K35Oo/mJ9GVaasLMARyIkbiNg0z6t1PdqPIyVMdmrie6IwnSymFAr061FhYEmn1iX3XzUs4A+1aZNOtgsYQaVam7I170aq5sw07QU3O/cRKa2wKg9Uq3uMito7Bzi1agKg/iQOLe+L5gx92bwmpbJjRRo03q1AqJTUs7WC2VRckkW5ThZ9NtcViy0rUc62XrCW6tc2Ydq9na666gZdBrN62h0coVKbUHFRaTWBprWqqllIIGS+UWIHDhNSxnomwja06tan3HK4/kD742g97l2bZ1braVOslQlaqK4zKp0cBh6tuct1tpqr9UatHrLEhCSraa66m01Po5VxeCw1PDL1OIWiCqmoXpOVuSASocaXtu3ATNx+3670mRsL2mFr06yOBffbOEO6/CTPOsZnHuuHxVnHT9o/psOB2jdb1TSR/4KoZfYbCZHy2l+8T8Qmv4LpVSp0lV6OKTIAulA1L2G8dSX0nHfSx0uxeIxn/AA/yinhsPlyHLUTO6lanWlSBqHAtfdkB4zWMzrFs56TlNY1+/o+gvl1L94n4hHy6l+8T8QnIfQF0sZ1r4TEVvUtUpZ3A0Yt1gF9/aZT7TOvYml1qZVqOt/pU2F/OxmuqRpdTfz9Fs7VoZxT61M7blzC54ac5fxB3atx9UX89P998pXCkW7b3Atc5bm3faa16Qekw2bhDXJZ6jMEpoXVczHUm+U6BQTu5DjEX4mUYfp+/o2bMua2Y3+rfu325e6XCs5D6PvSs+MxVPC4gMprBVR1ZQvWKhL3FvpsNBwuBrOsVKDW7Ltfhci3tsJbZ0jlViMMHRkNwHUqbWvZgQSL8dZoOL9DGynRVC1kZQBnSr22txYMCtz3Ab+E2qv1hy0alUpVqXINM8FN9CV00Ek6dNwuW4bS12NyfHSxmIzjKZ8m8vwtY6TH34uUf9ieDKkLiMQFJB9Wm5BAOnY8fcPbK9HPQ3gsNWp4g1a9R6RDKCyooYagnKLnXhe3jLuL9I+zhU6o10a1RUz2VkAZWJe9h2FIy6X1YWBE36mWIBGQggWNzYjgdNJpip5XokeMe5dkFJ7qL5ijZDwsDxl3C16mX5xe1/ArW98RlDWX4OURcr1cjS5Yd6399pcXcPz3+28wMftNKYBd+quGN3AAIRS7nUjcoLX4AEmZFHFhlVlDMrAEMFuGBFwQRob75bY0lkRMU7QQNl1zfV0zacbb5RR2irVGp5Kgy27TLZDcX0b3SbQ17LOrrzZyyP2Cf+HpfZ/MzNFReY8xMHo+R8mpWN7Lzv3/nKxSQiIhCIiAiIgZMREy6LGOxlOjTarVYJTQXZmIAA8TInZHS/BYmoKVGujOURwuZbsKgYgAXuWAU3XeOM170xbIx2Mwi4XB0w4qOGqkuiAKmqr2iL3ax+7OTbC9GO3MLiKWJp4dc9F1cWr0hfKblb5txFx4GB9LxKUa4BIsSN3Ed2kqgIieE21O6B7ERARItMK/yxqtvmzTy3uPWuDu3/wD5JSYwynK7iqmvVrKIiiIibZUugO8A+IvMaps2id6L7Bb+Uy4gRj7CondmHgf1mO/R1eDkeIB/STcSVC7S11+jz8HU+II/WWH2HWHBT4N+s2mJNYXaWl19gMfWoK3iqNI9+jNIf+VVfs0svvUCdEiNTZzc7IUbmxFO3BMTiEHkrge6RvSHonRxuT5RUrv1V8gasTlzWzWzXOuUeU60RLbUFO9VPiBFTyXHDh1D0Y4anUSrRq1qb02Dqbo1mUgjeNdRN5faO0Po4ihb+PCMT5rVX+U3NsBSO+mn4RLbbKon6A98VPJ7vDS62NxhqU6pOHZqV9MtRA2YW+s1p7tbbm0Ho1KdKjh1qVEZVqfKKnYLCwbKaRzWvzE29tiUT9EjwYy2dgUubj2j9JnHHWZmPHuszE0+a6noqx43Gi3hUP5gTsXQ/beKw2Eo4fE4apUq0VyZ6VSiysq6J6zg3y2G7hNuPR5PrN7pQejo/eH8M1eSVjLBXpYvHDYkfcpt/S5nv9rqA9aniV/+NUb+gGZR6On95/y/GUHo8/118jLeSa4vn70k1cdjsfVrJh8V1A7FL5iqvzajLe1rjMcx117VpuvoU2/Uw1KthcYlamoYPSZ6VUjUZXTRTbcp9pnSj0fqfWX3/pKf2DV5r5n9JLnhdY5UHpFs0tnNWlm3ZmQg25XImBsTpFgwKnW16V+sOXMR6vC1+EkTsOtzX8U8OxK/d+KYyxvKMuL+rUT0mLcw9NnS4OtLC4GpmVgzVmo7iD2Vpll+8SPsyB9DPSith8etGs79Ri7pZycoqkLkfX6RyBPAjlO1/sOtyX8Uw9pbIIUrVphkbQ3AZTfgZvbyZ1vxbbE1To9tFqVRcNUZnpVL9S7sWZWUZjRdjq11BZSdbKwJ0F9rnSJtymKmiIiEIiIGTIzaGxlqv1heorWC9hgBlBzWtbnY+wSTiZdEGejSHfWrEXJyllK9oZTpbda2n6y42wEKZOtrWBJBD2bUqd4H8FvAmTEQIROjaA366vfs/wCZ9Xfw4i4PieOsz9l7OWgpUM73NyXbM24DfwGl7d5mZEBLGMwq1UKN6pKk209Uhh7xL8QIP+zNMaJUqIgN8qtYBswYewC4txzazCx2Cw+FZHq164GVlUE3F7HXQXz2bQ3v75tM8ZQd4vA0sVcENDXxAsFJuXuQouDYjUbm05DwkzR2DSdQwqVsr2YDPawI0FuG8HxAk1kHIeUqgQ9Lo8isG6yqxDhxme4upBAtbdoPIcpMREBERAREQEREBERAREQEREBERAREQEREBERAREQEorUgylTuIsZXEDQNsYFrPTBy1EIKN9WohD03t3MFM2rY+PFehTrAW6xQSvFW3Oh71YEeyYXSWhZlcfSFj4jd7v5TD6G1MrYjD8EcVVHJcRct/wDalU/ekx6TS59YtssRE25EREDJiImXQiIgIiICIiAiIgIiICIiAiIgIiICIiAiIgIiICIiAiIgIiICIiAiIgIiICIiBEdJv7tftfkZA9HP8ZU/9Ov/AFGiJn9TU/C2yIidHE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TEhQUExQWFhUWGR0aFxcXFBwYGRwiFRcdHBccFxcgHCggHh4lHxgYITEkJSwsLi4uFx80ODQsNygtLiwBCgoKDg0OGxAQGywmICYsNDQsLCw0LCwsLCwsNCwsLCwsLCwsLCwsLCwsLCwsLCwsLCwsLCwsLCwsLCwsLCwsLP/AABEIAIwBGAMBEQACEQEDEQH/xAAcAAACAgMBAQAAAAAAAAAAAAAABgUHAQMEAgj/xABOEAABAgMFAwgDCgsIAgMAAAABAgMABBEFBhIhMQdRcRMiQWGBkaGxFDJSIzRCcnOCkrLR0iQ1Q2Jjg5Ois8HCFhczU1Sjw+EV8CUm8f/EABoBAAIDAQEAAAAAAAAAAAAAAAAEAgMFAQb/xAA2EQACAgIAAwUGBAYDAQEAAAAAAQIDBBESITEFE0FRcRQiMjNhgSNCUpEVNKGx0fAkweFiQ//aAAwDAQACEQMRAD8AvGAAgAIACsAGKwAFYAM1gAxWACFt2wTMinpEwzlSjTgSO3KsW1Xd3+VP1KrK+Pxa9CvLb2VTJqWprltyXSpKvpVIPhGjX2jBcpR16CdmHN9HsRLUsaalFe6tuNblZ4TwWMvGNGFtdq91picq519Vo32de6dZ9SZcpuUorHcqvhEZ41U+sUSjfZHoxysfa84KCZZCx7TZwq+icj3iEbOzF+R/uMwzmviQ+WNfeSmKYHkpUfgucw+OR7IQsxLYdV+w5DIrl0YxgwuXBWADMABAAQAEABABzT81yacWBaz0JQKnzpEZPRXZPgW9N+hAzdsTv5KSPFbifqg/zil2WeERGeVlfkp/doiJy17VGfIBI/NQFf1GKnZf5ClmT2gvya/31IZ6988g0WcJ3Kaw+Bil5Fq6/wBhOXaWXB6ly9Uemb/TQOYbVxTTyMdWVPxCPbGQuuiWkdow/LMkdaFV/dIHnFscxeKG6+210sj+3+P/AEabMvBLv/4bia+ycldxhmFsZdGalOZTd8EuZK1iwaM1gAIACAAgAIACAAgAIACACOtGcdSaNMFw78YQkdROZr2RCUmuiKLbLIvUI7++kQk0/aivUaYR87EfHKKZSv8ABISnLPfwxiiFnHLXHQr5gQfDWKn7QJWS7S8v20Q795J9s89xxJ3LRTzTFTutQnLNzIP3m/uv/DaxfqbTqUK4o+ykdjlWE49r5C8mTdn7RU1Aeap+cg1H0Tn4mLY5n6kOU9txfKyOvqhts222Hx7k4lR9mtFDinWGoWRn0ZrU5VVy9yW/7nY42FAhQBB1BFQeIifNc0XvyYm2/sylJiqm6sL3oFUnig/yIh6nPthyfNC1mJXLmuRXFsbNp1mpSgPJ3tmp+ic+6NGvPpn1evUSniWR6cxVmpRbZo42tB3LQUnuIhuMlL4WLuLXU77JvHNS1ORfWkezWqfonLuiFlFdnxIlC2UejG6ztrcyigdabdG8VbV35jwhKfZlb+Ftf1GY5sl1WxilNr0sacoy6g9WFQ8wfCF32ZZ4NF6zoeKZIJ2qyG90fqzFb7Ou8iftdZn+9Sz/AGnP2Rg/h9/kd9rq8zWravI9HKn9X/3Hf4dd9DntlZoXtdlBo0+fmp+9El2Zb5oj7bDyZ5G16U/yXx2I+/B/DLPNHPboeTO6V2pSCtVOI+M2fMViEuz7l4E1l1PxJ6zr0Sj5o1MNqPs4gFdxoYXnj2w+JMtjdB9GiUdbChRQBG4ivhFD0+pY0nyaIS0Lnyrv5PAd6Ob4aeEUyx4S8BK7s3Hs6x0/NchStXZ+6ipZUHBuPNV9h8IWniyXwvZj5HY1kedb39OjFSbk3GjRxCkHcpJHdvhaUXHqjLnVOt6mmvXkSll3rmWcgsqT7K+cOw6xZC+cfEap7Rvq6Pa+vMbbL2hNKyeQpB3p5yftHjDUMuL+JGtR2zXLlYtf1Q1yFqMvCrTiV8DmOI1EMxnGXRmpXfXZ8EkzrrEi4KwAZgAIACAAgAIAMUgAKQAFIAPLjQUKKAI3EVED5nHFSWmiAtO5sq7ngLavabNPDTwiiePXLwEbuzaLOetegn2pcN9vNoh0bvVV3E08YVnjTXTmY13Y9sOcPeX7Cy/LuNKopKkKG8FJ7IWacWZs4zrfvJp/sTtlX1mWqBRDqdy9exQz76xfDJlH6j1Hat9fX3l9f8jhZl+5dzJdWlfnZj6QhqGVB9eRsU9rUT+L3fUZGJhCxVCkqG9KgR3iGE0+hownGa3F79D2tsKFFAEbiKiO710JNb6nA9d+VX60u0f1afsixXWLpJkXXF+Bo/slJf6Vn6AiXtNv6mR7mvyNyLuSg0lmf2afsjjusfWTJd3HyNybHlxow1+yT9kR7yXmzvBHyPX/AItnTkW/2afsjnHLzYcEfI1PWFLK9aXaP6tP2R1WzXRsOCPkRE9s/kHRnLpSd6CUHwMXxzbo/m/cpli1PwFW09kDZqWJhSfzXUhQ+kKHwMNQ7Tl+eP7FMsFflYmWxs+nmKnki4kfCa5/7vreEOV51M+W9P6is8ayPhsWHEUNFAg9IIoe4w4nvoLtNE9YV8puVPubpKPYc56ewE1HYRC1uLVZ1X3La8icOhZNgbV5dyiZlBYVvHPQf5jtEZlvZ1kecOY9XmxfKXIe5KfbeTjacQ4nehQUPCEZQlF6ktDcZKXNM2usJWKLSFDcQCIg0n1CUVJaa2QM9cqUc+AUHeg08NPCKZY9b+ghb2XjT8NenIhH9nCfgPqHxkA+II8opeGvBicuxFv3Z/0OUbO3gapeRUaGigYj7JLwZT/BbE+U1/Um7PsWfay9LSRuUgr88/GLoVWx/MPVYuZD/wDVffmMsmlYSA4pKldJSnCO6pi+O9czSgpJe9zf7HREiYQAEABAAQAEABAAQAEABABikAGuYl0LFFpSobiAY40n1IyhGXKS2QE7cuUcz5MoO9CqeGY8IpljwYhb2XjT8NehEv7OW/gPLHxkpV4ikVexx8xWXYlf5ZP7/wCo8M7P1oNUTRSd6UkeSo4sRrpIjHseUOcbGv8AfUnJKx5pGs6pQ62knxMXRrmvzD1WPfHrbv7E+jri8eR6gOhAAQAEABAAQAYpABmkAEba1hy8yKPMoX1kZ9itYshdOv4WQlXGXVCLa+yJlVTLurbPsrGNPYclDtrD1faU18a3/QUnhRfwsVZzZZPIPM5NwdS6HuIhuPaNL67QvLDsXQ0yNyLVaXiaaW2r2kvIT5K847PLxpLUnv7M5HHui+S/sPditW6mgcVLkfpecf3KGEbHiPon9hyCyF119x4keUwDlcBX04AQnsqSYQlrfu9BqO9e8dFI4dMwAEABSAAgAIACAAgAIACAAgAIACAAgAIACAAgAIACAAgAIACAAgAIACAAgAIACAAgAIACAAgAIACAAgAIACAAgAIACAAgAIAMEwARtsW/Lyoq+6lFdATzjwSMzFldU7HqK2QnZGHxMWFbTWFH3FiZe60Nw17DNfE0vuUe1x8E2eU7UZdJAeYmGfjt/wDcd/h838LT+5z2uPimhpsa8EvNCrDqXKagGih8ZJzEKWUzr+JDELIz6MkgYrJmYAAwAan5hKElS1BKRqVEADiTAk29I42ktsUbR2mSLZwpWp0/o0kjsUaA9kOwwLpLbWvUXllVrkuZyf3nI19DmsPtYMol7A/1RI+1L9LJGydosi8QnlC0o5UdGEV3YtO+K7MK6HPW/QnDJrly3olv7QteliUFS6UY8hVIHWd/T2xT3M+77zw3os7yPHwHu3rfYk0JW+opSpWEEJKs6E9A3AwVUzteoILLIw5yIdO0ezv8/wD21/di72G/9JX7VV5mf7xrO/1H+2v7sHsN/wCkPaavMP7xrO/1A/Zr+7B7Df8ApO+01eZ5XtIs4fl68G1/dgWDf+k57VV5kzYFvMzjZcYJKAopqU4cwAcgeMUW1SqlwyLa7I2LcSUismEABABG25brEogLmF4EqOEZE1NK0AAPQIsqqna9QRCdkYLcjju3e2XnVOpYKjyeGuJOGuKtCBu5vlE7sedOuPxI13Rsb4SeigtCADW88EpUo6JBJ4AVMCAVkbSbOP5enFtf3YbeDf5C/tVXmbpa/wDIOLQ2l8FSyEjmKAqdKkpoIi8O5LbidWRW3pMZgYWLzMAELb96JaTKBMLKS5Up5pVXDSug/OEXU0Tt3wIqsujX8RGp2j2d/qP9tf3Yt9hv/SR9pq8wG0azyQA/Uk0FG19PzYPYb/0h7TV5jZCheJO0S+voSA21QzCxUA5hA9pQ8hDmHi989y6IVyb+7Wl1Ey4F1FWgtU3OFTjYVQYjm4oa1Psjq4dEO5eR3EVXX1FsenvXxz6Fxy0shtIShISkaBIAHcIx22+rNJJLoa5+QbeQUOoStJ1ChX/8jsZSi9xejjimuZR99rvLsuZQ5LLWltdS2oHNJTqgnp6CK6jgY3Ma9ZMOGa5rqZd9TpluPQsrZ7fETzZSugfbAxgZBQOi09W8dB4xmZeN3MuXRjuPf3i59RvEKDJG2/bTcoyp500SNB0qJ0SkbzE6q5WS4YkJ2KC2ykZy1Jy2JpLQNAo81sHmIA1UrfQanujdjXViQ4jLc53y0W9de5stJoGBAW58JxYqonq9kdQjHuyrLXtvl5GjVRCtckMVIXLhQvrcdmcbUpCQh8A4FpAGL81e8Hf0Q3jZc6nzfIXux4zX1EXY80oz7uPFiQ0UnEcxRQTTs0pD/aOlUtdGxTD3xvfUuV1hKhRSQriAfOMVNroaTSfUpLbDJobnUcmlKcTYJCRQE4iK0HCN3s6Tdb35mZmRSmteRNbHLHZeYfW60hw8oEgrSFUAQDlXjFHaNsoziovwLcOuMottFh/2alP9Mz+zT9kZ3f2/qY33UPJCnfu4UsqWcdl2g262kqGDmhQTmQU6aVhrGzLFNKT2mUX40HFtLmbNjKfwA9bq/wCUc7S+d9gw/lj7CI2EAGDABUG1dxc1MllrNMoypxziqmLtAw95jYwEq4cUvzPSM7LbnLS8CF2TWlyU+lJNEvJKDx1T5Rdn18VO/IqxJ8NmvMvkGME1jMAHlSawAL96LuSzss9iZQCEKIUlICgQkkEERfRdOM1plVlUZRfI+dlNqABIIChVJ0rQ0qDx8o9JtPl5dTF5rRe+zS9fpjGBw+7tABX5w0SvwoevjGBmY3dT2ujNbGu446fUcxCYyaZiUQv10JVT2kg+cdTa6M44p9Sots1itMql3WkJRjxpXhFASnCUmm+hV4Rr9m2SknGT3ozc2tLTSH25d3WGpRghpGNTaVKUUgqJUAakkdcIZN052S5+I7VXGMVyGKbfS2hS1GiUJKiepIqYXSbekWt6Wz5lty1VzL7jy/WWqoG4fBSOAoI9PVWq4KCMOc3OXEz6Nu7Zol5ZlkD1EAHjTneNY83bPjm5ebNquPDFRJKKyYQAKu0uzA9Z72XObHKJ4o18Kw1h2cFy+vIoyIcVbRSV1LZMpNNPA80Kosb0qyV4Z9kbmRUra3EyqbHCSkfSyTHmTcKM2t26X5vkEn3NjKnQVn1ieGQ798bnZ9PBXxPqzKy7OKWvBDXsWsYIYcmVDnOnCnqSg9HFVe4Qr2lbuarXgMYUNR4mWTGaOhABiABDu7Z3JW1OkJIStoKBplVSkkiula1MPWz4saHqK1w1dIfBCI0UvtuH4Yz8j/WqNrsz5b9TNzviXoMWxD3o/wDLf8aYX7T+YvT/ACW4PwP1LHjNHTw4kEEHMHIjjrAgZCXQu6JFjkUrKxiKqkU1pl4RdkXu6fFoqpq7uOieiktCADROzKW0KcWaJQkqUepIqY7GLk0kcb0tsQtmcgX2pubfHOnFEfMFQQO0kfNEP5s+CUa4/l/uKY8XJOcvEqJxLkrMEflGHMuLasuw0HfGx7tkOXijO5wn6M+mZCZS62hxPqrSFDgoVEeYlHhk15G4ntbOiOHQgA4LwKpKzB/RL+oYsq+NepCz4X6Fa2XdUTtis4QOWbxqaO+qjVBO407wI0p5Hc5T30etiUae8oXmV7YdrOycwl1FQpBopKsqj4SVDw6jGjbVG2HCxOucq5cSPoyxrUbmWUPNGqVivWN4PWI83ZW65OLNqE1JbR3mIEis9uSPwaXO50jvQfsjS7Mf4kvQSzvgXqWFZaMLLQ3ISO5IjPn8T9RuHRC7tOneSs57euiB845+EMYUOK5FOTLhrZRl32cc1LoOinWweBWKxvWvUG/ozJr+NL6n08I8sjeMx0AgA5rSZxtOIOikKT3pIiUHqSZGS3Fo+WU6CPVGCz6Yu5OYpJhxX+Skk8E5+UeYujqxr6m7W9wTPm2amC4tbivWWoqPFRqfOPTRiklFGFJ7b2fR1y5bk5GWSP8AKSe1QqfOPNZEuK2T+pt0rUEibiktCAAgAxABmACl9t/vtn5H+tUbXZny5epm53xL0JXY5arDUs8l15tsl6oC1hJIwJzFT1RT2jXKVi4VvkTwpxUHt+I/KvJKDWZY/ap+2EO4s/S/2G+9h5oRr5XvafmJKXlXsXu6C4tBIHrABOLRVaknoyEPY+LKEJzsj4PQrdepSjGL8SzRGYPGYACABE2t2oUSqZdvNyZVgSBqQCMXeSkfOh7Ar3ZxvohTLnqPCvEbLEs4S8u0ynRtATxIGZ7TUwpZNzk5eYzCPDFIpba5ZvJT5WBzXkhfaOaryHfG12fZxU68uRl5cOGzfmWFsjtTlpFKCecyooPDVHgfCM/Pr4Ld+Y5iT4q9eQ7QkNBABE3sVSSmT+iX9UxbR8yPqV2/AyJ2YJpZrHBX1jF2d8+RDG+UhN2uXTwn0xlPNV/jAdB6F8Doezrhzs/J2u6l9hXMp58a+5C7Mr2eiPck6qjDpANdEK0CuoHQ9h6IvzsZWw4o9UVYt/BLT6F71jBNYrrbgn8Da+WHi2uNLsz5j9P8Ced8C9SwpcUSkdQ8ozn1G0JO2FBNnkjocST4w72e/wAb7Cub8sp67DgTOSxOgeb+uI2bluuS+jMyr416n00I8ujeMx0AgA1zBolR6j5R1dUcfQ+VBoI9X1MA+i7DaIsptPT6N5tmkebtf47f1NqC1Ul9D50GkekMTxPpy7a8UrLkaFpH1BHl7l+JL1N6t+4vQk4rJhAAQAEABABS+2/32z8j/WqNrsz5cvUzc74l6G3ZbdKVnJd1yYbK1JdwjnrTlgSdEqHSTEc7JsqmlB65Bi0wsi3Ic17M7NI/wCOsPOffhP2+/wA/6IZ9kq8hGt+6CZC0JEtqJadeRTFqkpcTUE9ORy4GHqsl3UzT6pP+wrbQq7ItdNoumMU0wgAwqACmry3nZNsJcexKZleakIAJxDXIkfC+qI2aMeXs3DHrIzbbo9/uXRDQNrMl7D/7NP34W/ht30LvbaxK2k3rlp9DPJJcDjSlZrSAClYFdFHOqU+MOYWNZS3xa0LZN0LEuE27GbU5ObWyTk8jL4zdSPAqjnaNe61LyO4U9TcS7RGIahmACDvwulnzR/RK8RF+Mt2x9Sq56rfocWzI/wDxsvwP1jE8358iON8tDJNS6XEqQsBSVAhSToQdQYWTae0XNb6nztfa7SpGYLeZbVm0o9I3HrGh7N8eixb++hvx8TGvq7uWv2LJ2U3t5dv0V4+6tjmE/DSOj4yfKkZmdjcEuOPR9fUdxL+JcL6oztuP4E18uP4a472Z81+n/aDO+Bev+Swm9BwjOHSEvrZ/LyMw2BVRQSninMeUXY8+C1SKro8UGj5wacKSFDUEEdhqI9LJb5GIuTPqSz5oOtIcTotIUPnCseVlFxbTN6L2tnRHCQQARV6ZvkpOYc9ltVOJSQPExbTHisivqV2y4YNnzZJyqnVobQKqWoJTxUaCPSykopt+BiRW3pH1FLy4QhKB6qUhI4AUjyze3s3ktLR8x2xIGXfdZP5Nak9gPNPaKHtj1FU1ZFSRhTjwyaZeuy60g9Z7Qrm1VtXzTl4ERgZtfBc/qa2LNSrX0G2FRgIACAAgAIAKW23H8LZ+R/rVG12Z8uXqZmb8S9Bi2Ie9H/lv+NMLdp/MXoXYPwP1LHjOHSMtmw2pksl0GrLgcRQ05ydK7xFldsob14rRCcFLW/A3WrarUujG8sISSE1O86DKIwrnN6itnZTUVtnbESRF3ntUSsq68dUJOHrUckjvIi2mvvLFEhZPgi5CjsgscJlVvuCq31k1UKmiagd5Kj2w32hZuzgXRC2JXqHE/EfPRkewn6I+yENvzG9IjrxWMh+WeaCU1WghOQ1pzfGkWU2OE1IhZBSi0fOlkz6pd9t5IOJtQVTQmhzHaKjtj0lkFOLj5oxYS4JJ+R9OyzoWlK0mqVAEHeCKiPLtNPTN1Pa2bY4dFraK5SzZnrRTvIhjE+fEpyH+Gzn2WKrZrPzvrmJ53z5EcV/hIbYUGBfvndxM9LqbNAsc5tXsqp5HQxfj3umfF4eJTdUrI6/Y+fmXXpR8EVbeaV06gjUHq6OBj0LUbYeaZkLihL6osTaDb6J2ymHkZHlwFp9lQbXUcOkdUZ2HS6shxfl/2hvJtVlUWvP/ACW23oOEZBpGTAB8/wC0a65k5gqSn3B0ktkDJJ1Ujqp0dXCPQYWQrYafVdTIyae7ltdGPeyK8gdY9FWfdGvUqfWR1dadOFIQ7QocZ8a6P+41iXcUeF+BYoMZw6BgArbbHb4QymVQee4cS6HRKTkD8Y+AMaXZ1O594+iEsy1KPAvEhtkN2FLc9McTRCMmq/CUciodQHieqLu0b0l3UeviVYdPPjf2LiEY5pFT7YLsKxCcaTUUwvADSnqr4dB7I1ezsha7qX2M/Mp/OvuLWza9QknyHCeRdoF9OEj1VU3Z0PVwhrNx+9juPVFGNd3ctPoy+mHQpIUkgg5gg1B4GMDp1Nf6myADytQAJJoB0wAJtl3rXN2gWpaipVpJ5VynrKJ5uE9lBvzMOWY6qp4p/E+iFoXOdmo9EOYhMZKT21KrOtjc0PrKjb7NX4b9TLzfjXoMuw8/gr4/Tf8AGmFu0/mR9C/B+B+pZEZo6EAFUbR7WExPykmg1Sh1BcpnzlKSKfNTi+lGrh18FU7X11yM/Jkp2RgWsYyjQKp20WyTyMm2aknG4B3Np7TU9gjV7Nq62MQzLOkEWVY8kGGGmho2gJ7hn4xm2Tc5OT8R2EeGKR2xAkYMAHzrtBs3kJ99IFEqVjTwcz86x6PDs7ypMxciHBY0Wrsntjl5FKCeewcB4aoPdl2RkZ1XBbvzNHFs4q/QdRCYyJ+1Z3DZr35xQnvUIawVu5C2U9Vs07IHq2cgeytY/er/ADifaC/HZzD+UO8JDQQAVdtcupjT6YynnJHuwHSBoviOnq4Rp9n5On3cvsI5dO1xx+5UvLKCSmpwkgkdBKQQDx5x7zGxpb2Zu30PqlvQR5Q9Aj1ABx2pZrcw2pp5AWhWoPgQegjeIlCcoPii+ZGUFJaZVlr7L5lhwOyDtcJqkFWBxO7CrQ9tI1a+0ITjw2oQniSi9wZLSN6rVaGGYkFOkfDRzSeNKjuiiWPjS5wnosV1y5Sibpm81qujDL2eWifhuEGnfQRxUY8Xuc9knZa+UY6OKxNmK3HC/aLvKKUalCVE1+OvLuT3xbbnqK4aVr6kIYjb4rGWXLspQkJSkJSkUCUigAGgAEZjbb2x1LXJG2OHTy4gKBBAIIoQRUGuoIgArC9GygLJXJqSgn8kuuD5qhUjgQRwjTo7RceVi+4hbhb5wIGzZG2pA4WkOFFfUFHW+wVy7KQxOeJdzb5/sVRhfX0Jxq9dsqyEkK7+TIH1oXePiL85d31/6T1/Zu1p80nHgwydW0EVPzU5H5xPCDv8annXHb+od1db8b0h/sGxGZRoNMpwp6T0qO9R6TCFtsrJcUmN11xgtI4b0Pz6SgSTTSwQcZcVShqMNBUV6YnTGlp942Rsdn5EVxb1yLVnHi88lnEQBQOAAAaADONOrKx6o8MdiVmPdY9s7Lt3YtiRCgwGMKyCpKlhQqMq6AiIX34t2uLZKqq+vponMdvexKd//cL6wv8A6Ld5P0OK0Ja8Dgw4mUA68mpKT3mpHZE4PCi98/uRksl8uRD3U2fzrU6y6+hOBK8SlcolR0OetTnSLsjMqlU4wKqsaxTTkP8Aeh60QpIkmmlJKecpxQBBr0AnPKM+hUvfetjlrt/IVpN7PLUddLzmAuFWIqLwrUadFBSgjUjm48VwroIvGtk+J9R6sd62ErbTMNMKbxALWlYxAdJpXMxn2RxdNxb2Nwd+/e0OohMZI23nJhLJMqhK3aiiVqwppXPOu6J1qDl7/QhPi17vUq68dzrVnXQ682wCE4QEuACgNeupzjWoycemPDFsQtouse5aPd27oWtIrK2AzzhRSS4ClQGlRQaZ98cuyca5alsK6Lq3uOh+kH5/0Z1TrLQmQfckJXzFCgpU1yzr3RnShTxpRb4fEcTt4XtcxNvNYVsTyQh1DCEJOIIS5SppQFRzrTOHqLcWl7i2LW132LT0aLuXbtmRCgwGcKjUoUsKFR09FDTKJXX4t2uLZGuq+v4dD/dh6dUlfprbbagRg5NVa5HETmeqM65VJru236jtbm/jJwRSWGHUAgggEEUIOYNdQRBz8AKQvDs0mRMrTKt4mTzkEqACQfgkk9HlSNuntCvgTm+Zl2Yk+J8PQu9sZCMQ1DNYACsAGKxwAgAKR0DMAGYAMVgAKwABgAxHACAAgAzWOgFY4AVjoADABmADFYACscAKwAFY6AQAFYACsABWAArAAVgAKwAYrABmsABWAArABiOAZEdAgL5uTgZBkQC7jFagHm0NdeukXY6rcvxOhVbxqPudStJy91rtvpl1lIdVhonAnPH6uekakcbFlDjXQRlfcpcL6jZZ1o2k3KTrk4AlbbYUyaJ1AViqAc/gwnOGPKyEa/HqMKVqjJz+xAWBbdtTjSnWFNKSlRSahINQAcgeMMW04lUuGeyquy+xbjonNnl9npp5yWmUpDiASCkYfVNFJUnePtijLxY1wU4PkWY+RKcnGXU6NqN6HpNDCWCA44pWqcWSABSnWVDujmDjxtcnPoiWVc60uHqGy69Ds4h8PqBcbUkiicPNWDTLilXeIM7HjU48HRhi3OxPiNO02+DsqW2JagdcFSqlSATRISOkk113DfHcLFjbuU+iOZN7h7serF2fvDatmuNKm1pdbXU4eafVpiGIJFFZjqhiFONkRarWmih23VNcb6jbtIvG7LSjT0uoArcAqQDzVIUoZdghXDojZY4z8EMZNrhBSicF5b7Ll7OllhQ9JfQCDQUAABWojtAHHqidOIrLpL8qOWZDjWn4skG56casp2YfWOX5MuJGAAIrTCCOk01ipwqlkKEehLinGpyl1PFwLwPzUi888oFaFLCSEgDmoBGXEx3LphXaox6HKLZTrbZB7Nr9vzMyWZlSVY01bISE5pzI7RXuhjMw4QhxQK8fJlOfDIkXrzzAtpMpiHIk5pwiv+GVa8YqWPD2bvPEk7pd+oeBjaRfJ6WcblpUDlVgEqIqRiNEJSDlUmuZ6oMPFjYnOfRBk3uLUY9SCtW2LZs7k3ZhxDqFGlKJIrSuFRCQQaVzz0hiFWLftQWmimU76ucmWtZc8l9pt1PquJCgD0YhWhjKnFwk4vwNCMuJbI2+loLl5N51o0WhNUkivSOiLMeCnYosjdJxg2hc2XXucnA82+QXEEKSQmlUqyOXUR+8IZzsWNWnDoyjGvdm0+p4uReeYmLQmmHVAtt8phASAea7hGfCO5OPCumMo9X/AIO1WylZKL8CFtu9lom0XpWVKVYVEITgTWgSCczFteNR3KsmUzus71wiTt1Zq11P0m0UawqzwpGdObod8U3xxVH3HzLa5XN+8hZti8ttSqErmMKEqOEHAg50JpkeowzXRi2PUSmy6+C2ybujaVrvOsLeA9GXmVBKRkUmh1rrSKL4YsYtR6osqndJrfRnrZ1eqZmJt+XmlJJQk0okJzQuiv8A3qgy8auFanA7j3TnJxka3L6vC2RK4hyHKBumEVqU+18akdWJH2bvPHRx3y77g8DbtIvVMy8ywxLKALic6pCs1rwpjmFjV2QlOfgdyLpRkoxOzaZfBckhttmnKuAnERUJSmgrTpJNacDEMLGjc25dEdyb3Wkl1Fi1LUtqQS2++6laFEApISQCRWi6JBFeow1CvFvbhBaZRKd9S4pPkPVq3hKrLVOMc1RaC01zoaioO+mYhCuhd+q5eY5KzdXGvIS7Ftm2plnl2S0pFSKUSFEp1yMO2VYlcuGWxWueROPFHRP7Nr6OTpcafSkOIAUFJFKitCCOgg074XzcWNKUo9GW42Q7Np9TnuveqYetSYl3Fp5Fsu0GECmBVBVXCJXY0I0RnHq9HKrpStcX0Rz2Leuan7QW3LrCZVBqo4ASUpNK13qIy6olZj1U0pzXvM5C6dljUeiLMMZo6VBfD8fy3FnzjXxv5OX3M2/+YRYl9feE18kryjOx/mx9R274JFU3GvmuSlloTKreBWVYwSEiqUihog7t8a2ViK2zickjPx7nXDSjslNkLAem5iaUtPKZ+5jX3VVSqns9AirtCXDXGCXLz9CzDXFNzbNt8lek23KMahsoqNfhcorwAiON+Hiyn5hf718Ymq4Z9Gtmal9AsrAGmisaPA+Mdy/xMaM/IKPdvlE07RRW2ZYHSrP8SJYf8tL7/wBjmR86P2LRtixGJoJD7SXAmpTWuVcjSnCMmFs6/heh+dcZ9UJW2doJkWEpFAl5IA3ANrAEP9mv8STfl/gVzlqtL6/5EO7E6iZn5QTWaEBLaE/BqkcwGvQVaw/fB11S7vr/ALsVrmp2R4+hcd/PxfNfJn+UY2L86PqaOR8qXoKmyj8VzHxnP4SYbz/5iP8AviL4nymV5YLC2mPTm/Xln26joKVpP8xT50aVrUp90/FMUrWl3i8GOCXw5eFpac0rCVJPUpkkQlrWG0X73kpmu9wrb7APtM+BrHcf+Ul9zt3z19hgvrfCRS4qVmpd13AQrIJw1pUEc8HphbGxbnHvK5JFt99afBJDfdp1tcsyplBQ0UAoQdQOgHM+cKWqSsak9sZracU10I3aR+Lpn4v9QizE+dEhkfKZVt0F+hOSE3U8nMFbTm4UXhz7Ck/NMa2Qu+U6/FaaEKfw3Gfg+pO7NBS1p8dbv8eF83+Xh9v7F2P86f8AviQtqWm5LW2+600XVpWaIAJrVAroKxfCtWYsYt6KZycb20tj/c29czNvKbelSykIKgopWKmoFOcAOnwjOyMauqKcZbHKbpzenHRH7bvebPyw+ouLezPmP0/wV53wL1/yNNyfeEr8knyhTJ+bL1GKflr0K+s9Po14lJ0DpVT9YjF5gxozfeYe/L/oTiuDJf1EyYdWVqtAHL0vLjUuih4CndDqS13P/wA/+Cz3vvPqOtsj0m8DKRmlGA7/AFE4695EJVvu8Nvz2NT9/IRz7VOdaksk6UbHe6ax3A5US+5HK+bEcNria2a51LQf3x9sJ4Hz19xnK+WyCs5dbtudSFjuchia/wCavVFVb/4xBXQvw5JSfJplVuAKUrlKkIFc86JOnGL8jEjbZty19Cmi9wr0okvsWkwpcxMFxJWeaUD1hiUVFSuokZU3GKe0paUYJcvMswornLYk21aK2Z2ewGhcW62T0gKXnTyh6utTqhvw0Kzm4zlotHY80yJHE3/iKWeWJ1qPVHAAinE74yu0XJ2+99h/D4e75fcezCI2VBfD8fy3FnzjXxv5OX3M27+YRYd9T+ATXySvKM3Hf4sfUdu+CQs7FPeTnyx+oiG+0/mr0F8H5b9SAuAA3bcygZCrwAGQyXUAD/3SGMvnixfoVY/K9r1Iqz7J/wDLWnNHlC2mqlBYGLJKghFMxqItnZ7NRHlshCvvrXzPM7Zn/irUl/dCtIKFYyMOSyUryqdBWCNntNEuRyUO4tXMltrSCzaMs+QcJCTl0lldVAddCO+Kuz3x0yh4luX7tkZHVtJvuFBhMjMKxVUpZbJGoASk5ak1yiGHiNcTtj+53Jv3pQZ17WUKTZsqHCSsLQFE6k8iqtTxrEez2nfJry/7R3MT7qO/95MgL13bSmzJKaZThKEAOEanlMwqu8K+t1Rfj5G7p1z8ehXdVqqM4+A4zNticsR534XJFK+pSaBXfr2wlGruspR+vIYlPjob+hH7J/xZMfHc/hJi3P8A5iP++JDE+UyK2S2emZk59hWi8AruJSqh7CKxdn2OuyE14EMWKlCURfuBjFqS6XK4kFSCDqMCVCnZF+Xw+ztoox998kyd2mEy9qy8yRzaNry6eSXzx3U74owvxMeUF9f6l2T7lsZHvarb8m+y2mXLbjil4lLSnMBKSKKVStakZdUcwKbISbnyR3LshKKUepYdxfeEr8kmM7Je7Zeo5R8uPoc+0j8XTPxR9YRPE+dE5kfLYlWTZPpV38IFVtqccRxQs1pxFR2w7O3u8zfg9IVhXx4+ji2MOlc6+pRqVNEk7yVpqTE+0lquK+pHC+N7NTlqNy1vPPPEpQlaqkAnVAAyESVcrMSMY9TjsjDIcmWTYt95OadDLK1KWQSAUKGmuZEZtmJbXHikuQ5XkQm9RYu7bvebPyw/hrhjsz5j9CnO+Beo03J94SvySfKFMn5svUYo+WvQrra6FMT0vMIyUpvI9bZIPgsRpdn+/VKD8xPM92akjmYsj/68pVM+V5X6Kgj6oiTt/wCal9NHOD/jb+5t2TYn7QcfXmUNAV7EoHgkxHP1ClQXmcxPfscn5G7bMypualX6VGGna0vFSvWDHOznxVygSzOUos7dp17ZV+RDbLqVqcUkkDVITnzt2dBEMLGshbxSWkiWTdCUNRZ1mULV3VJUKKLWIg6jGqo84hxqeYn9Sajw4/2O7Y+K2cPlF+cQ7Q+d9iWH8oVtkZwWhNIGQwrAHxXcu4Q12hzpi/8AeZRicrGjVdez23ram0upCkhT5odM1U8iY7kWOGLFxfkRqipXtP6nq4b6rOtN2TcPNcOAE6EipaV2gkdsGWlfQrV4f6wobqscGXKYxjTIqZu/LOPJfW0lTqaUWa1GD1enoiSvnFcCfIg6ot8T6ndNyyHUKbcSFIUKKSdCDviKk4vaJSSa0znsiyWZZJQw2G0k4iBpUilfARKdsrHuT2zka4w5ROZu7cql4vpZSHSSSsVrVWvT01ibvsceDfIj3UE+LXM92Pd+WlSosMpbKgASmuYTp09ccndOzlJ7OxqjD4UYti7stNKCn2UuFIwgmtQCa01grvsr5RekclVGfNo3WpZLMwjk3m0rRkQD0HeDqDEIWzrluLJSrjJaaIuzLjSUusONsjGDUFSiqh3ipyMX2Zl046bKoY9cXyRK2rZLMykIfbDiQcQCt9CK9xMVQslW9weiyUIz5SMrsxos8gUAtYcODooOiOOySlx75nHFa4dcjllLuSrbTjSGUpbc9dArRXRnnEpX2SkpN80dVMEuFLkzfZ9jsMNqbZbShCqlSRoaih8I5K2djUpPmEYRgtJGLIsRiVCgw0lsLpiw1zw6eZgsunZrjewhXGHwo1Iu5Kh70gMpD1SrHnWpFCdYPabHDg3yOdzBPi1zNtsWKxNIwPthaRmK6g70nUQQtlU9wYShGfKRGyFyJJlK0pYBCxhViJUSN1Schwi2eXdJpt9CMaK4p6ROyUqhpCW20hKEiiUjQAdAihycnt9SyKS5I82jJIeQpt1IUhQopJ0MdjNxknHqEoqXJmuzrOal2+TZQEIBrhGnOOcclZKxtyfMIwUFpHNZV3JWWWVsMpbURQlNdK1pr1ROd9li1J7IxqhDnFHPN3RknXFOOS6FLUaqUa1J7+qJQyrYpRUuRx0Vvm0e7OutKMOBxlhCFgUChWuevTEbcm2S1J7OxpgntI67VshmZSEPthxKTUA6A0pXxjkLZ1tuD0EoRsWpI6ZOVQ0hLbaQlCRRIHQB0CIuTk9smoqPJHHbFhy81h5dpLmCuHF0YqVpxoO6JV3Tr3wvRGVUZ/Ej0myGQx6OG08jTDyfRQ50jneS4uPfMFCOuDXI8WRYMvLFRYaS2V0xYa54a0r3mOzvss+N70EKow+FHRaNnNTCC28hK0HoUN2hG4xGFkoPii9MlKCktMgpXZ/INLC0sAkGoxKKh3E0i+eddL3WylYtS5pE/PSaHm1NuJCkKFFJOh4xRCbi1JdS1pS5M8WXZjUujk2UBCKk4RpU6mOzslY9ye2EYKC0jkk7tyrTpebZSl0kkrFanGaqrn0xKWRZKPDJ8iKqhF8SXM9ylgy7Tyn22kpdXXEsVqcRqqufTBK6co8LfI7GqCbklzPM/dyVecDrrKVOClFmtebmnMHogjfZCPDF8jjqhJ7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data:image/jpeg;base64,/9j/4AAQSkZJRgABAQAAAQABAAD/2wCEAAkGBxQTEhQUExQWFhUWGR0aFxcXFBwYGRwiFRcdHBccFxcgHCggHh4lHxgYITEkJSwsLi4uFx80ODQsNygtLiwBCgoKDg0OGxAQGywmICYsNDQsLCw0LCwsLCwsNCwsLCwsLCwsLCwsLCwsLCwsLCwsLCwsLCwsLCwsLCwsLCwsLP/AABEIAIwBGAMBEQACEQEDEQH/xAAcAAACAgMBAQAAAAAAAAAAAAAABgUHAQMEAgj/xABOEAABAgMFAwgDCgsIAgMAAAABAgMABBEFBhIhMQdRcRMiQWGBkaGxFDJSIzRCcnOCkrLR0iQ1Q2Jjg5Ois8HCFhczU1Sjw+EV8CUm8f/EABoBAAIDAQEAAAAAAAAAAAAAAAAEAgMFAQb/xAA2EQACAgIAAwUGBAYDAQEAAAAAAQIDBBESITEFE0FRcRQiMjNhgSNCUpEVNKGx0fAkweFiQ//aAAwDAQACEQMRAD8AvGAAgAIACsAGKwAFYAM1gAxWACFt2wTMinpEwzlSjTgSO3KsW1Xd3+VP1KrK+Pxa9CvLb2VTJqWprltyXSpKvpVIPhGjX2jBcpR16CdmHN9HsRLUsaalFe6tuNblZ4TwWMvGNGFtdq91picq519Vo32de6dZ9SZcpuUorHcqvhEZ41U+sUSjfZHoxysfa84KCZZCx7TZwq+icj3iEbOzF+R/uMwzmviQ+WNfeSmKYHkpUfgucw+OR7IQsxLYdV+w5DIrl0YxgwuXBWADMABAAQAEABABzT81yacWBaz0JQKnzpEZPRXZPgW9N+hAzdsTv5KSPFbifqg/zil2WeERGeVlfkp/doiJy17VGfIBI/NQFf1GKnZf5ClmT2gvya/31IZ6988g0WcJ3Kaw+Bil5Fq6/wBhOXaWXB6ly9Uemb/TQOYbVxTTyMdWVPxCPbGQuuiWkdow/LMkdaFV/dIHnFscxeKG6+210sj+3+P/AEabMvBLv/4bia+ycldxhmFsZdGalOZTd8EuZK1iwaM1gAIACAAgAIACAAgAIACACOtGcdSaNMFw78YQkdROZr2RCUmuiKLbLIvUI7++kQk0/aivUaYR87EfHKKZSv8ABISnLPfwxiiFnHLXHQr5gQfDWKn7QJWS7S8v20Q795J9s89xxJ3LRTzTFTutQnLNzIP3m/uv/DaxfqbTqUK4o+ykdjlWE49r5C8mTdn7RU1Aeap+cg1H0Tn4mLY5n6kOU9txfKyOvqhts222Hx7k4lR9mtFDinWGoWRn0ZrU5VVy9yW/7nY42FAhQBB1BFQeIifNc0XvyYm2/sylJiqm6sL3oFUnig/yIh6nPthyfNC1mJXLmuRXFsbNp1mpSgPJ3tmp+ic+6NGvPpn1evUSniWR6cxVmpRbZo42tB3LQUnuIhuMlL4WLuLXU77JvHNS1ORfWkezWqfonLuiFlFdnxIlC2UejG6ztrcyigdabdG8VbV35jwhKfZlb+Ftf1GY5sl1WxilNr0sacoy6g9WFQ8wfCF32ZZ4NF6zoeKZIJ2qyG90fqzFb7Ou8iftdZn+9Sz/AGnP2Rg/h9/kd9rq8zWravI9HKn9X/3Hf4dd9DntlZoXtdlBo0+fmp+9El2Zb5oj7bDyZ5G16U/yXx2I+/B/DLPNHPboeTO6V2pSCtVOI+M2fMViEuz7l4E1l1PxJ6zr0Sj5o1MNqPs4gFdxoYXnj2w+JMtjdB9GiUdbChRQBG4ivhFD0+pY0nyaIS0Lnyrv5PAd6Ob4aeEUyx4S8BK7s3Hs6x0/NchStXZ+6ipZUHBuPNV9h8IWniyXwvZj5HY1kedb39OjFSbk3GjRxCkHcpJHdvhaUXHqjLnVOt6mmvXkSll3rmWcgsqT7K+cOw6xZC+cfEap7Rvq6Pa+vMbbL2hNKyeQpB3p5yftHjDUMuL+JGtR2zXLlYtf1Q1yFqMvCrTiV8DmOI1EMxnGXRmpXfXZ8EkzrrEi4KwAZgAIACAAgAIAMUgAKQAFIAPLjQUKKAI3EVED5nHFSWmiAtO5sq7ngLavabNPDTwiiePXLwEbuzaLOetegn2pcN9vNoh0bvVV3E08YVnjTXTmY13Y9sOcPeX7Cy/LuNKopKkKG8FJ7IWacWZs4zrfvJp/sTtlX1mWqBRDqdy9exQz76xfDJlH6j1Hat9fX3l9f8jhZl+5dzJdWlfnZj6QhqGVB9eRsU9rUT+L3fUZGJhCxVCkqG9KgR3iGE0+hownGa3F79D2tsKFFAEbiKiO710JNb6nA9d+VX60u0f1afsixXWLpJkXXF+Bo/slJf6Vn6AiXtNv6mR7mvyNyLuSg0lmf2afsjjusfWTJd3HyNybHlxow1+yT9kR7yXmzvBHyPX/AItnTkW/2afsjnHLzYcEfI1PWFLK9aXaP6tP2R1WzXRsOCPkRE9s/kHRnLpSd6CUHwMXxzbo/m/cpli1PwFW09kDZqWJhSfzXUhQ+kKHwMNQ7Tl+eP7FMsFflYmWxs+nmKnki4kfCa5/7vreEOV51M+W9P6is8ayPhsWHEUNFAg9IIoe4w4nvoLtNE9YV8puVPubpKPYc56ewE1HYRC1uLVZ1X3La8icOhZNgbV5dyiZlBYVvHPQf5jtEZlvZ1kecOY9XmxfKXIe5KfbeTjacQ4nehQUPCEZQlF6ktDcZKXNM2usJWKLSFDcQCIg0n1CUVJaa2QM9cqUc+AUHeg08NPCKZY9b+ghb2XjT8NenIhH9nCfgPqHxkA+II8opeGvBicuxFv3Z/0OUbO3gapeRUaGigYj7JLwZT/BbE+U1/Um7PsWfay9LSRuUgr88/GLoVWx/MPVYuZD/wDVffmMsmlYSA4pKldJSnCO6pi+O9czSgpJe9zf7HREiYQAEABAAQAEABAAQAEABABikAGuYl0LFFpSobiAY40n1IyhGXKS2QE7cuUcz5MoO9CqeGY8IpljwYhb2XjT8NehEv7OW/gPLHxkpV4ikVexx8xWXYlf5ZP7/wCo8M7P1oNUTRSd6UkeSo4sRrpIjHseUOcbGv8AfUnJKx5pGs6pQ62knxMXRrmvzD1WPfHrbv7E+jri8eR6gOhAAQAEABAAQAYpABmkAEba1hy8yKPMoX1kZ9itYshdOv4WQlXGXVCLa+yJlVTLurbPsrGNPYclDtrD1faU18a3/QUnhRfwsVZzZZPIPM5NwdS6HuIhuPaNL67QvLDsXQ0yNyLVaXiaaW2r2kvIT5K847PLxpLUnv7M5HHui+S/sPditW6mgcVLkfpecf3KGEbHiPon9hyCyF119x4keUwDlcBX04AQnsqSYQlrfu9BqO9e8dFI4dMwAEABSAAgAIACAAgAIACAAgAIACAAgAIACAAgAIACAAgAIACAAgAIACAAgAIACAAgAIACAAgAIACAAgAIACAAgAIACAAgAIAMEwARtsW/Lyoq+6lFdATzjwSMzFldU7HqK2QnZGHxMWFbTWFH3FiZe60Nw17DNfE0vuUe1x8E2eU7UZdJAeYmGfjt/wDcd/h838LT+5z2uPimhpsa8EvNCrDqXKagGih8ZJzEKWUzr+JDELIz6MkgYrJmYAAwAan5hKElS1BKRqVEADiTAk29I42ktsUbR2mSLZwpWp0/o0kjsUaA9kOwwLpLbWvUXllVrkuZyf3nI19DmsPtYMol7A/1RI+1L9LJGydosi8QnlC0o5UdGEV3YtO+K7MK6HPW/QnDJrly3olv7QteliUFS6UY8hVIHWd/T2xT3M+77zw3os7yPHwHu3rfYk0JW+opSpWEEJKs6E9A3AwVUzteoILLIw5yIdO0ezv8/wD21/di72G/9JX7VV5mf7xrO/1H+2v7sHsN/wCkPaavMP7xrO/1A/Zr+7B7Df8ApO+01eZ5XtIs4fl68G1/dgWDf+k57VV5kzYFvMzjZcYJKAopqU4cwAcgeMUW1SqlwyLa7I2LcSUismEABABG25brEogLmF4EqOEZE1NK0AAPQIsqqna9QRCdkYLcjju3e2XnVOpYKjyeGuJOGuKtCBu5vlE7sedOuPxI13Rsb4SeigtCADW88EpUo6JBJ4AVMCAVkbSbOP5enFtf3YbeDf5C/tVXmbpa/wDIOLQ2l8FSyEjmKAqdKkpoIi8O5LbidWRW3pMZgYWLzMAELb96JaTKBMLKS5Up5pVXDSug/OEXU0Tt3wIqsujX8RGp2j2d/qP9tf3Yt9hv/SR9pq8wG0azyQA/Uk0FG19PzYPYb/0h7TV5jZCheJO0S+voSA21QzCxUA5hA9pQ8hDmHi989y6IVyb+7Wl1Ey4F1FWgtU3OFTjYVQYjm4oa1Psjq4dEO5eR3EVXX1FsenvXxz6Fxy0shtIShISkaBIAHcIx22+rNJJLoa5+QbeQUOoStJ1ChX/8jsZSi9xejjimuZR99rvLsuZQ5LLWltdS2oHNJTqgnp6CK6jgY3Ma9ZMOGa5rqZd9TpluPQsrZ7fETzZSugfbAxgZBQOi09W8dB4xmZeN3MuXRjuPf3i59RvEKDJG2/bTcoyp500SNB0qJ0SkbzE6q5WS4YkJ2KC2ykZy1Jy2JpLQNAo81sHmIA1UrfQanujdjXViQ4jLc53y0W9de5stJoGBAW58JxYqonq9kdQjHuyrLXtvl5GjVRCtckMVIXLhQvrcdmcbUpCQh8A4FpAGL81e8Hf0Q3jZc6nzfIXux4zX1EXY80oz7uPFiQ0UnEcxRQTTs0pD/aOlUtdGxTD3xvfUuV1hKhRSQriAfOMVNroaTSfUpLbDJobnUcmlKcTYJCRQE4iK0HCN3s6Tdb35mZmRSmteRNbHLHZeYfW60hw8oEgrSFUAQDlXjFHaNsoziovwLcOuMottFh/2alP9Mz+zT9kZ3f2/qY33UPJCnfu4UsqWcdl2g262kqGDmhQTmQU6aVhrGzLFNKT2mUX40HFtLmbNjKfwA9bq/wCUc7S+d9gw/lj7CI2EAGDABUG1dxc1MllrNMoypxziqmLtAw95jYwEq4cUvzPSM7LbnLS8CF2TWlyU+lJNEvJKDx1T5Rdn18VO/IqxJ8NmvMvkGME1jMAHlSawAL96LuSzss9iZQCEKIUlICgQkkEERfRdOM1plVlUZRfI+dlNqABIIChVJ0rQ0qDx8o9JtPl5dTF5rRe+zS9fpjGBw+7tABX5w0SvwoevjGBmY3dT2ujNbGu446fUcxCYyaZiUQv10JVT2kg+cdTa6M44p9Sots1itMql3WkJRjxpXhFASnCUmm+hV4Rr9m2SknGT3ozc2tLTSH25d3WGpRghpGNTaVKUUgqJUAakkdcIZN052S5+I7VXGMVyGKbfS2hS1GiUJKiepIqYXSbekWt6Wz5lty1VzL7jy/WWqoG4fBSOAoI9PVWq4KCMOc3OXEz6Nu7Zol5ZlkD1EAHjTneNY83bPjm5ebNquPDFRJKKyYQAKu0uzA9Z72XObHKJ4o18Kw1h2cFy+vIoyIcVbRSV1LZMpNNPA80Kosb0qyV4Z9kbmRUra3EyqbHCSkfSyTHmTcKM2t26X5vkEn3NjKnQVn1ieGQ798bnZ9PBXxPqzKy7OKWvBDXsWsYIYcmVDnOnCnqSg9HFVe4Qr2lbuarXgMYUNR4mWTGaOhABiABDu7Z3JW1OkJIStoKBplVSkkiula1MPWz4saHqK1w1dIfBCI0UvtuH4Yz8j/WqNrsz5b9TNzviXoMWxD3o/wDLf8aYX7T+YvT/ACW4PwP1LHjNHTw4kEEHMHIjjrAgZCXQu6JFjkUrKxiKqkU1pl4RdkXu6fFoqpq7uOieiktCADROzKW0KcWaJQkqUepIqY7GLk0kcb0tsQtmcgX2pubfHOnFEfMFQQO0kfNEP5s+CUa4/l/uKY8XJOcvEqJxLkrMEflGHMuLasuw0HfGx7tkOXijO5wn6M+mZCZS62hxPqrSFDgoVEeYlHhk15G4ntbOiOHQgA4LwKpKzB/RL+oYsq+NepCz4X6Fa2XdUTtis4QOWbxqaO+qjVBO407wI0p5Hc5T30etiUae8oXmV7YdrOycwl1FQpBopKsqj4SVDw6jGjbVG2HCxOucq5cSPoyxrUbmWUPNGqVivWN4PWI83ZW65OLNqE1JbR3mIEis9uSPwaXO50jvQfsjS7Mf4kvQSzvgXqWFZaMLLQ3ISO5IjPn8T9RuHRC7tOneSs57euiB845+EMYUOK5FOTLhrZRl32cc1LoOinWweBWKxvWvUG/ozJr+NL6n08I8sjeMx0AgA5rSZxtOIOikKT3pIiUHqSZGS3Fo+WU6CPVGCz6Yu5OYpJhxX+Skk8E5+UeYujqxr6m7W9wTPm2amC4tbivWWoqPFRqfOPTRiklFGFJ7b2fR1y5bk5GWSP8AKSe1QqfOPNZEuK2T+pt0rUEibiktCAAgAxABmACl9t/vtn5H+tUbXZny5epm53xL0JXY5arDUs8l15tsl6oC1hJIwJzFT1RT2jXKVi4VvkTwpxUHt+I/KvJKDWZY/ap+2EO4s/S/2G+9h5oRr5XvafmJKXlXsXu6C4tBIHrABOLRVaknoyEPY+LKEJzsj4PQrdepSjGL8SzRGYPGYACABE2t2oUSqZdvNyZVgSBqQCMXeSkfOh7Ar3ZxvohTLnqPCvEbLEs4S8u0ynRtATxIGZ7TUwpZNzk5eYzCPDFIpba5ZvJT5WBzXkhfaOaryHfG12fZxU68uRl5cOGzfmWFsjtTlpFKCecyooPDVHgfCM/Pr4Ld+Y5iT4q9eQ7QkNBABE3sVSSmT+iX9UxbR8yPqV2/AyJ2YJpZrHBX1jF2d8+RDG+UhN2uXTwn0xlPNV/jAdB6F8Doezrhzs/J2u6l9hXMp58a+5C7Mr2eiPck6qjDpANdEK0CuoHQ9h6IvzsZWw4o9UVYt/BLT6F71jBNYrrbgn8Da+WHi2uNLsz5j9P8Ced8C9SwpcUSkdQ8ozn1G0JO2FBNnkjocST4w72e/wAb7Cub8sp67DgTOSxOgeb+uI2bluuS+jMyr416n00I8ujeMx0AgA1zBolR6j5R1dUcfQ+VBoI9X1MA+i7DaIsptPT6N5tmkebtf47f1NqC1Ul9D50GkekMTxPpy7a8UrLkaFpH1BHl7l+JL1N6t+4vQk4rJhAAQAEABABS+2/32z8j/WqNrsz5cvUzc74l6G3ZbdKVnJd1yYbK1JdwjnrTlgSdEqHSTEc7JsqmlB65Bi0wsi3Ic17M7NI/wCOsPOffhP2+/wA/6IZ9kq8hGt+6CZC0JEtqJadeRTFqkpcTUE9ORy4GHqsl3UzT6pP+wrbQq7ItdNoumMU0wgAwqACmry3nZNsJcexKZleakIAJxDXIkfC+qI2aMeXs3DHrIzbbo9/uXRDQNrMl7D/7NP34W/ht30LvbaxK2k3rlp9DPJJcDjSlZrSAClYFdFHOqU+MOYWNZS3xa0LZN0LEuE27GbU5ObWyTk8jL4zdSPAqjnaNe61LyO4U9TcS7RGIahmACDvwulnzR/RK8RF+Mt2x9Sq56rfocWzI/wDxsvwP1jE8358iON8tDJNS6XEqQsBSVAhSToQdQYWTae0XNb6nztfa7SpGYLeZbVm0o9I3HrGh7N8eixb++hvx8TGvq7uWv2LJ2U3t5dv0V4+6tjmE/DSOj4yfKkZmdjcEuOPR9fUdxL+JcL6oztuP4E18uP4a472Z81+n/aDO+Bev+Swm9BwjOHSEvrZ/LyMw2BVRQSninMeUXY8+C1SKro8UGj5wacKSFDUEEdhqI9LJb5GIuTPqSz5oOtIcTotIUPnCseVlFxbTN6L2tnRHCQQARV6ZvkpOYc9ltVOJSQPExbTHisivqV2y4YNnzZJyqnVobQKqWoJTxUaCPSykopt+BiRW3pH1FLy4QhKB6qUhI4AUjyze3s3ktLR8x2xIGXfdZP5Nak9gPNPaKHtj1FU1ZFSRhTjwyaZeuy60g9Z7Qrm1VtXzTl4ERgZtfBc/qa2LNSrX0G2FRgIACAAgAIAKW23H8LZ+R/rVG12Z8uXqZmb8S9Bi2Ie9H/lv+NMLdp/MXoXYPwP1LHjOHSMtmw2pksl0GrLgcRQ05ydK7xFldsob14rRCcFLW/A3WrarUujG8sISSE1O86DKIwrnN6itnZTUVtnbESRF3ntUSsq68dUJOHrUckjvIi2mvvLFEhZPgi5CjsgscJlVvuCq31k1UKmiagd5Kj2w32hZuzgXRC2JXqHE/EfPRkewn6I+yENvzG9IjrxWMh+WeaCU1WghOQ1pzfGkWU2OE1IhZBSi0fOlkz6pd9t5IOJtQVTQmhzHaKjtj0lkFOLj5oxYS4JJ+R9OyzoWlK0mqVAEHeCKiPLtNPTN1Pa2bY4dFraK5SzZnrRTvIhjE+fEpyH+Gzn2WKrZrPzvrmJ53z5EcV/hIbYUGBfvndxM9LqbNAsc5tXsqp5HQxfj3umfF4eJTdUrI6/Y+fmXXpR8EVbeaV06gjUHq6OBj0LUbYeaZkLihL6osTaDb6J2ymHkZHlwFp9lQbXUcOkdUZ2HS6shxfl/2hvJtVlUWvP/ACW23oOEZBpGTAB8/wC0a65k5gqSn3B0ktkDJJ1Ujqp0dXCPQYWQrYafVdTIyae7ltdGPeyK8gdY9FWfdGvUqfWR1dadOFIQ7QocZ8a6P+41iXcUeF+BYoMZw6BgArbbHb4QymVQee4cS6HRKTkD8Y+AMaXZ1O594+iEsy1KPAvEhtkN2FLc9McTRCMmq/CUciodQHieqLu0b0l3UeviVYdPPjf2LiEY5pFT7YLsKxCcaTUUwvADSnqr4dB7I1ezsha7qX2M/Mp/OvuLWza9QknyHCeRdoF9OEj1VU3Z0PVwhrNx+9juPVFGNd3ctPoy+mHQpIUkgg5gg1B4GMDp1Nf6myADytQAJJoB0wAJtl3rXN2gWpaipVpJ5VynrKJ5uE9lBvzMOWY6qp4p/E+iFoXOdmo9EOYhMZKT21KrOtjc0PrKjb7NX4b9TLzfjXoMuw8/gr4/Tf8AGmFu0/mR9C/B+B+pZEZo6EAFUbR7WExPykmg1Sh1BcpnzlKSKfNTi+lGrh18FU7X11yM/Jkp2RgWsYyjQKp20WyTyMm2aknG4B3Np7TU9gjV7Nq62MQzLOkEWVY8kGGGmho2gJ7hn4xm2Tc5OT8R2EeGKR2xAkYMAHzrtBs3kJ99IFEqVjTwcz86x6PDs7ypMxciHBY0Wrsntjl5FKCeewcB4aoPdl2RkZ1XBbvzNHFs4q/QdRCYyJ+1Z3DZr35xQnvUIawVu5C2U9Vs07IHq2cgeytY/er/ADifaC/HZzD+UO8JDQQAVdtcupjT6YynnJHuwHSBoviOnq4Rp9n5On3cvsI5dO1xx+5UvLKCSmpwkgkdBKQQDx5x7zGxpb2Zu30PqlvQR5Q9Aj1ABx2pZrcw2pp5AWhWoPgQegjeIlCcoPii+ZGUFJaZVlr7L5lhwOyDtcJqkFWBxO7CrQ9tI1a+0ITjw2oQniSi9wZLSN6rVaGGYkFOkfDRzSeNKjuiiWPjS5wnosV1y5Sibpm81qujDL2eWifhuEGnfQRxUY8Xuc9knZa+UY6OKxNmK3HC/aLvKKUalCVE1+OvLuT3xbbnqK4aVr6kIYjb4rGWXLspQkJSkJSkUCUigAGgAEZjbb2x1LXJG2OHTy4gKBBAIIoQRUGuoIgArC9GygLJXJqSgn8kuuD5qhUjgQRwjTo7RceVi+4hbhb5wIGzZG2pA4WkOFFfUFHW+wVy7KQxOeJdzb5/sVRhfX0Jxq9dsqyEkK7+TIH1oXePiL85d31/6T1/Zu1p80nHgwydW0EVPzU5H5xPCDv8annXHb+od1db8b0h/sGxGZRoNMpwp6T0qO9R6TCFtsrJcUmN11xgtI4b0Pz6SgSTTSwQcZcVShqMNBUV6YnTGlp942Rsdn5EVxb1yLVnHi88lnEQBQOAAAaADONOrKx6o8MdiVmPdY9s7Lt3YtiRCgwGMKyCpKlhQqMq6AiIX34t2uLZKqq+vponMdvexKd//cL6wv8A6Ld5P0OK0Ja8Dgw4mUA68mpKT3mpHZE4PCi98/uRksl8uRD3U2fzrU6y6+hOBK8SlcolR0OetTnSLsjMqlU4wKqsaxTTkP8Aeh60QpIkmmlJKecpxQBBr0AnPKM+hUvfetjlrt/IVpN7PLUddLzmAuFWIqLwrUadFBSgjUjm48VwroIvGtk+J9R6sd62ErbTMNMKbxALWlYxAdJpXMxn2RxdNxb2Nwd+/e0OohMZI23nJhLJMqhK3aiiVqwppXPOu6J1qDl7/QhPi17vUq68dzrVnXQ682wCE4QEuACgNeupzjWoycemPDFsQtouse5aPd27oWtIrK2AzzhRSS4ClQGlRQaZ98cuyca5alsK6Lq3uOh+kH5/0Z1TrLQmQfckJXzFCgpU1yzr3RnShTxpRb4fEcTt4XtcxNvNYVsTyQh1DCEJOIIS5SppQFRzrTOHqLcWl7i2LW132LT0aLuXbtmRCgwGcKjUoUsKFR09FDTKJXX4t2uLZGuq+v4dD/dh6dUlfprbbagRg5NVa5HETmeqM65VJru236jtbm/jJwRSWGHUAgggEEUIOYNdQRBz8AKQvDs0mRMrTKt4mTzkEqACQfgkk9HlSNuntCvgTm+Zl2Yk+J8PQu9sZCMQ1DNYACsAGKxwAgAKR0DMAGYAMVgAKwABgAxHACAAgAzWOgFY4AVjoADABmADFYACscAKwAFY6AQAFYACsABWAArAAVgAKwAYrABmsABWAArABiOAZEdAgL5uTgZBkQC7jFagHm0NdeukXY6rcvxOhVbxqPudStJy91rtvpl1lIdVhonAnPH6uekakcbFlDjXQRlfcpcL6jZZ1o2k3KTrk4AlbbYUyaJ1AViqAc/gwnOGPKyEa/HqMKVqjJz+xAWBbdtTjSnWFNKSlRSahINQAcgeMMW04lUuGeyquy+xbjonNnl9npp5yWmUpDiASCkYfVNFJUnePtijLxY1wU4PkWY+RKcnGXU6NqN6HpNDCWCA44pWqcWSABSnWVDujmDjxtcnPoiWVc60uHqGy69Ds4h8PqBcbUkiicPNWDTLilXeIM7HjU48HRhi3OxPiNO02+DsqW2JagdcFSqlSATRISOkk113DfHcLFjbuU+iOZN7h7serF2fvDatmuNKm1pdbXU4eafVpiGIJFFZjqhiFONkRarWmih23VNcb6jbtIvG7LSjT0uoArcAqQDzVIUoZdghXDojZY4z8EMZNrhBSicF5b7Ll7OllhQ9JfQCDQUAABWojtAHHqidOIrLpL8qOWZDjWn4skG56casp2YfWOX5MuJGAAIrTCCOk01ipwqlkKEehLinGpyl1PFwLwPzUi888oFaFLCSEgDmoBGXEx3LphXaox6HKLZTrbZB7Nr9vzMyWZlSVY01bISE5pzI7RXuhjMw4QhxQK8fJlOfDIkXrzzAtpMpiHIk5pwiv+GVa8YqWPD2bvPEk7pd+oeBjaRfJ6WcblpUDlVgEqIqRiNEJSDlUmuZ6oMPFjYnOfRBk3uLUY9SCtW2LZs7k3ZhxDqFGlKJIrSuFRCQQaVzz0hiFWLftQWmimU76ucmWtZc8l9pt1PquJCgD0YhWhjKnFwk4vwNCMuJbI2+loLl5N51o0WhNUkivSOiLMeCnYosjdJxg2hc2XXucnA82+QXEEKSQmlUqyOXUR+8IZzsWNWnDoyjGvdm0+p4uReeYmLQmmHVAtt8phASAea7hGfCO5OPCumMo9X/AIO1WylZKL8CFtu9lom0XpWVKVYVEITgTWgSCczFteNR3KsmUzus71wiTt1Zq11P0m0UawqzwpGdObod8U3xxVH3HzLa5XN+8hZti8ttSqErmMKEqOEHAg50JpkeowzXRi2PUSmy6+C2ybujaVrvOsLeA9GXmVBKRkUmh1rrSKL4YsYtR6osqndJrfRnrZ1eqZmJt+XmlJJQk0okJzQuiv8A3qgy8auFanA7j3TnJxka3L6vC2RK4hyHKBumEVqU+18akdWJH2bvPHRx3y77g8DbtIvVMy8ywxLKALic6pCs1rwpjmFjV2QlOfgdyLpRkoxOzaZfBckhttmnKuAnERUJSmgrTpJNacDEMLGjc25dEdyb3Wkl1Fi1LUtqQS2++6laFEApISQCRWi6JBFeow1CvFvbhBaZRKd9S4pPkPVq3hKrLVOMc1RaC01zoaioO+mYhCuhd+q5eY5KzdXGvIS7Ftm2plnl2S0pFSKUSFEp1yMO2VYlcuGWxWueROPFHRP7Nr6OTpcafSkOIAUFJFKitCCOgg074XzcWNKUo9GW42Q7Np9TnuveqYetSYl3Fp5Fsu0GECmBVBVXCJXY0I0RnHq9HKrpStcX0Rz2Leuan7QW3LrCZVBqo4ASUpNK13qIy6olZj1U0pzXvM5C6dljUeiLMMZo6VBfD8fy3FnzjXxv5OX3M2/+YRYl9feE18kryjOx/mx9R274JFU3GvmuSlloTKreBWVYwSEiqUihog7t8a2ViK2zickjPx7nXDSjslNkLAem5iaUtPKZ+5jX3VVSqns9AirtCXDXGCXLz9CzDXFNzbNt8lek23KMahsoqNfhcorwAiON+Hiyn5hf718Ymq4Z9Gtmal9AsrAGmisaPA+Mdy/xMaM/IKPdvlE07RRW2ZYHSrP8SJYf8tL7/wBjmR86P2LRtixGJoJD7SXAmpTWuVcjSnCMmFs6/heh+dcZ9UJW2doJkWEpFAl5IA3ANrAEP9mv8STfl/gVzlqtL6/5EO7E6iZn5QTWaEBLaE/BqkcwGvQVaw/fB11S7vr/ALsVrmp2R4+hcd/PxfNfJn+UY2L86PqaOR8qXoKmyj8VzHxnP4SYbz/5iP8AviL4nymV5YLC2mPTm/Xln26joKVpP8xT50aVrUp90/FMUrWl3i8GOCXw5eFpac0rCVJPUpkkQlrWG0X73kpmu9wrb7APtM+BrHcf+Ul9zt3z19hgvrfCRS4qVmpd13AQrIJw1pUEc8HphbGxbnHvK5JFt99afBJDfdp1tcsyplBQ0UAoQdQOgHM+cKWqSsak9sZracU10I3aR+Lpn4v9QizE+dEhkfKZVt0F+hOSE3U8nMFbTm4UXhz7Ck/NMa2Qu+U6/FaaEKfw3Gfg+pO7NBS1p8dbv8eF83+Xh9v7F2P86f8AviQtqWm5LW2+600XVpWaIAJrVAroKxfCtWYsYt6KZycb20tj/c29czNvKbelSykIKgopWKmoFOcAOnwjOyMauqKcZbHKbpzenHRH7bvebPyw+ouLezPmP0/wV53wL1/yNNyfeEr8knyhTJ+bL1GKflr0K+s9Po14lJ0DpVT9YjF5gxozfeYe/L/oTiuDJf1EyYdWVqtAHL0vLjUuih4CndDqS13P/wA/+Cz3vvPqOtsj0m8DKRmlGA7/AFE4695EJVvu8Nvz2NT9/IRz7VOdaksk6UbHe6ax3A5US+5HK+bEcNria2a51LQf3x9sJ4Hz19xnK+WyCs5dbtudSFjuchia/wCavVFVb/4xBXQvw5JSfJplVuAKUrlKkIFc86JOnGL8jEjbZty19Cmi9wr0okvsWkwpcxMFxJWeaUD1hiUVFSuokZU3GKe0paUYJcvMswornLYk21aK2Z2ewGhcW62T0gKXnTyh6utTqhvw0Kzm4zlotHY80yJHE3/iKWeWJ1qPVHAAinE74yu0XJ2+99h/D4e75fcezCI2VBfD8fy3FnzjXxv5OX3M27+YRYd9T+ATXySvKM3Hf4sfUdu+CQs7FPeTnyx+oiG+0/mr0F8H5b9SAuAA3bcygZCrwAGQyXUAD/3SGMvnixfoVY/K9r1Iqz7J/wDLWnNHlC2mqlBYGLJKghFMxqItnZ7NRHlshCvvrXzPM7Zn/irUl/dCtIKFYyMOSyUryqdBWCNntNEuRyUO4tXMltrSCzaMs+QcJCTl0lldVAddCO+Kuz3x0yh4luX7tkZHVtJvuFBhMjMKxVUpZbJGoASk5ak1yiGHiNcTtj+53Jv3pQZ17WUKTZsqHCSsLQFE6k8iqtTxrEez2nfJry/7R3MT7qO/95MgL13bSmzJKaZThKEAOEanlMwqu8K+t1Rfj5G7p1z8ehXdVqqM4+A4zNticsR534XJFK+pSaBXfr2wlGruspR+vIYlPjob+hH7J/xZMfHc/hJi3P8A5iP++JDE+UyK2S2emZk59hWi8AruJSqh7CKxdn2OuyE14EMWKlCURfuBjFqS6XK4kFSCDqMCVCnZF+Xw+ztoox998kyd2mEy9qy8yRzaNry6eSXzx3U74owvxMeUF9f6l2T7lsZHvarb8m+y2mXLbjil4lLSnMBKSKKVStakZdUcwKbISbnyR3LshKKUepYdxfeEr8kmM7Je7Zeo5R8uPoc+0j8XTPxR9YRPE+dE5kfLYlWTZPpV38IFVtqccRxQs1pxFR2w7O3u8zfg9IVhXx4+ji2MOlc6+pRqVNEk7yVpqTE+0lquK+pHC+N7NTlqNy1vPPPEpQlaqkAnVAAyESVcrMSMY9TjsjDIcmWTYt95OadDLK1KWQSAUKGmuZEZtmJbXHikuQ5XkQm9RYu7bvebPyw/hrhjsz5j9CnO+Beo03J94SvySfKFMn5svUYo+WvQrra6FMT0vMIyUpvI9bZIPgsRpdn+/VKD8xPM92akjmYsj/68pVM+V5X6Kgj6oiTt/wCal9NHOD/jb+5t2TYn7QcfXmUNAV7EoHgkxHP1ClQXmcxPfscn5G7bMypualX6VGGna0vFSvWDHOznxVygSzOUos7dp17ZV+RDbLqVqcUkkDVITnzt2dBEMLGshbxSWkiWTdCUNRZ1mULV3VJUKKLWIg6jGqo84hxqeYn9Sajw4/2O7Y+K2cPlF+cQ7Q+d9iWH8oVtkZwWhNIGQwrAHxXcu4Q12hzpi/8AeZRicrGjVdez23ram0upCkhT5odM1U8iY7kWOGLFxfkRqipXtP6nq4b6rOtN2TcPNcOAE6EipaV2gkdsGWlfQrV4f6wobqscGXKYxjTIqZu/LOPJfW0lTqaUWa1GD1enoiSvnFcCfIg6ot8T6ndNyyHUKbcSFIUKKSdCDviKk4vaJSSa0znsiyWZZJQw2G0k4iBpUilfARKdsrHuT2zka4w5ROZu7cql4vpZSHSSSsVrVWvT01ibvsceDfIj3UE+LXM92Pd+WlSosMpbKgASmuYTp09ccndOzlJ7OxqjD4UYti7stNKCn2UuFIwgmtQCa01grvsr5RekclVGfNo3WpZLMwjk3m0rRkQD0HeDqDEIWzrluLJSrjJaaIuzLjSUusONsjGDUFSiqh3ipyMX2Zl046bKoY9cXyRK2rZLMykIfbDiQcQCt9CK9xMVQslW9weiyUIz5SMrsxos8gUAtYcODooOiOOySlx75nHFa4dcjllLuSrbTjSGUpbc9dArRXRnnEpX2SkpN80dVMEuFLkzfZ9jsMNqbZbShCqlSRoaih8I5K2djUpPmEYRgtJGLIsRiVCgw0lsLpiw1zw6eZgsunZrjewhXGHwo1Iu5Kh70gMpD1SrHnWpFCdYPabHDg3yOdzBPi1zNtsWKxNIwPthaRmK6g70nUQQtlU9wYShGfKRGyFyJJlK0pYBCxhViJUSN1Schwi2eXdJpt9CMaK4p6ROyUqhpCW20hKEiiUjQAdAihycnt9SyKS5I82jJIeQpt1IUhQopJ0MdjNxknHqEoqXJmuzrOal2+TZQEIBrhGnOOcclZKxtyfMIwUFpHNZV3JWWWVsMpbURQlNdK1pr1ROd9li1J7IxqhDnFHPN3RknXFOOS6FLUaqUa1J7+qJQyrYpRUuRx0Vvm0e7OutKMOBxlhCFgUChWuevTEbcm2S1J7OxpgntI67VshmZSEPthxKTUA6A0pXxjkLZ1tuD0EoRsWpI6ZOVQ0hLbaQlCRRIHQB0CIuTk9smoqPJHHbFhy81h5dpLmCuHF0YqVpxoO6JV3Tr3wvRGVUZ/Ej0myGQx6OG08jTDyfRQ50jneS4uPfMFCOuDXI8WRYMvLFRYaS2V0xYa54a0r3mOzvss+N70EKow+FHRaNnNTCC28hK0HoUN2hG4xGFkoPii9MlKCktMgpXZ/INLC0sAkGoxKKh3E0i+eddL3WylYtS5pE/PSaHm1NuJCkKFFJOh4xRCbi1JdS1pS5M8WXZjUujk2UBCKk4RpU6mOzslY9ye2EYKC0jkk7tyrTpebZSl0kkrFanGaqrn0xKWRZKPDJ8iKqhF8SXM9ylgy7Tyn22kpdXXEsVqcRqqufTBK6co8LfI7GqCbklzPM/dyVecDrrKVOClFmtebmnMHogjfZCPDF8jjqhJ7a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3" descr="data:image/jpeg;base64,/9j/4AAQSkZJRgABAQAAAQABAAD/2wCEAAkGBhQSEBUUExQVFRUWFRcYGRYWGBcWFxcWGBQVGBUXGBoXGyYeGBwjGRUUHy8gIycpLSwuFx4xNTAqNSYrLCkBCQoKDgwOGg8PGiwkHyQsLCopKSwpLCwsLCwpKSwpLCwpLCwsLCwpLCksKSwsKSwsKSksLCwsLCwsKSwsLCwpLP/AABEIAKwBJQMBIgACEQEDEQH/xAAcAAABBQEBAQAAAAAAAAAAAAAFAAEDBAYCBwj/xABCEAABAwIEAwYDBQUGBgMAAAABAgMRACEEBRIxBkFREyJhcYGRMqGxB0LB0fAUI1KS8RVicoKi4RYzQ3OywiRj4v/EABoBAAIDAQEAAAAAAAAAAAAAAAIFAQMEAAb/xAAsEQACAgEEAQQCAgICAwAAAAAAAQIDEQQSITFBBRMiUTKRYXEU8KHRI0KB/9oADAMBAAIRAxEAPwD0Ltq6D1VO1pFyr9gOS72tOHKqByuu0odpOS4l2u0O1gFfaIpO+GIvElRH1RXTf2jqO2HUfJZP0RUuhkb0ehoeqcP159/xq7+3fs+lvR2oRPe1QY8Yn0rZJeqmdTj2EpBMPVIlVDQ9XYerO6wkwjNNVMYihWf8YM4QDXKlKEhCY1HxPIDxoVVJvCO3JGhpq87Z+1gqUAMMSCQLOSZOw+CJrQcZcTrwbLa0ISoqXpIXNu6T907yIo3p7E0sdk70aWaeaD8L5wrFYVDy0pSpRVITMWWUiJ8qLTVEouLwwlysnU0prPcZcRLwbCXEJSslwJhUxBSozb/D86m4UztWKwqXlpSklSxCZjuqIG/lU+3LZv8ABGVnAbFNXOqlqqtoLJ1SoBxhxGrBsJcQlKyXAmFEgQQozbyqXhTPVYvCh5aUoJUoQkkjumBvVntS2b/BG5ZwGqVcuOAAkkAASSbAAXJPSsNmX2rtIWUtNKdAMayoIB/wiCY8TFdCqU/xRzkl2bvVS1VnOGeNmcYdIBbcAnQqDI5lKhZXlY1oZoZRlB4lwSmpLgkC6ftKjmm1V3uyOwiQuUtdR6qWqu92X2dtJtdLXUU02qi/yGRsJe0rnVXM0qrldKRKjg6mlNNSqtyYR1qpqaaejVkgdpj4pwKj104VT8ykld1EFV3rocHGf4+P/wAQf9xP0VS+z5UYVX/dV/4pqbi7Arew4Q2nUrWDEgWAVO58aXB+AcZw5S4nSrWTEg2ITG3kaJ/gR5MnmSVnMlBs6Vl+Eq6E7GrCswxOExgQp9bkKTqkqKVJVG4UTFj8quryB85h2vZns+2CtUp+GReJmlxDkD7mN7RDZKJbvKeQTO5qzKfD+iMD8WcUOftBZQ4pptBAUpNlEmCoyLwAdhvFcZLxGprGpbQ+t9hakp/eTMqtInYhUe9WuKeFnFvduxCiSCpNpkRChNjtcVaylzGqdR2mHaQgHvHSlKjaJFyZBvYUHx2k85NgHa8qz5fa5ksObF4IPgjUEgex+deog1leK+DTiFdqyQHIAUlVgqBAM8jFU0tRlyFLk0WNzvD4NCEr7iTISlKSR3YnYeIrNfaFmaH8Ew42ZSp0wSCNkqBsb7igePynMXkobdaWsNzpPcm4Auqb2A3otmfDmIOXYdkN6nELUVJBSYB1858RUxrjGSk2RltNCY4pXhMpYDUBxxToCiJ0gLUVKjmbgCocQ5jGsE3jf2x0qWsSgmUhJKgmxsbjaIvVtXCDjuXNNkaHmlLICiIOpRlJI2kQQfCqD2AxzmFRhDhyAhU6ypMEAnSN4tO9SlDPGO+TuSxxLxCcXlTS1ABYf0qjYqDa7jpIIMcqH4FrFJy0vN4hTbbazDaCUyCsBSiUxfUrYzRXNeE3EZe2w0ntFh3WvTG5SoGJIsLD+tD0ZfjkYI4bsCULVMggqSNQJSRPMgGaKO1RwsdkPOTQcKcUuv4N7tHUpcaFnlREFJ0qVyMEEE+VZXH56+mFoxzzqpGopC0tJJ5AmAfLSKMNcGOpy9xsR2zikLKZtCNkTtO5nrQtWR45WEDPYwhLhVEgOKJm5E7CohGtNtY7JeS9n+dLxOUtLc+Pt9KjtJSlYmOUiK0f2cuRgEj/AOxz/wAqzLmQYg5alnsldoMQVae7OkpN94i9afgrBrZwiUOJKVa1mD0JttVVqiq3FfZ0c5yT/aBi1Jy9zT94oSf8JUJ94igv2UsI0PrIBVqSmSJITpmPIkn2rVZngkvsraX8KxHiOYI8QQK8+wmU5hgHFhhGtKrSkBaTE6TpJkG/9aCtJ1OvOGE38slPGnsM3PY204lOkDlKhKR4d4ijvFHF+JdxhwuFV2YC+zBFlLXMGVH4Ug9Ok03CnBrxxH7TihBCisJJBUpZJOpUbAG8eW1ccScI4hvFnE4Ua5X2gAjUhcybH4kz9Yq1utzSfaWP4yRzgO4JrFYBl97FYjt0ob7iJJ75MXKhIuQN+ZrHt8UvPJecdxy2XEiWmkghKzclNhAFgLzvetlli8VjWXmcYwGULRCVAaTqm/dUoneCPKsvl2TY3AuLSMIjEJVzKA4m2ykndO+1U1qPy3Y3cfQUvGDQ8P8AFDuIy55ZdQ2813e1WAE7ApUrkCRI87xWRzDiTENkKax7rxmFHQpLYO8DXZX8orR5tk2LxGXwcOhp0Pa+yaCU60QQLJPxCeZvE0CxWR49zBstfsxCG1KIAgOKKpJWpJPiRNt6OqNabfHL64Bk2wvxJxY+cvwj7ay0twqC9FpKQQd+UifWhWNzHMRg2sUrFKCFK0gJMK3VBVAhV0nmau5rw7iV5bhGksrLja3dSYEgEkgm+xmruZZA+rJmGUtLLqVgqRbUBqd3v/eHvURdcEsY/L+OuSWpPP8ARpOCM3XicGhxwysFSCdp0ne3OIo/Wa4Ay5xjBBDqChXaLOlW8GINaSaV3RXuS29ZL4v4rI9KajK64K6DYTknmnqqF0qnYRuMwGulOGRUlpp0xT9mU5DArotipNYqtmWI0suKTulCyPMJJFQcAs44yaZUUJBcULGCAkHpPM+QrrJ+NGnlBCkltRsJIKSek8j5is5wIwleKJWJ0oUoTe8pE+cKNdceMJRigUgAqQFGLXkifOAKtcFnaRk0XE3E6sK4lKUJVqTquSOcRatBhHdbaVRGpKVR0kA151xg8V/sylbqw6SfMm9TZjicZh2mXS+YWkQlNgmEgpBGyu7+PnQ+2mlg7J6KBTgRWKzbil39iZcb7inCpK1DkU2IHSSDVjhHGrUlTrmKLiQglTR+JBF5JNyImCOtVuDSyTk2ANODXmyOKHcQ8rViThm4JTAtIjSkxckzc1cyjih5zC4kKXLjbepDltUTF7R0vFQ6mTuN+DXQVXl+XZxj8QFIaW4s2JIKQUgTabRJI9qt5xnGLwuIbS48pSYQsiEgKFu0BgXuCPUVDpecHbj0bVWYwfGnaY04fs4TqUgKnvakzciNrH3FUnM6eezINMuFLSY1RBBCRqWbg9dNDMqzNw5rBVYuuJPdTJSNUCQmYsPaujVhPP0duPR9VNqrzdWf4xWNU028buqSkK06QJVvbYCusDn+KZxoZddLg7QIUDcd6LpMCDeaj2GTuPRiabVWA4g4lfXi+wYWWwFhEiJUsmCSTyBPyqpnOdY3Dvdkp8kgJhSQkBQOxuJncelcqGztx6XNUM4zxvCt63JvYJHxKPgPxNW21WHkKzvG+RLxDSVN3U2SdP8AEDEgeIgGOdVxinLEiWx8r+0Bt51LQacBUYF0qv4gX69dq1YrzvgrikIKcO8ABMNrgApJ+6rwMxPvUrvEeJZzINOukt9qBBCQChfwGwvGofy0c6fliKwBGXB6GmpUmsNlOfP4jMXEoWf2dsqlMJIIT3QAYmVKv70Cw/FeKxGJKf2kYeSdIIAQFT3UG3PaTzFU/wCPJ+Qt2D07H5wzh0hTziWwTAmbneBG9SYLMEPNhxs6kKuDcTBI5idwa87+0nDuhLJW6FpgJ0wB+8Ce+uw+9a3KiPBxeZwofceCsOlpxQaCQCmFEzqi+yv5qF0R9tSyTveTc66fXXlbXF+IxC3VHFJwoSkqQiBCjeESRJMcz1FqIYPjV5zLn16gl5oo74AulagJiIB+IVz0skdvPRgqu9VeSYXiDMXcM66l4aGiCowgLuNk93bn613gOI8xxDDpbdSAwkqWuEhxQuYB0kGAk9KF6N/aJVp6xrpi5WJ+zviV7FB1Dx1KQEkKgAkKJBBjeIma2Km6onV7ctsg1LcsoZTlca65UioyDU4RGSalUQFKiwgcgEKpA1zXVNMgDzTKEgjkbHyO9IGmmoycYd7IcRhH+0w4K03ggSYP3VJ/LoKdrIcTi39eIBQm0kjSdI+6lO/9a3BUB0oXi+KcO3YuAnonvH5Wo1NvpAPC7YG4zyh1xxvsm1KSluO6JAuYHtVTNMPi30MsqYI7MDvbhVgASdk239avvfaC2PhbWfMgfnVdX2iHkyP5/wD81YoTx0Vu2vPYRxOFcw+GbZSwMQmD2o6k3tF9ybxyodwpw8725cWhTbelSSFWKgoEaY3IvueldtfaL/Ez7L/2ojhuP2D8SXEemof6T+FA42RXQStg/ID/ALCfwb5KWBiEXAlOsEcpG6VDyoy2085hsSDhEslTcICEgKV1SRuetHcDnLL3/LcSo9JhXsb1fmqZWNdosSz0ZTgLLnWS92jakTojUImNcx71a44ydT7KVISVLQrYCSUqsR76T6GtCDVLMM/YY/5ryEHoVDV/KL0HuPduCxxgEcD5KplC3HUlLizEK3CU9fM39BQjLMoeTmXaFpYR2rh1EHTB1wZ6Xoo79pGDBgKWv/Cg/wDtFT4XjjDrMd9PipMD3BqyMpybwuwJOMfyYDwGUPDM+0LSwjtlnUR3YOqDPqKWYZQ8cy7QNLKO2QdQSdMDTJnpatw1iUqAINjsetTVErZJ8r+CUk1wzA5/kjzWM7dpBWkrDg0gqhUglJAki838aFcT4hxzE6nG+zUpKIQTJCbxPiTJ9a2mc5Zi1Olxh8IBAGgyBbnsR9KoZbwWvtw9iXAsghUAklRG2okCw6AcqONixlkbTYN7DyoLxFmWJaUgsM9qm+uxUeUCE3HWfGjNOVACSY8TYfOsilzl8luDzrC5LiMXi+2W0WklYUolJSLRYTcmw+dEftKwYBadBhRlBHOw1JPoT860uI4lw6N3kz0T3j/pmsGhYfeSvF4grSk7JSskifhHdASD13rTBylJSawkUtxXk2HA2WFjCayJW53yOZEHQL+F/wDNWSzzCPYlwRgltumQspCtK+QJkQPEzW4w3FeFMAOpT4KBSPmIFGGH0qEpIUOoII+VZ/dlCTk0WYTXZjeKOH31YDDoALi2fjCbmCmLczEAV1wm665hzg3cO4hvs3E9qQpI7xMCFAX7x58hW0Cqcmqvf+O1r+QlHk8rYyl7BvKDmEGJSRAlJUk3spJAMHlBo27hnHMvxAGCDC1KRpS2m60haTdPxSL8hW31VWfzNtHxLSD03PsL1M9V5aChS5cR5MZw/lTycsxiFNOBavhSUkKV3Uiw3NPwflbqMJjUracSpTcJBSoFR0ODuiL71pl8VNDbUfJMfU1x/wAYN/wL/wBP51nn6hF5WVy8mqPp93D2sCfZjljrTjxcbW3KEAa0lMnUZAmt+TWeRxc1zSsegP41aZ4hZV/1I/xAp+tVWamF0t2Tv8O6tcxYTUaiNcpdBEggjwM/SmJo4szuLXZ0DTVxJpUWQASWqXZ10pR6fOnCjW7cwcEems/nvFrbB0p/eODkDZPmevgKpcXcXFJLLJvstY5dUp8eprCmt1On3fKRiu1G34xCOZZ68+e+sx/CLJHoN/WqFc09bkklhGBtt5Y9KkBXQTNccsjUga6LR6H2rkV2ScM1fAGV63y6RZsW/wAapj2Go+1azPuJGcImXFSojuoTdR/IeJrPYjOk5bgUITBxDg1R/CVfeV4AQAOZTXm2LxanVqccUVKUbqNyf10pNdNzsbG9ENsEH8749xL8hKuyR/CgwSPFW5+QrNld65inSL3qtF3SLWFbi8USw7tvH2jzpssw6VbrA8SLAdZ/CpA4ltZ+FYIvF7HoTsaZ0x2JMWWy9xuLDOUcRrZOgEETGg3QZMR4eYvNabBZ6uD2YVvZtZBNrKCT9+4O1xGxrGMZdrQFtLlY3bMBYsPhn4rzTFDiEiStO6hcgEHc+cxIq9xjN8lH4LjJ6jluaJdtI1dP9jBFXjAE7Dr0968zwOdkn94VBXJ1F17GyxI1COcg+dXc14iceQESAkfERI1nkTNwPCsFmk+Xx6Ndep+PyDWbcYpT3WYUR98/CPIfe+QrKY7MnHTLiivw5DyGwqBVclNaYURguCmdsp9i1UwE06k1zFWYwAmMakw2JW0dTalIPVJj/Y+tRp3p1K8RUNJrklNro1uS8fKBCcQnUP40i48VJFiPKtXiM8aS2FhQWFCU6SDq/L1rynD4cqUImCd+Q5m/lR9tsJECvO+qThRhQ/J+D0XpWmlqW5T/ABQTx2euOWnSnom3udzQ+aRpq83KcpPLZ6+uqFaxFYHpU1T4fBLX8CFK8hb3oMZ6CckuyGlV1WTPD/pL9p+lVXWFJ+JJT5gj6121rtAqyD6a/Y7OIUgylRSfAxW1ylxamklwyo32gxynxrM8P5X2zt/hTc+PQev4VtuyHUVu0ifMm+BL6pZFtQSWfLOAKVdhsdRSrfuEWDNh09aD8UZ6WGe6e+uyfDqr0/EVpv7JUead45+9xtXlvGOKK8WtMyGzoEbW+KP830p9p3C2fHgx6iTrjkBk0qVKmooHFWMDgVurCEDUo8vqT0FQJFeqcJcKFpgGBrWAVE7jon0+prPffGlZZpppdjwDMp4HaQJd/eK6bIHkOfrWiYwqUCEJSkf3QB9KvnLlA3Kb+P8AtXCcMSYEHyP6ilM9Tu5chnGpRWEiHTNDc4DDbK3XUIKUCbpSZ6AW3JgetGX8IUpkj2ua83+0/N+62wm0/vFDnvCAfmfagVqfTD2GJzXNFvuqcWZKj7DkB4AWqmTSpxRBDTVrBaQZVVWreXJGoahabm9hNzajr/Irs/EMLuiATyVtaB5+FS9sVnSlI027ouBIEwTf3NqiwmBU4DCoQDF525W51axmIaZ0tpBUUmSbDUTuFeFtv0Gfay+BWsp4XLJGcqSpZS2kqCQSZIM7yQQSCJBiBsOtE8Ph3mm4W0p5l0AAiSUHmk+g+QIMiguXZsA9qClNmZtcWFhAgjzv5Vr8v40cCipSW4I2CosJ5kSfKPWueWvjyTlJ/Lgz7SQEFJahYWe+ZunkAk3TteaYpq488p1alq3USo+s8/l6UkgT8gORPMX/ABrNqNdXQ9r5ZfTo525ceEVA1FMW/wBdaIoQD0sPH8KSGBM2Gx/QmgfqmnS7/wCAloLn4I2GGgrStXesIuIJ2jxrrGZdpvIj2PrVd5B1ggkGYSIKifHnFzvRDG5aVcyZvpJhINuYHnaop1c7ISko5wBOlQltbBiMFJMXjcTAHn08qIvYNKUyU7CZFvwoe/iVMrCSkJFri8i0351cfxugCxhR9PH+lZlr3CTVkXn/AHwXrTKUcxfRzhlJK7GYG3K5ub1cqs0wQoEHuaSAPMirFea1lrss3M9j6VFRo2r7FSpUqxjU7ZjUnV8MifKRPymvQ2kgJATAHKNo5V5zRjKM+LcIX3kcuqfzHhWrTWRg/kLPUNNO6KcPHg18Vw4gEQbjxvQj/ivDzEq/kVXZ4na5FX8hpvsbWcHmm3B/TCDODSiQgBIJm3WutJoQvidobqV/IaY8UMgXWr+U0araXCBlLc8sMgUqEHiNr+Jf8iqVFsl9EZQTx2aKaQVFtCyBJIMTbxEjavCX3SpSlHdRJ9SZP1r2LNMIFMvEtknSoggkAd0mD1I6V41TP0tLEmL9e+kIGlSFOKbi5BLhzB9rimk6dXeBKeoTcjytXqeaDQnuJWFiJ0KGgDmCCqvPeBG1HGDQQFdmuCZjYTtevTGcA+hJJ7NXOAVT84FIfUZf+RL6Q20a+GQc+6EwpWoqAHMHlfn3fKqJz5QcOkKPQKWkAX5xyos87/EylRUYk/D5TzqqP2cHSttCDO6TJ+aawRa8o2clrC5s478MwN4IJsL3B28K8b41xXaY543srSJMnu2PzBPrXsCccQAljWY6JAB8yACa8PzhwnEOlW5cWT56zNWUx5bOyUpp6Y04rUCIUUwrQQiSdzceHKT+FDE70fZdb0d8SBtfnFq06eOWzLqZuKQzeaaQQiZI3O48ulUn0mb+dWmWEEEwqJsBv4STyp3mNvePlV8tz7M0MR5RzgcEsqslR5d3f062rVJwTTbUhTmuBAUmAQTc6gSCQB150PwOZDDYZRRAfLiQNQCv3elVx+M+FNhs2ceB7QgpEGyUp53+ECrM7YPAMlmSbCGH0rBGoatvx/XnUzGDCLrMmhePMLSf7m/iCR/tUhB06jI238dvOvMX6dqxpvP2N69W1BLBcxGNkQmAJvFvOqO8BSoE3M2jpHXf5VJh8sUtor1AbkCNwNzPKmwaE2ConVY3mbcgfAXPXnV9enccblwzLO5y5yWXgIBGxFuRtyPj41YZx5HU7C9cpAIIIgkztznr5WqDEHSYH9PE16OicZQwscfQvsjJPLL+JbQ8QDBi8AwoGOVAVuKV+72g3m51A8z+VFsDhibi02k8pG460KT+7dUHZ6+Z5GaV+pQXEkufs06aTfGS/gHoAB3nc7Vd1iYmgDuMSdp3/GrxKSQefxTNo/XKvO3VZPQaDVOt48IJ0qqHHhK9CrWBB5GRz6Vaml8oOPZ6aq2NizFjilSpUJaMRVfEOFIkkkfT2qzTEVs02rnS/tGDV6GGoWen9/8AZTRi5FoHiRNcLfX4ecD8Kst5Ykmxjwq2zkSyQPnMV6Gu6uyO6LPKXUTpltmgOMQ51pVonOHgDZU+oF/Wmo98SnazfPYRKkFMzIInVcyIvXz463pUQdwSPa1fRqUR+hXiPHeVdhjnRHdWe0T5Lkn2VqHtRelTSlKJRr4/FSM9SFKlT8Umg4HxnZ45okE6pTA3JUIEesV7EwtbnxN6Ryk3nyivAsO8UKSpJhSSCD0IMivbsizE4jDodaCO8O8CTIUPjB9Y96Q+q1PKml/A20M+HEsZk+lAhQSZ5EiJ8vOqi32zt2GvzkC/UwKJnBA/8xLZvyTN/WoXsoaNwhA/yJ/KlCaQwZ5lxlneIbxRSl9QGhNmlwnx+G1Y5bYJJIBJMknmTc/U1qPtCY0Y1QhI7iPhEDY1ma9VpoQdUXhdfQiunJWPkj/Zk/wj2rhzDJg90bHl4VPXLvwnyP0NXShHD4K42SyuQRqonhMKk/E4BPO5FDAKuMsHbaldXfQ0t5XeDacL5WlSlCQpKkkEgEW5HvAEEGDanzXhfSU6DYoJNiNiAkbXJkT4zVrhp7sWSpVxEjlPn0m1FE5gl+BpkQZFwoEi0E33/UVvlAwQmmmYDFNdy/xAxHP9TRrKsD/8RS9jqEbyQZAPSJ+lQ5pgNUKklS1WTG4HxK97eh5RV1DLiUhKgQDIE2ERIJPMyNvOp28MjdykRvokBVjCQNCfigidXiZJqBcEBIG142JM3m/6muEKv61cSQ5A2WCLzdQ2jzil1+kc17kHy/BfC1J7WTt4tyUN6UpHMAfdF+ZtapG2XFqGoARtbl4+MCKjWCFHmE2noZFr89/rRfJMahCVKWe9IgG/jIqaa7JQ3Wc4fX9Etx3YiGcLgkhsBSUqO5kX8L1nM9wqQ8dMAR05jfzoy/nQKe5JrMvOkuSSSd/6VqohLc5Pgi+UNqSCLbMJ7u8WoJn0FSTe6bAiIjeD/t61dxmcFBA0yY5mPpQTMMTrcKpHLYyNr/Mmsusui4uKeWdVBp5Kc0YwyIZvzn0AH40OTBvsflU7SyFJnmLRfnA8tqSyWUbq5bZIfMHNaxHJKQfONvnRLLlm4vA2+f5UPVhiNJAIF7mNjz861eVZShTSVrUkapIBMKCbgfnRVUqUMyXx6NMr5wt+Dw1/vJSp6KuYBsffkdJmhrqIMfOlep0rq5XR6TRa5XrbLiRxSpUqxjIU1eYxPdAmI8SKoVPhHtKpNbNHa4WJeHwLvUaFbS35XJYWynciZ/vGmrlb6f0KVenUG0eOckmeitYNad1lXWfwArK/aTw0X8MHUCXGZO1y394em/vW11UxNY6nGuxTi+i6yO+O1nzYRTVt+P8AgosLL7Kf3KjKkj/pqJ/8CT6bdKxFelqtjZHdERWVuuW1irRcIcWrwbl5U0ojWj/2T/e+tZ2nqbK42R2yIhNweUe8YDM04lIW2oLR4RY9FCZB8Kmf7TT8IV0ED8VV4TgsxcZVraWpCuqSR79fWtIx9puMSIKm1+KkX/0kT7Uks9Lkn8Hn+xpDXRx8kRfaID+3HUAD2bdh5GsxV3OM4cxTpddIKiALCBA2tVKnVMHCtRfgW2yUptoVcubHyP0rquXfhPkfpRy/FgR7QLbFxRzC4bUKB0cy5zasGiw54Zt125V7ohzCvLCChaQbQAd7/UUZyLCLaKvgAVYaidQ5DSSOvXwpsvUlYAUAavv4RSloQCEJ+6oRIIuCJ8RtW6xrOBfTnGclBTIWphekhWopOmx0p0iQD1EeiavY8s4qGkPaVTEaCqbWKeuxvNTYtDimSEwpxAsFCNSVIKVSBaeYE3qXhDhwtJ7R2zh1C8WBPysB7msspJLLN0IuTwjFv5a40lOtMfEAZmYJAqJK+del5tgg82WgkQdlqMaT1SAJP0rzrE4fs1qSYJBItsYO4rqp5RFkNrLLuNCkREGBJ3k2F65Q4KgQAedSrSAN61ReEUtfZdQrUOWkf0qdDA1KUN429OfhQrDYkJVe46b+1SrxRbUC2SvUmLjci8qPUTtHKs91irW79sOuO7gjxA1hydQ06TPXe1uUmfSg5TRBWHKgZJWQZKRYST7Ck3ghI1JtF72BO0wbV55yUmox/bGO1rkrYJgFwawdAmYE3i1ulFGsAhtQUCVEgaZEHV+vapm2Ao2263vVsi1Y9TqVB+1j/wC+RxovTnbH3W+fH0CwvtHI3G1uQHxVo/7QTAHZCBaDQvD4VKJ0iJqamFes07hGOcYM8/TdTCTe3OfouLzO3dQBVV19Svi+UVwBSrDrdVVKGyvkZenaC2Fiss4x4FSpUqSnoRUyjT1E6utOkqdl0Uv7/Rj1tyqok3/X7ESOtKoC54Uq9i1k8Ong9l1DpS7WsPjePDshPqf60Oc41d0wQPcilajZ9GnMTfv45oAhakQRBBIMg7givM+LOCGZLmEcR1LJUPP92f8A1PoapYnOnVm59qrpxprXTKdbymU2RjYsNGZcbKSQoEEbg71zWmfKHBCgD9RQ93Jkn4VR4G/zptDUxfYsnppLoFUquLyhwbAHyP51GrL3B9xXtP0q5Ti/JS4SXaK9Kpxl7n8CvapU5Q6fuEeZArt6+ztkn4KdMsSD5GireQLPxKSPc1abyNKbySR6VVO6CTWS2FM21wYuKIZc9WhxmTIc+IX6ix/3oaeGVpMoUCOhsfypbVPZJSGNsFZBxNFkmLAitlhNKgJAPnXnuCwrqN0+0GtPluYG0g00ulCa3JoT0RnVLZJM0icqSVagpYnfvGItbysK7zHHqabkAkzGxVA5kx+r0OGaqiAkjzH05VMcQpY2Jt1A+hpZKyK/J5GkYtr48HL+PWpGlOoG0qgAgdEih7+VNOI0kkRMGIIJ3PjJ5Vfw3cuEKHuZ96d91J+6v2n6is8r5N/HhF0akuZcsw2KyhbRkg6ZsobHz6VGlsnrW0OBaVvrPoqqzvD7VygqSegH4E1rr1kepoz2aZ5zEy7OHM2tHXf2NW3WpA1FIgG/M+MDyqZXCjg+E6vOx9arjI3UqnSk/wCYUv1F87JJqPXXkuqh7awyNlSVzZYgW2HmN/Ko1IWVaUA3galTv5A0V/Y345JPUGuGsucBkqv1JoVdqJLCwv5C9qCflnTLekATPj+tq7qVGXRfWPSTTOsEbX8bD8aU3aG3Llnceo03qdCioNbcfoipU2rwNNrFYpUWR7ixjHV0y6mv2dUqjL6eork4tH8QqFTY/D/Qb1FS/wDZftE1Kqa8wA2BPyqq7jlna3lWmvQXT8YX8mO71OitcPP9BYpJ+ETUf7C4eUedCf2xz+I1wp5Z+8fc0902njp1iPf2eb1ernqZZlwvCC5wCuZFKgqgTzpVr3Mx4QQU2d6QmtUzlqFJBIqB7LkCqN6CwZ8IHMGpE4JKhZUUVOGTa1QvYVMTRbjgevKj1SfI10jJlGPhv4irK8IIFz710jCzbUqPOuyQR/2FA7ykg9NQqyjhxREg/MEUWyrIG1RMmT4D6CrD2CS2ruSIB8fD701U7GuEEkAlZA4BtXH9juAfDI8K2+AyVCxrUpZPSYHskCrjmGSFgRNuZJ/Gq3qWgvbyecOYJY3QR6U7eH6g+1ehHApMi+46c6FLwgCrTz6dfKjWp3eAdhn2Wk80n5VeQttJ+CfQGiOi/T26VCtXeiBHlQueQksESXUH/px5pH51YS0jqgf5dX0qHEq0jugDyp2X1W7x+X5UHjglFtptH9Ex+FO+4EjZZ6d386kwyioXJN6kLQkfmarfYRUC5+4fXSK6VfkB4kg1dZyxCxKp9DH0rk5I1ex/mV+dduRGAYttJ+8T8qgcCQeXqaIuZW2Nk/M/nUYwKOQA/XjVikiCD9oaA7ygT6GqS3EydK7f4U0WTg08wD5gfgKmOBbidAmp3JHYZmi74g+iR+FNpnmAfT8q0CgJ2G3QVC47y0p9qLeRtAqsGpUc/KDXKcJB29/6Xoo7iykwAB6U4xqo5USmyMA91i3wG3lVJcdI9K0aHCRc1XXc3APoK5TJ2gMBX3W0nxIFdtoUoxoQD1MfgKMYhuR08qjLAHM8udFvBwD3MGBaUz4R+VRjBg/w/r0q26SDuflUXanr9KlNnYIhgxzgeV/oK4Xh0dJ9IqZ1ZAmoS4Y5USbBZXIT/D8qVTa/1ApUeS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5" descr="data:image/jpeg;base64,/9j/4AAQSkZJRgABAQAAAQABAAD/2wCEAAkGBhQSEBUUExQVFRUWFRcYGRYWGBcWFxcWGBQVGBUXGBoXGyYeGBwjGRUUHy8gIycpLSwuFx4xNTAqNSYrLCkBCQoKDgwOGg8PGiwkHyQsLCopKSwpLCwsLCwpKSwpLCwpLCwsLCwpLCksKSwsKSwsKSksLCwsLCwsKSwsLCwpLP/AABEIAKwBJQMBIgACEQEDEQH/xAAcAAABBQEBAQAAAAAAAAAAAAAFAAEDBAYCBwj/xABCEAABAwIEAwYDBQUGBgMAAAABAgMRACEEBRIxBkFREyJhcYGRMqGxB0LB0fAUI1KS8RVicoKi4RYzQ3OywiRj4v/EABoBAAIDAQEAAAAAAAAAAAAAAAIFAQMEAAb/xAAsEQACAgEEAQQCAgICAwAAAAAAAQIDEQQSITFBBRMiUTKRYXEU8KHRI0KB/9oADAMBAAIRAxEAPwD0Ltq6D1VO1pFyr9gOS72tOHKqByuu0odpOS4l2u0O1gFfaIpO+GIvElRH1RXTf2jqO2HUfJZP0RUuhkb0ehoeqcP159/xq7+3fs+lvR2oRPe1QY8Yn0rZJeqmdTj2EpBMPVIlVDQ9XYerO6wkwjNNVMYihWf8YM4QDXKlKEhCY1HxPIDxoVVJvCO3JGhpq87Z+1gqUAMMSCQLOSZOw+CJrQcZcTrwbLa0ISoqXpIXNu6T907yIo3p7E0sdk70aWaeaD8L5wrFYVDy0pSpRVITMWWUiJ8qLTVEouLwwlysnU0prPcZcRLwbCXEJSslwJhUxBSozb/D86m4UztWKwqXlpSklSxCZjuqIG/lU+3LZv8ABGVnAbFNXOqlqqtoLJ1SoBxhxGrBsJcQlKyXAmFEgQQozbyqXhTPVYvCh5aUoJUoQkkjumBvVntS2b/BG5ZwGqVcuOAAkkAASSbAAXJPSsNmX2rtIWUtNKdAMayoIB/wiCY8TFdCqU/xRzkl2bvVS1VnOGeNmcYdIBbcAnQqDI5lKhZXlY1oZoZRlB4lwSmpLgkC6ftKjmm1V3uyOwiQuUtdR6qWqu92X2dtJtdLXUU02qi/yGRsJe0rnVXM0qrldKRKjg6mlNNSqtyYR1qpqaaejVkgdpj4pwKj104VT8ykld1EFV3rocHGf4+P/wAQf9xP0VS+z5UYVX/dV/4pqbi7Arew4Q2nUrWDEgWAVO58aXB+AcZw5S4nSrWTEg2ITG3kaJ/gR5MnmSVnMlBs6Vl+Eq6E7GrCswxOExgQp9bkKTqkqKVJVG4UTFj8quryB85h2vZns+2CtUp+GReJmlxDkD7mN7RDZKJbvKeQTO5qzKfD+iMD8WcUOftBZQ4pptBAUpNlEmCoyLwAdhvFcZLxGprGpbQ+t9hakp/eTMqtInYhUe9WuKeFnFvduxCiSCpNpkRChNjtcVaylzGqdR2mHaQgHvHSlKjaJFyZBvYUHx2k85NgHa8qz5fa5ksObF4IPgjUEgex+deog1leK+DTiFdqyQHIAUlVgqBAM8jFU0tRlyFLk0WNzvD4NCEr7iTISlKSR3YnYeIrNfaFmaH8Ew42ZSp0wSCNkqBsb7igePynMXkobdaWsNzpPcm4Auqb2A3otmfDmIOXYdkN6nELUVJBSYB1858RUxrjGSk2RltNCY4pXhMpYDUBxxToCiJ0gLUVKjmbgCocQ5jGsE3jf2x0qWsSgmUhJKgmxsbjaIvVtXCDjuXNNkaHmlLICiIOpRlJI2kQQfCqD2AxzmFRhDhyAhU6ypMEAnSN4tO9SlDPGO+TuSxxLxCcXlTS1ABYf0qjYqDa7jpIIMcqH4FrFJy0vN4hTbbazDaCUyCsBSiUxfUrYzRXNeE3EZe2w0ntFh3WvTG5SoGJIsLD+tD0ZfjkYI4bsCULVMggqSNQJSRPMgGaKO1RwsdkPOTQcKcUuv4N7tHUpcaFnlREFJ0qVyMEEE+VZXH56+mFoxzzqpGopC0tJJ5AmAfLSKMNcGOpy9xsR2zikLKZtCNkTtO5nrQtWR45WEDPYwhLhVEgOKJm5E7CohGtNtY7JeS9n+dLxOUtLc+Pt9KjtJSlYmOUiK0f2cuRgEj/AOxz/wAqzLmQYg5alnsldoMQVae7OkpN94i9afgrBrZwiUOJKVa1mD0JttVVqiq3FfZ0c5yT/aBi1Jy9zT94oSf8JUJ94igv2UsI0PrIBVqSmSJITpmPIkn2rVZngkvsraX8KxHiOYI8QQK8+wmU5hgHFhhGtKrSkBaTE6TpJkG/9aCtJ1OvOGE38slPGnsM3PY204lOkDlKhKR4d4ijvFHF+JdxhwuFV2YC+zBFlLXMGVH4Ug9Ok03CnBrxxH7TihBCisJJBUpZJOpUbAG8eW1ccScI4hvFnE4Ua5X2gAjUhcybH4kz9Yq1utzSfaWP4yRzgO4JrFYBl97FYjt0ob7iJJ75MXKhIuQN+ZrHt8UvPJecdxy2XEiWmkghKzclNhAFgLzvetlli8VjWXmcYwGULRCVAaTqm/dUoneCPKsvl2TY3AuLSMIjEJVzKA4m2ykndO+1U1qPy3Y3cfQUvGDQ8P8AFDuIy55ZdQ2813e1WAE7ApUrkCRI87xWRzDiTENkKax7rxmFHQpLYO8DXZX8orR5tk2LxGXwcOhp0Pa+yaCU60QQLJPxCeZvE0CxWR49zBstfsxCG1KIAgOKKpJWpJPiRNt6OqNabfHL64Bk2wvxJxY+cvwj7ay0twqC9FpKQQd+UifWhWNzHMRg2sUrFKCFK0gJMK3VBVAhV0nmau5rw7iV5bhGksrLja3dSYEgEkgm+xmruZZA+rJmGUtLLqVgqRbUBqd3v/eHvURdcEsY/L+OuSWpPP8ARpOCM3XicGhxwysFSCdp0ne3OIo/Wa4Ay5xjBBDqChXaLOlW8GINaSaV3RXuS29ZL4v4rI9KajK64K6DYTknmnqqF0qnYRuMwGulOGRUlpp0xT9mU5DArotipNYqtmWI0suKTulCyPMJJFQcAs44yaZUUJBcULGCAkHpPM+QrrJ+NGnlBCkltRsJIKSek8j5is5wIwleKJWJ0oUoTe8pE+cKNdceMJRigUgAqQFGLXkifOAKtcFnaRk0XE3E6sK4lKUJVqTquSOcRatBhHdbaVRGpKVR0kA151xg8V/sylbqw6SfMm9TZjicZh2mXS+YWkQlNgmEgpBGyu7+PnQ+2mlg7J6KBTgRWKzbil39iZcb7inCpK1DkU2IHSSDVjhHGrUlTrmKLiQglTR+JBF5JNyImCOtVuDSyTk2ANODXmyOKHcQ8rViThm4JTAtIjSkxckzc1cyjih5zC4kKXLjbepDltUTF7R0vFQ6mTuN+DXQVXl+XZxj8QFIaW4s2JIKQUgTabRJI9qt5xnGLwuIbS48pSYQsiEgKFu0BgXuCPUVDpecHbj0bVWYwfGnaY04fs4TqUgKnvakzciNrH3FUnM6eezINMuFLSY1RBBCRqWbg9dNDMqzNw5rBVYuuJPdTJSNUCQmYsPaujVhPP0duPR9VNqrzdWf4xWNU028buqSkK06QJVvbYCusDn+KZxoZddLg7QIUDcd6LpMCDeaj2GTuPRiabVWA4g4lfXi+wYWWwFhEiJUsmCSTyBPyqpnOdY3Dvdkp8kgJhSQkBQOxuJncelcqGztx6XNUM4zxvCt63JvYJHxKPgPxNW21WHkKzvG+RLxDSVN3U2SdP8AEDEgeIgGOdVxinLEiWx8r+0Bt51LQacBUYF0qv4gX69dq1YrzvgrikIKcO8ABMNrgApJ+6rwMxPvUrvEeJZzINOukt9qBBCQChfwGwvGofy0c6fliKwBGXB6GmpUmsNlOfP4jMXEoWf2dsqlMJIIT3QAYmVKv70Cw/FeKxGJKf2kYeSdIIAQFT3UG3PaTzFU/wCPJ+Qt2D07H5wzh0hTziWwTAmbneBG9SYLMEPNhxs6kKuDcTBI5idwa87+0nDuhLJW6FpgJ0wB+8Ce+uw+9a3KiPBxeZwofceCsOlpxQaCQCmFEzqi+yv5qF0R9tSyTveTc66fXXlbXF+IxC3VHFJwoSkqQiBCjeESRJMcz1FqIYPjV5zLn16gl5oo74AulagJiIB+IVz0skdvPRgqu9VeSYXiDMXcM66l4aGiCowgLuNk93bn613gOI8xxDDpbdSAwkqWuEhxQuYB0kGAk9KF6N/aJVp6xrpi5WJ+zviV7FB1Dx1KQEkKgAkKJBBjeIma2Km6onV7ctsg1LcsoZTlca65UioyDU4RGSalUQFKiwgcgEKpA1zXVNMgDzTKEgjkbHyO9IGmmoycYd7IcRhH+0w4K03ggSYP3VJ/LoKdrIcTi39eIBQm0kjSdI+6lO/9a3BUB0oXi+KcO3YuAnonvH5Wo1NvpAPC7YG4zyh1xxvsm1KSluO6JAuYHtVTNMPi30MsqYI7MDvbhVgASdk239avvfaC2PhbWfMgfnVdX2iHkyP5/wD81YoTx0Vu2vPYRxOFcw+GbZSwMQmD2o6k3tF9ybxyodwpw8725cWhTbelSSFWKgoEaY3IvueldtfaL/Ez7L/2ojhuP2D8SXEemof6T+FA42RXQStg/ID/ALCfwb5KWBiEXAlOsEcpG6VDyoy2085hsSDhEslTcICEgKV1SRuetHcDnLL3/LcSo9JhXsb1fmqZWNdosSz0ZTgLLnWS92jakTojUImNcx71a44ydT7KVISVLQrYCSUqsR76T6GtCDVLMM/YY/5ryEHoVDV/KL0HuPduCxxgEcD5KplC3HUlLizEK3CU9fM39BQjLMoeTmXaFpYR2rh1EHTB1wZ6Xoo79pGDBgKWv/Cg/wDtFT4XjjDrMd9PipMD3BqyMpybwuwJOMfyYDwGUPDM+0LSwjtlnUR3YOqDPqKWYZQ8cy7QNLKO2QdQSdMDTJnpatw1iUqAINjsetTVErZJ8r+CUk1wzA5/kjzWM7dpBWkrDg0gqhUglJAki838aFcT4hxzE6nG+zUpKIQTJCbxPiTJ9a2mc5Zi1Olxh8IBAGgyBbnsR9KoZbwWvtw9iXAsghUAklRG2okCw6AcqONixlkbTYN7DyoLxFmWJaUgsM9qm+uxUeUCE3HWfGjNOVACSY8TYfOsilzl8luDzrC5LiMXi+2W0WklYUolJSLRYTcmw+dEftKwYBadBhRlBHOw1JPoT860uI4lw6N3kz0T3j/pmsGhYfeSvF4grSk7JSskifhHdASD13rTBylJSawkUtxXk2HA2WFjCayJW53yOZEHQL+F/wDNWSzzCPYlwRgltumQspCtK+QJkQPEzW4w3FeFMAOpT4KBSPmIFGGH0qEpIUOoII+VZ/dlCTk0WYTXZjeKOH31YDDoALi2fjCbmCmLczEAV1wm665hzg3cO4hvs3E9qQpI7xMCFAX7x58hW0Cqcmqvf+O1r+QlHk8rYyl7BvKDmEGJSRAlJUk3spJAMHlBo27hnHMvxAGCDC1KRpS2m60haTdPxSL8hW31VWfzNtHxLSD03PsL1M9V5aChS5cR5MZw/lTycsxiFNOBavhSUkKV3Uiw3NPwflbqMJjUracSpTcJBSoFR0ODuiL71pl8VNDbUfJMfU1x/wAYN/wL/wBP51nn6hF5WVy8mqPp93D2sCfZjljrTjxcbW3KEAa0lMnUZAmt+TWeRxc1zSsegP41aZ4hZV/1I/xAp+tVWamF0t2Tv8O6tcxYTUaiNcpdBEggjwM/SmJo4szuLXZ0DTVxJpUWQASWqXZ10pR6fOnCjW7cwcEems/nvFrbB0p/eODkDZPmevgKpcXcXFJLLJvstY5dUp8eprCmt1On3fKRiu1G34xCOZZ68+e+sx/CLJHoN/WqFc09bkklhGBtt5Y9KkBXQTNccsjUga6LR6H2rkV2ScM1fAGV63y6RZsW/wAapj2Go+1azPuJGcImXFSojuoTdR/IeJrPYjOk5bgUITBxDg1R/CVfeV4AQAOZTXm2LxanVqccUVKUbqNyf10pNdNzsbG9ENsEH8749xL8hKuyR/CgwSPFW5+QrNld65inSL3qtF3SLWFbi8USw7tvH2jzpssw6VbrA8SLAdZ/CpA4ltZ+FYIvF7HoTsaZ0x2JMWWy9xuLDOUcRrZOgEETGg3QZMR4eYvNabBZ6uD2YVvZtZBNrKCT9+4O1xGxrGMZdrQFtLlY3bMBYsPhn4rzTFDiEiStO6hcgEHc+cxIq9xjN8lH4LjJ6jluaJdtI1dP9jBFXjAE7Dr0968zwOdkn94VBXJ1F17GyxI1COcg+dXc14iceQESAkfERI1nkTNwPCsFmk+Xx6Ndep+PyDWbcYpT3WYUR98/CPIfe+QrKY7MnHTLiivw5DyGwqBVclNaYURguCmdsp9i1UwE06k1zFWYwAmMakw2JW0dTalIPVJj/Y+tRp3p1K8RUNJrklNro1uS8fKBCcQnUP40i48VJFiPKtXiM8aS2FhQWFCU6SDq/L1rynD4cqUImCd+Q5m/lR9tsJECvO+qThRhQ/J+D0XpWmlqW5T/ABQTx2euOWnSnom3udzQ+aRpq83KcpPLZ6+uqFaxFYHpU1T4fBLX8CFK8hb3oMZ6CckuyGlV1WTPD/pL9p+lVXWFJ+JJT5gj6121rtAqyD6a/Y7OIUgylRSfAxW1ylxamklwyo32gxynxrM8P5X2zt/hTc+PQev4VtuyHUVu0ifMm+BL6pZFtQSWfLOAKVdhsdRSrfuEWDNh09aD8UZ6WGe6e+uyfDqr0/EVpv7JUead45+9xtXlvGOKK8WtMyGzoEbW+KP830p9p3C2fHgx6iTrjkBk0qVKmooHFWMDgVurCEDUo8vqT0FQJFeqcJcKFpgGBrWAVE7jon0+prPffGlZZpppdjwDMp4HaQJd/eK6bIHkOfrWiYwqUCEJSkf3QB9KvnLlA3Kb+P8AtXCcMSYEHyP6ilM9Tu5chnGpRWEiHTNDc4DDbK3XUIKUCbpSZ6AW3JgetGX8IUpkj2ua83+0/N+62wm0/vFDnvCAfmfagVqfTD2GJzXNFvuqcWZKj7DkB4AWqmTSpxRBDTVrBaQZVVWreXJGoahabm9hNzajr/Irs/EMLuiATyVtaB5+FS9sVnSlI027ouBIEwTf3NqiwmBU4DCoQDF525W51axmIaZ0tpBUUmSbDUTuFeFtv0Gfay+BWsp4XLJGcqSpZS2kqCQSZIM7yQQSCJBiBsOtE8Ph3mm4W0p5l0AAiSUHmk+g+QIMiguXZsA9qClNmZtcWFhAgjzv5Vr8v40cCipSW4I2CosJ5kSfKPWueWvjyTlJ/Lgz7SQEFJahYWe+ZunkAk3TteaYpq488p1alq3USo+s8/l6UkgT8gORPMX/ABrNqNdXQ9r5ZfTo525ceEVA1FMW/wBdaIoQD0sPH8KSGBM2Gx/QmgfqmnS7/wCAloLn4I2GGgrStXesIuIJ2jxrrGZdpvIj2PrVd5B1ggkGYSIKifHnFzvRDG5aVcyZvpJhINuYHnaop1c7ISko5wBOlQltbBiMFJMXjcTAHn08qIvYNKUyU7CZFvwoe/iVMrCSkJFri8i0351cfxugCxhR9PH+lZlr3CTVkXn/AHwXrTKUcxfRzhlJK7GYG3K5ub1cqs0wQoEHuaSAPMirFea1lrss3M9j6VFRo2r7FSpUqxjU7ZjUnV8MifKRPymvQ2kgJATAHKNo5V5zRjKM+LcIX3kcuqfzHhWrTWRg/kLPUNNO6KcPHg18Vw4gEQbjxvQj/ivDzEq/kVXZ4na5FX8hpvsbWcHmm3B/TCDODSiQgBIJm3WutJoQvidobqV/IaY8UMgXWr+U0araXCBlLc8sMgUqEHiNr+Jf8iqVFsl9EZQTx2aKaQVFtCyBJIMTbxEjavCX3SpSlHdRJ9SZP1r2LNMIFMvEtknSoggkAd0mD1I6V41TP0tLEmL9e+kIGlSFOKbi5BLhzB9rimk6dXeBKeoTcjytXqeaDQnuJWFiJ0KGgDmCCqvPeBG1HGDQQFdmuCZjYTtevTGcA+hJJ7NXOAVT84FIfUZf+RL6Q20a+GQc+6EwpWoqAHMHlfn3fKqJz5QcOkKPQKWkAX5xyos87/EylRUYk/D5TzqqP2cHSttCDO6TJ+aawRa8o2clrC5s478MwN4IJsL3B28K8b41xXaY543srSJMnu2PzBPrXsCccQAljWY6JAB8yACa8PzhwnEOlW5cWT56zNWUx5bOyUpp6Y04rUCIUUwrQQiSdzceHKT+FDE70fZdb0d8SBtfnFq06eOWzLqZuKQzeaaQQiZI3O48ulUn0mb+dWmWEEEwqJsBv4STyp3mNvePlV8tz7M0MR5RzgcEsqslR5d3f062rVJwTTbUhTmuBAUmAQTc6gSCQB150PwOZDDYZRRAfLiQNQCv3elVx+M+FNhs2ceB7QgpEGyUp53+ECrM7YPAMlmSbCGH0rBGoatvx/XnUzGDCLrMmhePMLSf7m/iCR/tUhB06jI238dvOvMX6dqxpvP2N69W1BLBcxGNkQmAJvFvOqO8BSoE3M2jpHXf5VJh8sUtor1AbkCNwNzPKmwaE2ConVY3mbcgfAXPXnV9enccblwzLO5y5yWXgIBGxFuRtyPj41YZx5HU7C9cpAIIIgkztznr5WqDEHSYH9PE16OicZQwscfQvsjJPLL+JbQ8QDBi8AwoGOVAVuKV+72g3m51A8z+VFsDhibi02k8pG460KT+7dUHZ6+Z5GaV+pQXEkufs06aTfGS/gHoAB3nc7Vd1iYmgDuMSdp3/GrxKSQefxTNo/XKvO3VZPQaDVOt48IJ0qqHHhK9CrWBB5GRz6Vaml8oOPZ6aq2NizFjilSpUJaMRVfEOFIkkkfT2qzTEVs02rnS/tGDV6GGoWen9/8AZTRi5FoHiRNcLfX4ecD8Kst5Ykmxjwq2zkSyQPnMV6Gu6uyO6LPKXUTpltmgOMQ51pVonOHgDZU+oF/Wmo98SnazfPYRKkFMzIInVcyIvXz463pUQdwSPa1fRqUR+hXiPHeVdhjnRHdWe0T5Lkn2VqHtRelTSlKJRr4/FSM9SFKlT8Umg4HxnZ45okE6pTA3JUIEesV7EwtbnxN6Ryk3nyivAsO8UKSpJhSSCD0IMivbsizE4jDodaCO8O8CTIUPjB9Y96Q+q1PKml/A20M+HEsZk+lAhQSZ5EiJ8vOqi32zt2GvzkC/UwKJnBA/8xLZvyTN/WoXsoaNwhA/yJ/KlCaQwZ5lxlneIbxRSl9QGhNmlwnx+G1Y5bYJJIBJMknmTc/U1qPtCY0Y1QhI7iPhEDY1ma9VpoQdUXhdfQiunJWPkj/Zk/wj2rhzDJg90bHl4VPXLvwnyP0NXShHD4K42SyuQRqonhMKk/E4BPO5FDAKuMsHbaldXfQ0t5XeDacL5WlSlCQpKkkEgEW5HvAEEGDanzXhfSU6DYoJNiNiAkbXJkT4zVrhp7sWSpVxEjlPn0m1FE5gl+BpkQZFwoEi0E33/UVvlAwQmmmYDFNdy/xAxHP9TRrKsD/8RS9jqEbyQZAPSJ+lQ5pgNUKklS1WTG4HxK97eh5RV1DLiUhKgQDIE2ERIJPMyNvOp28MjdykRvokBVjCQNCfigidXiZJqBcEBIG142JM3m/6muEKv61cSQ5A2WCLzdQ2jzil1+kc17kHy/BfC1J7WTt4tyUN6UpHMAfdF+ZtapG2XFqGoARtbl4+MCKjWCFHmE2noZFr89/rRfJMahCVKWe9IgG/jIqaa7JQ3Wc4fX9Etx3YiGcLgkhsBSUqO5kX8L1nM9wqQ8dMAR05jfzoy/nQKe5JrMvOkuSSSd/6VqohLc5Pgi+UNqSCLbMJ7u8WoJn0FSTe6bAiIjeD/t61dxmcFBA0yY5mPpQTMMTrcKpHLYyNr/Mmsusui4uKeWdVBp5Kc0YwyIZvzn0AH40OTBvsflU7SyFJnmLRfnA8tqSyWUbq5bZIfMHNaxHJKQfONvnRLLlm4vA2+f5UPVhiNJAIF7mNjz861eVZShTSVrUkapIBMKCbgfnRVUqUMyXx6NMr5wt+Dw1/vJSp6KuYBsffkdJmhrqIMfOlep0rq5XR6TRa5XrbLiRxSpUqxjIU1eYxPdAmI8SKoVPhHtKpNbNHa4WJeHwLvUaFbS35XJYWynciZ/vGmrlb6f0KVenUG0eOckmeitYNad1lXWfwArK/aTw0X8MHUCXGZO1y394em/vW11UxNY6nGuxTi+i6yO+O1nzYRTVt+P8AgosLL7Kf3KjKkj/pqJ/8CT6bdKxFelqtjZHdERWVuuW1irRcIcWrwbl5U0ojWj/2T/e+tZ2nqbK42R2yIhNweUe8YDM04lIW2oLR4RY9FCZB8Kmf7TT8IV0ED8VV4TgsxcZVraWpCuqSR79fWtIx9puMSIKm1+KkX/0kT7Uks9Lkn8Hn+xpDXRx8kRfaID+3HUAD2bdh5GsxV3OM4cxTpddIKiALCBA2tVKnVMHCtRfgW2yUptoVcubHyP0rquXfhPkfpRy/FgR7QLbFxRzC4bUKB0cy5zasGiw54Zt125V7ohzCvLCChaQbQAd7/UUZyLCLaKvgAVYaidQ5DSSOvXwpsvUlYAUAavv4RSloQCEJ+6oRIIuCJ8RtW6xrOBfTnGclBTIWphekhWopOmx0p0iQD1EeiavY8s4qGkPaVTEaCqbWKeuxvNTYtDimSEwpxAsFCNSVIKVSBaeYE3qXhDhwtJ7R2zh1C8WBPysB7msspJLLN0IuTwjFv5a40lOtMfEAZmYJAqJK+del5tgg82WgkQdlqMaT1SAJP0rzrE4fs1qSYJBItsYO4rqp5RFkNrLLuNCkREGBJ3k2F65Q4KgQAedSrSAN61ReEUtfZdQrUOWkf0qdDA1KUN429OfhQrDYkJVe46b+1SrxRbUC2SvUmLjci8qPUTtHKs91irW79sOuO7gjxA1hydQ06TPXe1uUmfSg5TRBWHKgZJWQZKRYST7Ck3ghI1JtF72BO0wbV55yUmox/bGO1rkrYJgFwawdAmYE3i1ulFGsAhtQUCVEgaZEHV+vapm2Ao2263vVsi1Y9TqVB+1j/wC+RxovTnbH3W+fH0CwvtHI3G1uQHxVo/7QTAHZCBaDQvD4VKJ0iJqamFes07hGOcYM8/TdTCTe3OfouLzO3dQBVV19Svi+UVwBSrDrdVVKGyvkZenaC2Fiss4x4FSpUqSnoRUyjT1E6utOkqdl0Uv7/Rj1tyqok3/X7ESOtKoC54Uq9i1k8Ong9l1DpS7WsPjePDshPqf60Oc41d0wQPcilajZ9GnMTfv45oAhakQRBBIMg7givM+LOCGZLmEcR1LJUPP92f8A1PoapYnOnVm59qrpxprXTKdbymU2RjYsNGZcbKSQoEEbg71zWmfKHBCgD9RQ93Jkn4VR4G/zptDUxfYsnppLoFUquLyhwbAHyP51GrL3B9xXtP0q5Ti/JS4SXaK9Kpxl7n8CvapU5Q6fuEeZArt6+ztkn4KdMsSD5GireQLPxKSPc1abyNKbySR6VVO6CTWS2FM21wYuKIZc9WhxmTIc+IX6ix/3oaeGVpMoUCOhsfypbVPZJSGNsFZBxNFkmLAitlhNKgJAPnXnuCwrqN0+0GtPluYG0g00ulCa3JoT0RnVLZJM0icqSVagpYnfvGItbysK7zHHqabkAkzGxVA5kx+r0OGaqiAkjzH05VMcQpY2Jt1A+hpZKyK/J5GkYtr48HL+PWpGlOoG0qgAgdEih7+VNOI0kkRMGIIJ3PjJ5Vfw3cuEKHuZ96d91J+6v2n6is8r5N/HhF0akuZcsw2KyhbRkg6ZsobHz6VGlsnrW0OBaVvrPoqqzvD7VygqSegH4E1rr1kepoz2aZ5zEy7OHM2tHXf2NW3WpA1FIgG/M+MDyqZXCjg+E6vOx9arjI3UqnSk/wCYUv1F87JJqPXXkuqh7awyNlSVzZYgW2HmN/Ko1IWVaUA3galTv5A0V/Y345JPUGuGsucBkqv1JoVdqJLCwv5C9qCflnTLekATPj+tq7qVGXRfWPSTTOsEbX8bD8aU3aG3Llnceo03qdCioNbcfoipU2rwNNrFYpUWR7ixjHV0y6mv2dUqjL6eork4tH8QqFTY/D/Qb1FS/wDZftE1Kqa8wA2BPyqq7jlna3lWmvQXT8YX8mO71OitcPP9BYpJ+ETUf7C4eUedCf2xz+I1wp5Z+8fc0902njp1iPf2eb1ernqZZlwvCC5wCuZFKgqgTzpVr3Mx4QQU2d6QmtUzlqFJBIqB7LkCqN6CwZ8IHMGpE4JKhZUUVOGTa1QvYVMTRbjgevKj1SfI10jJlGPhv4irK8IIFz710jCzbUqPOuyQR/2FA7ykg9NQqyjhxREg/MEUWyrIG1RMmT4D6CrD2CS2ruSIB8fD701U7GuEEkAlZA4BtXH9juAfDI8K2+AyVCxrUpZPSYHskCrjmGSFgRNuZJ/Gq3qWgvbyecOYJY3QR6U7eH6g+1ehHApMi+46c6FLwgCrTz6dfKjWp3eAdhn2Wk80n5VeQttJ+CfQGiOi/T26VCtXeiBHlQueQksESXUH/px5pH51YS0jqgf5dX0qHEq0jugDyp2X1W7x+X5UHjglFtptH9Ex+FO+4EjZZ6d386kwyioXJN6kLQkfmarfYRUC5+4fXSK6VfkB4kg1dZyxCxKp9DH0rk5I1ex/mV+dduRGAYttJ+8T8qgcCQeXqaIuZW2Nk/M/nUYwKOQA/XjVikiCD9oaA7ygT6GqS3EydK7f4U0WTg08wD5gfgKmOBbidAmp3JHYZmi74g+iR+FNpnmAfT8q0CgJ2G3QVC47y0p9qLeRtAqsGpUc/KDXKcJB29/6Xoo7iykwAB6U4xqo5USmyMA91i3wG3lVJcdI9K0aHCRc1XXc3APoK5TJ2gMBX3W0nxIFdtoUoxoQD1MfgKMYhuR08qjLAHM8udFvBwD3MGBaUz4R+VRjBg/w/r0q26SDuflUXanr9KlNnYIhgxzgeV/oK4Xh0dJ9IqZ1ZAmoS4Y5USbBZXIT/D8qVTa/1ApUeSD/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9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88033"/>
            <a:ext cx="889556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7"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98" y="833438"/>
            <a:ext cx="1676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iStock_000016993585_Sm.jpg"/>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0" y="6036233"/>
            <a:ext cx="9144000" cy="868275"/>
          </a:xfrm>
          <a:prstGeom prst="rect">
            <a:avLst/>
          </a:prstGeom>
        </p:spPr>
      </p:pic>
      <p:pic>
        <p:nvPicPr>
          <p:cNvPr id="96272" name="Picture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98753" y="6059338"/>
            <a:ext cx="1439739" cy="845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OTNLogo_noDal_white.t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spTree>
    <p:extLst>
      <p:ext uri="{BB962C8B-B14F-4D97-AF65-F5344CB8AC3E}">
        <p14:creationId xmlns:p14="http://schemas.microsoft.com/office/powerpoint/2010/main" val="28371721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z="3700" dirty="0" smtClean="0">
                <a:latin typeface="Trade Gothic "/>
              </a:rPr>
              <a:t>U.S. IOOS:  Program Overview</a:t>
            </a:r>
          </a:p>
        </p:txBody>
      </p:sp>
      <p:sp>
        <p:nvSpPr>
          <p:cNvPr id="34820" name="TextBox 30"/>
          <p:cNvSpPr txBox="1">
            <a:spLocks noChangeArrowheads="1"/>
          </p:cNvSpPr>
          <p:nvPr/>
        </p:nvSpPr>
        <p:spPr bwMode="auto">
          <a:xfrm>
            <a:off x="2231659" y="6324600"/>
            <a:ext cx="6258103" cy="52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1" tIns="45640" rIns="91271" bIns="45640">
            <a:spAutoFit/>
          </a:bodyPr>
          <a:lstStyle>
            <a:lvl1pPr defTabSz="909638" eaLnBrk="0" hangingPunct="0">
              <a:spcBef>
                <a:spcPct val="20000"/>
              </a:spcBef>
              <a:buChar char="•"/>
              <a:defRPr sz="3200">
                <a:solidFill>
                  <a:schemeClr val="tx1"/>
                </a:solidFill>
                <a:latin typeface="Arial" pitchFamily="34" charset="0"/>
                <a:ea typeface="MS PGothic" pitchFamily="34" charset="-128"/>
              </a:defRPr>
            </a:lvl1pPr>
            <a:lvl2pPr marL="742950" indent="-285750" defTabSz="909638" eaLnBrk="0" hangingPunct="0">
              <a:spcBef>
                <a:spcPct val="20000"/>
              </a:spcBef>
              <a:buChar char="–"/>
              <a:defRPr sz="2800">
                <a:solidFill>
                  <a:schemeClr val="tx1"/>
                </a:solidFill>
                <a:latin typeface="Arial" pitchFamily="34" charset="0"/>
                <a:ea typeface="MS PGothic" pitchFamily="34" charset="-128"/>
              </a:defRPr>
            </a:lvl2pPr>
            <a:lvl3pPr marL="1143000" indent="-228600" defTabSz="909638" eaLnBrk="0" hangingPunct="0">
              <a:spcBef>
                <a:spcPct val="20000"/>
              </a:spcBef>
              <a:buChar char="•"/>
              <a:defRPr sz="2400">
                <a:solidFill>
                  <a:schemeClr val="tx1"/>
                </a:solidFill>
                <a:latin typeface="Arial" pitchFamily="34" charset="0"/>
                <a:ea typeface="MS PGothic" pitchFamily="34" charset="-128"/>
              </a:defRPr>
            </a:lvl3pPr>
            <a:lvl4pPr marL="1600200" indent="-228600" defTabSz="909638" eaLnBrk="0" hangingPunct="0">
              <a:spcBef>
                <a:spcPct val="20000"/>
              </a:spcBef>
              <a:buChar char="–"/>
              <a:defRPr sz="2000">
                <a:solidFill>
                  <a:schemeClr val="tx1"/>
                </a:solidFill>
                <a:latin typeface="Arial" pitchFamily="34" charset="0"/>
                <a:ea typeface="MS PGothic" pitchFamily="34" charset="-128"/>
              </a:defRPr>
            </a:lvl4pPr>
            <a:lvl5pPr marL="2057400" indent="-228600" defTabSz="909638" eaLnBrk="0" hangingPunct="0">
              <a:spcBef>
                <a:spcPct val="20000"/>
              </a:spcBef>
              <a:buChar char="»"/>
              <a:defRPr sz="2000">
                <a:solidFill>
                  <a:schemeClr val="tx1"/>
                </a:solidFill>
                <a:latin typeface="Arial" pitchFamily="34" charset="0"/>
                <a:ea typeface="MS PGothic" pitchFamily="34" charset="-128"/>
              </a:defRPr>
            </a:lvl5pPr>
            <a:lvl6pPr marL="2514600" indent="-228600"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fontAlgn="base" hangingPunct="1">
              <a:spcBef>
                <a:spcPct val="0"/>
              </a:spcBef>
              <a:spcAft>
                <a:spcPct val="0"/>
              </a:spcAft>
              <a:buFontTx/>
              <a:buNone/>
            </a:pPr>
            <a:r>
              <a:rPr lang="en-US" altLang="en-US" sz="2800" b="1" dirty="0">
                <a:solidFill>
                  <a:srgbClr val="FFFFFF"/>
                </a:solidFill>
                <a:latin typeface="Trade Gothic "/>
                <a:cs typeface="Arial" pitchFamily="34" charset="0"/>
              </a:rPr>
              <a:t>Enables decision making </a:t>
            </a:r>
            <a:r>
              <a:rPr lang="en-US" altLang="en-US" sz="2800" b="1" dirty="0" smtClean="0">
                <a:solidFill>
                  <a:srgbClr val="FFFFFF"/>
                </a:solidFill>
                <a:latin typeface="Trade Gothic "/>
                <a:cs typeface="Arial" pitchFamily="34" charset="0"/>
              </a:rPr>
              <a:t>&amp; </a:t>
            </a:r>
            <a:r>
              <a:rPr lang="en-US" altLang="en-US" sz="2800" b="1" dirty="0">
                <a:solidFill>
                  <a:srgbClr val="FFFFFF"/>
                </a:solidFill>
                <a:latin typeface="Trade Gothic "/>
                <a:cs typeface="Arial" pitchFamily="34" charset="0"/>
              </a:rPr>
              <a:t>science</a:t>
            </a:r>
          </a:p>
        </p:txBody>
      </p:sp>
      <p:grpSp>
        <p:nvGrpSpPr>
          <p:cNvPr id="34821" name="Group 7"/>
          <p:cNvGrpSpPr>
            <a:grpSpLocks/>
          </p:cNvGrpSpPr>
          <p:nvPr/>
        </p:nvGrpSpPr>
        <p:grpSpPr bwMode="auto">
          <a:xfrm>
            <a:off x="395288" y="1050925"/>
            <a:ext cx="8880475" cy="4792663"/>
            <a:chOff x="525786" y="1418638"/>
            <a:chExt cx="11830166" cy="6384016"/>
          </a:xfrm>
        </p:grpSpPr>
        <p:sp>
          <p:nvSpPr>
            <p:cNvPr id="34825" name="TextBox 2"/>
            <p:cNvSpPr txBox="1">
              <a:spLocks noChangeArrowheads="1"/>
            </p:cNvSpPr>
            <p:nvPr/>
          </p:nvSpPr>
          <p:spPr bwMode="auto">
            <a:xfrm>
              <a:off x="631014" y="1418638"/>
              <a:ext cx="1012629" cy="49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09638" eaLnBrk="0" hangingPunct="0">
                <a:spcBef>
                  <a:spcPct val="20000"/>
                </a:spcBef>
                <a:buChar char="•"/>
                <a:defRPr sz="3200">
                  <a:solidFill>
                    <a:schemeClr val="tx1"/>
                  </a:solidFill>
                  <a:latin typeface="Arial" pitchFamily="34" charset="0"/>
                  <a:ea typeface="MS PGothic" pitchFamily="34" charset="-128"/>
                </a:defRPr>
              </a:lvl1pPr>
              <a:lvl2pPr marL="742950" indent="-285750" defTabSz="909638" eaLnBrk="0" hangingPunct="0">
                <a:spcBef>
                  <a:spcPct val="20000"/>
                </a:spcBef>
                <a:buChar char="–"/>
                <a:defRPr sz="2800">
                  <a:solidFill>
                    <a:schemeClr val="tx1"/>
                  </a:solidFill>
                  <a:latin typeface="Arial" pitchFamily="34" charset="0"/>
                  <a:ea typeface="MS PGothic" pitchFamily="34" charset="-128"/>
                </a:defRPr>
              </a:lvl2pPr>
              <a:lvl3pPr marL="1143000" indent="-228600" defTabSz="909638" eaLnBrk="0" hangingPunct="0">
                <a:spcBef>
                  <a:spcPct val="20000"/>
                </a:spcBef>
                <a:buChar char="•"/>
                <a:defRPr sz="2400">
                  <a:solidFill>
                    <a:schemeClr val="tx1"/>
                  </a:solidFill>
                  <a:latin typeface="Arial" pitchFamily="34" charset="0"/>
                  <a:ea typeface="MS PGothic" pitchFamily="34" charset="-128"/>
                </a:defRPr>
              </a:lvl3pPr>
              <a:lvl4pPr marL="1600200" indent="-228600" defTabSz="909638" eaLnBrk="0" hangingPunct="0">
                <a:spcBef>
                  <a:spcPct val="20000"/>
                </a:spcBef>
                <a:buChar char="–"/>
                <a:defRPr sz="2000">
                  <a:solidFill>
                    <a:schemeClr val="tx1"/>
                  </a:solidFill>
                  <a:latin typeface="Arial" pitchFamily="34" charset="0"/>
                  <a:ea typeface="MS PGothic" pitchFamily="34" charset="-128"/>
                </a:defRPr>
              </a:lvl4pPr>
              <a:lvl5pPr marL="2057400" indent="-228600" defTabSz="909638" eaLnBrk="0" hangingPunct="0">
                <a:spcBef>
                  <a:spcPct val="20000"/>
                </a:spcBef>
                <a:buChar char="»"/>
                <a:defRPr sz="2000">
                  <a:solidFill>
                    <a:schemeClr val="tx1"/>
                  </a:solidFill>
                  <a:latin typeface="Arial" pitchFamily="34" charset="0"/>
                  <a:ea typeface="MS PGothic" pitchFamily="34" charset="-128"/>
                </a:defRPr>
              </a:lvl5pPr>
              <a:lvl6pPr marL="2514600" indent="-228600"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fontAlgn="base" hangingPunct="1">
                <a:spcBef>
                  <a:spcPct val="0"/>
                </a:spcBef>
                <a:spcAft>
                  <a:spcPct val="0"/>
                </a:spcAft>
                <a:buFontTx/>
                <a:buNone/>
              </a:pPr>
              <a:r>
                <a:rPr lang="en-US" altLang="en-US" sz="1800" b="1" dirty="0">
                  <a:solidFill>
                    <a:srgbClr val="002060"/>
                  </a:solidFill>
                  <a:latin typeface="Calibri" pitchFamily="34" charset="0"/>
                  <a:cs typeface="Arial" pitchFamily="34" charset="0"/>
                </a:rPr>
                <a:t>WHO:</a:t>
              </a:r>
            </a:p>
          </p:txBody>
        </p:sp>
        <p:grpSp>
          <p:nvGrpSpPr>
            <p:cNvPr id="34826" name="Group 6"/>
            <p:cNvGrpSpPr>
              <a:grpSpLocks/>
            </p:cNvGrpSpPr>
            <p:nvPr/>
          </p:nvGrpSpPr>
          <p:grpSpPr bwMode="auto">
            <a:xfrm>
              <a:off x="5022850" y="4525837"/>
              <a:ext cx="7333102" cy="3276817"/>
              <a:chOff x="5606962" y="4695781"/>
              <a:chExt cx="7333102" cy="3276817"/>
            </a:xfrm>
          </p:grpSpPr>
          <p:sp>
            <p:nvSpPr>
              <p:cNvPr id="17" name="Rectangle 16"/>
              <p:cNvSpPr/>
              <p:nvPr/>
            </p:nvSpPr>
            <p:spPr bwMode="auto">
              <a:xfrm>
                <a:off x="5978158" y="4694948"/>
                <a:ext cx="6589702" cy="32417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defTabSz="685264" eaLnBrk="0" fontAlgn="base" hangingPunct="0">
                  <a:spcBef>
                    <a:spcPct val="0"/>
                  </a:spcBef>
                  <a:spcAft>
                    <a:spcPct val="0"/>
                  </a:spcAft>
                  <a:defRPr/>
                </a:pPr>
                <a:endParaRPr lang="en-US" dirty="0">
                  <a:solidFill>
                    <a:srgbClr val="000000"/>
                  </a:solidFill>
                  <a:cs typeface="Arial" pitchFamily="34" charset="0"/>
                </a:endParaRPr>
              </a:p>
            </p:txBody>
          </p:sp>
          <p:sp>
            <p:nvSpPr>
              <p:cNvPr id="34834" name="Rectangle 12"/>
              <p:cNvSpPr>
                <a:spLocks noChangeArrowheads="1"/>
              </p:cNvSpPr>
              <p:nvPr/>
            </p:nvSpPr>
            <p:spPr bwMode="auto">
              <a:xfrm>
                <a:off x="5606820" y="4857513"/>
                <a:ext cx="7333244" cy="311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9" tIns="60894" rIns="121789" bIns="60894">
                <a:spAutoFit/>
              </a:bodyPr>
              <a:lstStyle>
                <a:lvl1pPr marL="342900" indent="-342900" defTabSz="909638" eaLnBrk="0" hangingPunct="0">
                  <a:spcBef>
                    <a:spcPct val="20000"/>
                  </a:spcBef>
                  <a:buChar char="•"/>
                  <a:defRPr sz="3200">
                    <a:solidFill>
                      <a:schemeClr val="tx1"/>
                    </a:solidFill>
                    <a:latin typeface="Arial" pitchFamily="34" charset="0"/>
                    <a:ea typeface="MS PGothic" pitchFamily="34" charset="-128"/>
                  </a:defRPr>
                </a:lvl1pPr>
                <a:lvl2pPr marL="742950" indent="-285750" defTabSz="909638" eaLnBrk="0" hangingPunct="0">
                  <a:spcBef>
                    <a:spcPct val="20000"/>
                  </a:spcBef>
                  <a:buChar char="–"/>
                  <a:defRPr sz="2800">
                    <a:solidFill>
                      <a:schemeClr val="tx1"/>
                    </a:solidFill>
                    <a:latin typeface="Arial" pitchFamily="34" charset="0"/>
                    <a:ea typeface="MS PGothic" pitchFamily="34" charset="-128"/>
                  </a:defRPr>
                </a:lvl2pPr>
                <a:lvl3pPr marL="1143000" indent="-228600" defTabSz="909638" eaLnBrk="0" hangingPunct="0">
                  <a:spcBef>
                    <a:spcPct val="20000"/>
                  </a:spcBef>
                  <a:buChar char="•"/>
                  <a:defRPr sz="2400">
                    <a:solidFill>
                      <a:schemeClr val="tx1"/>
                    </a:solidFill>
                    <a:latin typeface="Arial" pitchFamily="34" charset="0"/>
                    <a:ea typeface="MS PGothic" pitchFamily="34" charset="-128"/>
                  </a:defRPr>
                </a:lvl3pPr>
                <a:lvl4pPr marL="4763" indent="338138" defTabSz="909638" eaLnBrk="0" hangingPunct="0">
                  <a:spcBef>
                    <a:spcPct val="20000"/>
                  </a:spcBef>
                  <a:buChar char="–"/>
                  <a:defRPr sz="2000">
                    <a:solidFill>
                      <a:schemeClr val="tx1"/>
                    </a:solidFill>
                    <a:latin typeface="Arial" pitchFamily="34" charset="0"/>
                    <a:ea typeface="MS PGothic" pitchFamily="34" charset="-128"/>
                  </a:defRPr>
                </a:lvl4pPr>
                <a:lvl5pPr marL="461963" indent="338138" defTabSz="909638" eaLnBrk="0" hangingPunct="0">
                  <a:spcBef>
                    <a:spcPct val="20000"/>
                  </a:spcBef>
                  <a:buChar char="»"/>
                  <a:defRPr sz="2000">
                    <a:solidFill>
                      <a:schemeClr val="tx1"/>
                    </a:solidFill>
                    <a:latin typeface="Arial" pitchFamily="34" charset="0"/>
                    <a:ea typeface="MS PGothic" pitchFamily="34" charset="-128"/>
                  </a:defRPr>
                </a:lvl5pPr>
                <a:lvl6pPr marL="919163" indent="338138"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1376363" indent="338138"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1833563" indent="338138"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2290763" indent="338138" defTabSz="909638"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lvl="4" algn="ctr" eaLnBrk="1" fontAlgn="base" hangingPunct="1">
                  <a:spcBef>
                    <a:spcPct val="0"/>
                  </a:spcBef>
                  <a:spcAft>
                    <a:spcPct val="0"/>
                  </a:spcAft>
                  <a:buFontTx/>
                  <a:buNone/>
                </a:pPr>
                <a:r>
                  <a:rPr lang="en-US" altLang="en-US" sz="1800" b="1" dirty="0">
                    <a:solidFill>
                      <a:srgbClr val="002060"/>
                    </a:solidFill>
                    <a:latin typeface="Calibri" pitchFamily="34" charset="0"/>
                    <a:cs typeface="Arial" pitchFamily="34" charset="0"/>
                  </a:rPr>
                  <a:t>WHY: 7 Societal Goals, 1 System </a:t>
                </a:r>
              </a:p>
              <a:p>
                <a:pPr lvl="3" eaLnBrk="1" fontAlgn="base" hangingPunct="1">
                  <a:spcBef>
                    <a:spcPct val="0"/>
                  </a:spcBef>
                  <a:spcAft>
                    <a:spcPct val="0"/>
                  </a:spcAft>
                  <a:buFontTx/>
                  <a:buNone/>
                </a:pPr>
                <a:r>
                  <a:rPr lang="en-US" altLang="en-US" sz="1800" dirty="0">
                    <a:solidFill>
                      <a:srgbClr val="002060"/>
                    </a:solidFill>
                    <a:latin typeface="Calibri" pitchFamily="34" charset="0"/>
                    <a:cs typeface="Arial" pitchFamily="34" charset="0"/>
                  </a:rPr>
                  <a:t>Predictions of </a:t>
                </a:r>
                <a:r>
                  <a:rPr lang="en-US" altLang="en-US" sz="1800" b="1" dirty="0">
                    <a:solidFill>
                      <a:srgbClr val="002060"/>
                    </a:solidFill>
                    <a:latin typeface="Calibri" pitchFamily="34" charset="0"/>
                    <a:cs typeface="Arial" pitchFamily="34" charset="0"/>
                  </a:rPr>
                  <a:t>climate change</a:t>
                </a:r>
                <a:r>
                  <a:rPr lang="en-US" altLang="en-US" sz="1800" dirty="0">
                    <a:solidFill>
                      <a:srgbClr val="002060"/>
                    </a:solidFill>
                    <a:latin typeface="Calibri" pitchFamily="34" charset="0"/>
                    <a:cs typeface="Arial" pitchFamily="34" charset="0"/>
                  </a:rPr>
                  <a:t> </a:t>
                </a:r>
                <a:r>
                  <a:rPr lang="en-US" altLang="en-US" sz="1800" b="1" dirty="0">
                    <a:solidFill>
                      <a:srgbClr val="002060"/>
                    </a:solidFill>
                    <a:latin typeface="Calibri" pitchFamily="34" charset="0"/>
                    <a:cs typeface="Arial" pitchFamily="34" charset="0"/>
                  </a:rPr>
                  <a:t>and weather</a:t>
                </a:r>
                <a:endParaRPr lang="en-US" altLang="en-US" sz="1800" dirty="0">
                  <a:solidFill>
                    <a:srgbClr val="002060"/>
                  </a:solidFill>
                  <a:latin typeface="Calibri" pitchFamily="34" charset="0"/>
                  <a:cs typeface="Arial" pitchFamily="34" charset="0"/>
                </a:endParaRPr>
              </a:p>
              <a:p>
                <a:pPr lvl="3" eaLnBrk="1" fontAlgn="base" hangingPunct="1">
                  <a:spcBef>
                    <a:spcPct val="0"/>
                  </a:spcBef>
                  <a:spcAft>
                    <a:spcPct val="0"/>
                  </a:spcAft>
                  <a:buFontTx/>
                  <a:buNone/>
                </a:pPr>
                <a:r>
                  <a:rPr lang="en-US" altLang="en-US" sz="1800" dirty="0">
                    <a:solidFill>
                      <a:srgbClr val="002060"/>
                    </a:solidFill>
                    <a:latin typeface="Calibri" pitchFamily="34" charset="0"/>
                    <a:cs typeface="Arial" pitchFamily="34" charset="0"/>
                  </a:rPr>
                  <a:t>Safety and efficiency of </a:t>
                </a:r>
                <a:r>
                  <a:rPr lang="en-US" altLang="en-US" sz="1800" b="1" dirty="0">
                    <a:solidFill>
                      <a:srgbClr val="002060"/>
                    </a:solidFill>
                    <a:latin typeface="Calibri" pitchFamily="34" charset="0"/>
                    <a:cs typeface="Arial" pitchFamily="34" charset="0"/>
                  </a:rPr>
                  <a:t>maritime operations</a:t>
                </a:r>
                <a:endParaRPr lang="en-US" altLang="en-US" sz="1800" dirty="0">
                  <a:solidFill>
                    <a:srgbClr val="002060"/>
                  </a:solidFill>
                  <a:latin typeface="Calibri" pitchFamily="34" charset="0"/>
                  <a:cs typeface="Arial" pitchFamily="34" charset="0"/>
                </a:endParaRPr>
              </a:p>
              <a:p>
                <a:pPr lvl="3" eaLnBrk="1" fontAlgn="base" hangingPunct="1">
                  <a:spcBef>
                    <a:spcPct val="0"/>
                  </a:spcBef>
                  <a:spcAft>
                    <a:spcPct val="0"/>
                  </a:spcAft>
                  <a:buFontTx/>
                  <a:buNone/>
                </a:pPr>
                <a:r>
                  <a:rPr lang="en-US" altLang="en-US" sz="1800" dirty="0">
                    <a:solidFill>
                      <a:srgbClr val="002060"/>
                    </a:solidFill>
                    <a:latin typeface="Calibri" pitchFamily="34" charset="0"/>
                    <a:cs typeface="Arial" pitchFamily="34" charset="0"/>
                  </a:rPr>
                  <a:t>Forecasts of </a:t>
                </a:r>
                <a:r>
                  <a:rPr lang="en-US" altLang="en-US" sz="1800" b="1" dirty="0">
                    <a:solidFill>
                      <a:srgbClr val="002060"/>
                    </a:solidFill>
                    <a:latin typeface="Calibri" pitchFamily="34" charset="0"/>
                    <a:cs typeface="Arial" pitchFamily="34" charset="0"/>
                  </a:rPr>
                  <a:t>natural hazards</a:t>
                </a:r>
                <a:endParaRPr lang="en-US" altLang="en-US" sz="1800" dirty="0">
                  <a:solidFill>
                    <a:srgbClr val="002060"/>
                  </a:solidFill>
                  <a:latin typeface="Calibri" pitchFamily="34" charset="0"/>
                  <a:cs typeface="Arial" pitchFamily="34" charset="0"/>
                </a:endParaRPr>
              </a:p>
              <a:p>
                <a:pPr lvl="3" eaLnBrk="1" fontAlgn="base" hangingPunct="1">
                  <a:spcBef>
                    <a:spcPct val="0"/>
                  </a:spcBef>
                  <a:spcAft>
                    <a:spcPct val="0"/>
                  </a:spcAft>
                  <a:buFontTx/>
                  <a:buNone/>
                </a:pPr>
                <a:r>
                  <a:rPr lang="en-US" altLang="en-US" sz="1800" dirty="0">
                    <a:solidFill>
                      <a:srgbClr val="002060"/>
                    </a:solidFill>
                    <a:latin typeface="Calibri" pitchFamily="34" charset="0"/>
                    <a:cs typeface="Arial" pitchFamily="34" charset="0"/>
                  </a:rPr>
                  <a:t>Improve </a:t>
                </a:r>
                <a:r>
                  <a:rPr lang="en-US" altLang="en-US" sz="1800" b="1" dirty="0">
                    <a:solidFill>
                      <a:srgbClr val="002060"/>
                    </a:solidFill>
                    <a:latin typeface="Calibri" pitchFamily="34" charset="0"/>
                    <a:cs typeface="Arial" pitchFamily="34" charset="0"/>
                  </a:rPr>
                  <a:t>homeland security</a:t>
                </a:r>
                <a:r>
                  <a:rPr lang="en-US" altLang="en-US" sz="1800" dirty="0">
                    <a:solidFill>
                      <a:srgbClr val="002060"/>
                    </a:solidFill>
                    <a:latin typeface="Calibri" pitchFamily="34" charset="0"/>
                    <a:cs typeface="Arial" pitchFamily="34" charset="0"/>
                  </a:rPr>
                  <a:t> </a:t>
                </a:r>
              </a:p>
              <a:p>
                <a:pPr lvl="3" eaLnBrk="1" fontAlgn="base" hangingPunct="1">
                  <a:spcBef>
                    <a:spcPct val="0"/>
                  </a:spcBef>
                  <a:spcAft>
                    <a:spcPct val="0"/>
                  </a:spcAft>
                  <a:buFontTx/>
                  <a:buNone/>
                </a:pPr>
                <a:r>
                  <a:rPr lang="en-US" altLang="en-US" sz="1800" dirty="0">
                    <a:solidFill>
                      <a:srgbClr val="002060"/>
                    </a:solidFill>
                    <a:latin typeface="Calibri" pitchFamily="34" charset="0"/>
                    <a:cs typeface="Arial" pitchFamily="34" charset="0"/>
                  </a:rPr>
                  <a:t>Minimize </a:t>
                </a:r>
                <a:r>
                  <a:rPr lang="en-US" altLang="en-US" sz="1800" b="1" dirty="0">
                    <a:solidFill>
                      <a:srgbClr val="002060"/>
                    </a:solidFill>
                    <a:latin typeface="Calibri" pitchFamily="34" charset="0"/>
                    <a:cs typeface="Arial" pitchFamily="34" charset="0"/>
                  </a:rPr>
                  <a:t>public health risks</a:t>
                </a:r>
                <a:r>
                  <a:rPr lang="en-US" altLang="en-US" sz="1800" dirty="0">
                    <a:solidFill>
                      <a:srgbClr val="002060"/>
                    </a:solidFill>
                    <a:latin typeface="Calibri" pitchFamily="34" charset="0"/>
                    <a:cs typeface="Arial" pitchFamily="34" charset="0"/>
                  </a:rPr>
                  <a:t> </a:t>
                </a:r>
              </a:p>
              <a:p>
                <a:pPr lvl="3" eaLnBrk="1" fontAlgn="base" hangingPunct="1">
                  <a:spcBef>
                    <a:spcPct val="0"/>
                  </a:spcBef>
                  <a:spcAft>
                    <a:spcPct val="0"/>
                  </a:spcAft>
                  <a:buFontTx/>
                  <a:buNone/>
                </a:pPr>
                <a:r>
                  <a:rPr lang="en-US" altLang="en-US" sz="1800" dirty="0">
                    <a:solidFill>
                      <a:srgbClr val="002060"/>
                    </a:solidFill>
                    <a:latin typeface="Calibri" pitchFamily="34" charset="0"/>
                    <a:cs typeface="Arial" pitchFamily="34" charset="0"/>
                  </a:rPr>
                  <a:t>Protect and restore </a:t>
                </a:r>
                <a:r>
                  <a:rPr lang="en-US" altLang="en-US" sz="1800" b="1" dirty="0">
                    <a:solidFill>
                      <a:srgbClr val="002060"/>
                    </a:solidFill>
                    <a:latin typeface="Calibri" pitchFamily="34" charset="0"/>
                    <a:cs typeface="Arial" pitchFamily="34" charset="0"/>
                  </a:rPr>
                  <a:t>healthy coastal ecosystems</a:t>
                </a:r>
                <a:endParaRPr lang="en-US" altLang="en-US" sz="1800" dirty="0">
                  <a:solidFill>
                    <a:srgbClr val="002060"/>
                  </a:solidFill>
                  <a:latin typeface="Calibri" pitchFamily="34" charset="0"/>
                  <a:cs typeface="Arial" pitchFamily="34" charset="0"/>
                </a:endParaRPr>
              </a:p>
              <a:p>
                <a:pPr lvl="3" eaLnBrk="1" fontAlgn="base" hangingPunct="1">
                  <a:spcBef>
                    <a:spcPct val="0"/>
                  </a:spcBef>
                  <a:spcAft>
                    <a:spcPct val="0"/>
                  </a:spcAft>
                  <a:buFontTx/>
                  <a:buNone/>
                </a:pPr>
                <a:r>
                  <a:rPr lang="en-US" altLang="en-US" sz="1800" dirty="0">
                    <a:solidFill>
                      <a:srgbClr val="002060"/>
                    </a:solidFill>
                    <a:latin typeface="Calibri" pitchFamily="34" charset="0"/>
                    <a:cs typeface="Arial" pitchFamily="34" charset="0"/>
                  </a:rPr>
                  <a:t>Sustain living marine</a:t>
                </a:r>
                <a:r>
                  <a:rPr lang="en-US" altLang="en-US" sz="1800" b="1" dirty="0">
                    <a:solidFill>
                      <a:srgbClr val="002060"/>
                    </a:solidFill>
                    <a:latin typeface="Calibri" pitchFamily="34" charset="0"/>
                    <a:cs typeface="Arial" pitchFamily="34" charset="0"/>
                  </a:rPr>
                  <a:t> resources</a:t>
                </a:r>
                <a:endParaRPr lang="en-US" altLang="en-US" sz="1800" dirty="0">
                  <a:solidFill>
                    <a:srgbClr val="002060"/>
                  </a:solidFill>
                  <a:latin typeface="Calibri" pitchFamily="34" charset="0"/>
                  <a:cs typeface="Arial" pitchFamily="34" charset="0"/>
                </a:endParaRPr>
              </a:p>
            </p:txBody>
          </p:sp>
        </p:grpSp>
        <p:grpSp>
          <p:nvGrpSpPr>
            <p:cNvPr id="34827" name="Group 5"/>
            <p:cNvGrpSpPr>
              <a:grpSpLocks/>
            </p:cNvGrpSpPr>
            <p:nvPr/>
          </p:nvGrpSpPr>
          <p:grpSpPr bwMode="auto">
            <a:xfrm>
              <a:off x="7079537" y="1432767"/>
              <a:ext cx="4579852" cy="2731940"/>
              <a:chOff x="7079537" y="1737567"/>
              <a:chExt cx="4579852" cy="2731940"/>
            </a:xfrm>
          </p:grpSpPr>
          <p:sp>
            <p:nvSpPr>
              <p:cNvPr id="4" name="Rectangle 3"/>
              <p:cNvSpPr/>
              <p:nvPr/>
            </p:nvSpPr>
            <p:spPr bwMode="auto">
              <a:xfrm>
                <a:off x="7079537" y="1738241"/>
                <a:ext cx="4390316" cy="273208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defTabSz="685264" eaLnBrk="0" fontAlgn="base" hangingPunct="0">
                  <a:spcBef>
                    <a:spcPct val="0"/>
                  </a:spcBef>
                  <a:spcAft>
                    <a:spcPct val="0"/>
                  </a:spcAft>
                  <a:defRPr/>
                </a:pPr>
                <a:endParaRPr lang="en-US" dirty="0">
                  <a:solidFill>
                    <a:srgbClr val="000000"/>
                  </a:solidFill>
                  <a:cs typeface="Arial" pitchFamily="34" charset="0"/>
                </a:endParaRPr>
              </a:p>
            </p:txBody>
          </p:sp>
          <p:sp>
            <p:nvSpPr>
              <p:cNvPr id="30734" name="TextBox 11"/>
              <p:cNvSpPr txBox="1">
                <a:spLocks noChangeArrowheads="1"/>
              </p:cNvSpPr>
              <p:nvPr/>
            </p:nvSpPr>
            <p:spPr bwMode="auto">
              <a:xfrm>
                <a:off x="7326969" y="1763616"/>
                <a:ext cx="4333216" cy="27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09638" eaLnBrk="0" hangingPunct="0">
                  <a:defRPr>
                    <a:solidFill>
                      <a:schemeClr val="tx1"/>
                    </a:solidFill>
                    <a:latin typeface="Calibri" pitchFamily="34" charset="0"/>
                    <a:cs typeface="Arial" charset="0"/>
                  </a:defRPr>
                </a:lvl1pPr>
                <a:lvl2pPr marL="742950" indent="-285750" defTabSz="909638" eaLnBrk="0" hangingPunct="0">
                  <a:defRPr>
                    <a:solidFill>
                      <a:schemeClr val="tx1"/>
                    </a:solidFill>
                    <a:latin typeface="Calibri" pitchFamily="34" charset="0"/>
                    <a:cs typeface="Arial" charset="0"/>
                  </a:defRPr>
                </a:lvl2pPr>
                <a:lvl3pPr marL="1143000" indent="-228600" defTabSz="909638" eaLnBrk="0" hangingPunct="0">
                  <a:defRPr>
                    <a:solidFill>
                      <a:schemeClr val="tx1"/>
                    </a:solidFill>
                    <a:latin typeface="Calibri" pitchFamily="34" charset="0"/>
                    <a:cs typeface="Arial" charset="0"/>
                  </a:defRPr>
                </a:lvl3pPr>
                <a:lvl4pPr marL="1600200" indent="-228600" defTabSz="909638" eaLnBrk="0" hangingPunct="0">
                  <a:defRPr>
                    <a:solidFill>
                      <a:schemeClr val="tx1"/>
                    </a:solidFill>
                    <a:latin typeface="Calibri" pitchFamily="34" charset="0"/>
                    <a:cs typeface="Arial" charset="0"/>
                  </a:defRPr>
                </a:lvl4pPr>
                <a:lvl5pPr marL="2057400" indent="-228600" defTabSz="909638" eaLnBrk="0" hangingPunct="0">
                  <a:defRPr>
                    <a:solidFill>
                      <a:schemeClr val="tx1"/>
                    </a:solidFill>
                    <a:latin typeface="Calibri" pitchFamily="34" charset="0"/>
                    <a:cs typeface="Arial" charset="0"/>
                  </a:defRPr>
                </a:lvl5pPr>
                <a:lvl6pPr marL="2514600" indent="-228600" defTabSz="909638" eaLnBrk="0" fontAlgn="base" hangingPunct="0">
                  <a:spcBef>
                    <a:spcPct val="0"/>
                  </a:spcBef>
                  <a:spcAft>
                    <a:spcPct val="0"/>
                  </a:spcAft>
                  <a:defRPr>
                    <a:solidFill>
                      <a:schemeClr val="tx1"/>
                    </a:solidFill>
                    <a:latin typeface="Calibri" pitchFamily="34" charset="0"/>
                    <a:cs typeface="Arial" charset="0"/>
                  </a:defRPr>
                </a:lvl6pPr>
                <a:lvl7pPr marL="2971800" indent="-228600" defTabSz="909638" eaLnBrk="0" fontAlgn="base" hangingPunct="0">
                  <a:spcBef>
                    <a:spcPct val="0"/>
                  </a:spcBef>
                  <a:spcAft>
                    <a:spcPct val="0"/>
                  </a:spcAft>
                  <a:defRPr>
                    <a:solidFill>
                      <a:schemeClr val="tx1"/>
                    </a:solidFill>
                    <a:latin typeface="Calibri" pitchFamily="34" charset="0"/>
                    <a:cs typeface="Arial" charset="0"/>
                  </a:defRPr>
                </a:lvl7pPr>
                <a:lvl8pPr marL="3429000" indent="-228600" defTabSz="909638" eaLnBrk="0" fontAlgn="base" hangingPunct="0">
                  <a:spcBef>
                    <a:spcPct val="0"/>
                  </a:spcBef>
                  <a:spcAft>
                    <a:spcPct val="0"/>
                  </a:spcAft>
                  <a:defRPr>
                    <a:solidFill>
                      <a:schemeClr val="tx1"/>
                    </a:solidFill>
                    <a:latin typeface="Calibri" pitchFamily="34" charset="0"/>
                    <a:cs typeface="Arial" charset="0"/>
                  </a:defRPr>
                </a:lvl8pPr>
                <a:lvl9pPr marL="3886200" indent="-228600" defTabSz="909638"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r>
                  <a:rPr lang="en-US" b="1" dirty="0">
                    <a:solidFill>
                      <a:srgbClr val="002060"/>
                    </a:solidFill>
                  </a:rPr>
                  <a:t>WHAT:</a:t>
                </a:r>
              </a:p>
              <a:p>
                <a:pPr marL="285383" indent="-285383" eaLnBrk="1" fontAlgn="base" hangingPunct="1">
                  <a:spcBef>
                    <a:spcPct val="0"/>
                  </a:spcBef>
                  <a:spcAft>
                    <a:spcPct val="0"/>
                  </a:spcAft>
                  <a:buFont typeface="Calibri" pitchFamily="34" charset="0"/>
                  <a:buChar char="–"/>
                  <a:defRPr/>
                </a:pPr>
                <a:r>
                  <a:rPr lang="en-US" b="1" dirty="0">
                    <a:solidFill>
                      <a:srgbClr val="002060"/>
                    </a:solidFill>
                  </a:rPr>
                  <a:t>Observation</a:t>
                </a:r>
              </a:p>
              <a:p>
                <a:pPr marL="285383" indent="-285383" eaLnBrk="1" fontAlgn="base" hangingPunct="1">
                  <a:spcBef>
                    <a:spcPct val="0"/>
                  </a:spcBef>
                  <a:spcAft>
                    <a:spcPct val="0"/>
                  </a:spcAft>
                  <a:buFont typeface="Calibri" pitchFamily="34" charset="0"/>
                  <a:buChar char="–"/>
                  <a:defRPr/>
                </a:pPr>
                <a:r>
                  <a:rPr lang="en-US" b="1" dirty="0">
                    <a:solidFill>
                      <a:srgbClr val="002060"/>
                    </a:solidFill>
                  </a:rPr>
                  <a:t>Data Management</a:t>
                </a:r>
              </a:p>
              <a:p>
                <a:pPr marL="285383" indent="-285383" eaLnBrk="1" fontAlgn="base" hangingPunct="1">
                  <a:spcBef>
                    <a:spcPct val="0"/>
                  </a:spcBef>
                  <a:spcAft>
                    <a:spcPct val="0"/>
                  </a:spcAft>
                  <a:buFont typeface="Calibri" pitchFamily="34" charset="0"/>
                  <a:buChar char="–"/>
                  <a:defRPr/>
                </a:pPr>
                <a:r>
                  <a:rPr lang="en-US" b="1" dirty="0">
                    <a:solidFill>
                      <a:srgbClr val="002060"/>
                    </a:solidFill>
                  </a:rPr>
                  <a:t>Modeling &amp; Analysis</a:t>
                </a:r>
              </a:p>
              <a:p>
                <a:pPr marL="285383" indent="-285383" eaLnBrk="1" fontAlgn="base" hangingPunct="1">
                  <a:spcBef>
                    <a:spcPct val="0"/>
                  </a:spcBef>
                  <a:spcAft>
                    <a:spcPct val="0"/>
                  </a:spcAft>
                  <a:buFont typeface="Calibri" pitchFamily="34" charset="0"/>
                  <a:buChar char="–"/>
                  <a:defRPr/>
                </a:pPr>
                <a:r>
                  <a:rPr lang="en-US" b="1" dirty="0">
                    <a:solidFill>
                      <a:srgbClr val="002060"/>
                    </a:solidFill>
                  </a:rPr>
                  <a:t>Research &amp; Development</a:t>
                </a:r>
              </a:p>
              <a:p>
                <a:pPr marL="285383" indent="-285383" eaLnBrk="1" fontAlgn="base" hangingPunct="1">
                  <a:spcBef>
                    <a:spcPct val="0"/>
                  </a:spcBef>
                  <a:spcAft>
                    <a:spcPct val="0"/>
                  </a:spcAft>
                  <a:buFont typeface="Calibri" pitchFamily="34" charset="0"/>
                  <a:buChar char="–"/>
                  <a:defRPr/>
                </a:pPr>
                <a:r>
                  <a:rPr lang="en-US" b="1" dirty="0">
                    <a:solidFill>
                      <a:srgbClr val="002060"/>
                    </a:solidFill>
                  </a:rPr>
                  <a:t>Education</a:t>
                </a:r>
              </a:p>
              <a:p>
                <a:pPr marL="285383" indent="-285383" eaLnBrk="1" fontAlgn="base" hangingPunct="1">
                  <a:spcBef>
                    <a:spcPct val="0"/>
                  </a:spcBef>
                  <a:spcAft>
                    <a:spcPct val="0"/>
                  </a:spcAft>
                  <a:buFont typeface="Calibri" pitchFamily="34" charset="0"/>
                  <a:buChar char="–"/>
                  <a:defRPr/>
                </a:pPr>
                <a:r>
                  <a:rPr lang="en-US" b="1" dirty="0">
                    <a:solidFill>
                      <a:srgbClr val="002060"/>
                    </a:solidFill>
                  </a:rPr>
                  <a:t>Management &amp; Governance </a:t>
                </a:r>
              </a:p>
            </p:txBody>
          </p:sp>
        </p:grpSp>
        <p:sp>
          <p:nvSpPr>
            <p:cNvPr id="16" name="Rectangle 15"/>
            <p:cNvSpPr/>
            <p:nvPr/>
          </p:nvSpPr>
          <p:spPr bwMode="auto">
            <a:xfrm>
              <a:off x="525786" y="6404894"/>
              <a:ext cx="3954668" cy="1378727"/>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algn="ctr" defTabSz="908731" fontAlgn="base">
                <a:spcBef>
                  <a:spcPct val="0"/>
                </a:spcBef>
                <a:spcAft>
                  <a:spcPct val="0"/>
                </a:spcAft>
                <a:defRPr/>
              </a:pPr>
              <a:r>
                <a:rPr lang="en-US" b="1" dirty="0">
                  <a:solidFill>
                    <a:srgbClr val="002060"/>
                  </a:solidFill>
                  <a:latin typeface="Calibri" pitchFamily="34" charset="0"/>
                  <a:cs typeface="Arial" pitchFamily="34" charset="0"/>
                </a:rPr>
                <a:t>WHERE:</a:t>
              </a:r>
            </a:p>
            <a:p>
              <a:pPr defTabSz="908731" fontAlgn="base">
                <a:spcBef>
                  <a:spcPct val="0"/>
                </a:spcBef>
                <a:spcAft>
                  <a:spcPct val="0"/>
                </a:spcAft>
                <a:defRPr/>
              </a:pPr>
              <a:r>
                <a:rPr lang="en-US" b="1" dirty="0">
                  <a:solidFill>
                    <a:srgbClr val="002060"/>
                  </a:solidFill>
                  <a:latin typeface="Calibri" pitchFamily="34" charset="0"/>
                  <a:cs typeface="Arial" pitchFamily="34" charset="0"/>
                </a:rPr>
                <a:t>  Global </a:t>
              </a:r>
            </a:p>
            <a:p>
              <a:pPr defTabSz="908731" fontAlgn="base">
                <a:spcBef>
                  <a:spcPct val="0"/>
                </a:spcBef>
                <a:spcAft>
                  <a:spcPct val="0"/>
                </a:spcAft>
                <a:defRPr/>
              </a:pPr>
              <a:r>
                <a:rPr lang="en-US" b="1" dirty="0">
                  <a:solidFill>
                    <a:srgbClr val="002060"/>
                  </a:solidFill>
                  <a:latin typeface="Calibri" pitchFamily="34" charset="0"/>
                  <a:cs typeface="Arial" pitchFamily="34" charset="0"/>
                </a:rPr>
                <a:t>  Coastal (EEZ to head of tide)</a:t>
              </a:r>
            </a:p>
          </p:txBody>
        </p:sp>
        <p:pic>
          <p:nvPicPr>
            <p:cNvPr id="348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014" y="3088852"/>
              <a:ext cx="3744208" cy="307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0"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60722" y="3368311"/>
              <a:ext cx="1714500" cy="15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4822"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049463" y="2708275"/>
            <a:ext cx="11842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5400" y="874713"/>
            <a:ext cx="3016250" cy="143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Content Placeholder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12713" y="987425"/>
            <a:ext cx="888365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819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264117" y="-152400"/>
            <a:ext cx="8583613" cy="1066800"/>
          </a:xfrm>
        </p:spPr>
        <p:txBody>
          <a:bodyPr/>
          <a:lstStyle/>
          <a:p>
            <a:r>
              <a:rPr lang="en-US" altLang="en-US" sz="2800" dirty="0" smtClean="0"/>
              <a:t>IOOS ATN Contribute to MBON and GEO BON</a:t>
            </a:r>
          </a:p>
        </p:txBody>
      </p:sp>
      <p:sp>
        <p:nvSpPr>
          <p:cNvPr id="3" name="Content Placeholder 2"/>
          <p:cNvSpPr>
            <a:spLocks noGrp="1"/>
          </p:cNvSpPr>
          <p:nvPr>
            <p:ph idx="1"/>
          </p:nvPr>
        </p:nvSpPr>
        <p:spPr>
          <a:xfrm>
            <a:off x="152400" y="914400"/>
            <a:ext cx="4995863" cy="5181600"/>
          </a:xfrm>
        </p:spPr>
        <p:txBody>
          <a:bodyPr/>
          <a:lstStyle/>
          <a:p>
            <a:pPr>
              <a:defRPr/>
            </a:pPr>
            <a:r>
              <a:rPr lang="en-US" sz="2800" dirty="0" smtClean="0">
                <a:ea typeface="+mn-ea"/>
              </a:rPr>
              <a:t>IOOS ATN to provide data and information on Marine Biodiversity (Aquatic species  presence and abundance) to meet: </a:t>
            </a:r>
          </a:p>
          <a:p>
            <a:pPr marL="0" indent="0">
              <a:buFontTx/>
              <a:buNone/>
              <a:defRPr/>
            </a:pPr>
            <a:r>
              <a:rPr lang="en-US" sz="2800" dirty="0" smtClean="0">
                <a:ea typeface="+mn-ea"/>
              </a:rPr>
              <a:t>     1- National MBON and       Biodiversity Targets </a:t>
            </a:r>
          </a:p>
          <a:p>
            <a:pPr marL="0" indent="0">
              <a:buFontTx/>
              <a:buNone/>
              <a:defRPr/>
            </a:pPr>
            <a:r>
              <a:rPr lang="en-US" sz="2800" dirty="0" smtClean="0">
                <a:ea typeface="+mn-ea"/>
              </a:rPr>
              <a:t>     2- International Biodiversity effort such as GEO BON and CBD Aichi Biodiversity Targets 2020.</a:t>
            </a:r>
          </a:p>
          <a:p>
            <a:pPr marL="0" indent="0">
              <a:buFontTx/>
              <a:buNone/>
              <a:defRPr/>
            </a:pPr>
            <a:endParaRPr lang="en-US" sz="2800" dirty="0" smtClean="0">
              <a:ea typeface="+mn-ea"/>
            </a:endParaRPr>
          </a:p>
          <a:p>
            <a:pPr marL="0" indent="0">
              <a:buFontTx/>
              <a:buNone/>
              <a:defRPr/>
            </a:pPr>
            <a:endParaRPr lang="en-US" sz="2800" dirty="0">
              <a:ea typeface="+mn-ea"/>
            </a:endParaRPr>
          </a:p>
        </p:txBody>
      </p:sp>
      <p:pic>
        <p:nvPicPr>
          <p:cNvPr id="6656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0188" y="2656480"/>
            <a:ext cx="3508375" cy="208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5"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1448" y="4376381"/>
            <a:ext cx="3567113" cy="186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6"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263" y="703855"/>
            <a:ext cx="36703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2903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143000"/>
          </a:xfrm>
        </p:spPr>
        <p:txBody>
          <a:bodyPr/>
          <a:lstStyle/>
          <a:p>
            <a:pPr eaLnBrk="1" hangingPunct="1"/>
            <a:r>
              <a:rPr lang="en-US" altLang="en-US" smtClean="0"/>
              <a:t>ATN in Apps</a:t>
            </a:r>
          </a:p>
        </p:txBody>
      </p:sp>
      <p:pic>
        <p:nvPicPr>
          <p:cNvPr id="39939" name="Picture 4" descr="5dd6f8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338" y="760413"/>
            <a:ext cx="364966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5dd6fe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3458308"/>
            <a:ext cx="35814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3831982"/>
            <a:ext cx="1905000" cy="187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2" name="TextBox 1"/>
          <p:cNvSpPr txBox="1">
            <a:spLocks noChangeArrowheads="1"/>
          </p:cNvSpPr>
          <p:nvPr/>
        </p:nvSpPr>
        <p:spPr bwMode="auto">
          <a:xfrm>
            <a:off x="5424487" y="5705232"/>
            <a:ext cx="2347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fontAlgn="base">
              <a:spcBef>
                <a:spcPct val="0"/>
              </a:spcBef>
              <a:spcAft>
                <a:spcPct val="0"/>
              </a:spcAft>
              <a:defRPr>
                <a:solidFill>
                  <a:schemeClr val="tx1"/>
                </a:solidFill>
                <a:latin typeface="Arial" charset="0"/>
                <a:ea typeface="MS PGothic" pitchFamily="34" charset="-128"/>
              </a:defRPr>
            </a:lvl6pPr>
            <a:lvl7pPr marL="2971800" indent="-228600" fontAlgn="base">
              <a:spcBef>
                <a:spcPct val="0"/>
              </a:spcBef>
              <a:spcAft>
                <a:spcPct val="0"/>
              </a:spcAft>
              <a:defRPr>
                <a:solidFill>
                  <a:schemeClr val="tx1"/>
                </a:solidFill>
                <a:latin typeface="Arial" charset="0"/>
                <a:ea typeface="MS PGothic" pitchFamily="34" charset="-128"/>
              </a:defRPr>
            </a:lvl7pPr>
            <a:lvl8pPr marL="3429000" indent="-228600" fontAlgn="base">
              <a:spcBef>
                <a:spcPct val="0"/>
              </a:spcBef>
              <a:spcAft>
                <a:spcPct val="0"/>
              </a:spcAft>
              <a:defRPr>
                <a:solidFill>
                  <a:schemeClr val="tx1"/>
                </a:solidFill>
                <a:latin typeface="Arial" charset="0"/>
                <a:ea typeface="MS PGothic" pitchFamily="34" charset="-128"/>
              </a:defRPr>
            </a:lvl8pPr>
            <a:lvl9pPr marL="3886200" indent="-228600" fontAlgn="base">
              <a:spcBef>
                <a:spcPct val="0"/>
              </a:spcBef>
              <a:spcAft>
                <a:spcPct val="0"/>
              </a:spcAft>
              <a:defRPr>
                <a:solidFill>
                  <a:schemeClr val="tx1"/>
                </a:solidFill>
                <a:latin typeface="Arial" charset="0"/>
                <a:ea typeface="MS PGothic" pitchFamily="34" charset="-128"/>
              </a:defRPr>
            </a:lvl9pPr>
          </a:lstStyle>
          <a:p>
            <a:r>
              <a:rPr lang="en-US" altLang="en-US" sz="1200" i="1" dirty="0">
                <a:solidFill>
                  <a:srgbClr val="000000"/>
                </a:solidFill>
              </a:rPr>
              <a:t>Source: GTOPP, Stanford Univ.</a:t>
            </a:r>
          </a:p>
        </p:txBody>
      </p:sp>
      <p:sp>
        <p:nvSpPr>
          <p:cNvPr id="39943" name="Rectangle 2"/>
          <p:cNvSpPr>
            <a:spLocks noChangeArrowheads="1"/>
          </p:cNvSpPr>
          <p:nvPr/>
        </p:nvSpPr>
        <p:spPr bwMode="auto">
          <a:xfrm>
            <a:off x="5505450" y="4008438"/>
            <a:ext cx="2019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fontAlgn="base">
              <a:spcBef>
                <a:spcPct val="0"/>
              </a:spcBef>
              <a:spcAft>
                <a:spcPct val="0"/>
              </a:spcAft>
              <a:defRPr>
                <a:solidFill>
                  <a:schemeClr val="tx1"/>
                </a:solidFill>
                <a:latin typeface="Arial" charset="0"/>
                <a:ea typeface="MS PGothic" pitchFamily="34" charset="-128"/>
              </a:defRPr>
            </a:lvl6pPr>
            <a:lvl7pPr marL="2971800" indent="-228600" fontAlgn="base">
              <a:spcBef>
                <a:spcPct val="0"/>
              </a:spcBef>
              <a:spcAft>
                <a:spcPct val="0"/>
              </a:spcAft>
              <a:defRPr>
                <a:solidFill>
                  <a:schemeClr val="tx1"/>
                </a:solidFill>
                <a:latin typeface="Arial" charset="0"/>
                <a:ea typeface="MS PGothic" pitchFamily="34" charset="-128"/>
              </a:defRPr>
            </a:lvl7pPr>
            <a:lvl8pPr marL="3429000" indent="-228600" fontAlgn="base">
              <a:spcBef>
                <a:spcPct val="0"/>
              </a:spcBef>
              <a:spcAft>
                <a:spcPct val="0"/>
              </a:spcAft>
              <a:defRPr>
                <a:solidFill>
                  <a:schemeClr val="tx1"/>
                </a:solidFill>
                <a:latin typeface="Arial" charset="0"/>
                <a:ea typeface="MS PGothic" pitchFamily="34" charset="-128"/>
              </a:defRPr>
            </a:lvl8pPr>
            <a:lvl9pPr marL="3886200" indent="-228600" fontAlgn="base">
              <a:spcBef>
                <a:spcPct val="0"/>
              </a:spcBef>
              <a:spcAft>
                <a:spcPct val="0"/>
              </a:spcAft>
              <a:defRPr>
                <a:solidFill>
                  <a:schemeClr val="tx1"/>
                </a:solidFill>
                <a:latin typeface="Arial" charset="0"/>
                <a:ea typeface="MS PGothic" pitchFamily="34" charset="-128"/>
              </a:defRPr>
            </a:lvl9pPr>
          </a:lstStyle>
          <a:p>
            <a:r>
              <a:rPr lang="en-US" altLang="en-US" sz="2400" b="1">
                <a:solidFill>
                  <a:srgbClr val="000000"/>
                </a:solidFill>
              </a:rPr>
              <a:t>Shark Net</a:t>
            </a:r>
          </a:p>
        </p:txBody>
      </p:sp>
      <p:pic>
        <p:nvPicPr>
          <p:cNvPr id="39944"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49688" y="857250"/>
            <a:ext cx="4437062" cy="271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5" name="TextBox 1"/>
          <p:cNvSpPr txBox="1">
            <a:spLocks noChangeArrowheads="1"/>
          </p:cNvSpPr>
          <p:nvPr/>
        </p:nvSpPr>
        <p:spPr bwMode="auto">
          <a:xfrm>
            <a:off x="6629400" y="35052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fontAlgn="base">
              <a:spcBef>
                <a:spcPct val="0"/>
              </a:spcBef>
              <a:spcAft>
                <a:spcPct val="0"/>
              </a:spcAft>
              <a:defRPr>
                <a:solidFill>
                  <a:schemeClr val="tx1"/>
                </a:solidFill>
                <a:latin typeface="Arial" charset="0"/>
                <a:ea typeface="MS PGothic" pitchFamily="34" charset="-128"/>
              </a:defRPr>
            </a:lvl6pPr>
            <a:lvl7pPr marL="2971800" indent="-228600" fontAlgn="base">
              <a:spcBef>
                <a:spcPct val="0"/>
              </a:spcBef>
              <a:spcAft>
                <a:spcPct val="0"/>
              </a:spcAft>
              <a:defRPr>
                <a:solidFill>
                  <a:schemeClr val="tx1"/>
                </a:solidFill>
                <a:latin typeface="Arial" charset="0"/>
                <a:ea typeface="MS PGothic" pitchFamily="34" charset="-128"/>
              </a:defRPr>
            </a:lvl7pPr>
            <a:lvl8pPr marL="3429000" indent="-228600" fontAlgn="base">
              <a:spcBef>
                <a:spcPct val="0"/>
              </a:spcBef>
              <a:spcAft>
                <a:spcPct val="0"/>
              </a:spcAft>
              <a:defRPr>
                <a:solidFill>
                  <a:schemeClr val="tx1"/>
                </a:solidFill>
                <a:latin typeface="Arial" charset="0"/>
                <a:ea typeface="MS PGothic" pitchFamily="34" charset="-128"/>
              </a:defRPr>
            </a:lvl8pPr>
            <a:lvl9pPr marL="3886200" indent="-228600" fontAlgn="base">
              <a:spcBef>
                <a:spcPct val="0"/>
              </a:spcBef>
              <a:spcAft>
                <a:spcPct val="0"/>
              </a:spcAft>
              <a:defRPr>
                <a:solidFill>
                  <a:schemeClr val="tx1"/>
                </a:solidFill>
                <a:latin typeface="Arial" charset="0"/>
                <a:ea typeface="MS PGothic" pitchFamily="34" charset="-128"/>
              </a:defRPr>
            </a:lvl9pPr>
          </a:lstStyle>
          <a:p>
            <a:r>
              <a:rPr lang="en-US" altLang="en-US" sz="1200" i="1"/>
              <a:t>Source: NOAA</a:t>
            </a:r>
          </a:p>
        </p:txBody>
      </p:sp>
      <p:pic>
        <p:nvPicPr>
          <p:cNvPr id="10" name="Picture 9" descr="iStock_000016993585_Sm.jpg"/>
          <p:cNvPicPr>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0" y="5985139"/>
            <a:ext cx="9144000" cy="868275"/>
          </a:xfrm>
          <a:prstGeom prst="rect">
            <a:avLst/>
          </a:prstGeom>
        </p:spPr>
      </p:pic>
      <p:pic>
        <p:nvPicPr>
          <p:cNvPr id="11" name="Picture 10" descr="OTNLogo_noDal_white.t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spTree>
    <p:extLst>
      <p:ext uri="{BB962C8B-B14F-4D97-AF65-F5344CB8AC3E}">
        <p14:creationId xmlns:p14="http://schemas.microsoft.com/office/powerpoint/2010/main" val="16469757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5" descr="t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2662" y="950170"/>
            <a:ext cx="7145677" cy="495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Stock_000016993585_Sm.jpg"/>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0" y="6036233"/>
            <a:ext cx="9144000" cy="868275"/>
          </a:xfrm>
          <a:prstGeom prst="rect">
            <a:avLst/>
          </a:prstGeom>
        </p:spPr>
      </p:pic>
      <p:pic>
        <p:nvPicPr>
          <p:cNvPr id="6" name="Picture 5" descr="OTNLogo_noDal_white.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spTree>
    <p:extLst>
      <p:ext uri="{BB962C8B-B14F-4D97-AF65-F5344CB8AC3E}">
        <p14:creationId xmlns:p14="http://schemas.microsoft.com/office/powerpoint/2010/main" val="7669684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16993585_Sm.jpg"/>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1724" y="-2"/>
            <a:ext cx="9144000" cy="6858001"/>
          </a:xfrm>
          <a:prstGeom prst="rect">
            <a:avLst/>
          </a:prstGeom>
        </p:spPr>
      </p:pic>
      <p:sp>
        <p:nvSpPr>
          <p:cNvPr id="8" name="Rectangle 7"/>
          <p:cNvSpPr/>
          <p:nvPr/>
        </p:nvSpPr>
        <p:spPr>
          <a:xfrm rot="5400000">
            <a:off x="4062762" y="1067374"/>
            <a:ext cx="5535012" cy="3400262"/>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572000" y="1859696"/>
            <a:ext cx="4572000" cy="2462213"/>
          </a:xfrm>
          <a:prstGeom prst="rect">
            <a:avLst/>
          </a:prstGeom>
        </p:spPr>
        <p:txBody>
          <a:bodyPr>
            <a:spAutoFit/>
          </a:bodyPr>
          <a:lstStyle/>
          <a:p>
            <a:pPr algn="r"/>
            <a:endParaRPr lang="en-US" sz="1400" dirty="0">
              <a:solidFill>
                <a:schemeClr val="bg1"/>
              </a:solidFill>
              <a:latin typeface="Trade Gothic LT Std Cn"/>
              <a:ea typeface="Adobe Gothic Std B" pitchFamily="34" charset="-128"/>
              <a:cs typeface="Trade Gothic LT Std Cn"/>
            </a:endParaRPr>
          </a:p>
          <a:p>
            <a:pPr algn="ctr"/>
            <a:r>
              <a:rPr lang="en-US" sz="1400" dirty="0" smtClean="0">
                <a:solidFill>
                  <a:schemeClr val="bg1"/>
                </a:solidFill>
                <a:latin typeface="Trade Gothic "/>
                <a:ea typeface="Adobe Gothic Std B" pitchFamily="34" charset="-128"/>
                <a:cs typeface="Trade Gothic "/>
              </a:rPr>
              <a:t>Ocean Tracking Network</a:t>
            </a:r>
          </a:p>
          <a:p>
            <a:pPr algn="ctr"/>
            <a:r>
              <a:rPr lang="en-US" sz="1400" b="1" dirty="0" smtClean="0">
                <a:solidFill>
                  <a:schemeClr val="bg1"/>
                </a:solidFill>
                <a:latin typeface="Trade Gothic LT Std Cn"/>
                <a:ea typeface="Adobe Gothic Std B" pitchFamily="34" charset="-128"/>
                <a:cs typeface="Trade Gothic LT Std Cn"/>
              </a:rPr>
              <a:t>Dalhousie University</a:t>
            </a:r>
          </a:p>
          <a:p>
            <a:pPr algn="ctr"/>
            <a:r>
              <a:rPr lang="en-US" sz="1400" dirty="0" smtClean="0">
                <a:solidFill>
                  <a:schemeClr val="bg1"/>
                </a:solidFill>
                <a:latin typeface="Trade Gothic LT Std Cn"/>
                <a:ea typeface="Adobe Gothic Std B" pitchFamily="34" charset="-128"/>
                <a:cs typeface="Trade Gothic LT Std Cn"/>
              </a:rPr>
              <a:t>Halifax, Nova Scotia</a:t>
            </a:r>
          </a:p>
          <a:p>
            <a:pPr algn="ctr"/>
            <a:r>
              <a:rPr lang="en-US" sz="1400" dirty="0" smtClean="0">
                <a:solidFill>
                  <a:schemeClr val="bg1"/>
                </a:solidFill>
                <a:latin typeface="Trade Gothic LT Std Cn"/>
                <a:ea typeface="Adobe Gothic Std B" pitchFamily="34" charset="-128"/>
                <a:cs typeface="Trade Gothic LT Std Cn"/>
              </a:rPr>
              <a:t>Canada</a:t>
            </a:r>
          </a:p>
          <a:p>
            <a:pPr algn="ctr"/>
            <a:endParaRPr lang="en-US" sz="1400" dirty="0">
              <a:solidFill>
                <a:schemeClr val="bg1"/>
              </a:solidFill>
              <a:latin typeface="Trade Gothic LT Std Cn"/>
              <a:ea typeface="Adobe Gothic Std B" pitchFamily="34" charset="-128"/>
              <a:cs typeface="Trade Gothic LT Std Cn"/>
            </a:endParaRPr>
          </a:p>
          <a:p>
            <a:pPr algn="ctr"/>
            <a:r>
              <a:rPr lang="en-US" sz="1400" dirty="0" smtClean="0">
                <a:solidFill>
                  <a:schemeClr val="bg1"/>
                </a:solidFill>
                <a:latin typeface="Trade Gothic LT Std Cn"/>
                <a:ea typeface="Adobe Gothic Std B" pitchFamily="34" charset="-128"/>
                <a:cs typeface="Trade Gothic LT Std Cn"/>
              </a:rPr>
              <a:t>otn@dal.ca</a:t>
            </a:r>
          </a:p>
          <a:p>
            <a:pPr algn="ctr"/>
            <a:r>
              <a:rPr lang="en-US" sz="1400" dirty="0" smtClean="0">
                <a:solidFill>
                  <a:schemeClr val="bg1"/>
                </a:solidFill>
                <a:latin typeface="Trade Gothic LT Std Cn"/>
                <a:ea typeface="Adobe Gothic Std B" pitchFamily="34" charset="-128"/>
                <a:cs typeface="Trade Gothic LT Std Cn"/>
              </a:rPr>
              <a:t>+1 902.494.2357</a:t>
            </a:r>
          </a:p>
          <a:p>
            <a:pPr algn="ctr"/>
            <a:endParaRPr lang="en-US" sz="1400" dirty="0" smtClean="0">
              <a:solidFill>
                <a:schemeClr val="bg1"/>
              </a:solidFill>
              <a:latin typeface="Trade Gothic LT Std Cn"/>
              <a:ea typeface="Adobe Gothic Std B" pitchFamily="34" charset="-128"/>
              <a:cs typeface="Trade Gothic LT Std Cn"/>
            </a:endParaRPr>
          </a:p>
          <a:p>
            <a:pPr algn="ctr"/>
            <a:r>
              <a:rPr lang="en-US" sz="1400" dirty="0" err="1" smtClean="0">
                <a:solidFill>
                  <a:srgbClr val="FFFFFF"/>
                </a:solidFill>
                <a:latin typeface="Trade Gothic LT Std Cn"/>
                <a:ea typeface="Adobe Gothic Std B" pitchFamily="34" charset="-128"/>
                <a:cs typeface="Trade Gothic LT Std Cn"/>
              </a:rPr>
              <a:t>oceantrackingnetwork.org</a:t>
            </a:r>
            <a:endParaRPr lang="en-US" sz="1400" dirty="0">
              <a:solidFill>
                <a:srgbClr val="FFFFFF"/>
              </a:solidFill>
              <a:latin typeface="Trade Gothic LT Std Cn"/>
              <a:ea typeface="Adobe Gothic Std B" pitchFamily="34" charset="-128"/>
              <a:cs typeface="Trade Gothic LT Std Cn"/>
            </a:endParaRPr>
          </a:p>
          <a:p>
            <a:pPr algn="ctr"/>
            <a:r>
              <a:rPr lang="en-US" sz="1400" dirty="0" smtClean="0">
                <a:solidFill>
                  <a:schemeClr val="bg1"/>
                </a:solidFill>
                <a:latin typeface="Trade Gothic LT Std Cn"/>
                <a:ea typeface="Adobe Gothic Std B" pitchFamily="34" charset="-128"/>
                <a:cs typeface="Trade Gothic LT Std Cn"/>
              </a:rPr>
              <a:t>@</a:t>
            </a:r>
            <a:r>
              <a:rPr lang="en-US" sz="1400" dirty="0" err="1" smtClean="0">
                <a:solidFill>
                  <a:schemeClr val="bg1"/>
                </a:solidFill>
                <a:latin typeface="Trade Gothic LT Std Cn"/>
                <a:ea typeface="Adobe Gothic Std B" pitchFamily="34" charset="-128"/>
                <a:cs typeface="Trade Gothic LT Std Cn"/>
              </a:rPr>
              <a:t>OceanTracking</a:t>
            </a:r>
            <a:endParaRPr lang="en-US" sz="1400" dirty="0">
              <a:solidFill>
                <a:schemeClr val="bg1"/>
              </a:solidFill>
              <a:latin typeface="Trade Gothic LT Std Cn"/>
              <a:ea typeface="Adobe Gothic Std B" pitchFamily="34" charset="-128"/>
              <a:cs typeface="Trade Gothic LT Std Cn"/>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6964" y="4782372"/>
            <a:ext cx="1191710" cy="388063"/>
          </a:xfrm>
          <a:prstGeom prst="rect">
            <a:avLst/>
          </a:prstGeom>
        </p:spPr>
      </p:pic>
      <p:sp>
        <p:nvSpPr>
          <p:cNvPr id="10" name="Title 1"/>
          <p:cNvSpPr txBox="1">
            <a:spLocks/>
          </p:cNvSpPr>
          <p:nvPr/>
        </p:nvSpPr>
        <p:spPr>
          <a:xfrm>
            <a:off x="148400" y="2851884"/>
            <a:ext cx="4981737" cy="1470025"/>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Trade Gothic LT Std Cn"/>
                <a:cs typeface="Trade Gothic LT Std Cn"/>
              </a:rPr>
              <a:t>NAME: </a:t>
            </a:r>
            <a:r>
              <a:rPr lang="en-US" sz="2800" dirty="0" err="1" smtClean="0">
                <a:solidFill>
                  <a:schemeClr val="bg1"/>
                </a:solidFill>
                <a:latin typeface="Trade Gothic LT Std Cn"/>
                <a:cs typeface="Trade Gothic LT Std Cn"/>
              </a:rPr>
              <a:t>Zdenka</a:t>
            </a:r>
            <a:r>
              <a:rPr lang="en-US" sz="2800" dirty="0" smtClean="0">
                <a:solidFill>
                  <a:schemeClr val="bg1"/>
                </a:solidFill>
                <a:latin typeface="Trade Gothic LT Std Cn"/>
                <a:cs typeface="Trade Gothic LT Std Cn"/>
              </a:rPr>
              <a:t> Willis</a:t>
            </a:r>
          </a:p>
          <a:p>
            <a:pPr algn="l"/>
            <a:r>
              <a:rPr lang="en-US" sz="2800" dirty="0" smtClean="0">
                <a:solidFill>
                  <a:schemeClr val="bg1"/>
                </a:solidFill>
                <a:latin typeface="Trade Gothic LT Std Cn"/>
                <a:cs typeface="Trade Gothic LT Std Cn"/>
              </a:rPr>
              <a:t>INSTITUTION: U.S. IOOS</a:t>
            </a:r>
          </a:p>
          <a:p>
            <a:pPr algn="l"/>
            <a:r>
              <a:rPr lang="en-US" sz="2800" dirty="0" smtClean="0">
                <a:solidFill>
                  <a:schemeClr val="bg1"/>
                </a:solidFill>
                <a:latin typeface="Trade Gothic LT Std Cn"/>
                <a:cs typeface="Trade Gothic LT Std Cn"/>
              </a:rPr>
              <a:t>CONTACT: </a:t>
            </a:r>
            <a:r>
              <a:rPr lang="en-US" sz="2000" dirty="0" err="1" smtClean="0">
                <a:solidFill>
                  <a:schemeClr val="bg1"/>
                </a:solidFill>
                <a:latin typeface="Trade Gothic LT Std Cn"/>
                <a:cs typeface="Trade Gothic LT Std Cn"/>
              </a:rPr>
              <a:t>Zdenka.S.Willis</a:t>
            </a:r>
            <a:r>
              <a:rPr lang="en-US" sz="2000" dirty="0" smtClean="0">
                <a:solidFill>
                  <a:schemeClr val="bg1"/>
                </a:solidFill>
                <a:latin typeface="Trade Gothic LT Std Cn"/>
                <a:cs typeface="Trade Gothic LT Std Cn"/>
              </a:rPr>
              <a:t> @noaa.gov</a:t>
            </a:r>
          </a:p>
          <a:p>
            <a:pPr algn="l"/>
            <a:endParaRPr lang="en-US" sz="2800" dirty="0">
              <a:solidFill>
                <a:schemeClr val="bg1"/>
              </a:solidFill>
              <a:latin typeface="Trade Gothic LT Std Cn"/>
              <a:cs typeface="Trade Gothic LT Std Cn"/>
            </a:endParaRPr>
          </a:p>
        </p:txBody>
      </p:sp>
      <p:pic>
        <p:nvPicPr>
          <p:cNvPr id="15" name="Picture 14" descr="OTNLogo_DARK300ppi.tif"/>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5490724" y="316584"/>
            <a:ext cx="2705853" cy="1593221"/>
          </a:xfrm>
          <a:prstGeom prst="rect">
            <a:avLst/>
          </a:prstGeom>
        </p:spPr>
      </p:pic>
      <p:sp>
        <p:nvSpPr>
          <p:cNvPr id="3" name="Rectangle 2"/>
          <p:cNvSpPr/>
          <p:nvPr/>
        </p:nvSpPr>
        <p:spPr>
          <a:xfrm>
            <a:off x="417461" y="5535011"/>
            <a:ext cx="8112939" cy="1200329"/>
          </a:xfrm>
          <a:prstGeom prst="rect">
            <a:avLst/>
          </a:prstGeom>
        </p:spPr>
        <p:txBody>
          <a:bodyPr wrap="square">
            <a:spAutoFit/>
          </a:bodyPr>
          <a:lstStyle/>
          <a:p>
            <a:pPr algn="ctr" defTabSz="907514">
              <a:defRPr/>
            </a:pPr>
            <a:r>
              <a:rPr lang="en-US" sz="3600" b="1" dirty="0">
                <a:solidFill>
                  <a:schemeClr val="bg1"/>
                </a:solidFill>
                <a:latin typeface="Trade Gothic "/>
              </a:rPr>
              <a:t>Please Visit the U.S. IOOS Website</a:t>
            </a:r>
          </a:p>
          <a:p>
            <a:pPr algn="ctr" defTabSz="907514">
              <a:defRPr/>
            </a:pPr>
            <a:r>
              <a:rPr lang="en-US" sz="3600" b="1" u="sng" dirty="0">
                <a:solidFill>
                  <a:schemeClr val="bg1"/>
                </a:solidFill>
                <a:latin typeface="Trade Gothic "/>
              </a:rPr>
              <a:t>ioos.noaa.gov</a:t>
            </a:r>
          </a:p>
        </p:txBody>
      </p:sp>
      <p:pic>
        <p:nvPicPr>
          <p:cNvPr id="11" name="Picture 2" descr="C:\Users\rob.ragsdale\Desktop\ARCHIVE\Logos\IOOS_logo.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7817"/>
            <a:ext cx="3124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4241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6" y="-3575"/>
            <a:ext cx="3034492"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26" descr="wq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6" y="2284808"/>
            <a:ext cx="3032108" cy="228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2"/>
          <p:cNvSpPr>
            <a:spLocks noChangeArrowheads="1"/>
          </p:cNvSpPr>
          <p:nvPr/>
        </p:nvSpPr>
        <p:spPr bwMode="auto">
          <a:xfrm>
            <a:off x="3044028" y="3160831"/>
            <a:ext cx="3015422" cy="99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14" tIns="34307" rIns="68614" bIns="34307">
            <a:spAutoFit/>
          </a:bodyPr>
          <a:lstStyle/>
          <a:p>
            <a:pPr algn="ctr" defTabSz="912740" fontAlgn="base">
              <a:spcBef>
                <a:spcPct val="0"/>
              </a:spcBef>
              <a:spcAft>
                <a:spcPct val="0"/>
              </a:spcAft>
            </a:pPr>
            <a:r>
              <a:rPr lang="en-US" sz="3000" b="1" dirty="0">
                <a:solidFill>
                  <a:srgbClr val="000000"/>
                </a:solidFill>
              </a:rPr>
              <a:t>Observing</a:t>
            </a:r>
          </a:p>
          <a:p>
            <a:pPr algn="ctr" defTabSz="912740" fontAlgn="base">
              <a:spcBef>
                <a:spcPct val="0"/>
              </a:spcBef>
              <a:spcAft>
                <a:spcPct val="0"/>
              </a:spcAft>
            </a:pPr>
            <a:r>
              <a:rPr lang="en-US" sz="3000" b="1" dirty="0">
                <a:solidFill>
                  <a:srgbClr val="000000"/>
                </a:solidFill>
              </a:rPr>
              <a:t>Systems</a:t>
            </a:r>
          </a:p>
        </p:txBody>
      </p:sp>
      <p:pic>
        <p:nvPicPr>
          <p:cNvPr id="99333"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99856" y="4383686"/>
            <a:ext cx="3160830" cy="247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12" descr="Geoff Lebon (foreground) and Ed Baker (background) are removing plume water from the CTD bottles after a tow-y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59450" y="2375392"/>
            <a:ext cx="3084551" cy="225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2"/>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51" y="4573192"/>
            <a:ext cx="3034492" cy="228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44027" y="4141738"/>
            <a:ext cx="4058306" cy="300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7"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99857" y="22647"/>
            <a:ext cx="3140569" cy="241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8"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41877" y="110844"/>
            <a:ext cx="2645944" cy="201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4"/>
          <p:cNvSpPr txBox="1">
            <a:spLocks noChangeArrowheads="1"/>
          </p:cNvSpPr>
          <p:nvPr/>
        </p:nvSpPr>
        <p:spPr bwMode="auto">
          <a:xfrm>
            <a:off x="-61976" y="6346690"/>
            <a:ext cx="9205977" cy="531572"/>
          </a:xfrm>
          <a:prstGeom prst="rect">
            <a:avLst/>
          </a:prstGeom>
          <a:solidFill>
            <a:schemeClr val="bg1">
              <a:lumMod val="75000"/>
              <a:lumOff val="25000"/>
              <a:alpha val="50000"/>
            </a:schemeClr>
          </a:solidFill>
          <a:ln>
            <a:noFill/>
          </a:ln>
        </p:spPr>
        <p:txBody>
          <a:bodyPr lIns="68614" tIns="34307" rIns="68614" bIns="343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3671" eaLnBrk="1" fontAlgn="base" hangingPunct="1">
              <a:spcBef>
                <a:spcPct val="0"/>
              </a:spcBef>
              <a:spcAft>
                <a:spcPct val="0"/>
              </a:spcAft>
              <a:defRPr/>
            </a:pPr>
            <a:r>
              <a:rPr lang="en-US" sz="3000" i="1" dirty="0">
                <a:solidFill>
                  <a:prstClr val="white"/>
                </a:solidFill>
                <a:latin typeface="Trade Gothic "/>
              </a:rPr>
              <a:t>U.S. Integrated Ocean Observing System (IOOS)</a:t>
            </a:r>
            <a:endParaRPr lang="en-US" sz="3000" dirty="0">
              <a:solidFill>
                <a:prstClr val="white"/>
              </a:solidFill>
              <a:latin typeface="Trade Gothic "/>
            </a:endParaRPr>
          </a:p>
        </p:txBody>
      </p:sp>
      <p:pic>
        <p:nvPicPr>
          <p:cNvPr id="99341"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978476" y="2305071"/>
            <a:ext cx="1098901" cy="97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2"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05981" y="2282426"/>
            <a:ext cx="933231" cy="87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3"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038020" y="2247861"/>
            <a:ext cx="1052418" cy="9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4"/>
          <p:cNvSpPr txBox="1">
            <a:spLocks noChangeArrowheads="1"/>
          </p:cNvSpPr>
          <p:nvPr/>
        </p:nvSpPr>
        <p:spPr bwMode="auto">
          <a:xfrm>
            <a:off x="0" y="2385"/>
            <a:ext cx="9144000" cy="561727"/>
          </a:xfrm>
          <a:prstGeom prst="rect">
            <a:avLst/>
          </a:prstGeom>
          <a:solidFill>
            <a:sysClr val="windowText" lastClr="000000">
              <a:lumMod val="75000"/>
              <a:lumOff val="25000"/>
              <a:alpha val="50000"/>
            </a:sysClr>
          </a:solidFill>
          <a:ln>
            <a:noFill/>
          </a:ln>
        </p:spPr>
        <p:txBody>
          <a:bodyPr lIns="68614" tIns="34307" rIns="68614" bIns="343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3671" eaLnBrk="1" hangingPunct="1">
              <a:defRPr/>
            </a:pPr>
            <a:r>
              <a:rPr lang="en-US" sz="3200" i="1" kern="0" dirty="0">
                <a:solidFill>
                  <a:prstClr val="white"/>
                </a:solidFill>
                <a:latin typeface="Trade Gothic "/>
              </a:rPr>
              <a:t>Eyes on the Oceans, Coasts and Great Lakes</a:t>
            </a:r>
            <a:endParaRPr lang="en-US" sz="3200" kern="0" dirty="0">
              <a:solidFill>
                <a:prstClr val="white"/>
              </a:solidFill>
              <a:latin typeface="Trade Gothic "/>
            </a:endParaRPr>
          </a:p>
        </p:txBody>
      </p:sp>
    </p:spTree>
    <p:extLst>
      <p:ext uri="{BB962C8B-B14F-4D97-AF65-F5344CB8AC3E}">
        <p14:creationId xmlns:p14="http://schemas.microsoft.com/office/powerpoint/2010/main" val="22050488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2" name="Group 2"/>
          <p:cNvGrpSpPr>
            <a:grpSpLocks/>
          </p:cNvGrpSpPr>
          <p:nvPr/>
        </p:nvGrpSpPr>
        <p:grpSpPr bwMode="auto">
          <a:xfrm>
            <a:off x="4455882" y="2991765"/>
            <a:ext cx="4427537" cy="2969046"/>
            <a:chOff x="-1296" y="541"/>
            <a:chExt cx="6699" cy="3923"/>
          </a:xfrm>
        </p:grpSpPr>
        <p:pic>
          <p:nvPicPr>
            <p:cNvPr id="37897" name="Picture 3" descr="05-Dec-20042004034_SSH_AVISO_GO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6" y="541"/>
              <a:ext cx="5232" cy="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Rectangle 4"/>
            <p:cNvSpPr>
              <a:spLocks noChangeArrowheads="1"/>
            </p:cNvSpPr>
            <p:nvPr/>
          </p:nvSpPr>
          <p:spPr bwMode="auto">
            <a:xfrm>
              <a:off x="2160" y="768"/>
              <a:ext cx="624" cy="3552"/>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000000"/>
                </a:solidFill>
              </a:endParaRPr>
            </a:p>
          </p:txBody>
        </p:sp>
        <p:sp>
          <p:nvSpPr>
            <p:cNvPr id="37899" name="Rectangle 5"/>
            <p:cNvSpPr>
              <a:spLocks noChangeArrowheads="1"/>
            </p:cNvSpPr>
            <p:nvPr/>
          </p:nvSpPr>
          <p:spPr bwMode="auto">
            <a:xfrm rot="-937163">
              <a:off x="721" y="2364"/>
              <a:ext cx="720" cy="192"/>
            </a:xfrm>
            <a:prstGeom prst="rect">
              <a:avLst/>
            </a:prstGeom>
            <a:noFill/>
            <a:ln w="2857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000000"/>
                </a:solidFill>
              </a:endParaRPr>
            </a:p>
          </p:txBody>
        </p:sp>
        <p:sp>
          <p:nvSpPr>
            <p:cNvPr id="37900" name="Rectangle 6"/>
            <p:cNvSpPr>
              <a:spLocks noChangeArrowheads="1"/>
            </p:cNvSpPr>
            <p:nvPr/>
          </p:nvSpPr>
          <p:spPr bwMode="auto">
            <a:xfrm>
              <a:off x="0" y="624"/>
              <a:ext cx="2496" cy="1392"/>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000000"/>
                </a:solidFill>
              </a:endParaRPr>
            </a:p>
          </p:txBody>
        </p:sp>
        <p:pic>
          <p:nvPicPr>
            <p:cNvPr id="37901" name="Picture 7" descr="S152_tdr_odv_Through_edd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2" y="1076"/>
              <a:ext cx="3771" cy="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Rectangle 8"/>
            <p:cNvSpPr>
              <a:spLocks noChangeArrowheads="1"/>
            </p:cNvSpPr>
            <p:nvPr/>
          </p:nvSpPr>
          <p:spPr bwMode="auto">
            <a:xfrm>
              <a:off x="-240" y="3120"/>
              <a:ext cx="3120" cy="12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000000"/>
                </a:solidFill>
              </a:endParaRPr>
            </a:p>
          </p:txBody>
        </p:sp>
        <p:sp>
          <p:nvSpPr>
            <p:cNvPr id="37903" name="Line 9"/>
            <p:cNvSpPr>
              <a:spLocks noChangeShapeType="1"/>
            </p:cNvSpPr>
            <p:nvPr/>
          </p:nvSpPr>
          <p:spPr bwMode="auto">
            <a:xfrm flipV="1">
              <a:off x="720" y="1200"/>
              <a:ext cx="960" cy="1248"/>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7904" name="Line 10"/>
            <p:cNvSpPr>
              <a:spLocks noChangeShapeType="1"/>
            </p:cNvSpPr>
            <p:nvPr/>
          </p:nvSpPr>
          <p:spPr bwMode="auto">
            <a:xfrm>
              <a:off x="768" y="2640"/>
              <a:ext cx="864" cy="144"/>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Rectangle 18"/>
          <p:cNvSpPr/>
          <p:nvPr/>
        </p:nvSpPr>
        <p:spPr>
          <a:xfrm>
            <a:off x="5149056" y="5240174"/>
            <a:ext cx="3889436" cy="706508"/>
          </a:xfrm>
          <a:prstGeom prst="rect">
            <a:avLst/>
          </a:prstGeom>
          <a:solidFill>
            <a:schemeClr val="bg1">
              <a:lumMod val="85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90" name="Title 1"/>
          <p:cNvSpPr>
            <a:spLocks noGrp="1"/>
          </p:cNvSpPr>
          <p:nvPr>
            <p:ph type="title"/>
          </p:nvPr>
        </p:nvSpPr>
        <p:spPr>
          <a:xfrm>
            <a:off x="609600" y="0"/>
            <a:ext cx="7924800" cy="762000"/>
          </a:xfrm>
        </p:spPr>
        <p:txBody>
          <a:bodyPr>
            <a:normAutofit/>
          </a:bodyPr>
          <a:lstStyle/>
          <a:p>
            <a:r>
              <a:rPr lang="en-US" altLang="en-US" sz="3200" dirty="0" smtClean="0"/>
              <a:t>Animal Telemetry: Why is it Significant?</a:t>
            </a:r>
          </a:p>
        </p:txBody>
      </p:sp>
      <p:sp>
        <p:nvSpPr>
          <p:cNvPr id="37891" name="Content Placeholder 2"/>
          <p:cNvSpPr>
            <a:spLocks noGrp="1"/>
          </p:cNvSpPr>
          <p:nvPr>
            <p:ph idx="1"/>
          </p:nvPr>
        </p:nvSpPr>
        <p:spPr>
          <a:xfrm>
            <a:off x="38100" y="1081088"/>
            <a:ext cx="4884738" cy="5105400"/>
          </a:xfrm>
        </p:spPr>
        <p:txBody>
          <a:bodyPr/>
          <a:lstStyle/>
          <a:p>
            <a:pPr>
              <a:buFont typeface="Wingdings" pitchFamily="2" charset="2"/>
              <a:buChar char="q"/>
            </a:pPr>
            <a:r>
              <a:rPr lang="en-US" altLang="en-US" sz="2000" dirty="0" smtClean="0"/>
              <a:t>Animals record the ocean environment and fine-scale behavior of individuals even in the most remote regions of the world’s oceans (polar oceans or remote atolls)</a:t>
            </a:r>
          </a:p>
          <a:p>
            <a:pPr>
              <a:buFont typeface="Wingdings" pitchFamily="2" charset="2"/>
              <a:buChar char="q"/>
            </a:pPr>
            <a:endParaRPr lang="en-US" altLang="en-US" sz="2000" dirty="0" smtClean="0"/>
          </a:p>
          <a:p>
            <a:pPr>
              <a:buFont typeface="Wingdings" pitchFamily="2" charset="2"/>
              <a:buChar char="q"/>
            </a:pPr>
            <a:r>
              <a:rPr lang="en-US" altLang="en-US" sz="2000" dirty="0" smtClean="0"/>
              <a:t>Provide vertical oceanographic profiles throughout the upper 1500 m of the water column and in some cases deeper (3000m)</a:t>
            </a:r>
          </a:p>
          <a:p>
            <a:pPr>
              <a:buFont typeface="Wingdings" pitchFamily="2" charset="2"/>
              <a:buChar char="q"/>
            </a:pPr>
            <a:endParaRPr lang="en-US" altLang="en-US" sz="2000" dirty="0" smtClean="0"/>
          </a:p>
          <a:p>
            <a:pPr>
              <a:buFont typeface="Wingdings" pitchFamily="2" charset="2"/>
              <a:buChar char="q"/>
            </a:pPr>
            <a:r>
              <a:rPr lang="en-US" altLang="en-US" sz="2000" dirty="0" smtClean="0"/>
              <a:t>Provide unique datasets for resource management, ecosystem health and ocean modelers</a:t>
            </a:r>
            <a:br>
              <a:rPr lang="en-US" altLang="en-US" sz="2000" dirty="0" smtClean="0"/>
            </a:br>
            <a:endParaRPr lang="en-US" altLang="en-US" sz="2000" dirty="0" smtClean="0"/>
          </a:p>
          <a:p>
            <a:endParaRPr lang="en-US" altLang="en-US" sz="2000" dirty="0" smtClean="0"/>
          </a:p>
          <a:p>
            <a:endParaRPr lang="en-US" altLang="en-US" sz="2000" dirty="0" smtClean="0"/>
          </a:p>
        </p:txBody>
      </p:sp>
      <p:sp>
        <p:nvSpPr>
          <p:cNvPr id="37893" name="Rectangle 3"/>
          <p:cNvSpPr>
            <a:spLocks noChangeArrowheads="1"/>
          </p:cNvSpPr>
          <p:nvPr/>
        </p:nvSpPr>
        <p:spPr bwMode="auto">
          <a:xfrm>
            <a:off x="5149056" y="5298810"/>
            <a:ext cx="40528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100" b="1" dirty="0"/>
              <a:t>Cross section of the eddy that the female elephant seal swan through.  Showing its down welling nature. </a:t>
            </a:r>
          </a:p>
          <a:p>
            <a:r>
              <a:rPr lang="en-US" altLang="en-US" sz="900" b="1" dirty="0"/>
              <a:t>(Courtesy: </a:t>
            </a:r>
            <a:r>
              <a:rPr lang="en-US" altLang="en-US" sz="900" b="1" i="1" dirty="0"/>
              <a:t>Costa, UCSC</a:t>
            </a:r>
            <a:r>
              <a:rPr lang="en-US" altLang="en-US" sz="900" b="1" dirty="0"/>
              <a:t>)</a:t>
            </a:r>
          </a:p>
        </p:txBody>
      </p:sp>
      <p:grpSp>
        <p:nvGrpSpPr>
          <p:cNvPr id="37894" name="Group 14"/>
          <p:cNvGrpSpPr>
            <a:grpSpLocks/>
          </p:cNvGrpSpPr>
          <p:nvPr/>
        </p:nvGrpSpPr>
        <p:grpSpPr bwMode="auto">
          <a:xfrm>
            <a:off x="5405438" y="981075"/>
            <a:ext cx="3540125" cy="2243138"/>
            <a:chOff x="5316248" y="834164"/>
            <a:chExt cx="3143250" cy="2243138"/>
          </a:xfrm>
        </p:grpSpPr>
        <p:pic>
          <p:nvPicPr>
            <p:cNvPr id="37895" name="Picture 12" descr="http://www.afsc.noaa.gov/nmml/gallery/pinnipeds/images/nmmlweb-ribbonseal-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16248" y="834164"/>
              <a:ext cx="314325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13"/>
            <p:cNvSpPr>
              <a:spLocks noChangeArrowheads="1"/>
            </p:cNvSpPr>
            <p:nvPr/>
          </p:nvSpPr>
          <p:spPr bwMode="auto">
            <a:xfrm>
              <a:off x="7330043" y="2792650"/>
              <a:ext cx="11294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100" i="1"/>
                <a:t>Photo: NOAA</a:t>
              </a:r>
            </a:p>
          </p:txBody>
        </p:sp>
      </p:grpSp>
      <p:pic>
        <p:nvPicPr>
          <p:cNvPr id="17" name="Picture 16" descr="iStock_000016993585_Sm.jpg"/>
          <p:cNvPicPr>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0" y="6036233"/>
            <a:ext cx="9144000" cy="868275"/>
          </a:xfrm>
          <a:prstGeom prst="rect">
            <a:avLst/>
          </a:prstGeom>
        </p:spPr>
      </p:pic>
      <p:pic>
        <p:nvPicPr>
          <p:cNvPr id="18" name="Picture 17" descr="OTNLogo_noDal_white.t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spTree>
    <p:extLst>
      <p:ext uri="{BB962C8B-B14F-4D97-AF65-F5344CB8AC3E}">
        <p14:creationId xmlns:p14="http://schemas.microsoft.com/office/powerpoint/2010/main" val="125170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575" y="796925"/>
            <a:ext cx="8461375" cy="52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80" name="Picture 20"/>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
          <a:stretch/>
        </p:blipFill>
        <p:spPr bwMode="auto">
          <a:xfrm>
            <a:off x="320675" y="1138238"/>
            <a:ext cx="2590800" cy="1566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1" name="Picture 2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92250" y="989013"/>
            <a:ext cx="2462213" cy="2174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2" name="Picture 2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20663" y="2447925"/>
            <a:ext cx="3092450" cy="2205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3" name="Picture 2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143000" y="3070225"/>
            <a:ext cx="3160713" cy="187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4" name="Picture 2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49238" y="3730625"/>
            <a:ext cx="2616200" cy="157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8" name="Picture 28"/>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264275" y="2903538"/>
            <a:ext cx="2462213" cy="1654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9" name="Picture 29"/>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567488" y="2024063"/>
            <a:ext cx="2211387" cy="1336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90" name="Picture 30"/>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313113" y="4200525"/>
            <a:ext cx="2754312" cy="2005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5" name="Picture 25"/>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5511800" y="4816354"/>
            <a:ext cx="2386013" cy="1719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7" name="Picture 27"/>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6800850" y="4659313"/>
            <a:ext cx="2193925" cy="1293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6" name="Picture 26"/>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3713163" y="2260600"/>
            <a:ext cx="2854325" cy="1731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91" name="Picture 31"/>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2288115" y="942558"/>
            <a:ext cx="4804307" cy="5082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p:txBody>
          <a:bodyPr/>
          <a:lstStyle/>
          <a:p>
            <a:r>
              <a:rPr lang="en-US" dirty="0" smtClean="0"/>
              <a:t>Exposing Data</a:t>
            </a:r>
            <a:endParaRPr lang="en-US" dirty="0"/>
          </a:p>
        </p:txBody>
      </p:sp>
    </p:spTree>
    <p:extLst>
      <p:ext uri="{BB962C8B-B14F-4D97-AF65-F5344CB8AC3E}">
        <p14:creationId xmlns:p14="http://schemas.microsoft.com/office/powerpoint/2010/main" val="4203798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2000"/>
                                  </p:stCondLst>
                                  <p:childTnLst>
                                    <p:set>
                                      <p:cBhvr>
                                        <p:cTn id="6" dur="1" fill="hold">
                                          <p:stCondLst>
                                            <p:cond delay="0"/>
                                          </p:stCondLst>
                                        </p:cTn>
                                        <p:tgtEl>
                                          <p:spTgt spid="1177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nodeType="afterEffect">
                                  <p:stCondLst>
                                    <p:cond delay="2000"/>
                                  </p:stCondLst>
                                  <p:childTnLst>
                                    <p:set>
                                      <p:cBhvr>
                                        <p:cTn id="9" dur="1" fill="hold">
                                          <p:stCondLst>
                                            <p:cond delay="0"/>
                                          </p:stCondLst>
                                        </p:cTn>
                                        <p:tgtEl>
                                          <p:spTgt spid="1177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1177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117783"/>
                                        </p:tgtEl>
                                        <p:attrNameLst>
                                          <p:attrName>style.visibility</p:attrName>
                                        </p:attrNameLst>
                                      </p:cBhvr>
                                      <p:to>
                                        <p:strVal val="visible"/>
                                      </p:to>
                                    </p:set>
                                  </p:childTnLst>
                                </p:cTn>
                              </p:par>
                            </p:childTnLst>
                          </p:cTn>
                        </p:par>
                        <p:par>
                          <p:cTn id="16" fill="hold" nodeType="afterGroup">
                            <p:stCondLst>
                              <p:cond delay="8000"/>
                            </p:stCondLst>
                            <p:childTnLst>
                              <p:par>
                                <p:cTn id="17" presetID="1" presetClass="entr" presetSubtype="0" fill="hold" nodeType="afterEffect">
                                  <p:stCondLst>
                                    <p:cond delay="2000"/>
                                  </p:stCondLst>
                                  <p:childTnLst>
                                    <p:set>
                                      <p:cBhvr>
                                        <p:cTn id="18" dur="1" fill="hold">
                                          <p:stCondLst>
                                            <p:cond delay="0"/>
                                          </p:stCondLst>
                                        </p:cTn>
                                        <p:tgtEl>
                                          <p:spTgt spid="117784"/>
                                        </p:tgtEl>
                                        <p:attrNameLst>
                                          <p:attrName>style.visibility</p:attrName>
                                        </p:attrNameLst>
                                      </p:cBhvr>
                                      <p:to>
                                        <p:strVal val="visible"/>
                                      </p:to>
                                    </p:set>
                                  </p:childTnLst>
                                </p:cTn>
                              </p:par>
                            </p:childTnLst>
                          </p:cTn>
                        </p:par>
                        <p:par>
                          <p:cTn id="19" fill="hold" nodeType="afterGroup">
                            <p:stCondLst>
                              <p:cond delay="10000"/>
                            </p:stCondLst>
                            <p:childTnLst>
                              <p:par>
                                <p:cTn id="20" presetID="1" presetClass="entr" presetSubtype="0" fill="hold" nodeType="afterEffect">
                                  <p:stCondLst>
                                    <p:cond delay="2000"/>
                                  </p:stCondLst>
                                  <p:childTnLst>
                                    <p:set>
                                      <p:cBhvr>
                                        <p:cTn id="21" dur="1" fill="hold">
                                          <p:stCondLst>
                                            <p:cond delay="0"/>
                                          </p:stCondLst>
                                        </p:cTn>
                                        <p:tgtEl>
                                          <p:spTgt spid="117790"/>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nodeType="afterEffect">
                                  <p:stCondLst>
                                    <p:cond delay="2000"/>
                                  </p:stCondLst>
                                  <p:childTnLst>
                                    <p:set>
                                      <p:cBhvr>
                                        <p:cTn id="24" dur="1" fill="hold">
                                          <p:stCondLst>
                                            <p:cond delay="0"/>
                                          </p:stCondLst>
                                        </p:cTn>
                                        <p:tgtEl>
                                          <p:spTgt spid="117785"/>
                                        </p:tgtEl>
                                        <p:attrNameLst>
                                          <p:attrName>style.visibility</p:attrName>
                                        </p:attrNameLst>
                                      </p:cBhvr>
                                      <p:to>
                                        <p:strVal val="visible"/>
                                      </p:to>
                                    </p:set>
                                  </p:childTnLst>
                                </p:cTn>
                              </p:par>
                            </p:childTnLst>
                          </p:cTn>
                        </p:par>
                        <p:par>
                          <p:cTn id="25" fill="hold" nodeType="afterGroup">
                            <p:stCondLst>
                              <p:cond delay="14000"/>
                            </p:stCondLst>
                            <p:childTnLst>
                              <p:par>
                                <p:cTn id="26" presetID="1" presetClass="entr" presetSubtype="0" fill="hold" nodeType="afterEffect">
                                  <p:stCondLst>
                                    <p:cond delay="2000"/>
                                  </p:stCondLst>
                                  <p:childTnLst>
                                    <p:set>
                                      <p:cBhvr>
                                        <p:cTn id="27" dur="1" fill="hold">
                                          <p:stCondLst>
                                            <p:cond delay="0"/>
                                          </p:stCondLst>
                                        </p:cTn>
                                        <p:tgtEl>
                                          <p:spTgt spid="117787"/>
                                        </p:tgtEl>
                                        <p:attrNameLst>
                                          <p:attrName>style.visibility</p:attrName>
                                        </p:attrNameLst>
                                      </p:cBhvr>
                                      <p:to>
                                        <p:strVal val="visible"/>
                                      </p:to>
                                    </p:set>
                                  </p:childTnLst>
                                </p:cTn>
                              </p:par>
                            </p:childTnLst>
                          </p:cTn>
                        </p:par>
                        <p:par>
                          <p:cTn id="28" fill="hold" nodeType="afterGroup">
                            <p:stCondLst>
                              <p:cond delay="16000"/>
                            </p:stCondLst>
                            <p:childTnLst>
                              <p:par>
                                <p:cTn id="29" presetID="1" presetClass="entr" presetSubtype="0" fill="hold" nodeType="afterEffect">
                                  <p:stCondLst>
                                    <p:cond delay="2000"/>
                                  </p:stCondLst>
                                  <p:childTnLst>
                                    <p:set>
                                      <p:cBhvr>
                                        <p:cTn id="30" dur="1" fill="hold">
                                          <p:stCondLst>
                                            <p:cond delay="0"/>
                                          </p:stCondLst>
                                        </p:cTn>
                                        <p:tgtEl>
                                          <p:spTgt spid="117788"/>
                                        </p:tgtEl>
                                        <p:attrNameLst>
                                          <p:attrName>style.visibility</p:attrName>
                                        </p:attrNameLst>
                                      </p:cBhvr>
                                      <p:to>
                                        <p:strVal val="visible"/>
                                      </p:to>
                                    </p:set>
                                  </p:childTnLst>
                                </p:cTn>
                              </p:par>
                            </p:childTnLst>
                          </p:cTn>
                        </p:par>
                        <p:par>
                          <p:cTn id="31" fill="hold" nodeType="afterGroup">
                            <p:stCondLst>
                              <p:cond delay="18000"/>
                            </p:stCondLst>
                            <p:childTnLst>
                              <p:par>
                                <p:cTn id="32" presetID="1" presetClass="entr" presetSubtype="0" fill="hold" nodeType="afterEffect">
                                  <p:stCondLst>
                                    <p:cond delay="2000"/>
                                  </p:stCondLst>
                                  <p:childTnLst>
                                    <p:set>
                                      <p:cBhvr>
                                        <p:cTn id="33" dur="1" fill="hold">
                                          <p:stCondLst>
                                            <p:cond delay="0"/>
                                          </p:stCondLst>
                                        </p:cTn>
                                        <p:tgtEl>
                                          <p:spTgt spid="117789"/>
                                        </p:tgtEl>
                                        <p:attrNameLst>
                                          <p:attrName>style.visibility</p:attrName>
                                        </p:attrNameLst>
                                      </p:cBhvr>
                                      <p:to>
                                        <p:strVal val="visible"/>
                                      </p:to>
                                    </p:set>
                                  </p:childTnLst>
                                </p:cTn>
                              </p:par>
                            </p:childTnLst>
                          </p:cTn>
                        </p:par>
                        <p:par>
                          <p:cTn id="34" fill="hold" nodeType="afterGroup">
                            <p:stCondLst>
                              <p:cond delay="20000"/>
                            </p:stCondLst>
                            <p:childTnLst>
                              <p:par>
                                <p:cTn id="35" presetID="1" presetClass="entr" presetSubtype="0" fill="hold" nodeType="afterEffect">
                                  <p:stCondLst>
                                    <p:cond delay="2000"/>
                                  </p:stCondLst>
                                  <p:childTnLst>
                                    <p:set>
                                      <p:cBhvr>
                                        <p:cTn id="36" dur="1" fill="hold">
                                          <p:stCondLst>
                                            <p:cond delay="0"/>
                                          </p:stCondLst>
                                        </p:cTn>
                                        <p:tgtEl>
                                          <p:spTgt spid="117786"/>
                                        </p:tgtEl>
                                        <p:attrNameLst>
                                          <p:attrName>style.visibility</p:attrName>
                                        </p:attrNameLst>
                                      </p:cBhvr>
                                      <p:to>
                                        <p:strVal val="visible"/>
                                      </p:to>
                                    </p:set>
                                  </p:childTnLst>
                                </p:cTn>
                              </p:par>
                            </p:childTnLst>
                          </p:cTn>
                        </p:par>
                        <p:par>
                          <p:cTn id="37" fill="hold" nodeType="afterGroup">
                            <p:stCondLst>
                              <p:cond delay="22000"/>
                            </p:stCondLst>
                            <p:childTnLst>
                              <p:par>
                                <p:cTn id="38" presetID="1" presetClass="entr" presetSubtype="0" fill="hold" nodeType="afterEffect">
                                  <p:stCondLst>
                                    <p:cond delay="2000"/>
                                  </p:stCondLst>
                                  <p:childTnLst>
                                    <p:set>
                                      <p:cBhvr>
                                        <p:cTn id="39" dur="1" fill="hold">
                                          <p:stCondLst>
                                            <p:cond delay="0"/>
                                          </p:stCondLst>
                                        </p:cTn>
                                        <p:tgtEl>
                                          <p:spTgt spid="117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30"/>
          <p:cNvSpPr txBox="1">
            <a:spLocks noChangeArrowheads="1"/>
          </p:cNvSpPr>
          <p:nvPr/>
        </p:nvSpPr>
        <p:spPr bwMode="auto">
          <a:xfrm>
            <a:off x="4083880" y="0"/>
            <a:ext cx="5099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914400" eaLnBrk="1" fontAlgn="base" hangingPunct="1">
              <a:spcBef>
                <a:spcPct val="0"/>
              </a:spcBef>
              <a:spcAft>
                <a:spcPct val="0"/>
              </a:spcAft>
              <a:defRPr/>
            </a:pPr>
            <a:r>
              <a:rPr lang="en-US" altLang="en-US" b="1" i="1" dirty="0" smtClean="0">
                <a:solidFill>
                  <a:srgbClr val="2D2D8A"/>
                </a:solidFill>
              </a:rPr>
              <a:t>BENEFITS OF AN US ANIMAL TELEMETRY NETWORK (ATN) THROUGH US IOOS</a:t>
            </a:r>
          </a:p>
        </p:txBody>
      </p:sp>
      <p:pic>
        <p:nvPicPr>
          <p:cNvPr id="60421" name="Picture 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81" y="457200"/>
            <a:ext cx="8618538"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iStock_000016993585_Sm.jpg"/>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0" y="6036233"/>
            <a:ext cx="9144000" cy="868275"/>
          </a:xfrm>
          <a:prstGeom prst="rect">
            <a:avLst/>
          </a:prstGeom>
        </p:spPr>
      </p:pic>
      <p:pic>
        <p:nvPicPr>
          <p:cNvPr id="6" name="Picture 5" descr="OTNLogo_noDal_white.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pic>
        <p:nvPicPr>
          <p:cNvPr id="9" name="Picture 2" descr="C:\Users\rob.ragsdale\Desktop\ARCHIVE\Logos\IOOS_log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44154" y="6186906"/>
            <a:ext cx="1487620" cy="56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2259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5"/>
          <p:cNvGrpSpPr>
            <a:grpSpLocks/>
          </p:cNvGrpSpPr>
          <p:nvPr/>
        </p:nvGrpSpPr>
        <p:grpSpPr bwMode="auto">
          <a:xfrm>
            <a:off x="-393700" y="317500"/>
            <a:ext cx="9339263" cy="6107113"/>
            <a:chOff x="-233363" y="-209550"/>
            <a:chExt cx="9339263" cy="6107113"/>
          </a:xfrm>
        </p:grpSpPr>
        <p:sp>
          <p:nvSpPr>
            <p:cNvPr id="3" name="Flowchart: Magnetic Disk 2"/>
            <p:cNvSpPr/>
            <p:nvPr/>
          </p:nvSpPr>
          <p:spPr bwMode="auto">
            <a:xfrm>
              <a:off x="306387" y="2338388"/>
              <a:ext cx="1114425" cy="8382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200" b="1" dirty="0">
                  <a:solidFill>
                    <a:prstClr val="white"/>
                  </a:solidFill>
                </a:rPr>
                <a:t>Archival tags</a:t>
              </a:r>
            </a:p>
          </p:txBody>
        </p:sp>
        <p:sp>
          <p:nvSpPr>
            <p:cNvPr id="4" name="Flowchart: Magnetic Disk 3"/>
            <p:cNvSpPr/>
            <p:nvPr/>
          </p:nvSpPr>
          <p:spPr bwMode="auto">
            <a:xfrm>
              <a:off x="330200" y="3371850"/>
              <a:ext cx="1066800" cy="8382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200" b="1" dirty="0">
                  <a:solidFill>
                    <a:prstClr val="white"/>
                  </a:solidFill>
                </a:rPr>
                <a:t>Satellite tags</a:t>
              </a:r>
            </a:p>
          </p:txBody>
        </p:sp>
        <p:sp>
          <p:nvSpPr>
            <p:cNvPr id="5" name="Flowchart: Magnetic Disk 4"/>
            <p:cNvSpPr/>
            <p:nvPr/>
          </p:nvSpPr>
          <p:spPr bwMode="auto">
            <a:xfrm>
              <a:off x="385762" y="4397375"/>
              <a:ext cx="1100138" cy="96678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200" b="1" dirty="0">
                  <a:solidFill>
                    <a:prstClr val="white"/>
                  </a:solidFill>
                </a:rPr>
                <a:t>Acoustic Receivers </a:t>
              </a:r>
            </a:p>
            <a:p>
              <a:pPr algn="ctr" defTabSz="914400">
                <a:defRPr/>
              </a:pPr>
              <a:r>
                <a:rPr lang="en-US" sz="1200" b="1" dirty="0">
                  <a:solidFill>
                    <a:prstClr val="white"/>
                  </a:solidFill>
                </a:rPr>
                <a:t>Data</a:t>
              </a:r>
            </a:p>
          </p:txBody>
        </p:sp>
        <p:cxnSp>
          <p:nvCxnSpPr>
            <p:cNvPr id="10" name="Elbow Connector 9"/>
            <p:cNvCxnSpPr>
              <a:stCxn id="3" idx="4"/>
              <a:endCxn id="15" idx="1"/>
            </p:cNvCxnSpPr>
            <p:nvPr/>
          </p:nvCxnSpPr>
          <p:spPr bwMode="auto">
            <a:xfrm>
              <a:off x="1420812" y="2757488"/>
              <a:ext cx="1366838" cy="47148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ight Arrow Callout 14"/>
            <p:cNvSpPr/>
            <p:nvPr/>
          </p:nvSpPr>
          <p:spPr bwMode="auto">
            <a:xfrm>
              <a:off x="2787650" y="2828925"/>
              <a:ext cx="1266825" cy="800100"/>
            </a:xfrm>
            <a:prstGeom prst="rightArrowCallout">
              <a:avLst>
                <a:gd name="adj1" fmla="val 36334"/>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400" dirty="0">
                  <a:solidFill>
                    <a:prstClr val="white"/>
                  </a:solidFill>
                </a:rPr>
                <a:t>Tracking data </a:t>
              </a:r>
            </a:p>
          </p:txBody>
        </p:sp>
        <p:cxnSp>
          <p:nvCxnSpPr>
            <p:cNvPr id="22" name="Elbow Connector 21"/>
            <p:cNvCxnSpPr>
              <a:stCxn id="4" idx="4"/>
            </p:cNvCxnSpPr>
            <p:nvPr/>
          </p:nvCxnSpPr>
          <p:spPr bwMode="auto">
            <a:xfrm flipV="1">
              <a:off x="1397000" y="411163"/>
              <a:ext cx="5253037" cy="3379787"/>
            </a:xfrm>
            <a:prstGeom prst="bentConnector3">
              <a:avLst>
                <a:gd name="adj1" fmla="val 18920"/>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bwMode="auto">
            <a:xfrm>
              <a:off x="5867400" y="838200"/>
              <a:ext cx="1447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dirty="0">
                  <a:solidFill>
                    <a:prstClr val="white"/>
                  </a:solidFill>
                </a:rPr>
                <a:t>NDBC</a:t>
              </a:r>
            </a:p>
          </p:txBody>
        </p:sp>
        <p:cxnSp>
          <p:nvCxnSpPr>
            <p:cNvPr id="29" name="Elbow Connector 28"/>
            <p:cNvCxnSpPr/>
            <p:nvPr/>
          </p:nvCxnSpPr>
          <p:spPr bwMode="auto">
            <a:xfrm flipV="1">
              <a:off x="6438900" y="546100"/>
              <a:ext cx="328612" cy="3048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3790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4431" y="829266"/>
              <a:ext cx="1627258" cy="55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5282" y="5364139"/>
              <a:ext cx="2590913" cy="53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2" name="Elbow Connector 51"/>
            <p:cNvCxnSpPr/>
            <p:nvPr/>
          </p:nvCxnSpPr>
          <p:spPr bwMode="auto">
            <a:xfrm rot="5400000">
              <a:off x="3996531" y="4474369"/>
              <a:ext cx="1339850" cy="43973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pic>
          <p:nvPicPr>
            <p:cNvPr id="37909" name="Picture 9" descr="https://encrypted-tbn3.gstatic.com/images?q=tbn:ANd9GcRUctiML73lpcFpmo4byHMlJgKYvDaYlIUI94x3mih5VKF0Km8Hg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67411" y="28315"/>
              <a:ext cx="535010" cy="72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0"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67494" y="123569"/>
              <a:ext cx="957305" cy="425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ounded Rectangle 67"/>
            <p:cNvSpPr/>
            <p:nvPr/>
          </p:nvSpPr>
          <p:spPr bwMode="auto">
            <a:xfrm>
              <a:off x="8083550" y="850900"/>
              <a:ext cx="91440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000" b="1" dirty="0">
                  <a:solidFill>
                    <a:prstClr val="white"/>
                  </a:solidFill>
                </a:rPr>
                <a:t>Operational Forecasting Systems</a:t>
              </a:r>
            </a:p>
          </p:txBody>
        </p:sp>
        <p:sp>
          <p:nvSpPr>
            <p:cNvPr id="69" name="Rounded Rectangle 68"/>
            <p:cNvSpPr/>
            <p:nvPr/>
          </p:nvSpPr>
          <p:spPr bwMode="auto">
            <a:xfrm>
              <a:off x="7810500" y="3081338"/>
              <a:ext cx="1295400" cy="542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200" dirty="0">
                  <a:solidFill>
                    <a:prstClr val="white"/>
                  </a:solidFill>
                </a:rPr>
                <a:t>Research </a:t>
              </a:r>
            </a:p>
            <a:p>
              <a:pPr algn="ctr" defTabSz="914400">
                <a:defRPr/>
              </a:pPr>
              <a:r>
                <a:rPr lang="en-US" sz="1200" dirty="0">
                  <a:solidFill>
                    <a:prstClr val="white"/>
                  </a:solidFill>
                </a:rPr>
                <a:t>education&amp; training</a:t>
              </a:r>
            </a:p>
          </p:txBody>
        </p:sp>
        <p:sp>
          <p:nvSpPr>
            <p:cNvPr id="70" name="Rounded Rectangle 69"/>
            <p:cNvSpPr/>
            <p:nvPr/>
          </p:nvSpPr>
          <p:spPr bwMode="auto">
            <a:xfrm>
              <a:off x="7915275" y="1939925"/>
              <a:ext cx="1082675" cy="833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050" dirty="0">
                  <a:solidFill>
                    <a:prstClr val="white"/>
                  </a:solidFill>
                </a:rPr>
                <a:t>Research Modeling Systems </a:t>
              </a:r>
            </a:p>
            <a:p>
              <a:pPr algn="ctr" defTabSz="914400">
                <a:defRPr/>
              </a:pPr>
              <a:r>
                <a:rPr lang="en-US" sz="1050" dirty="0">
                  <a:solidFill>
                    <a:prstClr val="white"/>
                  </a:solidFill>
                </a:rPr>
                <a:t>e.g., EBM, MPA etc.</a:t>
              </a:r>
            </a:p>
          </p:txBody>
        </p:sp>
        <p:sp>
          <p:nvSpPr>
            <p:cNvPr id="71" name="Rounded Rectangle 70"/>
            <p:cNvSpPr/>
            <p:nvPr/>
          </p:nvSpPr>
          <p:spPr bwMode="auto">
            <a:xfrm>
              <a:off x="7999412" y="4225925"/>
              <a:ext cx="1103313" cy="515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200" dirty="0">
                  <a:solidFill>
                    <a:prstClr val="white"/>
                  </a:solidFill>
                </a:rPr>
                <a:t>Other Users</a:t>
              </a:r>
            </a:p>
          </p:txBody>
        </p:sp>
        <p:cxnSp>
          <p:nvCxnSpPr>
            <p:cNvPr id="67" name="Elbow Connector 66"/>
            <p:cNvCxnSpPr>
              <a:stCxn id="37910" idx="2"/>
              <a:endCxn id="68" idx="1"/>
            </p:cNvCxnSpPr>
            <p:nvPr/>
          </p:nvCxnSpPr>
          <p:spPr bwMode="auto">
            <a:xfrm rot="16200000" flipH="1">
              <a:off x="7645400" y="650875"/>
              <a:ext cx="539750" cy="33655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037" name="Right Arrow Callout 1036"/>
            <p:cNvSpPr/>
            <p:nvPr/>
          </p:nvSpPr>
          <p:spPr bwMode="auto">
            <a:xfrm>
              <a:off x="5688012" y="2792413"/>
              <a:ext cx="1181100"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200" b="1" dirty="0">
                  <a:solidFill>
                    <a:prstClr val="white"/>
                  </a:solidFill>
                </a:rPr>
                <a:t>ATN data &amp;</a:t>
              </a:r>
            </a:p>
            <a:p>
              <a:pPr algn="ctr" defTabSz="914400">
                <a:defRPr/>
              </a:pPr>
              <a:r>
                <a:rPr lang="en-US" sz="1200" b="1" dirty="0">
                  <a:solidFill>
                    <a:prstClr val="white"/>
                  </a:solidFill>
                </a:rPr>
                <a:t>Products</a:t>
              </a:r>
            </a:p>
          </p:txBody>
        </p:sp>
        <p:cxnSp>
          <p:nvCxnSpPr>
            <p:cNvPr id="1041" name="Curved Connector 1040"/>
            <p:cNvCxnSpPr>
              <a:stCxn id="1037" idx="3"/>
              <a:endCxn id="68" idx="1"/>
            </p:cNvCxnSpPr>
            <p:nvPr/>
          </p:nvCxnSpPr>
          <p:spPr bwMode="auto">
            <a:xfrm flipV="1">
              <a:off x="6869112" y="1089025"/>
              <a:ext cx="1214438" cy="2160588"/>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3" name="Curved Connector 1042"/>
            <p:cNvCxnSpPr>
              <a:stCxn id="1037" idx="3"/>
              <a:endCxn id="70" idx="1"/>
            </p:cNvCxnSpPr>
            <p:nvPr/>
          </p:nvCxnSpPr>
          <p:spPr bwMode="auto">
            <a:xfrm flipV="1">
              <a:off x="6869112" y="2355850"/>
              <a:ext cx="1046163" cy="893763"/>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5" name="Curved Connector 1044"/>
            <p:cNvCxnSpPr>
              <a:stCxn id="1037" idx="3"/>
              <a:endCxn id="69" idx="1"/>
            </p:cNvCxnSpPr>
            <p:nvPr/>
          </p:nvCxnSpPr>
          <p:spPr bwMode="auto">
            <a:xfrm>
              <a:off x="6869112" y="3249613"/>
              <a:ext cx="941388" cy="103187"/>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7" name="Curved Connector 1046"/>
            <p:cNvCxnSpPr>
              <a:stCxn id="1037" idx="3"/>
              <a:endCxn id="71" idx="1"/>
            </p:cNvCxnSpPr>
            <p:nvPr/>
          </p:nvCxnSpPr>
          <p:spPr bwMode="auto">
            <a:xfrm>
              <a:off x="6869112" y="3249613"/>
              <a:ext cx="1130300" cy="1235075"/>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 name="Plaque 1"/>
            <p:cNvSpPr/>
            <p:nvPr/>
          </p:nvSpPr>
          <p:spPr bwMode="auto">
            <a:xfrm>
              <a:off x="4032250" y="2428875"/>
              <a:ext cx="1682750" cy="1562100"/>
            </a:xfrm>
            <a:prstGeom prst="plaqu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a:p>
              <a:pPr algn="ctr" defTabSz="914400" fontAlgn="base">
                <a:spcBef>
                  <a:spcPct val="0"/>
                </a:spcBef>
                <a:spcAft>
                  <a:spcPct val="0"/>
                </a:spcAft>
                <a:defRPr/>
              </a:pPr>
              <a:r>
                <a:rPr lang="en-US" sz="2400" b="1" dirty="0">
                  <a:solidFill>
                    <a:prstClr val="black"/>
                  </a:solidFill>
                  <a:effectLst>
                    <a:outerShdw blurRad="38100" dist="38100" dir="2700000" algn="tl">
                      <a:srgbClr val="000000">
                        <a:alpha val="43137"/>
                      </a:srgbClr>
                    </a:outerShdw>
                  </a:effectLst>
                </a:rPr>
                <a:t>ATN DAC</a:t>
              </a:r>
            </a:p>
            <a:p>
              <a:pPr algn="ctr" defTabSz="914400" fontAlgn="base">
                <a:spcBef>
                  <a:spcPct val="0"/>
                </a:spcBef>
                <a:spcAft>
                  <a:spcPct val="0"/>
                </a:spcAft>
                <a:defRPr/>
              </a:pPr>
              <a:r>
                <a:rPr lang="en-US" sz="2400" b="1" dirty="0">
                  <a:solidFill>
                    <a:prstClr val="black"/>
                  </a:solidFill>
                  <a:effectLst>
                    <a:outerShdw blurRad="38100" dist="38100" dir="2700000" algn="tl">
                      <a:srgbClr val="000000">
                        <a:alpha val="43137"/>
                      </a:srgbClr>
                    </a:outerShdw>
                  </a:effectLst>
                </a:rPr>
                <a:t>RDBMS</a:t>
              </a:r>
            </a:p>
            <a:p>
              <a:pPr algn="ctr" defTabSz="914400" fontAlgn="base">
                <a:spcBef>
                  <a:spcPct val="0"/>
                </a:spcBef>
                <a:spcAft>
                  <a:spcPct val="0"/>
                </a:spcAft>
                <a:defRPr/>
              </a:pPr>
              <a:endParaRPr lang="en-US" sz="2400" dirty="0">
                <a:solidFill>
                  <a:prstClr val="white"/>
                </a:solidFill>
              </a:endParaRPr>
            </a:p>
          </p:txBody>
        </p:sp>
        <p:cxnSp>
          <p:nvCxnSpPr>
            <p:cNvPr id="9" name="Elbow Connector 8"/>
            <p:cNvCxnSpPr>
              <a:stCxn id="2" idx="0"/>
              <a:endCxn id="26" idx="2"/>
            </p:cNvCxnSpPr>
            <p:nvPr/>
          </p:nvCxnSpPr>
          <p:spPr bwMode="auto">
            <a:xfrm rot="5400000" flipH="1" flipV="1">
              <a:off x="5203825" y="1041400"/>
              <a:ext cx="1057275" cy="171767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pic>
          <p:nvPicPr>
            <p:cNvPr id="37923" name="Picture 4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3363" y="-209550"/>
              <a:ext cx="2536937" cy="253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Elbow Connector 33"/>
            <p:cNvCxnSpPr/>
            <p:nvPr/>
          </p:nvCxnSpPr>
          <p:spPr bwMode="auto">
            <a:xfrm flipV="1">
              <a:off x="1519237" y="3352800"/>
              <a:ext cx="1268413" cy="170656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Down Arrow 35"/>
            <p:cNvSpPr/>
            <p:nvPr/>
          </p:nvSpPr>
          <p:spPr bwMode="auto">
            <a:xfrm>
              <a:off x="1485900" y="2168525"/>
              <a:ext cx="3429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grpSp>
      <p:sp>
        <p:nvSpPr>
          <p:cNvPr id="33" name="Rounded Rectangle 32"/>
          <p:cNvSpPr/>
          <p:nvPr/>
        </p:nvSpPr>
        <p:spPr bwMode="auto">
          <a:xfrm>
            <a:off x="6397625" y="5462588"/>
            <a:ext cx="1357313" cy="633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400" dirty="0">
                <a:solidFill>
                  <a:prstClr val="white"/>
                </a:solidFill>
              </a:rPr>
              <a:t>OTN, GOOS</a:t>
            </a:r>
          </a:p>
        </p:txBody>
      </p:sp>
      <p:cxnSp>
        <p:nvCxnSpPr>
          <p:cNvPr id="8" name="Elbow Connector 7"/>
          <p:cNvCxnSpPr/>
          <p:nvPr/>
        </p:nvCxnSpPr>
        <p:spPr>
          <a:xfrm rot="16200000" flipH="1">
            <a:off x="5567363" y="3829050"/>
            <a:ext cx="857250" cy="2235200"/>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1260475" y="3829050"/>
            <a:ext cx="1254125" cy="32702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7894" name="Rectangle 40"/>
          <p:cNvSpPr>
            <a:spLocks noChangeArrowheads="1"/>
          </p:cNvSpPr>
          <p:nvPr/>
        </p:nvSpPr>
        <p:spPr bwMode="auto">
          <a:xfrm>
            <a:off x="1325563" y="0"/>
            <a:ext cx="6065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fontAlgn="base">
              <a:spcBef>
                <a:spcPct val="0"/>
              </a:spcBef>
              <a:spcAft>
                <a:spcPct val="0"/>
              </a:spcAft>
              <a:defRPr>
                <a:solidFill>
                  <a:schemeClr val="tx1"/>
                </a:solidFill>
                <a:latin typeface="Arial" charset="0"/>
                <a:ea typeface="MS PGothic" pitchFamily="34" charset="-128"/>
              </a:defRPr>
            </a:lvl6pPr>
            <a:lvl7pPr marL="2971800" indent="-228600" fontAlgn="base">
              <a:spcBef>
                <a:spcPct val="0"/>
              </a:spcBef>
              <a:spcAft>
                <a:spcPct val="0"/>
              </a:spcAft>
              <a:defRPr>
                <a:solidFill>
                  <a:schemeClr val="tx1"/>
                </a:solidFill>
                <a:latin typeface="Arial" charset="0"/>
                <a:ea typeface="MS PGothic" pitchFamily="34" charset="-128"/>
              </a:defRPr>
            </a:lvl7pPr>
            <a:lvl8pPr marL="3429000" indent="-228600" fontAlgn="base">
              <a:spcBef>
                <a:spcPct val="0"/>
              </a:spcBef>
              <a:spcAft>
                <a:spcPct val="0"/>
              </a:spcAft>
              <a:defRPr>
                <a:solidFill>
                  <a:schemeClr val="tx1"/>
                </a:solidFill>
                <a:latin typeface="Arial" charset="0"/>
                <a:ea typeface="MS PGothic" pitchFamily="34" charset="-128"/>
              </a:defRPr>
            </a:lvl8pPr>
            <a:lvl9pPr marL="3886200" indent="-228600" fontAlgn="base">
              <a:spcBef>
                <a:spcPct val="0"/>
              </a:spcBef>
              <a:spcAft>
                <a:spcPct val="0"/>
              </a:spcAft>
              <a:defRPr>
                <a:solidFill>
                  <a:schemeClr val="tx1"/>
                </a:solidFill>
                <a:latin typeface="Arial" charset="0"/>
                <a:ea typeface="MS PGothic" pitchFamily="34" charset="-128"/>
              </a:defRPr>
            </a:lvl9pPr>
          </a:lstStyle>
          <a:p>
            <a:pPr algn="ctr" defTabSz="914400" fontAlgn="base">
              <a:spcBef>
                <a:spcPct val="0"/>
              </a:spcBef>
              <a:spcAft>
                <a:spcPct val="0"/>
              </a:spcAft>
            </a:pPr>
            <a:r>
              <a:rPr lang="en-US" altLang="en-US" sz="2000" b="1">
                <a:solidFill>
                  <a:srgbClr val="604A7B"/>
                </a:solidFill>
                <a:latin typeface="Calibri" pitchFamily="34" charset="0"/>
              </a:rPr>
              <a:t>Building a New Generation of Animal Telemetry  Data Portals : Ingest the  Diverse  Animal Tag Platforms</a:t>
            </a:r>
          </a:p>
        </p:txBody>
      </p:sp>
      <p:grpSp>
        <p:nvGrpSpPr>
          <p:cNvPr id="11" name="Group 10"/>
          <p:cNvGrpSpPr>
            <a:grpSpLocks/>
          </p:cNvGrpSpPr>
          <p:nvPr/>
        </p:nvGrpSpPr>
        <p:grpSpPr bwMode="auto">
          <a:xfrm>
            <a:off x="-90488" y="127000"/>
            <a:ext cx="9234488" cy="6637338"/>
            <a:chOff x="-90488" y="127000"/>
            <a:chExt cx="9234488" cy="6637867"/>
          </a:xfrm>
        </p:grpSpPr>
        <p:pic>
          <p:nvPicPr>
            <p:cNvPr id="37896"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488" y="127000"/>
              <a:ext cx="9234488"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7" name="TextBox 6"/>
            <p:cNvSpPr txBox="1">
              <a:spLocks noChangeArrowheads="1"/>
            </p:cNvSpPr>
            <p:nvPr/>
          </p:nvSpPr>
          <p:spPr bwMode="auto">
            <a:xfrm>
              <a:off x="5995858" y="6518646"/>
              <a:ext cx="30908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fontAlgn="base">
                <a:spcBef>
                  <a:spcPct val="0"/>
                </a:spcBef>
                <a:spcAft>
                  <a:spcPct val="0"/>
                </a:spcAft>
                <a:defRPr>
                  <a:solidFill>
                    <a:schemeClr val="tx1"/>
                  </a:solidFill>
                  <a:latin typeface="Arial" charset="0"/>
                  <a:ea typeface="MS PGothic" pitchFamily="34" charset="-128"/>
                </a:defRPr>
              </a:lvl6pPr>
              <a:lvl7pPr marL="2971800" indent="-228600" fontAlgn="base">
                <a:spcBef>
                  <a:spcPct val="0"/>
                </a:spcBef>
                <a:spcAft>
                  <a:spcPct val="0"/>
                </a:spcAft>
                <a:defRPr>
                  <a:solidFill>
                    <a:schemeClr val="tx1"/>
                  </a:solidFill>
                  <a:latin typeface="Arial" charset="0"/>
                  <a:ea typeface="MS PGothic" pitchFamily="34" charset="-128"/>
                </a:defRPr>
              </a:lvl7pPr>
              <a:lvl8pPr marL="3429000" indent="-228600" fontAlgn="base">
                <a:spcBef>
                  <a:spcPct val="0"/>
                </a:spcBef>
                <a:spcAft>
                  <a:spcPct val="0"/>
                </a:spcAft>
                <a:defRPr>
                  <a:solidFill>
                    <a:schemeClr val="tx1"/>
                  </a:solidFill>
                  <a:latin typeface="Arial" charset="0"/>
                  <a:ea typeface="MS PGothic" pitchFamily="34" charset="-128"/>
                </a:defRPr>
              </a:lvl8pPr>
              <a:lvl9pPr marL="3886200" indent="-228600" fontAlgn="base">
                <a:spcBef>
                  <a:spcPct val="0"/>
                </a:spcBef>
                <a:spcAft>
                  <a:spcPct val="0"/>
                </a:spcAft>
                <a:defRPr>
                  <a:solidFill>
                    <a:schemeClr val="tx1"/>
                  </a:solidFill>
                  <a:latin typeface="Arial" charset="0"/>
                  <a:ea typeface="MS PGothic" pitchFamily="34" charset="-128"/>
                </a:defRPr>
              </a:lvl9pPr>
            </a:lstStyle>
            <a:p>
              <a:pPr defTabSz="914400" fontAlgn="base">
                <a:spcBef>
                  <a:spcPct val="0"/>
                </a:spcBef>
                <a:spcAft>
                  <a:spcPct val="0"/>
                </a:spcAft>
              </a:pPr>
              <a:r>
                <a:rPr lang="en-US" altLang="en-US" sz="1000" i="1">
                  <a:solidFill>
                    <a:prstClr val="black"/>
                  </a:solidFill>
                  <a:latin typeface="Calibri" pitchFamily="34" charset="0"/>
                </a:rPr>
                <a:t>Courtesy of Barbara Block, Stanford Univ.</a:t>
              </a:r>
            </a:p>
          </p:txBody>
        </p:sp>
      </p:grpSp>
    </p:spTree>
    <p:extLst>
      <p:ext uri="{BB962C8B-B14F-4D97-AF65-F5344CB8AC3E}">
        <p14:creationId xmlns:p14="http://schemas.microsoft.com/office/powerpoint/2010/main" val="2080650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0693" y="1029494"/>
            <a:ext cx="7501236" cy="5066506"/>
            <a:chOff x="0" y="990600"/>
            <a:chExt cx="8229600" cy="5738813"/>
          </a:xfrm>
        </p:grpSpPr>
        <p:pic>
          <p:nvPicPr>
            <p:cNvPr id="41987" name="Picture 3" descr="sat_lar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143000"/>
              <a:ext cx="8223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88" name="AutoShape 5"/>
            <p:cNvCxnSpPr>
              <a:cxnSpLocks noChangeShapeType="1"/>
              <a:endCxn id="41987" idx="2"/>
            </p:cNvCxnSpPr>
            <p:nvPr/>
          </p:nvCxnSpPr>
          <p:spPr bwMode="auto">
            <a:xfrm flipV="1">
              <a:off x="1104900" y="1908175"/>
              <a:ext cx="1058863" cy="3425825"/>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989" name="Picture 6" descr="antenna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9400" y="3200400"/>
              <a:ext cx="10779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90" name="AutoShape 7"/>
            <p:cNvCxnSpPr>
              <a:cxnSpLocks noChangeShapeType="1"/>
              <a:stCxn id="41987" idx="2"/>
              <a:endCxn id="41989" idx="0"/>
            </p:cNvCxnSpPr>
            <p:nvPr/>
          </p:nvCxnSpPr>
          <p:spPr bwMode="auto">
            <a:xfrm>
              <a:off x="2163763" y="1908175"/>
              <a:ext cx="1195387" cy="1292225"/>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91" name="AutoShape 8"/>
            <p:cNvCxnSpPr>
              <a:cxnSpLocks noChangeShapeType="1"/>
              <a:stCxn id="41989" idx="2"/>
              <a:endCxn id="42005" idx="0"/>
            </p:cNvCxnSpPr>
            <p:nvPr/>
          </p:nvCxnSpPr>
          <p:spPr bwMode="auto">
            <a:xfrm>
              <a:off x="3359150" y="4724400"/>
              <a:ext cx="31750" cy="762000"/>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92" name="AutoShape 9"/>
            <p:cNvCxnSpPr>
              <a:cxnSpLocks noChangeShapeType="1"/>
              <a:stCxn id="42005" idx="3"/>
              <a:endCxn id="42007" idx="1"/>
            </p:cNvCxnSpPr>
            <p:nvPr/>
          </p:nvCxnSpPr>
          <p:spPr bwMode="auto">
            <a:xfrm>
              <a:off x="3962400" y="6057900"/>
              <a:ext cx="2286000" cy="9525"/>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1993" name="Group 10"/>
            <p:cNvGrpSpPr>
              <a:grpSpLocks/>
            </p:cNvGrpSpPr>
            <p:nvPr/>
          </p:nvGrpSpPr>
          <p:grpSpPr bwMode="auto">
            <a:xfrm>
              <a:off x="4572001" y="2819400"/>
              <a:ext cx="3484563" cy="1676400"/>
              <a:chOff x="2880" y="1776"/>
              <a:chExt cx="2195" cy="1056"/>
            </a:xfrm>
          </p:grpSpPr>
          <p:sp>
            <p:nvSpPr>
              <p:cNvPr id="42012" name="Rectangle 11"/>
              <p:cNvSpPr>
                <a:spLocks noChangeArrowheads="1"/>
              </p:cNvSpPr>
              <p:nvPr/>
            </p:nvSpPr>
            <p:spPr bwMode="auto">
              <a:xfrm>
                <a:off x="2880" y="1776"/>
                <a:ext cx="2195" cy="1056"/>
              </a:xfrm>
              <a:prstGeom prst="rect">
                <a:avLst/>
              </a:prstGeom>
              <a:noFill/>
              <a:ln w="34925">
                <a:solidFill>
                  <a:srgbClr val="1C1C1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914400" eaLnBrk="1" fontAlgn="base" hangingPunct="1">
                  <a:spcBef>
                    <a:spcPct val="0"/>
                  </a:spcBef>
                  <a:spcAft>
                    <a:spcPct val="0"/>
                  </a:spcAft>
                </a:pPr>
                <a:endParaRPr lang="en-GB" altLang="en-US">
                  <a:solidFill>
                    <a:srgbClr val="000000"/>
                  </a:solidFill>
                  <a:latin typeface="Calibri" pitchFamily="34" charset="0"/>
                </a:endParaRPr>
              </a:p>
            </p:txBody>
          </p:sp>
          <p:pic>
            <p:nvPicPr>
              <p:cNvPr id="42013" name="Picture 12" descr="spid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76" y="1824"/>
                <a:ext cx="795"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4" name="Text Box 13"/>
              <p:cNvSpPr txBox="1">
                <a:spLocks noChangeArrowheads="1"/>
              </p:cNvSpPr>
              <p:nvPr/>
            </p:nvSpPr>
            <p:spPr bwMode="auto">
              <a:xfrm>
                <a:off x="3792" y="2139"/>
                <a:ext cx="576"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914400" eaLnBrk="1" fontAlgn="base" hangingPunct="1">
                  <a:spcBef>
                    <a:spcPct val="0"/>
                  </a:spcBef>
                  <a:spcAft>
                    <a:spcPct val="0"/>
                  </a:spcAft>
                </a:pPr>
                <a:r>
                  <a:rPr lang="de-DE" altLang="en-US" sz="2000" dirty="0" smtClean="0">
                    <a:solidFill>
                      <a:srgbClr val="000000"/>
                    </a:solidFill>
                    <a:latin typeface="Times New Roman" pitchFamily="18" charset="0"/>
                    <a:cs typeface="Times New Roman" pitchFamily="18" charset="0"/>
                  </a:rPr>
                  <a:t>GTS</a:t>
                </a:r>
                <a:endParaRPr lang="en-GB" altLang="en-US" sz="2000" dirty="0">
                  <a:solidFill>
                    <a:srgbClr val="000000"/>
                  </a:solidFill>
                  <a:latin typeface="Times New Roman" pitchFamily="18" charset="0"/>
                  <a:cs typeface="Times New Roman" pitchFamily="18" charset="0"/>
                </a:endParaRPr>
              </a:p>
            </p:txBody>
          </p:sp>
        </p:grpSp>
        <p:cxnSp>
          <p:nvCxnSpPr>
            <p:cNvPr id="41994" name="AutoShape 14"/>
            <p:cNvCxnSpPr>
              <a:cxnSpLocks noChangeShapeType="1"/>
              <a:stCxn id="42007" idx="0"/>
              <a:endCxn id="42012" idx="2"/>
            </p:cNvCxnSpPr>
            <p:nvPr/>
          </p:nvCxnSpPr>
          <p:spPr bwMode="auto">
            <a:xfrm flipH="1" flipV="1">
              <a:off x="6314608" y="4495799"/>
              <a:ext cx="362418" cy="1143001"/>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995" name="Picture 16" descr="logo_me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0" y="990600"/>
              <a:ext cx="66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7" descr="logo_corioili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10200" y="990600"/>
              <a:ext cx="11144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8" descr="11912_happy_computer_cartoon_characte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34200" y="990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9"/>
            <p:cNvSpPr txBox="1">
              <a:spLocks noChangeArrowheads="1"/>
            </p:cNvSpPr>
            <p:nvPr/>
          </p:nvSpPr>
          <p:spPr bwMode="auto">
            <a:xfrm>
              <a:off x="7010400" y="1600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914400" eaLnBrk="1" fontAlgn="base" hangingPunct="1">
                <a:spcBef>
                  <a:spcPct val="0"/>
                </a:spcBef>
                <a:spcAft>
                  <a:spcPct val="0"/>
                </a:spcAft>
              </a:pPr>
              <a:r>
                <a:rPr lang="de-DE" altLang="en-US">
                  <a:solidFill>
                    <a:srgbClr val="000000"/>
                  </a:solidFill>
                  <a:latin typeface="Times New Roman" pitchFamily="18" charset="0"/>
                  <a:cs typeface="Times New Roman" pitchFamily="18" charset="0"/>
                </a:rPr>
                <a:t>user</a:t>
              </a:r>
              <a:endParaRPr lang="en-GB" altLang="en-US">
                <a:solidFill>
                  <a:srgbClr val="000000"/>
                </a:solidFill>
                <a:latin typeface="Times New Roman" pitchFamily="18" charset="0"/>
                <a:cs typeface="Times New Roman" pitchFamily="18" charset="0"/>
              </a:endParaRPr>
            </a:p>
          </p:txBody>
        </p:sp>
        <p:grpSp>
          <p:nvGrpSpPr>
            <p:cNvPr id="41999" name="Group 20"/>
            <p:cNvGrpSpPr>
              <a:grpSpLocks/>
            </p:cNvGrpSpPr>
            <p:nvPr/>
          </p:nvGrpSpPr>
          <p:grpSpPr bwMode="auto">
            <a:xfrm>
              <a:off x="4903788" y="1608139"/>
              <a:ext cx="2106612" cy="1211263"/>
              <a:chOff x="3089" y="1013"/>
              <a:chExt cx="1327" cy="763"/>
            </a:xfrm>
          </p:grpSpPr>
          <p:cxnSp>
            <p:nvCxnSpPr>
              <p:cNvPr id="42009" name="AutoShape 21"/>
              <p:cNvCxnSpPr>
                <a:cxnSpLocks noChangeShapeType="1"/>
                <a:stCxn id="42012" idx="0"/>
                <a:endCxn id="41995" idx="2"/>
              </p:cNvCxnSpPr>
              <p:nvPr/>
            </p:nvCxnSpPr>
            <p:spPr bwMode="auto">
              <a:xfrm flipH="1" flipV="1">
                <a:off x="3089" y="1042"/>
                <a:ext cx="889" cy="734"/>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010" name="AutoShape 22"/>
              <p:cNvCxnSpPr>
                <a:cxnSpLocks noChangeShapeType="1"/>
                <a:stCxn id="42012" idx="0"/>
                <a:endCxn id="41996" idx="2"/>
              </p:cNvCxnSpPr>
              <p:nvPr/>
            </p:nvCxnSpPr>
            <p:spPr bwMode="auto">
              <a:xfrm flipH="1" flipV="1">
                <a:off x="3759" y="1013"/>
                <a:ext cx="219" cy="763"/>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011" name="AutoShape 23"/>
              <p:cNvCxnSpPr>
                <a:cxnSpLocks noChangeShapeType="1"/>
                <a:stCxn id="42012" idx="0"/>
                <a:endCxn id="41998" idx="1"/>
              </p:cNvCxnSpPr>
              <p:nvPr/>
            </p:nvCxnSpPr>
            <p:spPr bwMode="auto">
              <a:xfrm flipV="1">
                <a:off x="3978" y="1152"/>
                <a:ext cx="438" cy="624"/>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42007" name="Picture 25" descr="bodc_logo"/>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48400" y="563880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01" name="Group 27"/>
            <p:cNvGrpSpPr>
              <a:grpSpLocks/>
            </p:cNvGrpSpPr>
            <p:nvPr/>
          </p:nvGrpSpPr>
          <p:grpSpPr bwMode="auto">
            <a:xfrm>
              <a:off x="2819400" y="5486400"/>
              <a:ext cx="1247775" cy="1243013"/>
              <a:chOff x="1776" y="3456"/>
              <a:chExt cx="786" cy="783"/>
            </a:xfrm>
          </p:grpSpPr>
          <p:pic>
            <p:nvPicPr>
              <p:cNvPr id="42005" name="Picture 28" descr="serve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76" y="3456"/>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Picture 29" descr="smru_blue"/>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208" y="3888"/>
                <a:ext cx="35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002" name="Line 30"/>
            <p:cNvSpPr>
              <a:spLocks noChangeShapeType="1"/>
            </p:cNvSpPr>
            <p:nvPr/>
          </p:nvSpPr>
          <p:spPr bwMode="auto">
            <a:xfrm>
              <a:off x="4648200" y="4876800"/>
              <a:ext cx="3581400" cy="0"/>
            </a:xfrm>
            <a:prstGeom prst="line">
              <a:avLst/>
            </a:prstGeom>
            <a:noFill/>
            <a:ln w="571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400">
                <a:solidFill>
                  <a:srgbClr val="000000"/>
                </a:solidFill>
              </a:endParaRPr>
            </a:p>
          </p:txBody>
        </p:sp>
        <p:pic>
          <p:nvPicPr>
            <p:cNvPr id="42003" name="Picture 25" descr="Rudolph"/>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5257800"/>
              <a:ext cx="195738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 Box 5"/>
          <p:cNvSpPr txBox="1">
            <a:spLocks noChangeArrowheads="1"/>
          </p:cNvSpPr>
          <p:nvPr/>
        </p:nvSpPr>
        <p:spPr bwMode="auto">
          <a:xfrm>
            <a:off x="304800" y="2529760"/>
            <a:ext cx="8458200" cy="2246769"/>
          </a:xfrm>
          <a:prstGeom prst="rect">
            <a:avLst/>
          </a:prstGeom>
          <a:solidFill>
            <a:srgbClr val="476C7B"/>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914400" fontAlgn="base">
              <a:spcBef>
                <a:spcPct val="0"/>
              </a:spcBef>
              <a:spcAft>
                <a:spcPct val="0"/>
              </a:spcAft>
            </a:pPr>
            <a:r>
              <a:rPr lang="en-GB" altLang="en-US" sz="2800" dirty="0" smtClean="0">
                <a:solidFill>
                  <a:srgbClr val="FFFF99"/>
                </a:solidFill>
                <a:latin typeface="Calibri" pitchFamily="34" charset="0"/>
              </a:rPr>
              <a:t>In 2012 IOOS PO/ONR </a:t>
            </a:r>
            <a:r>
              <a:rPr lang="en-GB" altLang="en-US" sz="2800" dirty="0">
                <a:solidFill>
                  <a:srgbClr val="FFFF99"/>
                </a:solidFill>
                <a:latin typeface="Calibri" pitchFamily="34" charset="0"/>
              </a:rPr>
              <a:t>c</a:t>
            </a:r>
            <a:r>
              <a:rPr lang="en-GB" altLang="en-US" sz="2800" dirty="0" smtClean="0">
                <a:solidFill>
                  <a:srgbClr val="FFFF99"/>
                </a:solidFill>
                <a:latin typeface="Calibri" pitchFamily="34" charset="0"/>
              </a:rPr>
              <a:t>o-sponsored </a:t>
            </a:r>
            <a:r>
              <a:rPr lang="en-US" altLang="en-US" sz="2800" dirty="0" smtClean="0">
                <a:solidFill>
                  <a:srgbClr val="FFFF99"/>
                </a:solidFill>
                <a:latin typeface="Calibri" pitchFamily="34" charset="0"/>
              </a:rPr>
              <a:t>a </a:t>
            </a:r>
            <a:r>
              <a:rPr lang="en-US" altLang="en-US" sz="2800" dirty="0">
                <a:solidFill>
                  <a:srgbClr val="FFFF99"/>
                </a:solidFill>
                <a:latin typeface="Calibri" pitchFamily="34" charset="0"/>
              </a:rPr>
              <a:t>collaboration with the </a:t>
            </a:r>
            <a:r>
              <a:rPr lang="en-US" altLang="en-US" sz="2800" dirty="0" smtClean="0">
                <a:solidFill>
                  <a:srgbClr val="FFFF99"/>
                </a:solidFill>
                <a:latin typeface="Calibri" pitchFamily="34" charset="0"/>
              </a:rPr>
              <a:t>Stanford </a:t>
            </a:r>
            <a:r>
              <a:rPr lang="en-US" altLang="en-US" sz="2800" dirty="0">
                <a:solidFill>
                  <a:srgbClr val="FFFF99"/>
                </a:solidFill>
                <a:latin typeface="Calibri" pitchFamily="34" charset="0"/>
              </a:rPr>
              <a:t>Univ., </a:t>
            </a:r>
            <a:r>
              <a:rPr lang="en-US" altLang="en-US" sz="2800" dirty="0" smtClean="0">
                <a:solidFill>
                  <a:srgbClr val="FFFF99"/>
                </a:solidFill>
                <a:latin typeface="Calibri" pitchFamily="34" charset="0"/>
              </a:rPr>
              <a:t>NAVOCEANO and </a:t>
            </a:r>
            <a:r>
              <a:rPr lang="en-US" altLang="en-US" sz="2800" dirty="0">
                <a:solidFill>
                  <a:srgbClr val="FFFF99"/>
                </a:solidFill>
                <a:latin typeface="Calibri" pitchFamily="34" charset="0"/>
              </a:rPr>
              <a:t>NOAA NCEP to </a:t>
            </a:r>
            <a:r>
              <a:rPr lang="en-US" altLang="en-US" sz="2800" dirty="0" smtClean="0">
                <a:solidFill>
                  <a:srgbClr val="FFFF99"/>
                </a:solidFill>
                <a:latin typeface="Calibri" pitchFamily="34" charset="0"/>
              </a:rPr>
              <a:t>improve </a:t>
            </a:r>
            <a:r>
              <a:rPr lang="en-US" sz="2800" dirty="0" smtClean="0">
                <a:solidFill>
                  <a:srgbClr val="000000"/>
                </a:solidFill>
              </a:rPr>
              <a:t> </a:t>
            </a:r>
            <a:r>
              <a:rPr lang="en-US" sz="2800" dirty="0">
                <a:solidFill>
                  <a:srgbClr val="FFFF99"/>
                </a:solidFill>
                <a:latin typeface="Calibri" pitchFamily="34" charset="0"/>
              </a:rPr>
              <a:t>data interoperability tools and assimilation of ocean observations from tagged animals into NAVO’s global (HYCOM) and region (NCOM) </a:t>
            </a:r>
            <a:r>
              <a:rPr lang="en-US" sz="2800" dirty="0" smtClean="0">
                <a:solidFill>
                  <a:srgbClr val="FFFF99"/>
                </a:solidFill>
                <a:latin typeface="Calibri" pitchFamily="34" charset="0"/>
              </a:rPr>
              <a:t>models.</a:t>
            </a:r>
            <a:endParaRPr lang="en-GB" altLang="en-US" sz="2800" dirty="0">
              <a:solidFill>
                <a:srgbClr val="FFFF99"/>
              </a:solidFill>
              <a:latin typeface="Calibri" pitchFamily="34" charset="0"/>
            </a:endParaRPr>
          </a:p>
        </p:txBody>
      </p:sp>
      <p:sp>
        <p:nvSpPr>
          <p:cNvPr id="7" name="Rectangle 6"/>
          <p:cNvSpPr/>
          <p:nvPr/>
        </p:nvSpPr>
        <p:spPr>
          <a:xfrm>
            <a:off x="67048" y="798661"/>
            <a:ext cx="3443236" cy="461665"/>
          </a:xfrm>
          <a:prstGeom prst="rect">
            <a:avLst/>
          </a:prstGeom>
        </p:spPr>
        <p:txBody>
          <a:bodyPr wrap="square">
            <a:spAutoFit/>
          </a:bodyPr>
          <a:lstStyle/>
          <a:p>
            <a:pPr defTabSz="914400">
              <a:defRPr/>
            </a:pPr>
            <a:r>
              <a:rPr lang="de-DE" sz="2400" dirty="0">
                <a:solidFill>
                  <a:srgbClr val="000000"/>
                </a:solidFill>
                <a:cs typeface="Times New Roman" pitchFamily="18" charset="0"/>
              </a:rPr>
              <a:t>Real-time data flow</a:t>
            </a:r>
            <a:endParaRPr lang="en-GB" sz="2000" dirty="0">
              <a:solidFill>
                <a:srgbClr val="000000"/>
              </a:solidFill>
              <a:cs typeface="Times New Roman" pitchFamily="18" charset="0"/>
            </a:endParaRPr>
          </a:p>
        </p:txBody>
      </p:sp>
      <p:grpSp>
        <p:nvGrpSpPr>
          <p:cNvPr id="4" name="Group 3"/>
          <p:cNvGrpSpPr/>
          <p:nvPr/>
        </p:nvGrpSpPr>
        <p:grpSpPr>
          <a:xfrm>
            <a:off x="868998" y="816246"/>
            <a:ext cx="8389612" cy="5276951"/>
            <a:chOff x="208623" y="367165"/>
            <a:chExt cx="8993295" cy="5881753"/>
          </a:xfrm>
        </p:grpSpPr>
        <p:pic>
          <p:nvPicPr>
            <p:cNvPr id="93187"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08623" y="367165"/>
              <a:ext cx="7948891" cy="588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25536" y="5827522"/>
              <a:ext cx="3376382" cy="359425"/>
            </a:xfrm>
            <a:prstGeom prst="rect">
              <a:avLst/>
            </a:prstGeom>
            <a:noFill/>
          </p:spPr>
          <p:txBody>
            <a:bodyPr wrap="square" rtlCol="0">
              <a:spAutoFit/>
            </a:bodyPr>
            <a:lstStyle/>
            <a:p>
              <a:pPr defTabSz="914400" fontAlgn="base">
                <a:spcBef>
                  <a:spcPct val="0"/>
                </a:spcBef>
                <a:spcAft>
                  <a:spcPct val="0"/>
                </a:spcAft>
              </a:pPr>
              <a:r>
                <a:rPr lang="en-US" sz="1600" i="1" dirty="0" smtClean="0">
                  <a:solidFill>
                    <a:srgbClr val="000000"/>
                  </a:solidFill>
                </a:rPr>
                <a:t>Courtesy: Dan Costa UCSC.</a:t>
              </a:r>
              <a:endParaRPr lang="en-US" sz="1600" i="1" dirty="0">
                <a:solidFill>
                  <a:srgbClr val="000000"/>
                </a:solidFill>
              </a:endParaRPr>
            </a:p>
          </p:txBody>
        </p:sp>
      </p:grpSp>
      <p:pic>
        <p:nvPicPr>
          <p:cNvPr id="93188" name="Picture 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93599" y="906380"/>
            <a:ext cx="7556802" cy="509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fontScale="90000"/>
          </a:bodyPr>
          <a:lstStyle/>
          <a:p>
            <a:r>
              <a:rPr lang="de-DE" sz="3100" dirty="0">
                <a:solidFill>
                  <a:srgbClr val="333399"/>
                </a:solidFill>
              </a:rPr>
              <a:t>From Animals to GTS to Ocean Modelers  </a:t>
            </a:r>
            <a:endParaRPr lang="en-US" dirty="0"/>
          </a:p>
        </p:txBody>
      </p:sp>
      <p:pic>
        <p:nvPicPr>
          <p:cNvPr id="37" name="Picture 36" descr="iStock_000016993585_Sm.jpg"/>
          <p:cNvPicPr>
            <a:picLocks noChangeAspect="1"/>
          </p:cNvPicPr>
          <p:nvPr/>
        </p:nvPicPr>
        <p:blipFill rotWithShape="1">
          <a:blip r:embed="rId15" cstate="email">
            <a:alphaModFix/>
            <a:extLst>
              <a:ext uri="{28A0092B-C50C-407E-A947-70E740481C1C}">
                <a14:useLocalDpi xmlns:a14="http://schemas.microsoft.com/office/drawing/2010/main"/>
              </a:ext>
            </a:extLst>
          </a:blip>
          <a:srcRect/>
          <a:stretch/>
        </p:blipFill>
        <p:spPr>
          <a:xfrm>
            <a:off x="0" y="6036233"/>
            <a:ext cx="9144000" cy="868275"/>
          </a:xfrm>
          <a:prstGeom prst="rect">
            <a:avLst/>
          </a:prstGeom>
        </p:spPr>
      </p:pic>
      <p:pic>
        <p:nvPicPr>
          <p:cNvPr id="38" name="Picture 37" descr="OTNLogo_noDal_white.tif"/>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pic>
        <p:nvPicPr>
          <p:cNvPr id="1026" name="Picture 2" descr="http://www.pacific-science.com/ad7/sites/default/files/MIL_US_ONR_Logo_lg.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769572" y="6215759"/>
            <a:ext cx="1219200" cy="5486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rob.ragsdale\Desktop\ARCHIVE\Logos\IOOS_logo.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074465" y="6204036"/>
            <a:ext cx="1439633"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116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3188"/>
                                        </p:tgtEl>
                                        <p:attrNameLst>
                                          <p:attrName>style.visibility</p:attrName>
                                        </p:attrNameLst>
                                      </p:cBhvr>
                                      <p:to>
                                        <p:strVal val="visible"/>
                                      </p:to>
                                    </p:set>
                                    <p:animEffect transition="in" filter="fade">
                                      <p:cBhvr>
                                        <p:cTn id="16"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31173"/>
            <a:ext cx="9120188" cy="1111250"/>
            <a:chOff x="0" y="0"/>
            <a:chExt cx="9144000" cy="1752600"/>
          </a:xfrm>
          <a:solidFill>
            <a:schemeClr val="accent1">
              <a:lumMod val="50000"/>
            </a:schemeClr>
          </a:solidFill>
        </p:grpSpPr>
        <p:sp>
          <p:nvSpPr>
            <p:cNvPr id="11" name="Rectangle 10"/>
            <p:cNvSpPr/>
            <p:nvPr/>
          </p:nvSpPr>
          <p:spPr>
            <a:xfrm>
              <a:off x="0" y="0"/>
              <a:ext cx="9144000" cy="1752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endParaRP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0" y="45720"/>
              <a:ext cx="9140540" cy="1676400"/>
            </a:xfrm>
            <a:prstGeom prst="rect">
              <a:avLst/>
            </a:prstGeom>
            <a:grpFill/>
            <a:ln w="9525">
              <a:noFill/>
              <a:miter lim="800000"/>
              <a:headEnd/>
              <a:tailEnd/>
            </a:ln>
          </p:spPr>
        </p:pic>
      </p:grpSp>
      <p:pic>
        <p:nvPicPr>
          <p:cNvPr id="8195" name="Picture 8" descr="C:\holbrook\projects\GLATOS\GLATOSWeb\GLRI.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7306" y="4613253"/>
            <a:ext cx="1429524" cy="7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30135" y="2026449"/>
            <a:ext cx="1441653" cy="145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87449" y="3718777"/>
            <a:ext cx="1297110" cy="47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19"/>
          <p:cNvSpPr txBox="1">
            <a:spLocks noChangeArrowheads="1"/>
          </p:cNvSpPr>
          <p:nvPr/>
        </p:nvSpPr>
        <p:spPr bwMode="auto">
          <a:xfrm>
            <a:off x="69850" y="1394103"/>
            <a:ext cx="6088611"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MS PGothic" pitchFamily="34" charset="-128"/>
              </a:defRPr>
            </a:lvl1pPr>
            <a:lvl2pPr eaLnBrk="0" hangingPunct="0">
              <a:spcBef>
                <a:spcPct val="20000"/>
              </a:spcBef>
              <a:buChar char="–"/>
              <a:defRPr sz="2800">
                <a:solidFill>
                  <a:schemeClr val="tx1"/>
                </a:solidFill>
                <a:latin typeface="Arial" charset="0"/>
                <a:ea typeface="MS PGothic" pitchFamily="34" charset="-128"/>
              </a:defRPr>
            </a:lvl2pPr>
            <a:lvl3pPr marL="1139825" indent="-225425" eaLnBrk="0" hangingPunct="0">
              <a:spcBef>
                <a:spcPct val="20000"/>
              </a:spcBef>
              <a:buChar char="•"/>
              <a:defRPr sz="2400">
                <a:solidFill>
                  <a:schemeClr val="tx1"/>
                </a:solidFill>
                <a:latin typeface="Arial" charset="0"/>
                <a:ea typeface="MS PGothic" pitchFamily="34" charset="-128"/>
              </a:defRPr>
            </a:lvl3pPr>
            <a:lvl4pPr marL="1595438" indent="-225425" eaLnBrk="0" hangingPunct="0">
              <a:spcBef>
                <a:spcPct val="20000"/>
              </a:spcBef>
              <a:buChar char="–"/>
              <a:defRPr sz="2000">
                <a:solidFill>
                  <a:schemeClr val="tx1"/>
                </a:solidFill>
                <a:latin typeface="Arial" charset="0"/>
                <a:ea typeface="MS PGothic" pitchFamily="34" charset="-128"/>
              </a:defRPr>
            </a:lvl4pPr>
            <a:lvl5pPr marL="2052638" indent="-225425" eaLnBrk="0" hangingPunct="0">
              <a:spcBef>
                <a:spcPct val="20000"/>
              </a:spcBef>
              <a:buChar char="»"/>
              <a:defRPr sz="2000">
                <a:solidFill>
                  <a:schemeClr val="tx1"/>
                </a:solidFill>
                <a:latin typeface="Arial" charset="0"/>
                <a:ea typeface="MS PGothic" pitchFamily="34" charset="-128"/>
              </a:defRPr>
            </a:lvl5pPr>
            <a:lvl6pPr marL="2509838" indent="-225425" eaLnBrk="0" fontAlgn="base" hangingPunct="0">
              <a:spcBef>
                <a:spcPct val="20000"/>
              </a:spcBef>
              <a:spcAft>
                <a:spcPct val="0"/>
              </a:spcAft>
              <a:buChar char="»"/>
              <a:defRPr sz="2000">
                <a:solidFill>
                  <a:schemeClr val="tx1"/>
                </a:solidFill>
                <a:latin typeface="Arial" charset="0"/>
                <a:ea typeface="MS PGothic" pitchFamily="34" charset="-128"/>
              </a:defRPr>
            </a:lvl6pPr>
            <a:lvl7pPr marL="2967038" indent="-225425" eaLnBrk="0" fontAlgn="base" hangingPunct="0">
              <a:spcBef>
                <a:spcPct val="20000"/>
              </a:spcBef>
              <a:spcAft>
                <a:spcPct val="0"/>
              </a:spcAft>
              <a:buChar char="»"/>
              <a:defRPr sz="2000">
                <a:solidFill>
                  <a:schemeClr val="tx1"/>
                </a:solidFill>
                <a:latin typeface="Arial" charset="0"/>
                <a:ea typeface="MS PGothic" pitchFamily="34" charset="-128"/>
              </a:defRPr>
            </a:lvl7pPr>
            <a:lvl8pPr marL="3424238" indent="-225425" eaLnBrk="0" fontAlgn="base" hangingPunct="0">
              <a:spcBef>
                <a:spcPct val="20000"/>
              </a:spcBef>
              <a:spcAft>
                <a:spcPct val="0"/>
              </a:spcAft>
              <a:buChar char="»"/>
              <a:defRPr sz="2000">
                <a:solidFill>
                  <a:schemeClr val="tx1"/>
                </a:solidFill>
                <a:latin typeface="Arial" charset="0"/>
                <a:ea typeface="MS PGothic" pitchFamily="34" charset="-128"/>
              </a:defRPr>
            </a:lvl8pPr>
            <a:lvl9pPr marL="3881438" indent="-225425"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marL="342900" indent="-342900" defTabSz="914400" eaLnBrk="1" fontAlgn="base" hangingPunct="1">
              <a:spcBef>
                <a:spcPct val="0"/>
              </a:spcBef>
              <a:spcAft>
                <a:spcPct val="0"/>
              </a:spcAft>
            </a:pPr>
            <a:r>
              <a:rPr lang="en-US" altLang="en-US" sz="2000" b="1" dirty="0" smtClean="0">
                <a:solidFill>
                  <a:srgbClr val="000000"/>
                </a:solidFill>
              </a:rPr>
              <a:t>Network </a:t>
            </a:r>
            <a:r>
              <a:rPr lang="en-US" altLang="en-US" sz="2000" b="1" dirty="0">
                <a:solidFill>
                  <a:srgbClr val="000000"/>
                </a:solidFill>
              </a:rPr>
              <a:t>of more than 400 </a:t>
            </a:r>
            <a:r>
              <a:rPr lang="en-US" altLang="en-US" sz="2000" b="1" dirty="0" smtClean="0">
                <a:solidFill>
                  <a:srgbClr val="000000"/>
                </a:solidFill>
              </a:rPr>
              <a:t>Acoustic Receivers</a:t>
            </a:r>
            <a:endParaRPr lang="en-US" altLang="en-US" sz="2000" b="1" dirty="0">
              <a:solidFill>
                <a:srgbClr val="000000"/>
              </a:solidFill>
            </a:endParaRPr>
          </a:p>
          <a:p>
            <a:pPr marL="342900" indent="-342900" defTabSz="914400" fontAlgn="base">
              <a:spcAft>
                <a:spcPct val="0"/>
              </a:spcAft>
            </a:pPr>
            <a:r>
              <a:rPr lang="en-US" altLang="en-US" sz="2000" b="1" dirty="0" smtClean="0">
                <a:solidFill>
                  <a:srgbClr val="000000"/>
                </a:solidFill>
              </a:rPr>
              <a:t>More </a:t>
            </a:r>
            <a:r>
              <a:rPr lang="en-US" altLang="en-US" sz="2000" b="1" dirty="0">
                <a:solidFill>
                  <a:srgbClr val="000000"/>
                </a:solidFill>
              </a:rPr>
              <a:t>than 2300 fish have been </a:t>
            </a:r>
            <a:r>
              <a:rPr lang="en-US" altLang="en-US" sz="2000" b="1" dirty="0" smtClean="0">
                <a:solidFill>
                  <a:srgbClr val="000000"/>
                </a:solidFill>
              </a:rPr>
              <a:t>tagged</a:t>
            </a:r>
          </a:p>
          <a:p>
            <a:pPr marL="800100" lvl="1" indent="-342900" defTabSz="914400" fontAlgn="base">
              <a:spcAft>
                <a:spcPct val="0"/>
              </a:spcAft>
            </a:pPr>
            <a:r>
              <a:rPr lang="en-US" altLang="en-US" sz="1600" b="1" dirty="0" smtClean="0">
                <a:solidFill>
                  <a:srgbClr val="000000"/>
                </a:solidFill>
              </a:rPr>
              <a:t>Green Bay Lake Sturgeon, Walleye, Lake Trout, River Sea Lamprey) </a:t>
            </a:r>
            <a:endParaRPr lang="en-US" altLang="en-US" sz="2000" b="1" dirty="0">
              <a:solidFill>
                <a:srgbClr val="000000"/>
              </a:solidFill>
            </a:endParaRPr>
          </a:p>
        </p:txBody>
      </p:sp>
      <p:pic>
        <p:nvPicPr>
          <p:cNvPr id="1037" name="Picture 13" descr="C:\holbrook\projects\SMRSL\STM10\presentations\images\acousticReceiver_CHolbrook.jpg"/>
          <p:cNvPicPr>
            <a:picLocks noChangeAspect="1" noChangeArrowheads="1"/>
          </p:cNvPicPr>
          <p:nvPr/>
        </p:nvPicPr>
        <p:blipFill>
          <a:blip r:embed="rId7"/>
          <a:srcRect/>
          <a:stretch>
            <a:fillRect/>
          </a:stretch>
        </p:blipFill>
        <p:spPr bwMode="auto">
          <a:xfrm>
            <a:off x="5963948" y="4479960"/>
            <a:ext cx="1534120" cy="1363662"/>
          </a:xfrm>
          <a:prstGeom prst="rect">
            <a:avLst/>
          </a:prstGeom>
          <a:noFill/>
          <a:ln>
            <a:solidFill>
              <a:schemeClr val="bg1">
                <a:lumMod val="95000"/>
              </a:schemeClr>
            </a:solidFill>
          </a:ln>
        </p:spPr>
      </p:pic>
      <p:pic>
        <p:nvPicPr>
          <p:cNvPr id="8201" name="Picture 1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5573" y="3064178"/>
            <a:ext cx="5084762" cy="309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2" name="Rectangle 1"/>
          <p:cNvSpPr>
            <a:spLocks noChangeArrowheads="1"/>
          </p:cNvSpPr>
          <p:nvPr/>
        </p:nvSpPr>
        <p:spPr bwMode="auto">
          <a:xfrm>
            <a:off x="1228725" y="1079500"/>
            <a:ext cx="7891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ltLang="en-US" b="1" dirty="0">
                <a:solidFill>
                  <a:srgbClr val="C00000"/>
                </a:solidFill>
              </a:rPr>
              <a:t>To </a:t>
            </a:r>
            <a:r>
              <a:rPr lang="en-US" altLang="en-US" b="1" dirty="0" smtClean="0">
                <a:solidFill>
                  <a:srgbClr val="C00000"/>
                </a:solidFill>
              </a:rPr>
              <a:t>Advance </a:t>
            </a:r>
            <a:r>
              <a:rPr lang="en-US" altLang="en-US" b="1" dirty="0">
                <a:solidFill>
                  <a:srgbClr val="C00000"/>
                </a:solidFill>
              </a:rPr>
              <a:t>the Protection and Recovery of Great Lakes Fishes</a:t>
            </a:r>
          </a:p>
        </p:txBody>
      </p:sp>
      <p:pic>
        <p:nvPicPr>
          <p:cNvPr id="8203" name="Picture 1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93610" y="1921388"/>
            <a:ext cx="1562344" cy="117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4" name="Picture 1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63948" y="3096547"/>
            <a:ext cx="1492006" cy="124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5" name="Rectangle 5"/>
          <p:cNvSpPr>
            <a:spLocks noChangeArrowheads="1"/>
          </p:cNvSpPr>
          <p:nvPr/>
        </p:nvSpPr>
        <p:spPr bwMode="auto">
          <a:xfrm>
            <a:off x="69850" y="2633748"/>
            <a:ext cx="5303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ltLang="en-US" sz="2400" b="1" dirty="0">
                <a:solidFill>
                  <a:srgbClr val="000000"/>
                </a:solidFill>
              </a:rPr>
              <a:t>http://data.glos.us/glatos/explore</a:t>
            </a:r>
          </a:p>
        </p:txBody>
      </p:sp>
      <p:pic>
        <p:nvPicPr>
          <p:cNvPr id="16" name="Picture 15" descr="iStock_000016993585_Sm.jpg"/>
          <p:cNvPicPr>
            <a:picLocks noChangeAspect="1"/>
          </p:cNvPicPr>
          <p:nvPr/>
        </p:nvPicPr>
        <p:blipFill rotWithShape="1">
          <a:blip r:embed="rId11" cstate="email">
            <a:alphaModFix/>
            <a:extLst>
              <a:ext uri="{28A0092B-C50C-407E-A947-70E740481C1C}">
                <a14:useLocalDpi xmlns:a14="http://schemas.microsoft.com/office/drawing/2010/main"/>
              </a:ext>
            </a:extLst>
          </a:blip>
          <a:srcRect/>
          <a:stretch/>
        </p:blipFill>
        <p:spPr>
          <a:xfrm>
            <a:off x="0" y="6036233"/>
            <a:ext cx="9144000" cy="868275"/>
          </a:xfrm>
          <a:prstGeom prst="rect">
            <a:avLst/>
          </a:prstGeom>
        </p:spPr>
      </p:pic>
      <p:pic>
        <p:nvPicPr>
          <p:cNvPr id="17" name="Picture 16" descr="OTNLogo_noDal_white.ti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11329" y="6146806"/>
            <a:ext cx="1115339" cy="566664"/>
          </a:xfrm>
          <a:prstGeom prst="rect">
            <a:avLst/>
          </a:prstGeom>
        </p:spPr>
      </p:pic>
      <p:pic>
        <p:nvPicPr>
          <p:cNvPr id="2" name="Picture 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74647" y="6196050"/>
            <a:ext cx="1439495" cy="548640"/>
          </a:xfrm>
          <a:prstGeom prst="rect">
            <a:avLst/>
          </a:prstGeom>
        </p:spPr>
      </p:pic>
      <p:pic>
        <p:nvPicPr>
          <p:cNvPr id="20" name="Picture 10"/>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723229" y="5816600"/>
            <a:ext cx="12255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7576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5182</TotalTime>
  <Words>2493</Words>
  <Application>Microsoft Macintosh PowerPoint</Application>
  <PresentationFormat>On-screen Show (4:3)</PresentationFormat>
  <Paragraphs>317</Paragraphs>
  <Slides>23</Slides>
  <Notes>23</Notes>
  <HiddenSlides>0</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ioos_white_2010</vt:lpstr>
      <vt:lpstr>Office Theme</vt:lpstr>
      <vt:lpstr>Blank Presentation</vt:lpstr>
      <vt:lpstr>1_Office Theme</vt:lpstr>
      <vt:lpstr>PowerPoint Presentation</vt:lpstr>
      <vt:lpstr>U.S. IOOS:  Program Overview</vt:lpstr>
      <vt:lpstr>PowerPoint Presentation</vt:lpstr>
      <vt:lpstr>Animal Telemetry: Why is it Significant?</vt:lpstr>
      <vt:lpstr>Exposing Data</vt:lpstr>
      <vt:lpstr>PowerPoint Presentation</vt:lpstr>
      <vt:lpstr>PowerPoint Presentation</vt:lpstr>
      <vt:lpstr>From Animals to GTS to Ocean Modelers  </vt:lpstr>
      <vt:lpstr>PowerPoint Presentation</vt:lpstr>
      <vt:lpstr>Animal Telemetry Supports Adaptive  Management of Salmon and Steelhead</vt:lpstr>
      <vt:lpstr>Management Response:  Tiger Shark Case in Hawai’i  </vt:lpstr>
      <vt:lpstr>Southern Ocean: Using all sources</vt:lpstr>
      <vt:lpstr>Animal Telemetry for Assessing Ecosystem Health</vt:lpstr>
      <vt:lpstr>PowerPoint Presentation</vt:lpstr>
      <vt:lpstr>Fishing for Hurricanes</vt:lpstr>
      <vt:lpstr>Gulf of Mexico Habitat Restoration Effort </vt:lpstr>
      <vt:lpstr>Gliderpalooza</vt:lpstr>
      <vt:lpstr>PowerPoint Presentation</vt:lpstr>
      <vt:lpstr>Engage the International Community</vt:lpstr>
      <vt:lpstr>IOOS ATN Contribute to MBON and GEO BON</vt:lpstr>
      <vt:lpstr>ATN in Apps</vt:lpstr>
      <vt:lpstr>Questions</vt:lpstr>
      <vt:lpstr>PowerPoint Presentation</vt:lpstr>
    </vt:vector>
  </TitlesOfParts>
  <Company>Dalhousie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 Trade Gothic (44pt)</dc:title>
  <dc:creator>OTN Canada MacBook 2</dc:creator>
  <cp:lastModifiedBy>Torie Ketcham</cp:lastModifiedBy>
  <cp:revision>41</cp:revision>
  <dcterms:created xsi:type="dcterms:W3CDTF">2014-01-17T14:59:56Z</dcterms:created>
  <dcterms:modified xsi:type="dcterms:W3CDTF">2019-01-29T19:58:54Z</dcterms:modified>
</cp:coreProperties>
</file>