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handoutMasterIdLst>
    <p:handoutMasterId r:id="rId29"/>
  </p:handoutMasterIdLst>
  <p:sldIdLst>
    <p:sldId id="664" r:id="rId2"/>
    <p:sldId id="766" r:id="rId3"/>
    <p:sldId id="696" r:id="rId4"/>
    <p:sldId id="666" r:id="rId5"/>
    <p:sldId id="652" r:id="rId6"/>
    <p:sldId id="748" r:id="rId7"/>
    <p:sldId id="749" r:id="rId8"/>
    <p:sldId id="703" r:id="rId9"/>
    <p:sldId id="704" r:id="rId10"/>
    <p:sldId id="705" r:id="rId11"/>
    <p:sldId id="667" r:id="rId12"/>
    <p:sldId id="669" r:id="rId13"/>
    <p:sldId id="671" r:id="rId14"/>
    <p:sldId id="673" r:id="rId15"/>
    <p:sldId id="729" r:id="rId16"/>
    <p:sldId id="753" r:id="rId17"/>
    <p:sldId id="714" r:id="rId18"/>
    <p:sldId id="765" r:id="rId19"/>
    <p:sldId id="706" r:id="rId20"/>
    <p:sldId id="767" r:id="rId21"/>
    <p:sldId id="768" r:id="rId22"/>
    <p:sldId id="736" r:id="rId23"/>
    <p:sldId id="769" r:id="rId24"/>
    <p:sldId id="770" r:id="rId25"/>
    <p:sldId id="771" r:id="rId26"/>
    <p:sldId id="732" r:id="rId27"/>
  </p:sldIdLst>
  <p:sldSz cx="9144000" cy="6858000" type="screen4x3"/>
  <p:notesSz cx="7010400" cy="9296400"/>
  <p:custDataLst>
    <p:tags r:id="rId30"/>
  </p:custDataLst>
  <p:defaultTextStyle>
    <a:defPPr>
      <a:defRPr lang="en-US"/>
    </a:defPPr>
    <a:lvl1pPr algn="l" rtl="0" fontAlgn="base">
      <a:lnSpc>
        <a:spcPct val="80000"/>
      </a:lnSpc>
      <a:spcBef>
        <a:spcPct val="20000"/>
      </a:spcBef>
      <a:spcAft>
        <a:spcPct val="0"/>
      </a:spcAft>
      <a:buChar char="•"/>
      <a:defRPr sz="4000" b="1" kern="1200">
        <a:solidFill>
          <a:schemeClr val="tx1"/>
        </a:solidFill>
        <a:latin typeface="Bookman Old Style" pitchFamily="18" charset="0"/>
        <a:ea typeface="+mn-ea"/>
        <a:cs typeface="+mn-cs"/>
      </a:defRPr>
    </a:lvl1pPr>
    <a:lvl2pPr marL="457200" algn="l" rtl="0" fontAlgn="base">
      <a:lnSpc>
        <a:spcPct val="80000"/>
      </a:lnSpc>
      <a:spcBef>
        <a:spcPct val="20000"/>
      </a:spcBef>
      <a:spcAft>
        <a:spcPct val="0"/>
      </a:spcAft>
      <a:buChar char="•"/>
      <a:defRPr sz="4000" b="1" kern="1200">
        <a:solidFill>
          <a:schemeClr val="tx1"/>
        </a:solidFill>
        <a:latin typeface="Bookman Old Style" pitchFamily="18" charset="0"/>
        <a:ea typeface="+mn-ea"/>
        <a:cs typeface="+mn-cs"/>
      </a:defRPr>
    </a:lvl2pPr>
    <a:lvl3pPr marL="914400" algn="l" rtl="0" fontAlgn="base">
      <a:lnSpc>
        <a:spcPct val="80000"/>
      </a:lnSpc>
      <a:spcBef>
        <a:spcPct val="20000"/>
      </a:spcBef>
      <a:spcAft>
        <a:spcPct val="0"/>
      </a:spcAft>
      <a:buChar char="•"/>
      <a:defRPr sz="4000" b="1" kern="1200">
        <a:solidFill>
          <a:schemeClr val="tx1"/>
        </a:solidFill>
        <a:latin typeface="Bookman Old Style" pitchFamily="18" charset="0"/>
        <a:ea typeface="+mn-ea"/>
        <a:cs typeface="+mn-cs"/>
      </a:defRPr>
    </a:lvl3pPr>
    <a:lvl4pPr marL="1371600" algn="l" rtl="0" fontAlgn="base">
      <a:lnSpc>
        <a:spcPct val="80000"/>
      </a:lnSpc>
      <a:spcBef>
        <a:spcPct val="20000"/>
      </a:spcBef>
      <a:spcAft>
        <a:spcPct val="0"/>
      </a:spcAft>
      <a:buChar char="•"/>
      <a:defRPr sz="4000" b="1" kern="1200">
        <a:solidFill>
          <a:schemeClr val="tx1"/>
        </a:solidFill>
        <a:latin typeface="Bookman Old Style" pitchFamily="18" charset="0"/>
        <a:ea typeface="+mn-ea"/>
        <a:cs typeface="+mn-cs"/>
      </a:defRPr>
    </a:lvl4pPr>
    <a:lvl5pPr marL="1828800" algn="l" rtl="0" fontAlgn="base">
      <a:lnSpc>
        <a:spcPct val="80000"/>
      </a:lnSpc>
      <a:spcBef>
        <a:spcPct val="20000"/>
      </a:spcBef>
      <a:spcAft>
        <a:spcPct val="0"/>
      </a:spcAft>
      <a:buChar char="•"/>
      <a:defRPr sz="4000" b="1" kern="1200">
        <a:solidFill>
          <a:schemeClr val="tx1"/>
        </a:solidFill>
        <a:latin typeface="Bookman Old Style" pitchFamily="18" charset="0"/>
        <a:ea typeface="+mn-ea"/>
        <a:cs typeface="+mn-cs"/>
      </a:defRPr>
    </a:lvl5pPr>
    <a:lvl6pPr marL="2286000" algn="l" defTabSz="914400" rtl="0" eaLnBrk="1" latinLnBrk="0" hangingPunct="1">
      <a:defRPr sz="4000" b="1" kern="1200">
        <a:solidFill>
          <a:schemeClr val="tx1"/>
        </a:solidFill>
        <a:latin typeface="Bookman Old Style" pitchFamily="18" charset="0"/>
        <a:ea typeface="+mn-ea"/>
        <a:cs typeface="+mn-cs"/>
      </a:defRPr>
    </a:lvl6pPr>
    <a:lvl7pPr marL="2743200" algn="l" defTabSz="914400" rtl="0" eaLnBrk="1" latinLnBrk="0" hangingPunct="1">
      <a:defRPr sz="4000" b="1" kern="1200">
        <a:solidFill>
          <a:schemeClr val="tx1"/>
        </a:solidFill>
        <a:latin typeface="Bookman Old Style" pitchFamily="18" charset="0"/>
        <a:ea typeface="+mn-ea"/>
        <a:cs typeface="+mn-cs"/>
      </a:defRPr>
    </a:lvl7pPr>
    <a:lvl8pPr marL="3200400" algn="l" defTabSz="914400" rtl="0" eaLnBrk="1" latinLnBrk="0" hangingPunct="1">
      <a:defRPr sz="4000" b="1" kern="1200">
        <a:solidFill>
          <a:schemeClr val="tx1"/>
        </a:solidFill>
        <a:latin typeface="Bookman Old Style" pitchFamily="18" charset="0"/>
        <a:ea typeface="+mn-ea"/>
        <a:cs typeface="+mn-cs"/>
      </a:defRPr>
    </a:lvl8pPr>
    <a:lvl9pPr marL="3657600" algn="l" defTabSz="914400" rtl="0" eaLnBrk="1" latinLnBrk="0" hangingPunct="1">
      <a:defRPr sz="4000" b="1" kern="1200">
        <a:solidFill>
          <a:schemeClr val="tx1"/>
        </a:solidFill>
        <a:latin typeface="Bookman Old Style" pitchFamily="18"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004D86"/>
    <a:srgbClr val="99CCFF"/>
    <a:srgbClr val="FF6600"/>
    <a:srgbClr val="CC0000"/>
    <a:srgbClr val="003366"/>
    <a:srgbClr val="003399"/>
    <a:srgbClr val="DFEE54"/>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54" autoAdjust="0"/>
    <p:restoredTop sz="83784" autoAdjust="0"/>
  </p:normalViewPr>
  <p:slideViewPr>
    <p:cSldViewPr>
      <p:cViewPr varScale="1">
        <p:scale>
          <a:sx n="95" d="100"/>
          <a:sy n="95" d="100"/>
        </p:scale>
        <p:origin x="-318"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8466"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sz="1200" b="0">
                <a:latin typeface="Arial" charset="0"/>
              </a:defRPr>
            </a:lvl1pPr>
          </a:lstStyle>
          <a:p>
            <a:pPr>
              <a:defRPr/>
            </a:pPr>
            <a:endParaRPr lang="en-US"/>
          </a:p>
        </p:txBody>
      </p:sp>
      <p:sp>
        <p:nvSpPr>
          <p:cNvPr id="318467"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200" b="0">
                <a:latin typeface="Arial" charset="0"/>
              </a:defRPr>
            </a:lvl1pPr>
          </a:lstStyle>
          <a:p>
            <a:pPr>
              <a:defRPr/>
            </a:pPr>
            <a:endParaRPr lang="en-US"/>
          </a:p>
        </p:txBody>
      </p:sp>
      <p:sp>
        <p:nvSpPr>
          <p:cNvPr id="318468"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spcBef>
                <a:spcPct val="0"/>
              </a:spcBef>
              <a:buFontTx/>
              <a:buNone/>
              <a:defRPr sz="1200" b="0">
                <a:latin typeface="Arial" charset="0"/>
              </a:defRPr>
            </a:lvl1pPr>
          </a:lstStyle>
          <a:p>
            <a:pPr>
              <a:defRPr/>
            </a:pPr>
            <a:endParaRPr lang="en-US"/>
          </a:p>
        </p:txBody>
      </p:sp>
      <p:sp>
        <p:nvSpPr>
          <p:cNvPr id="318469"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spcBef>
                <a:spcPct val="0"/>
              </a:spcBef>
              <a:buFontTx/>
              <a:buNone/>
              <a:defRPr sz="1200" b="0">
                <a:latin typeface="Arial" charset="0"/>
              </a:defRPr>
            </a:lvl1pPr>
          </a:lstStyle>
          <a:p>
            <a:pPr>
              <a:defRPr/>
            </a:pPr>
            <a:fld id="{15747D00-F14B-42D1-8575-C0540AEAFDAD}" type="slidenum">
              <a:rPr lang="en-US"/>
              <a:pPr>
                <a:defRPr/>
              </a:pPr>
              <a:t>‹#›</a:t>
            </a:fld>
            <a:endParaRPr lang="en-US"/>
          </a:p>
        </p:txBody>
      </p:sp>
    </p:spTree>
    <p:extLst>
      <p:ext uri="{BB962C8B-B14F-4D97-AF65-F5344CB8AC3E}">
        <p14:creationId xmlns:p14="http://schemas.microsoft.com/office/powerpoint/2010/main" val="19731280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sz="1200" b="0">
                <a:latin typeface="Arial" charset="0"/>
              </a:defRPr>
            </a:lvl1pPr>
          </a:lstStyle>
          <a:p>
            <a:pPr>
              <a:defRPr/>
            </a:pPr>
            <a:endParaRPr lang="en-US"/>
          </a:p>
        </p:txBody>
      </p:sp>
      <p:sp>
        <p:nvSpPr>
          <p:cNvPr id="12291"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200" b="0">
                <a:latin typeface="Arial" charset="0"/>
              </a:defRPr>
            </a:lvl1pPr>
          </a:lstStyle>
          <a:p>
            <a:pPr>
              <a:defRPr/>
            </a:pPr>
            <a:endParaRPr lang="en-US"/>
          </a:p>
        </p:txBody>
      </p:sp>
      <p:sp>
        <p:nvSpPr>
          <p:cNvPr id="37892"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3"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2294"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spcBef>
                <a:spcPct val="0"/>
              </a:spcBef>
              <a:buFontTx/>
              <a:buNone/>
              <a:defRPr sz="1200" b="0">
                <a:latin typeface="Arial" charset="0"/>
              </a:defRPr>
            </a:lvl1pPr>
          </a:lstStyle>
          <a:p>
            <a:pPr>
              <a:defRPr/>
            </a:pPr>
            <a:endParaRPr lang="en-US"/>
          </a:p>
        </p:txBody>
      </p:sp>
      <p:sp>
        <p:nvSpPr>
          <p:cNvPr id="12295"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spcBef>
                <a:spcPct val="0"/>
              </a:spcBef>
              <a:buFontTx/>
              <a:buNone/>
              <a:defRPr sz="1200" b="0">
                <a:latin typeface="Arial" charset="0"/>
              </a:defRPr>
            </a:lvl1pPr>
          </a:lstStyle>
          <a:p>
            <a:pPr>
              <a:defRPr/>
            </a:pPr>
            <a:fld id="{4178E74F-062D-4DAB-9306-A0645FD87AFC}" type="slidenum">
              <a:rPr lang="en-US"/>
              <a:pPr>
                <a:defRPr/>
              </a:pPr>
              <a:t>‹#›</a:t>
            </a:fld>
            <a:endParaRPr lang="en-US"/>
          </a:p>
        </p:txBody>
      </p:sp>
    </p:spTree>
    <p:extLst>
      <p:ext uri="{BB962C8B-B14F-4D97-AF65-F5344CB8AC3E}">
        <p14:creationId xmlns:p14="http://schemas.microsoft.com/office/powerpoint/2010/main" val="5080350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178E74F-062D-4DAB-9306-A0645FD87AFC}" type="slidenum">
              <a:rPr lang="en-US" smtClean="0"/>
              <a:pPr>
                <a:defRPr/>
              </a:pPr>
              <a:t>1</a:t>
            </a:fld>
            <a:endParaRPr lang="en-US"/>
          </a:p>
        </p:txBody>
      </p:sp>
    </p:spTree>
    <p:extLst>
      <p:ext uri="{BB962C8B-B14F-4D97-AF65-F5344CB8AC3E}">
        <p14:creationId xmlns:p14="http://schemas.microsoft.com/office/powerpoint/2010/main" val="2590974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3200">
                <a:solidFill>
                  <a:schemeClr val="bg1"/>
                </a:solidFill>
                <a:latin typeface="Arial" charset="0"/>
                <a:cs typeface="Arial" charset="0"/>
              </a:defRPr>
            </a:lvl1pPr>
            <a:lvl2pPr marL="742950" indent="-285750" defTabSz="923925" eaLnBrk="0" hangingPunct="0">
              <a:defRPr sz="3200">
                <a:solidFill>
                  <a:schemeClr val="bg1"/>
                </a:solidFill>
                <a:latin typeface="Arial" charset="0"/>
                <a:cs typeface="Arial" charset="0"/>
              </a:defRPr>
            </a:lvl2pPr>
            <a:lvl3pPr marL="1143000" indent="-228600" defTabSz="923925" eaLnBrk="0" hangingPunct="0">
              <a:defRPr sz="3200">
                <a:solidFill>
                  <a:schemeClr val="bg1"/>
                </a:solidFill>
                <a:latin typeface="Arial" charset="0"/>
                <a:cs typeface="Arial" charset="0"/>
              </a:defRPr>
            </a:lvl3pPr>
            <a:lvl4pPr marL="1600200" indent="-228600" defTabSz="923925" eaLnBrk="0" hangingPunct="0">
              <a:defRPr sz="3200">
                <a:solidFill>
                  <a:schemeClr val="bg1"/>
                </a:solidFill>
                <a:latin typeface="Arial" charset="0"/>
                <a:cs typeface="Arial" charset="0"/>
              </a:defRPr>
            </a:lvl4pPr>
            <a:lvl5pPr marL="2057400" indent="-228600" defTabSz="923925" eaLnBrk="0" hangingPunct="0">
              <a:defRPr sz="3200">
                <a:solidFill>
                  <a:schemeClr val="bg1"/>
                </a:solidFill>
                <a:latin typeface="Arial" charset="0"/>
                <a:cs typeface="Arial" charset="0"/>
              </a:defRPr>
            </a:lvl5pPr>
            <a:lvl6pPr marL="2514600" indent="-228600" defTabSz="923925" eaLnBrk="0" fontAlgn="base" hangingPunct="0">
              <a:spcBef>
                <a:spcPct val="0"/>
              </a:spcBef>
              <a:spcAft>
                <a:spcPct val="0"/>
              </a:spcAft>
              <a:defRPr sz="3200">
                <a:solidFill>
                  <a:schemeClr val="bg1"/>
                </a:solidFill>
                <a:latin typeface="Arial" charset="0"/>
                <a:cs typeface="Arial" charset="0"/>
              </a:defRPr>
            </a:lvl6pPr>
            <a:lvl7pPr marL="2971800" indent="-228600" defTabSz="923925" eaLnBrk="0" fontAlgn="base" hangingPunct="0">
              <a:spcBef>
                <a:spcPct val="0"/>
              </a:spcBef>
              <a:spcAft>
                <a:spcPct val="0"/>
              </a:spcAft>
              <a:defRPr sz="3200">
                <a:solidFill>
                  <a:schemeClr val="bg1"/>
                </a:solidFill>
                <a:latin typeface="Arial" charset="0"/>
                <a:cs typeface="Arial" charset="0"/>
              </a:defRPr>
            </a:lvl7pPr>
            <a:lvl8pPr marL="3429000" indent="-228600" defTabSz="923925" eaLnBrk="0" fontAlgn="base" hangingPunct="0">
              <a:spcBef>
                <a:spcPct val="0"/>
              </a:spcBef>
              <a:spcAft>
                <a:spcPct val="0"/>
              </a:spcAft>
              <a:defRPr sz="3200">
                <a:solidFill>
                  <a:schemeClr val="bg1"/>
                </a:solidFill>
                <a:latin typeface="Arial" charset="0"/>
                <a:cs typeface="Arial" charset="0"/>
              </a:defRPr>
            </a:lvl8pPr>
            <a:lvl9pPr marL="3886200" indent="-228600" defTabSz="923925" eaLnBrk="0" fontAlgn="base" hangingPunct="0">
              <a:spcBef>
                <a:spcPct val="0"/>
              </a:spcBef>
              <a:spcAft>
                <a:spcPct val="0"/>
              </a:spcAft>
              <a:defRPr sz="3200">
                <a:solidFill>
                  <a:schemeClr val="bg1"/>
                </a:solidFill>
                <a:latin typeface="Arial" charset="0"/>
                <a:cs typeface="Arial" charset="0"/>
              </a:defRPr>
            </a:lvl9pPr>
          </a:lstStyle>
          <a:p>
            <a:pPr eaLnBrk="1" hangingPunct="1"/>
            <a:fld id="{F16CC98D-74DE-4416-A9DA-267E51760CC8}" type="slidenum">
              <a:rPr lang="en-US" sz="1200" smtClean="0">
                <a:solidFill>
                  <a:schemeClr val="tx1"/>
                </a:solidFill>
              </a:rPr>
              <a:pPr eaLnBrk="1" hangingPunct="1"/>
              <a:t>13</a:t>
            </a:fld>
            <a:endParaRPr lang="en-US" sz="1200" smtClean="0">
              <a:solidFill>
                <a:schemeClr val="tx1"/>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605741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3200">
                <a:solidFill>
                  <a:schemeClr val="bg1"/>
                </a:solidFill>
                <a:latin typeface="Arial" charset="0"/>
                <a:cs typeface="Arial" charset="0"/>
              </a:defRPr>
            </a:lvl1pPr>
            <a:lvl2pPr marL="742950" indent="-285750" defTabSz="923925" eaLnBrk="0" hangingPunct="0">
              <a:defRPr sz="3200">
                <a:solidFill>
                  <a:schemeClr val="bg1"/>
                </a:solidFill>
                <a:latin typeface="Arial" charset="0"/>
                <a:cs typeface="Arial" charset="0"/>
              </a:defRPr>
            </a:lvl2pPr>
            <a:lvl3pPr marL="1143000" indent="-228600" defTabSz="923925" eaLnBrk="0" hangingPunct="0">
              <a:defRPr sz="3200">
                <a:solidFill>
                  <a:schemeClr val="bg1"/>
                </a:solidFill>
                <a:latin typeface="Arial" charset="0"/>
                <a:cs typeface="Arial" charset="0"/>
              </a:defRPr>
            </a:lvl3pPr>
            <a:lvl4pPr marL="1600200" indent="-228600" defTabSz="923925" eaLnBrk="0" hangingPunct="0">
              <a:defRPr sz="3200">
                <a:solidFill>
                  <a:schemeClr val="bg1"/>
                </a:solidFill>
                <a:latin typeface="Arial" charset="0"/>
                <a:cs typeface="Arial" charset="0"/>
              </a:defRPr>
            </a:lvl4pPr>
            <a:lvl5pPr marL="2057400" indent="-228600" defTabSz="923925" eaLnBrk="0" hangingPunct="0">
              <a:defRPr sz="3200">
                <a:solidFill>
                  <a:schemeClr val="bg1"/>
                </a:solidFill>
                <a:latin typeface="Arial" charset="0"/>
                <a:cs typeface="Arial" charset="0"/>
              </a:defRPr>
            </a:lvl5pPr>
            <a:lvl6pPr marL="2514600" indent="-228600" defTabSz="923925" eaLnBrk="0" fontAlgn="base" hangingPunct="0">
              <a:spcBef>
                <a:spcPct val="0"/>
              </a:spcBef>
              <a:spcAft>
                <a:spcPct val="0"/>
              </a:spcAft>
              <a:defRPr sz="3200">
                <a:solidFill>
                  <a:schemeClr val="bg1"/>
                </a:solidFill>
                <a:latin typeface="Arial" charset="0"/>
                <a:cs typeface="Arial" charset="0"/>
              </a:defRPr>
            </a:lvl6pPr>
            <a:lvl7pPr marL="2971800" indent="-228600" defTabSz="923925" eaLnBrk="0" fontAlgn="base" hangingPunct="0">
              <a:spcBef>
                <a:spcPct val="0"/>
              </a:spcBef>
              <a:spcAft>
                <a:spcPct val="0"/>
              </a:spcAft>
              <a:defRPr sz="3200">
                <a:solidFill>
                  <a:schemeClr val="bg1"/>
                </a:solidFill>
                <a:latin typeface="Arial" charset="0"/>
                <a:cs typeface="Arial" charset="0"/>
              </a:defRPr>
            </a:lvl7pPr>
            <a:lvl8pPr marL="3429000" indent="-228600" defTabSz="923925" eaLnBrk="0" fontAlgn="base" hangingPunct="0">
              <a:spcBef>
                <a:spcPct val="0"/>
              </a:spcBef>
              <a:spcAft>
                <a:spcPct val="0"/>
              </a:spcAft>
              <a:defRPr sz="3200">
                <a:solidFill>
                  <a:schemeClr val="bg1"/>
                </a:solidFill>
                <a:latin typeface="Arial" charset="0"/>
                <a:cs typeface="Arial" charset="0"/>
              </a:defRPr>
            </a:lvl8pPr>
            <a:lvl9pPr marL="3886200" indent="-228600" defTabSz="923925" eaLnBrk="0" fontAlgn="base" hangingPunct="0">
              <a:spcBef>
                <a:spcPct val="0"/>
              </a:spcBef>
              <a:spcAft>
                <a:spcPct val="0"/>
              </a:spcAft>
              <a:defRPr sz="3200">
                <a:solidFill>
                  <a:schemeClr val="bg1"/>
                </a:solidFill>
                <a:latin typeface="Arial" charset="0"/>
                <a:cs typeface="Arial" charset="0"/>
              </a:defRPr>
            </a:lvl9pPr>
          </a:lstStyle>
          <a:p>
            <a:pPr eaLnBrk="1" hangingPunct="1"/>
            <a:fld id="{197F90DD-40D8-459F-9401-836BEC6200A0}" type="slidenum">
              <a:rPr lang="en-US" sz="1200" smtClean="0">
                <a:solidFill>
                  <a:schemeClr val="tx1"/>
                </a:solidFill>
              </a:rPr>
              <a:pPr eaLnBrk="1" hangingPunct="1"/>
              <a:t>14</a:t>
            </a:fld>
            <a:endParaRPr lang="en-US" sz="1200" smtClean="0">
              <a:solidFill>
                <a:schemeClr val="tx1"/>
              </a:solidFill>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5533770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134723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178E74F-062D-4DAB-9306-A0645FD87AFC}" type="slidenum">
              <a:rPr lang="en-US" smtClean="0"/>
              <a:pPr>
                <a:defRPr/>
              </a:pPr>
              <a:t>18</a:t>
            </a:fld>
            <a:endParaRPr lang="en-US"/>
          </a:p>
        </p:txBody>
      </p:sp>
    </p:spTree>
    <p:extLst>
      <p:ext uri="{BB962C8B-B14F-4D97-AF65-F5344CB8AC3E}">
        <p14:creationId xmlns:p14="http://schemas.microsoft.com/office/powerpoint/2010/main" val="147318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178E74F-062D-4DAB-9306-A0645FD87AFC}" type="slidenum">
              <a:rPr lang="en-US" smtClean="0"/>
              <a:pPr>
                <a:defRPr/>
              </a:pPr>
              <a:t>20</a:t>
            </a:fld>
            <a:endParaRPr lang="en-US"/>
          </a:p>
        </p:txBody>
      </p:sp>
    </p:spTree>
    <p:extLst>
      <p:ext uri="{BB962C8B-B14F-4D97-AF65-F5344CB8AC3E}">
        <p14:creationId xmlns:p14="http://schemas.microsoft.com/office/powerpoint/2010/main" val="34370036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178E74F-062D-4DAB-9306-A0645FD87AFC}" type="slidenum">
              <a:rPr lang="en-US" smtClean="0"/>
              <a:pPr>
                <a:defRPr/>
              </a:pPr>
              <a:t>26</a:t>
            </a:fld>
            <a:endParaRPr lang="en-US"/>
          </a:p>
        </p:txBody>
      </p:sp>
    </p:spTree>
    <p:extLst>
      <p:ext uri="{BB962C8B-B14F-4D97-AF65-F5344CB8AC3E}">
        <p14:creationId xmlns:p14="http://schemas.microsoft.com/office/powerpoint/2010/main" val="2213211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178E74F-062D-4DAB-9306-A0645FD87AFC}" type="slidenum">
              <a:rPr lang="en-US" smtClean="0"/>
              <a:pPr>
                <a:defRPr/>
              </a:pPr>
              <a:t>2</a:t>
            </a:fld>
            <a:endParaRPr lang="en-US"/>
          </a:p>
        </p:txBody>
      </p:sp>
    </p:spTree>
    <p:extLst>
      <p:ext uri="{BB962C8B-B14F-4D97-AF65-F5344CB8AC3E}">
        <p14:creationId xmlns:p14="http://schemas.microsoft.com/office/powerpoint/2010/main" val="1929724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F7339E6A-F287-491A-AE67-649893661B6D}" type="slidenum">
              <a:rPr lang="en-US" smtClean="0"/>
              <a:pPr>
                <a:defRPr/>
              </a:pPr>
              <a:t>3</a:t>
            </a:fld>
            <a:endParaRPr lang="en-US"/>
          </a:p>
        </p:txBody>
      </p:sp>
    </p:spTree>
    <p:extLst>
      <p:ext uri="{BB962C8B-B14F-4D97-AF65-F5344CB8AC3E}">
        <p14:creationId xmlns:p14="http://schemas.microsoft.com/office/powerpoint/2010/main" val="3797589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178E74F-062D-4DAB-9306-A0645FD87AFC}" type="slidenum">
              <a:rPr lang="en-US" smtClean="0"/>
              <a:pPr>
                <a:defRPr/>
              </a:pPr>
              <a:t>4</a:t>
            </a:fld>
            <a:endParaRPr lang="en-US"/>
          </a:p>
        </p:txBody>
      </p:sp>
    </p:spTree>
    <p:extLst>
      <p:ext uri="{BB962C8B-B14F-4D97-AF65-F5344CB8AC3E}">
        <p14:creationId xmlns:p14="http://schemas.microsoft.com/office/powerpoint/2010/main" val="110305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3200">
                <a:solidFill>
                  <a:schemeClr val="bg1"/>
                </a:solidFill>
                <a:latin typeface="Arial" charset="0"/>
                <a:cs typeface="Arial" charset="0"/>
              </a:defRPr>
            </a:lvl1pPr>
            <a:lvl2pPr marL="742950" indent="-285750" defTabSz="923925" eaLnBrk="0" hangingPunct="0">
              <a:defRPr sz="3200">
                <a:solidFill>
                  <a:schemeClr val="bg1"/>
                </a:solidFill>
                <a:latin typeface="Arial" charset="0"/>
                <a:cs typeface="Arial" charset="0"/>
              </a:defRPr>
            </a:lvl2pPr>
            <a:lvl3pPr marL="1143000" indent="-228600" defTabSz="923925" eaLnBrk="0" hangingPunct="0">
              <a:defRPr sz="3200">
                <a:solidFill>
                  <a:schemeClr val="bg1"/>
                </a:solidFill>
                <a:latin typeface="Arial" charset="0"/>
                <a:cs typeface="Arial" charset="0"/>
              </a:defRPr>
            </a:lvl3pPr>
            <a:lvl4pPr marL="1600200" indent="-228600" defTabSz="923925" eaLnBrk="0" hangingPunct="0">
              <a:defRPr sz="3200">
                <a:solidFill>
                  <a:schemeClr val="bg1"/>
                </a:solidFill>
                <a:latin typeface="Arial" charset="0"/>
                <a:cs typeface="Arial" charset="0"/>
              </a:defRPr>
            </a:lvl4pPr>
            <a:lvl5pPr marL="2057400" indent="-228600" defTabSz="923925" eaLnBrk="0" hangingPunct="0">
              <a:defRPr sz="3200">
                <a:solidFill>
                  <a:schemeClr val="bg1"/>
                </a:solidFill>
                <a:latin typeface="Arial" charset="0"/>
                <a:cs typeface="Arial" charset="0"/>
              </a:defRPr>
            </a:lvl5pPr>
            <a:lvl6pPr marL="2514600" indent="-228600" defTabSz="923925" eaLnBrk="0" fontAlgn="base" hangingPunct="0">
              <a:spcBef>
                <a:spcPct val="0"/>
              </a:spcBef>
              <a:spcAft>
                <a:spcPct val="0"/>
              </a:spcAft>
              <a:defRPr sz="3200">
                <a:solidFill>
                  <a:schemeClr val="bg1"/>
                </a:solidFill>
                <a:latin typeface="Arial" charset="0"/>
                <a:cs typeface="Arial" charset="0"/>
              </a:defRPr>
            </a:lvl6pPr>
            <a:lvl7pPr marL="2971800" indent="-228600" defTabSz="923925" eaLnBrk="0" fontAlgn="base" hangingPunct="0">
              <a:spcBef>
                <a:spcPct val="0"/>
              </a:spcBef>
              <a:spcAft>
                <a:spcPct val="0"/>
              </a:spcAft>
              <a:defRPr sz="3200">
                <a:solidFill>
                  <a:schemeClr val="bg1"/>
                </a:solidFill>
                <a:latin typeface="Arial" charset="0"/>
                <a:cs typeface="Arial" charset="0"/>
              </a:defRPr>
            </a:lvl7pPr>
            <a:lvl8pPr marL="3429000" indent="-228600" defTabSz="923925" eaLnBrk="0" fontAlgn="base" hangingPunct="0">
              <a:spcBef>
                <a:spcPct val="0"/>
              </a:spcBef>
              <a:spcAft>
                <a:spcPct val="0"/>
              </a:spcAft>
              <a:defRPr sz="3200">
                <a:solidFill>
                  <a:schemeClr val="bg1"/>
                </a:solidFill>
                <a:latin typeface="Arial" charset="0"/>
                <a:cs typeface="Arial" charset="0"/>
              </a:defRPr>
            </a:lvl8pPr>
            <a:lvl9pPr marL="3886200" indent="-228600" defTabSz="923925" eaLnBrk="0" fontAlgn="base" hangingPunct="0">
              <a:spcBef>
                <a:spcPct val="0"/>
              </a:spcBef>
              <a:spcAft>
                <a:spcPct val="0"/>
              </a:spcAft>
              <a:defRPr sz="3200">
                <a:solidFill>
                  <a:schemeClr val="bg1"/>
                </a:solidFill>
                <a:latin typeface="Arial" charset="0"/>
                <a:cs typeface="Arial" charset="0"/>
              </a:defRPr>
            </a:lvl9pPr>
          </a:lstStyle>
          <a:p>
            <a:pPr eaLnBrk="1" hangingPunct="1"/>
            <a:fld id="{34F98A72-FF91-4B2B-8C9E-0E63B0F7B654}" type="slidenum">
              <a:rPr lang="en-US" sz="1200" smtClean="0">
                <a:solidFill>
                  <a:schemeClr val="tx1"/>
                </a:solidFill>
              </a:rPr>
              <a:pPr eaLnBrk="1" hangingPunct="1"/>
              <a:t>8</a:t>
            </a:fld>
            <a:endParaRPr lang="en-US" sz="1200" smtClean="0">
              <a:solidFill>
                <a:schemeClr val="tx1"/>
              </a:solidFill>
            </a:endParaRPr>
          </a:p>
        </p:txBody>
      </p:sp>
      <p:sp>
        <p:nvSpPr>
          <p:cNvPr id="57347" name="Rectangle 2"/>
          <p:cNvSpPr>
            <a:spLocks noGrp="1" noRot="1" noChangeAspect="1" noChangeArrowheads="1" noTextEdit="1"/>
          </p:cNvSpPr>
          <p:nvPr>
            <p:ph type="sldImg"/>
          </p:nvPr>
        </p:nvSpPr>
        <p:spPr>
          <a:xfrm>
            <a:off x="1181100" y="695325"/>
            <a:ext cx="4649788" cy="3487738"/>
          </a:xfrm>
          <a:ln/>
        </p:spPr>
      </p:sp>
      <p:sp>
        <p:nvSpPr>
          <p:cNvPr id="57348" name="Rectangle 3"/>
          <p:cNvSpPr>
            <a:spLocks noGrp="1" noChangeArrowheads="1"/>
          </p:cNvSpPr>
          <p:nvPr>
            <p:ph type="body" idx="1"/>
          </p:nvPr>
        </p:nvSpPr>
        <p:spPr>
          <a:xfrm>
            <a:off x="701675" y="4416425"/>
            <a:ext cx="5607050" cy="418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Past modeling done by OHSP in 2008.</a:t>
            </a:r>
            <a:r>
              <a:rPr lang="en-US" baseline="0" dirty="0" smtClean="0"/>
              <a:t>  These models were similar to the impacts that Sandy brought.</a:t>
            </a:r>
            <a:endParaRPr lang="en-US" dirty="0" smtClean="0"/>
          </a:p>
        </p:txBody>
      </p:sp>
    </p:spTree>
    <p:extLst>
      <p:ext uri="{BB962C8B-B14F-4D97-AF65-F5344CB8AC3E}">
        <p14:creationId xmlns:p14="http://schemas.microsoft.com/office/powerpoint/2010/main" val="1976534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3200">
                <a:solidFill>
                  <a:schemeClr val="bg1"/>
                </a:solidFill>
                <a:latin typeface="Arial" charset="0"/>
                <a:cs typeface="Arial" charset="0"/>
              </a:defRPr>
            </a:lvl1pPr>
            <a:lvl2pPr marL="742950" indent="-285750" defTabSz="923925" eaLnBrk="0" hangingPunct="0">
              <a:defRPr sz="3200">
                <a:solidFill>
                  <a:schemeClr val="bg1"/>
                </a:solidFill>
                <a:latin typeface="Arial" charset="0"/>
                <a:cs typeface="Arial" charset="0"/>
              </a:defRPr>
            </a:lvl2pPr>
            <a:lvl3pPr marL="1143000" indent="-228600" defTabSz="923925" eaLnBrk="0" hangingPunct="0">
              <a:defRPr sz="3200">
                <a:solidFill>
                  <a:schemeClr val="bg1"/>
                </a:solidFill>
                <a:latin typeface="Arial" charset="0"/>
                <a:cs typeface="Arial" charset="0"/>
              </a:defRPr>
            </a:lvl3pPr>
            <a:lvl4pPr marL="1600200" indent="-228600" defTabSz="923925" eaLnBrk="0" hangingPunct="0">
              <a:defRPr sz="3200">
                <a:solidFill>
                  <a:schemeClr val="bg1"/>
                </a:solidFill>
                <a:latin typeface="Arial" charset="0"/>
                <a:cs typeface="Arial" charset="0"/>
              </a:defRPr>
            </a:lvl4pPr>
            <a:lvl5pPr marL="2057400" indent="-228600" defTabSz="923925" eaLnBrk="0" hangingPunct="0">
              <a:defRPr sz="3200">
                <a:solidFill>
                  <a:schemeClr val="bg1"/>
                </a:solidFill>
                <a:latin typeface="Arial" charset="0"/>
                <a:cs typeface="Arial" charset="0"/>
              </a:defRPr>
            </a:lvl5pPr>
            <a:lvl6pPr marL="2514600" indent="-228600" defTabSz="923925" eaLnBrk="0" fontAlgn="base" hangingPunct="0">
              <a:spcBef>
                <a:spcPct val="0"/>
              </a:spcBef>
              <a:spcAft>
                <a:spcPct val="0"/>
              </a:spcAft>
              <a:defRPr sz="3200">
                <a:solidFill>
                  <a:schemeClr val="bg1"/>
                </a:solidFill>
                <a:latin typeface="Arial" charset="0"/>
                <a:cs typeface="Arial" charset="0"/>
              </a:defRPr>
            </a:lvl6pPr>
            <a:lvl7pPr marL="2971800" indent="-228600" defTabSz="923925" eaLnBrk="0" fontAlgn="base" hangingPunct="0">
              <a:spcBef>
                <a:spcPct val="0"/>
              </a:spcBef>
              <a:spcAft>
                <a:spcPct val="0"/>
              </a:spcAft>
              <a:defRPr sz="3200">
                <a:solidFill>
                  <a:schemeClr val="bg1"/>
                </a:solidFill>
                <a:latin typeface="Arial" charset="0"/>
                <a:cs typeface="Arial" charset="0"/>
              </a:defRPr>
            </a:lvl7pPr>
            <a:lvl8pPr marL="3429000" indent="-228600" defTabSz="923925" eaLnBrk="0" fontAlgn="base" hangingPunct="0">
              <a:spcBef>
                <a:spcPct val="0"/>
              </a:spcBef>
              <a:spcAft>
                <a:spcPct val="0"/>
              </a:spcAft>
              <a:defRPr sz="3200">
                <a:solidFill>
                  <a:schemeClr val="bg1"/>
                </a:solidFill>
                <a:latin typeface="Arial" charset="0"/>
                <a:cs typeface="Arial" charset="0"/>
              </a:defRPr>
            </a:lvl8pPr>
            <a:lvl9pPr marL="3886200" indent="-228600" defTabSz="923925" eaLnBrk="0" fontAlgn="base" hangingPunct="0">
              <a:spcBef>
                <a:spcPct val="0"/>
              </a:spcBef>
              <a:spcAft>
                <a:spcPct val="0"/>
              </a:spcAft>
              <a:defRPr sz="3200">
                <a:solidFill>
                  <a:schemeClr val="bg1"/>
                </a:solidFill>
                <a:latin typeface="Arial" charset="0"/>
                <a:cs typeface="Arial" charset="0"/>
              </a:defRPr>
            </a:lvl9pPr>
          </a:lstStyle>
          <a:p>
            <a:pPr eaLnBrk="1" hangingPunct="1"/>
            <a:fld id="{FBD7A4A0-79E6-45BA-8FDB-82B55EBDFF5F}" type="slidenum">
              <a:rPr lang="en-US" sz="1200" smtClean="0">
                <a:solidFill>
                  <a:schemeClr val="tx1"/>
                </a:solidFill>
              </a:rPr>
              <a:pPr eaLnBrk="1" hangingPunct="1"/>
              <a:t>9</a:t>
            </a:fld>
            <a:endParaRPr lang="en-US" sz="1200" smtClean="0">
              <a:solidFill>
                <a:schemeClr val="tx1"/>
              </a:solidFill>
            </a:endParaRPr>
          </a:p>
        </p:txBody>
      </p:sp>
      <p:sp>
        <p:nvSpPr>
          <p:cNvPr id="58371" name="Rectangle 2"/>
          <p:cNvSpPr>
            <a:spLocks noGrp="1" noRot="1" noChangeAspect="1" noChangeArrowheads="1" noTextEdit="1"/>
          </p:cNvSpPr>
          <p:nvPr>
            <p:ph type="sldImg"/>
          </p:nvPr>
        </p:nvSpPr>
        <p:spPr>
          <a:xfrm>
            <a:off x="1181100" y="695325"/>
            <a:ext cx="4649788" cy="3487738"/>
          </a:xfrm>
          <a:ln/>
        </p:spPr>
      </p:sp>
      <p:sp>
        <p:nvSpPr>
          <p:cNvPr id="58372" name="Rectangle 3"/>
          <p:cNvSpPr>
            <a:spLocks noGrp="1" noChangeArrowheads="1"/>
          </p:cNvSpPr>
          <p:nvPr>
            <p:ph type="body" idx="1"/>
          </p:nvPr>
        </p:nvSpPr>
        <p:spPr>
          <a:xfrm>
            <a:off x="701675" y="4416425"/>
            <a:ext cx="5607050" cy="418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000" dirty="0" smtClean="0"/>
              <a:t>An estimate for electric power system damage is calculated based upon wind speeds, and</a:t>
            </a:r>
          </a:p>
          <a:p>
            <a:pPr eaLnBrk="1" hangingPunct="1"/>
            <a:r>
              <a:rPr lang="en-US" sz="1000" dirty="0" smtClean="0"/>
              <a:t>estimates of damage to above ground substations and transmission/distribution poles that</a:t>
            </a:r>
          </a:p>
          <a:p>
            <a:pPr eaLnBrk="1" hangingPunct="1"/>
            <a:r>
              <a:rPr lang="en-US" sz="1000" dirty="0" smtClean="0"/>
              <a:t>occurred in historic storms. The results are then used to project the areas likely to experience</a:t>
            </a:r>
          </a:p>
          <a:p>
            <a:pPr eaLnBrk="1" hangingPunct="1"/>
            <a:r>
              <a:rPr lang="en-US" sz="1000" dirty="0" smtClean="0"/>
              <a:t>power disruptions, and the duration of the potential power outages.</a:t>
            </a:r>
          </a:p>
          <a:p>
            <a:pPr eaLnBrk="1" hangingPunct="1"/>
            <a:r>
              <a:rPr lang="en-US" sz="1000" dirty="0" smtClean="0"/>
              <a:t>Hurricane damage to the electric power system is usually due to wind (impacting low-voltage</a:t>
            </a:r>
          </a:p>
          <a:p>
            <a:pPr eaLnBrk="1" hangingPunct="1"/>
            <a:r>
              <a:rPr lang="en-US" sz="1000" dirty="0" smtClean="0"/>
              <a:t>electric distribution components, and to a lesser degree transmission towers/lines) or water</a:t>
            </a:r>
          </a:p>
          <a:p>
            <a:pPr eaLnBrk="1" hangingPunct="1"/>
            <a:r>
              <a:rPr lang="en-US" sz="1000" dirty="0" smtClean="0"/>
              <a:t>(assets that are flooded). Figure 4-1 illustrates estimated electric power outages determined</a:t>
            </a:r>
          </a:p>
          <a:p>
            <a:pPr eaLnBrk="1" hangingPunct="1"/>
            <a:r>
              <a:rPr lang="en-US" sz="1000" dirty="0" smtClean="0"/>
              <a:t>for this hurricane scenario. Four outage zones are calculated; 0-25% (dark green) implying</a:t>
            </a:r>
          </a:p>
          <a:p>
            <a:pPr eaLnBrk="1" hangingPunct="1"/>
            <a:r>
              <a:rPr lang="en-US" sz="1000" dirty="0" smtClean="0"/>
              <a:t>that up to 25% of the customers are without power, 25-50% (light green) implying that up to</a:t>
            </a:r>
          </a:p>
          <a:p>
            <a:pPr eaLnBrk="1" hangingPunct="1"/>
            <a:r>
              <a:rPr lang="en-US" sz="1000" dirty="0" smtClean="0"/>
              <a:t>50% of the customers are without power, 50-75% (orange) implying that up to 75% of the</a:t>
            </a:r>
          </a:p>
          <a:p>
            <a:pPr eaLnBrk="1" hangingPunct="1"/>
            <a:r>
              <a:rPr lang="en-US" sz="1000" dirty="0" smtClean="0"/>
              <a:t>customers are without power, and 75-100% (red) implying that up to 100% of the customers</a:t>
            </a:r>
          </a:p>
          <a:p>
            <a:pPr eaLnBrk="1" hangingPunct="1"/>
            <a:r>
              <a:rPr lang="en-US" sz="1000" dirty="0" smtClean="0"/>
              <a:t>in this area are without power.</a:t>
            </a:r>
          </a:p>
          <a:p>
            <a:pPr eaLnBrk="1" hangingPunct="1"/>
            <a:endParaRPr lang="en-US" sz="1000" dirty="0" smtClean="0"/>
          </a:p>
        </p:txBody>
      </p:sp>
    </p:spTree>
    <p:extLst>
      <p:ext uri="{BB962C8B-B14F-4D97-AF65-F5344CB8AC3E}">
        <p14:creationId xmlns:p14="http://schemas.microsoft.com/office/powerpoint/2010/main" val="39166417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3200">
                <a:solidFill>
                  <a:schemeClr val="bg1"/>
                </a:solidFill>
                <a:latin typeface="Arial" charset="0"/>
                <a:cs typeface="Arial" charset="0"/>
              </a:defRPr>
            </a:lvl1pPr>
            <a:lvl2pPr marL="742950" indent="-285750" defTabSz="923925" eaLnBrk="0" hangingPunct="0">
              <a:defRPr sz="3200">
                <a:solidFill>
                  <a:schemeClr val="bg1"/>
                </a:solidFill>
                <a:latin typeface="Arial" charset="0"/>
                <a:cs typeface="Arial" charset="0"/>
              </a:defRPr>
            </a:lvl2pPr>
            <a:lvl3pPr marL="1143000" indent="-228600" defTabSz="923925" eaLnBrk="0" hangingPunct="0">
              <a:defRPr sz="3200">
                <a:solidFill>
                  <a:schemeClr val="bg1"/>
                </a:solidFill>
                <a:latin typeface="Arial" charset="0"/>
                <a:cs typeface="Arial" charset="0"/>
              </a:defRPr>
            </a:lvl3pPr>
            <a:lvl4pPr marL="1600200" indent="-228600" defTabSz="923925" eaLnBrk="0" hangingPunct="0">
              <a:defRPr sz="3200">
                <a:solidFill>
                  <a:schemeClr val="bg1"/>
                </a:solidFill>
                <a:latin typeface="Arial" charset="0"/>
                <a:cs typeface="Arial" charset="0"/>
              </a:defRPr>
            </a:lvl4pPr>
            <a:lvl5pPr marL="2057400" indent="-228600" defTabSz="923925" eaLnBrk="0" hangingPunct="0">
              <a:defRPr sz="3200">
                <a:solidFill>
                  <a:schemeClr val="bg1"/>
                </a:solidFill>
                <a:latin typeface="Arial" charset="0"/>
                <a:cs typeface="Arial" charset="0"/>
              </a:defRPr>
            </a:lvl5pPr>
            <a:lvl6pPr marL="2514600" indent="-228600" defTabSz="923925" eaLnBrk="0" fontAlgn="base" hangingPunct="0">
              <a:spcBef>
                <a:spcPct val="0"/>
              </a:spcBef>
              <a:spcAft>
                <a:spcPct val="0"/>
              </a:spcAft>
              <a:defRPr sz="3200">
                <a:solidFill>
                  <a:schemeClr val="bg1"/>
                </a:solidFill>
                <a:latin typeface="Arial" charset="0"/>
                <a:cs typeface="Arial" charset="0"/>
              </a:defRPr>
            </a:lvl6pPr>
            <a:lvl7pPr marL="2971800" indent="-228600" defTabSz="923925" eaLnBrk="0" fontAlgn="base" hangingPunct="0">
              <a:spcBef>
                <a:spcPct val="0"/>
              </a:spcBef>
              <a:spcAft>
                <a:spcPct val="0"/>
              </a:spcAft>
              <a:defRPr sz="3200">
                <a:solidFill>
                  <a:schemeClr val="bg1"/>
                </a:solidFill>
                <a:latin typeface="Arial" charset="0"/>
                <a:cs typeface="Arial" charset="0"/>
              </a:defRPr>
            </a:lvl7pPr>
            <a:lvl8pPr marL="3429000" indent="-228600" defTabSz="923925" eaLnBrk="0" fontAlgn="base" hangingPunct="0">
              <a:spcBef>
                <a:spcPct val="0"/>
              </a:spcBef>
              <a:spcAft>
                <a:spcPct val="0"/>
              </a:spcAft>
              <a:defRPr sz="3200">
                <a:solidFill>
                  <a:schemeClr val="bg1"/>
                </a:solidFill>
                <a:latin typeface="Arial" charset="0"/>
                <a:cs typeface="Arial" charset="0"/>
              </a:defRPr>
            </a:lvl8pPr>
            <a:lvl9pPr marL="3886200" indent="-228600" defTabSz="923925" eaLnBrk="0" fontAlgn="base" hangingPunct="0">
              <a:spcBef>
                <a:spcPct val="0"/>
              </a:spcBef>
              <a:spcAft>
                <a:spcPct val="0"/>
              </a:spcAft>
              <a:defRPr sz="3200">
                <a:solidFill>
                  <a:schemeClr val="bg1"/>
                </a:solidFill>
                <a:latin typeface="Arial" charset="0"/>
                <a:cs typeface="Arial" charset="0"/>
              </a:defRPr>
            </a:lvl9pPr>
          </a:lstStyle>
          <a:p>
            <a:pPr eaLnBrk="1" hangingPunct="1"/>
            <a:fld id="{8EE04BBB-FBF1-42FB-9134-05C006260C13}" type="slidenum">
              <a:rPr lang="en-US" sz="1200" smtClean="0">
                <a:solidFill>
                  <a:schemeClr val="tx1"/>
                </a:solidFill>
              </a:rPr>
              <a:pPr eaLnBrk="1" hangingPunct="1"/>
              <a:t>10</a:t>
            </a:fld>
            <a:endParaRPr lang="en-US" sz="1200" smtClean="0">
              <a:solidFill>
                <a:schemeClr val="tx1"/>
              </a:solidFill>
            </a:endParaRPr>
          </a:p>
        </p:txBody>
      </p:sp>
      <p:sp>
        <p:nvSpPr>
          <p:cNvPr id="60419" name="Rectangle 2"/>
          <p:cNvSpPr>
            <a:spLocks noGrp="1" noRot="1" noChangeAspect="1" noChangeArrowheads="1" noTextEdit="1"/>
          </p:cNvSpPr>
          <p:nvPr>
            <p:ph type="sldImg"/>
          </p:nvPr>
        </p:nvSpPr>
        <p:spPr>
          <a:xfrm>
            <a:off x="1181100" y="695325"/>
            <a:ext cx="4649788" cy="3487738"/>
          </a:xfrm>
          <a:ln/>
        </p:spPr>
      </p:sp>
      <p:sp>
        <p:nvSpPr>
          <p:cNvPr id="60420" name="Rectangle 3"/>
          <p:cNvSpPr>
            <a:spLocks noGrp="1" noChangeArrowheads="1"/>
          </p:cNvSpPr>
          <p:nvPr>
            <p:ph type="body" idx="1"/>
          </p:nvPr>
        </p:nvSpPr>
        <p:spPr>
          <a:xfrm>
            <a:off x="701675" y="4416425"/>
            <a:ext cx="5607050" cy="418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Because the MODELED hurricane was a Category 5 storm over the Atlantic, a potential exists for very high storm surge in the New York City area. Inundation areas and inundation depths for this storm were estimated using reported information on historic storm surges, </a:t>
            </a:r>
            <a:r>
              <a:rPr lang="en-US" dirty="0" err="1" smtClean="0"/>
              <a:t>Saffir</a:t>
            </a:r>
            <a:r>
              <a:rPr lang="en-US" dirty="0" smtClean="0"/>
              <a:t>-Simpson storm surge ranges, local coastal shelf depths, and digital elevations models. When immediate response is required and coordination with NOAA or US ACE is not feasible, NISAC approximates surge extent based on a fixed set of buffers of the coastline and projected storm surges for the strength of the storm. The New York storm surge inundation was generated assuming a peak storm surge for the event of 19 feet. Figure shows the results of our surge inundation estimation for the scenario hurricane. Wide areas of Long Island, Brooklyn, Manhattan and the New Jersey coast are projected to have flooding problems.</a:t>
            </a:r>
          </a:p>
          <a:p>
            <a:pPr eaLnBrk="1" hangingPunct="1"/>
            <a:endParaRPr lang="en-US" dirty="0" smtClean="0"/>
          </a:p>
        </p:txBody>
      </p:sp>
    </p:spTree>
    <p:extLst>
      <p:ext uri="{BB962C8B-B14F-4D97-AF65-F5344CB8AC3E}">
        <p14:creationId xmlns:p14="http://schemas.microsoft.com/office/powerpoint/2010/main" val="1167293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3200">
                <a:solidFill>
                  <a:schemeClr val="bg1"/>
                </a:solidFill>
                <a:latin typeface="Arial" charset="0"/>
                <a:cs typeface="Arial" charset="0"/>
              </a:defRPr>
            </a:lvl1pPr>
            <a:lvl2pPr marL="742950" indent="-285750" defTabSz="923925" eaLnBrk="0" hangingPunct="0">
              <a:defRPr sz="3200">
                <a:solidFill>
                  <a:schemeClr val="bg1"/>
                </a:solidFill>
                <a:latin typeface="Arial" charset="0"/>
                <a:cs typeface="Arial" charset="0"/>
              </a:defRPr>
            </a:lvl2pPr>
            <a:lvl3pPr marL="1143000" indent="-228600" defTabSz="923925" eaLnBrk="0" hangingPunct="0">
              <a:defRPr sz="3200">
                <a:solidFill>
                  <a:schemeClr val="bg1"/>
                </a:solidFill>
                <a:latin typeface="Arial" charset="0"/>
                <a:cs typeface="Arial" charset="0"/>
              </a:defRPr>
            </a:lvl3pPr>
            <a:lvl4pPr marL="1600200" indent="-228600" defTabSz="923925" eaLnBrk="0" hangingPunct="0">
              <a:defRPr sz="3200">
                <a:solidFill>
                  <a:schemeClr val="bg1"/>
                </a:solidFill>
                <a:latin typeface="Arial" charset="0"/>
                <a:cs typeface="Arial" charset="0"/>
              </a:defRPr>
            </a:lvl4pPr>
            <a:lvl5pPr marL="2057400" indent="-228600" defTabSz="923925" eaLnBrk="0" hangingPunct="0">
              <a:defRPr sz="3200">
                <a:solidFill>
                  <a:schemeClr val="bg1"/>
                </a:solidFill>
                <a:latin typeface="Arial" charset="0"/>
                <a:cs typeface="Arial" charset="0"/>
              </a:defRPr>
            </a:lvl5pPr>
            <a:lvl6pPr marL="2514600" indent="-228600" defTabSz="923925" eaLnBrk="0" fontAlgn="base" hangingPunct="0">
              <a:spcBef>
                <a:spcPct val="0"/>
              </a:spcBef>
              <a:spcAft>
                <a:spcPct val="0"/>
              </a:spcAft>
              <a:defRPr sz="3200">
                <a:solidFill>
                  <a:schemeClr val="bg1"/>
                </a:solidFill>
                <a:latin typeface="Arial" charset="0"/>
                <a:cs typeface="Arial" charset="0"/>
              </a:defRPr>
            </a:lvl6pPr>
            <a:lvl7pPr marL="2971800" indent="-228600" defTabSz="923925" eaLnBrk="0" fontAlgn="base" hangingPunct="0">
              <a:spcBef>
                <a:spcPct val="0"/>
              </a:spcBef>
              <a:spcAft>
                <a:spcPct val="0"/>
              </a:spcAft>
              <a:defRPr sz="3200">
                <a:solidFill>
                  <a:schemeClr val="bg1"/>
                </a:solidFill>
                <a:latin typeface="Arial" charset="0"/>
                <a:cs typeface="Arial" charset="0"/>
              </a:defRPr>
            </a:lvl7pPr>
            <a:lvl8pPr marL="3429000" indent="-228600" defTabSz="923925" eaLnBrk="0" fontAlgn="base" hangingPunct="0">
              <a:spcBef>
                <a:spcPct val="0"/>
              </a:spcBef>
              <a:spcAft>
                <a:spcPct val="0"/>
              </a:spcAft>
              <a:defRPr sz="3200">
                <a:solidFill>
                  <a:schemeClr val="bg1"/>
                </a:solidFill>
                <a:latin typeface="Arial" charset="0"/>
                <a:cs typeface="Arial" charset="0"/>
              </a:defRPr>
            </a:lvl8pPr>
            <a:lvl9pPr marL="3886200" indent="-228600" defTabSz="923925" eaLnBrk="0" fontAlgn="base" hangingPunct="0">
              <a:spcBef>
                <a:spcPct val="0"/>
              </a:spcBef>
              <a:spcAft>
                <a:spcPct val="0"/>
              </a:spcAft>
              <a:defRPr sz="3200">
                <a:solidFill>
                  <a:schemeClr val="bg1"/>
                </a:solidFill>
                <a:latin typeface="Arial" charset="0"/>
                <a:cs typeface="Arial" charset="0"/>
              </a:defRPr>
            </a:lvl9pPr>
          </a:lstStyle>
          <a:p>
            <a:pPr eaLnBrk="1" hangingPunct="1"/>
            <a:fld id="{F3EAFCFA-AE82-430C-90AE-41A486E4EE19}" type="slidenum">
              <a:rPr lang="en-US" sz="1200" smtClean="0">
                <a:solidFill>
                  <a:schemeClr val="tx1"/>
                </a:solidFill>
              </a:rPr>
              <a:pPr eaLnBrk="1" hangingPunct="1"/>
              <a:t>11</a:t>
            </a:fld>
            <a:endParaRPr lang="en-US" sz="1200" smtClean="0">
              <a:solidFill>
                <a:schemeClr val="tx1"/>
              </a:solidFill>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4285341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3200">
                <a:solidFill>
                  <a:schemeClr val="bg1"/>
                </a:solidFill>
                <a:latin typeface="Arial" charset="0"/>
                <a:cs typeface="Arial" charset="0"/>
              </a:defRPr>
            </a:lvl1pPr>
            <a:lvl2pPr marL="742950" indent="-285750" defTabSz="923925" eaLnBrk="0" hangingPunct="0">
              <a:defRPr sz="3200">
                <a:solidFill>
                  <a:schemeClr val="bg1"/>
                </a:solidFill>
                <a:latin typeface="Arial" charset="0"/>
                <a:cs typeface="Arial" charset="0"/>
              </a:defRPr>
            </a:lvl2pPr>
            <a:lvl3pPr marL="1143000" indent="-228600" defTabSz="923925" eaLnBrk="0" hangingPunct="0">
              <a:defRPr sz="3200">
                <a:solidFill>
                  <a:schemeClr val="bg1"/>
                </a:solidFill>
                <a:latin typeface="Arial" charset="0"/>
                <a:cs typeface="Arial" charset="0"/>
              </a:defRPr>
            </a:lvl3pPr>
            <a:lvl4pPr marL="1600200" indent="-228600" defTabSz="923925" eaLnBrk="0" hangingPunct="0">
              <a:defRPr sz="3200">
                <a:solidFill>
                  <a:schemeClr val="bg1"/>
                </a:solidFill>
                <a:latin typeface="Arial" charset="0"/>
                <a:cs typeface="Arial" charset="0"/>
              </a:defRPr>
            </a:lvl4pPr>
            <a:lvl5pPr marL="2057400" indent="-228600" defTabSz="923925" eaLnBrk="0" hangingPunct="0">
              <a:defRPr sz="3200">
                <a:solidFill>
                  <a:schemeClr val="bg1"/>
                </a:solidFill>
                <a:latin typeface="Arial" charset="0"/>
                <a:cs typeface="Arial" charset="0"/>
              </a:defRPr>
            </a:lvl5pPr>
            <a:lvl6pPr marL="2514600" indent="-228600" defTabSz="923925" eaLnBrk="0" fontAlgn="base" hangingPunct="0">
              <a:spcBef>
                <a:spcPct val="0"/>
              </a:spcBef>
              <a:spcAft>
                <a:spcPct val="0"/>
              </a:spcAft>
              <a:defRPr sz="3200">
                <a:solidFill>
                  <a:schemeClr val="bg1"/>
                </a:solidFill>
                <a:latin typeface="Arial" charset="0"/>
                <a:cs typeface="Arial" charset="0"/>
              </a:defRPr>
            </a:lvl6pPr>
            <a:lvl7pPr marL="2971800" indent="-228600" defTabSz="923925" eaLnBrk="0" fontAlgn="base" hangingPunct="0">
              <a:spcBef>
                <a:spcPct val="0"/>
              </a:spcBef>
              <a:spcAft>
                <a:spcPct val="0"/>
              </a:spcAft>
              <a:defRPr sz="3200">
                <a:solidFill>
                  <a:schemeClr val="bg1"/>
                </a:solidFill>
                <a:latin typeface="Arial" charset="0"/>
                <a:cs typeface="Arial" charset="0"/>
              </a:defRPr>
            </a:lvl7pPr>
            <a:lvl8pPr marL="3429000" indent="-228600" defTabSz="923925" eaLnBrk="0" fontAlgn="base" hangingPunct="0">
              <a:spcBef>
                <a:spcPct val="0"/>
              </a:spcBef>
              <a:spcAft>
                <a:spcPct val="0"/>
              </a:spcAft>
              <a:defRPr sz="3200">
                <a:solidFill>
                  <a:schemeClr val="bg1"/>
                </a:solidFill>
                <a:latin typeface="Arial" charset="0"/>
                <a:cs typeface="Arial" charset="0"/>
              </a:defRPr>
            </a:lvl8pPr>
            <a:lvl9pPr marL="3886200" indent="-228600" defTabSz="923925" eaLnBrk="0" fontAlgn="base" hangingPunct="0">
              <a:spcBef>
                <a:spcPct val="0"/>
              </a:spcBef>
              <a:spcAft>
                <a:spcPct val="0"/>
              </a:spcAft>
              <a:defRPr sz="3200">
                <a:solidFill>
                  <a:schemeClr val="bg1"/>
                </a:solidFill>
                <a:latin typeface="Arial" charset="0"/>
                <a:cs typeface="Arial" charset="0"/>
              </a:defRPr>
            </a:lvl9pPr>
          </a:lstStyle>
          <a:p>
            <a:pPr eaLnBrk="1" hangingPunct="1"/>
            <a:fld id="{51A7A0F7-5A2D-4CB6-92E2-6DEDAA0EF5B4}" type="slidenum">
              <a:rPr lang="en-US" sz="1200" smtClean="0">
                <a:solidFill>
                  <a:schemeClr val="tx1"/>
                </a:solidFill>
              </a:rPr>
              <a:pPr eaLnBrk="1" hangingPunct="1"/>
              <a:t>12</a:t>
            </a:fld>
            <a:endParaRPr lang="en-US" sz="1200" smtClean="0">
              <a:solidFill>
                <a:schemeClr val="tx1"/>
              </a:solidFill>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41983511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77200" y="5791200"/>
            <a:ext cx="990159" cy="990159"/>
          </a:xfrm>
          <a:prstGeom prst="rect">
            <a:avLst/>
          </a:prstGeom>
        </p:spPr>
      </p:pic>
    </p:spTree>
    <p:extLst>
      <p:ext uri="{BB962C8B-B14F-4D97-AF65-F5344CB8AC3E}">
        <p14:creationId xmlns:p14="http://schemas.microsoft.com/office/powerpoint/2010/main" val="302180326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05373" y="5685778"/>
            <a:ext cx="1161986" cy="1161986"/>
          </a:xfrm>
          <a:prstGeom prst="rect">
            <a:avLst/>
          </a:prstGeom>
        </p:spPr>
      </p:pic>
    </p:spTree>
    <p:extLst>
      <p:ext uri="{BB962C8B-B14F-4D97-AF65-F5344CB8AC3E}">
        <p14:creationId xmlns:p14="http://schemas.microsoft.com/office/powerpoint/2010/main" val="388862138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05373" y="5685778"/>
            <a:ext cx="1161986" cy="1161986"/>
          </a:xfrm>
          <a:prstGeom prst="rect">
            <a:avLst/>
          </a:prstGeom>
        </p:spPr>
      </p:pic>
    </p:spTree>
    <p:extLst>
      <p:ext uri="{BB962C8B-B14F-4D97-AF65-F5344CB8AC3E}">
        <p14:creationId xmlns:p14="http://schemas.microsoft.com/office/powerpoint/2010/main" val="306473641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05373" y="5685778"/>
            <a:ext cx="1161986" cy="1161986"/>
          </a:xfrm>
          <a:prstGeom prst="rect">
            <a:avLst/>
          </a:prstGeom>
        </p:spPr>
      </p:pic>
    </p:spTree>
    <p:extLst>
      <p:ext uri="{BB962C8B-B14F-4D97-AF65-F5344CB8AC3E}">
        <p14:creationId xmlns:p14="http://schemas.microsoft.com/office/powerpoint/2010/main" val="2577270119"/>
      </p:ext>
    </p:extLst>
  </p:cSld>
  <p:clrMapOvr>
    <a:masterClrMapping/>
  </p:clrMapOvr>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05373" y="5685778"/>
            <a:ext cx="1161986" cy="1161986"/>
          </a:xfrm>
          <a:prstGeom prst="rect">
            <a:avLst/>
          </a:prstGeom>
        </p:spPr>
      </p:pic>
    </p:spTree>
    <p:extLst>
      <p:ext uri="{BB962C8B-B14F-4D97-AF65-F5344CB8AC3E}">
        <p14:creationId xmlns:p14="http://schemas.microsoft.com/office/powerpoint/2010/main" val="3896787921"/>
      </p:ext>
    </p:extLst>
  </p:cSld>
  <p:clrMapOvr>
    <a:masterClrMapping/>
  </p:clrMapOv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05373" y="5685778"/>
            <a:ext cx="1161986" cy="1161986"/>
          </a:xfrm>
          <a:prstGeom prst="rect">
            <a:avLst/>
          </a:prstGeom>
        </p:spPr>
      </p:pic>
    </p:spTree>
    <p:extLst>
      <p:ext uri="{BB962C8B-B14F-4D97-AF65-F5344CB8AC3E}">
        <p14:creationId xmlns:p14="http://schemas.microsoft.com/office/powerpoint/2010/main" val="126265243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66218" y="2433484"/>
            <a:ext cx="6419572" cy="1130283"/>
          </a:xfrm>
          <a:prstGeom prst="rect">
            <a:avLst/>
          </a:prstGeom>
        </p:spPr>
        <p:txBody>
          <a:bodyPr anchor="b">
            <a:normAutofit/>
          </a:bodyPr>
          <a:lstStyle>
            <a:lvl1pPr algn="l">
              <a:defRPr sz="3200" b="1" i="0">
                <a:solidFill>
                  <a:schemeClr val="bg1"/>
                </a:solidFill>
                <a:latin typeface="Arial"/>
                <a:cs typeface="Aria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566218" y="3658647"/>
            <a:ext cx="6400800" cy="816897"/>
          </a:xfrm>
          <a:prstGeom prst="rect">
            <a:avLst/>
          </a:prstGeom>
        </p:spPr>
        <p:txBody>
          <a:bodyPr>
            <a:normAutofit/>
          </a:bodyPr>
          <a:lstStyle>
            <a:lvl1pPr marL="0" indent="0" algn="l">
              <a:buNone/>
              <a:defRPr sz="2000">
                <a:solidFill>
                  <a:srgbClr val="BFD9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2" name="Text Placeholder 11"/>
          <p:cNvSpPr>
            <a:spLocks noGrp="1"/>
          </p:cNvSpPr>
          <p:nvPr>
            <p:ph type="body" sz="quarter" idx="13" hasCustomPrompt="1"/>
          </p:nvPr>
        </p:nvSpPr>
        <p:spPr>
          <a:xfrm>
            <a:off x="6494078" y="289412"/>
            <a:ext cx="2411413" cy="603250"/>
          </a:xfrm>
          <a:prstGeom prst="rect">
            <a:avLst/>
          </a:prstGeom>
        </p:spPr>
        <p:txBody>
          <a:bodyPr>
            <a:normAutofit/>
          </a:bodyPr>
          <a:lstStyle>
            <a:lvl1pPr marL="0" indent="0" algn="r">
              <a:buFontTx/>
              <a:buNone/>
              <a:defRPr sz="1400" b="1" i="1">
                <a:solidFill>
                  <a:srgbClr val="BFD9FF"/>
                </a:solidFill>
              </a:defRPr>
            </a:lvl1pPr>
          </a:lstStyle>
          <a:p>
            <a:pPr lvl="0"/>
            <a:r>
              <a:rPr lang="en-US" dirty="0" smtClean="0"/>
              <a:t>Click to edit Master Date</a:t>
            </a:r>
            <a:endParaRPr lang="en-US" dirty="0"/>
          </a:p>
        </p:txBody>
      </p:sp>
    </p:spTree>
    <p:extLst>
      <p:ext uri="{BB962C8B-B14F-4D97-AF65-F5344CB8AC3E}">
        <p14:creationId xmlns:p14="http://schemas.microsoft.com/office/powerpoint/2010/main" val="14337407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05373" y="5685778"/>
            <a:ext cx="1161986" cy="1161986"/>
          </a:xfrm>
          <a:prstGeom prst="rect">
            <a:avLst/>
          </a:prstGeom>
        </p:spPr>
      </p:pic>
    </p:spTree>
    <p:extLst>
      <p:ext uri="{BB962C8B-B14F-4D97-AF65-F5344CB8AC3E}">
        <p14:creationId xmlns:p14="http://schemas.microsoft.com/office/powerpoint/2010/main" val="391923694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05373" y="5685778"/>
            <a:ext cx="1161986" cy="1161986"/>
          </a:xfrm>
          <a:prstGeom prst="rect">
            <a:avLst/>
          </a:prstGeom>
        </p:spPr>
      </p:pic>
    </p:spTree>
    <p:extLst>
      <p:ext uri="{BB962C8B-B14F-4D97-AF65-F5344CB8AC3E}">
        <p14:creationId xmlns:p14="http://schemas.microsoft.com/office/powerpoint/2010/main" val="326554006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05373" y="5685778"/>
            <a:ext cx="1161986" cy="1161986"/>
          </a:xfrm>
          <a:prstGeom prst="rect">
            <a:avLst/>
          </a:prstGeom>
        </p:spPr>
      </p:pic>
    </p:spTree>
    <p:extLst>
      <p:ext uri="{BB962C8B-B14F-4D97-AF65-F5344CB8AC3E}">
        <p14:creationId xmlns:p14="http://schemas.microsoft.com/office/powerpoint/2010/main" val="22523342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05373" y="5685778"/>
            <a:ext cx="1161986" cy="1161986"/>
          </a:xfrm>
          <a:prstGeom prst="rect">
            <a:avLst/>
          </a:prstGeom>
        </p:spPr>
      </p:pic>
    </p:spTree>
    <p:extLst>
      <p:ext uri="{BB962C8B-B14F-4D97-AF65-F5344CB8AC3E}">
        <p14:creationId xmlns:p14="http://schemas.microsoft.com/office/powerpoint/2010/main" val="80348462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05373" y="5685778"/>
            <a:ext cx="1161986" cy="1161986"/>
          </a:xfrm>
          <a:prstGeom prst="rect">
            <a:avLst/>
          </a:prstGeom>
        </p:spPr>
      </p:pic>
    </p:spTree>
    <p:extLst>
      <p:ext uri="{BB962C8B-B14F-4D97-AF65-F5344CB8AC3E}">
        <p14:creationId xmlns:p14="http://schemas.microsoft.com/office/powerpoint/2010/main" val="359159265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05373" y="5685778"/>
            <a:ext cx="1161986" cy="1161986"/>
          </a:xfrm>
          <a:prstGeom prst="rect">
            <a:avLst/>
          </a:prstGeom>
        </p:spPr>
      </p:pic>
    </p:spTree>
    <p:extLst>
      <p:ext uri="{BB962C8B-B14F-4D97-AF65-F5344CB8AC3E}">
        <p14:creationId xmlns:p14="http://schemas.microsoft.com/office/powerpoint/2010/main" val="121629947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05373" y="5685778"/>
            <a:ext cx="1161986" cy="1161986"/>
          </a:xfrm>
          <a:prstGeom prst="rect">
            <a:avLst/>
          </a:prstGeom>
        </p:spPr>
      </p:pic>
    </p:spTree>
    <p:extLst>
      <p:ext uri="{BB962C8B-B14F-4D97-AF65-F5344CB8AC3E}">
        <p14:creationId xmlns:p14="http://schemas.microsoft.com/office/powerpoint/2010/main" val="1924703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05373" y="5685778"/>
            <a:ext cx="1161986" cy="1161986"/>
          </a:xfrm>
          <a:prstGeom prst="rect">
            <a:avLst/>
          </a:prstGeom>
        </p:spPr>
      </p:pic>
    </p:spTree>
    <p:extLst>
      <p:ext uri="{BB962C8B-B14F-4D97-AF65-F5344CB8AC3E}">
        <p14:creationId xmlns:p14="http://schemas.microsoft.com/office/powerpoint/2010/main" val="321771686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1010A8"/>
            </a:gs>
            <a:gs pos="100000">
              <a:srgbClr val="0070C0"/>
            </a:gs>
          </a:gsLst>
          <a:lin ang="2700000" scaled="1"/>
          <a:tileRect/>
        </a:gradFill>
        <a:effectLst/>
      </p:bgPr>
    </p:bg>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gradFill flip="none" rotWithShape="1">
            <a:gsLst>
              <a:gs pos="0">
                <a:srgbClr val="004D86"/>
              </a:gs>
              <a:gs pos="94000">
                <a:schemeClr val="bg2">
                  <a:tint val="97000"/>
                  <a:shade val="70000"/>
                  <a:satMod val="190000"/>
                  <a:lumMod val="72000"/>
                </a:schemeClr>
              </a:gs>
            </a:gsLst>
            <a:lin ang="2700000" scaled="1"/>
            <a:tileRect/>
          </a:gra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80000"/>
              </a:lnSpc>
              <a:spcBef>
                <a:spcPct val="20000"/>
              </a:spcBef>
              <a:spcAft>
                <a:spcPct val="0"/>
              </a:spcAft>
              <a:buClrTx/>
              <a:buSzTx/>
              <a:buFontTx/>
              <a:buChar char="•"/>
              <a:tabLst/>
            </a:pPr>
            <a:endParaRPr kumimoji="0" lang="en-US" sz="4000" b="1" i="0" u="none" strike="noStrike" cap="none" normalizeH="0" baseline="0" smtClean="0">
              <a:ln>
                <a:noFill/>
              </a:ln>
              <a:solidFill>
                <a:schemeClr val="tx1"/>
              </a:solidFill>
              <a:effectLst/>
              <a:latin typeface="Bookman Old Style" pitchFamily="18"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1.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edia.timesfreepress.com/img/photos/2012/10/29/Superstorm_Sandy_Keel-1_t618.jpg?ba5b5b122dd3d37cc13d83e92a6a0ec0d5bfa32a"/>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9000" contrast="-28000"/>
                    </a14:imgEffect>
                  </a14:imgLayer>
                </a14:imgProps>
              </a:ext>
              <a:ext uri="{28A0092B-C50C-407E-A947-70E740481C1C}">
                <a14:useLocalDpi xmlns:a14="http://schemas.microsoft.com/office/drawing/2010/main" val="0"/>
              </a:ext>
            </a:extLst>
          </a:blip>
          <a:srcRect/>
          <a:stretch>
            <a:fillRect/>
          </a:stretch>
        </p:blipFill>
        <p:spPr bwMode="auto">
          <a:xfrm>
            <a:off x="0" y="-7961"/>
            <a:ext cx="923896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300" y="152841"/>
            <a:ext cx="2418909" cy="2418909"/>
          </a:xfrm>
          <a:prstGeom prst="rect">
            <a:avLst/>
          </a:prstGeom>
        </p:spPr>
      </p:pic>
      <p:sp>
        <p:nvSpPr>
          <p:cNvPr id="10" name="Title 5"/>
          <p:cNvSpPr>
            <a:spLocks noGrp="1"/>
          </p:cNvSpPr>
          <p:nvPr>
            <p:ph type="ctrTitle"/>
          </p:nvPr>
        </p:nvSpPr>
        <p:spPr>
          <a:xfrm>
            <a:off x="2166706" y="6824"/>
            <a:ext cx="7004590" cy="4043516"/>
          </a:xfrm>
        </p:spPr>
        <p:txBody>
          <a:bodyPr anchor="t" anchorCtr="0">
            <a:normAutofit fontScale="90000"/>
          </a:bodyPr>
          <a:lstStyle/>
          <a:p>
            <a:pPr algn="ctr"/>
            <a:r>
              <a:rPr lang="en-US" dirty="0" smtClean="0"/>
              <a:t/>
            </a:r>
            <a:br>
              <a:rPr lang="en-US" dirty="0" smtClean="0"/>
            </a:br>
            <a:r>
              <a:rPr lang="en-US" dirty="0"/>
              <a:t/>
            </a:r>
            <a:br>
              <a:rPr lang="en-US" dirty="0"/>
            </a:br>
            <a:r>
              <a:rPr lang="en-US" sz="3600" dirty="0" smtClean="0">
                <a:effectLst>
                  <a:outerShdw blurRad="38100" dist="38100" dir="2700000" algn="tl">
                    <a:srgbClr val="000000">
                      <a:alpha val="43137"/>
                    </a:srgbClr>
                  </a:outerShdw>
                </a:effectLst>
              </a:rPr>
              <a:t>Coastal Impacts</a:t>
            </a:r>
            <a:br>
              <a:rPr lang="en-US" sz="3600" dirty="0" smtClean="0">
                <a:effectLst>
                  <a:outerShdw blurRad="38100" dist="38100" dir="2700000" algn="tl">
                    <a:srgbClr val="000000">
                      <a:alpha val="43137"/>
                    </a:srgbClr>
                  </a:outerShdw>
                </a:effectLst>
              </a:rPr>
            </a:br>
            <a:r>
              <a:rPr lang="en-US" sz="3600" dirty="0" smtClean="0">
                <a:effectLst>
                  <a:outerShdw blurRad="38100" dist="38100" dir="2700000" algn="tl">
                    <a:srgbClr val="000000">
                      <a:alpha val="43137"/>
                    </a:srgbClr>
                  </a:outerShdw>
                </a:effectLst>
              </a:rPr>
              <a:t>Response &amp; Resiliency</a:t>
            </a:r>
            <a:r>
              <a:rPr lang="en-US" dirty="0">
                <a:effectLst>
                  <a:outerShdw blurRad="38100" dist="38100" dir="2700000" algn="tl">
                    <a:srgbClr val="000000">
                      <a:alpha val="43137"/>
                    </a:srgbClr>
                  </a:outerShdw>
                </a:effectLst>
              </a:rPr>
              <a:t/>
            </a:r>
            <a:br>
              <a:rPr lang="en-US" dirty="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 </a:t>
            </a:r>
            <a:br>
              <a:rPr lang="en-US" dirty="0" smtClean="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 </a:t>
            </a:r>
            <a:r>
              <a:rPr lang="en-US" sz="2200" dirty="0" smtClean="0">
                <a:effectLst>
                  <a:outerShdw blurRad="38100" dist="38100" dir="2700000" algn="tl">
                    <a:srgbClr val="000000">
                      <a:alpha val="43137"/>
                    </a:srgbClr>
                  </a:outerShdw>
                </a:effectLst>
              </a:rPr>
              <a:t>Presented by</a:t>
            </a:r>
            <a:r>
              <a:rPr lang="en-US" dirty="0" smtClean="0">
                <a:effectLst>
                  <a:outerShdw blurRad="38100" dist="38100" dir="2700000" algn="tl">
                    <a:srgbClr val="000000">
                      <a:alpha val="43137"/>
                    </a:srgbClr>
                  </a:outerShdw>
                </a:effectLst>
              </a:rPr>
              <a:t/>
            </a:r>
            <a:br>
              <a:rPr lang="en-US" dirty="0" smtClean="0">
                <a:effectLst>
                  <a:outerShdw blurRad="38100" dist="38100" dir="2700000" algn="tl">
                    <a:srgbClr val="000000">
                      <a:alpha val="43137"/>
                    </a:srgbClr>
                  </a:outerShdw>
                </a:effectLst>
              </a:rPr>
            </a:br>
            <a:r>
              <a:rPr lang="en-US" sz="2200" smtClean="0">
                <a:effectLst>
                  <a:outerShdw blurRad="38100" dist="38100" dir="2700000" algn="tl">
                    <a:srgbClr val="000000">
                      <a:alpha val="43137"/>
                    </a:srgbClr>
                  </a:outerShdw>
                </a:effectLst>
              </a:rPr>
              <a:t>Joseph Picciano, P.E.</a:t>
            </a:r>
            <a:r>
              <a:rPr lang="en-US" sz="2200" dirty="0" smtClean="0">
                <a:effectLst>
                  <a:outerShdw blurRad="38100" dist="38100" dir="2700000" algn="tl">
                    <a:srgbClr val="000000">
                      <a:alpha val="43137"/>
                    </a:srgbClr>
                  </a:outerShdw>
                </a:effectLst>
              </a:rPr>
              <a:t/>
            </a:r>
            <a:br>
              <a:rPr lang="en-US" sz="2200" dirty="0" smtClean="0">
                <a:effectLst>
                  <a:outerShdw blurRad="38100" dist="38100" dir="2700000" algn="tl">
                    <a:srgbClr val="000000">
                      <a:alpha val="43137"/>
                    </a:srgbClr>
                  </a:outerShdw>
                </a:effectLst>
              </a:rPr>
            </a:br>
            <a:r>
              <a:rPr lang="en-US" sz="2200" dirty="0" smtClean="0">
                <a:effectLst>
                  <a:outerShdw blurRad="38100" dist="38100" dir="2700000" algn="tl">
                    <a:srgbClr val="000000">
                      <a:alpha val="43137"/>
                    </a:srgbClr>
                  </a:outerShdw>
                </a:effectLst>
              </a:rPr>
              <a:t>Deputy Director for Preparedness</a:t>
            </a:r>
            <a:br>
              <a:rPr lang="en-US" sz="2200" dirty="0" smtClean="0">
                <a:effectLst>
                  <a:outerShdw blurRad="38100" dist="38100" dir="2700000" algn="tl">
                    <a:srgbClr val="000000">
                      <a:alpha val="43137"/>
                    </a:srgbClr>
                  </a:outerShdw>
                </a:effectLst>
              </a:rPr>
            </a:br>
            <a:r>
              <a:rPr lang="en-US" sz="2200" dirty="0">
                <a:effectLst>
                  <a:outerShdw blurRad="38100" dist="38100" dir="2700000" algn="tl">
                    <a:srgbClr val="000000">
                      <a:alpha val="43137"/>
                    </a:srgbClr>
                  </a:outerShdw>
                </a:effectLst>
              </a:rPr>
              <a:t>NJ Office of Homeland Security &amp; preparedness</a:t>
            </a:r>
            <a:br>
              <a:rPr lang="en-US" sz="2200"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
            </a:r>
            <a:br>
              <a:rPr lang="en-US" dirty="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
            </a:r>
            <a:br>
              <a:rPr lang="en-US" dirty="0" smtClean="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
            </a:r>
            <a:br>
              <a:rPr lang="en-US" dirty="0" smtClean="0">
                <a:effectLst>
                  <a:outerShdw blurRad="38100" dist="38100" dir="2700000" algn="tl">
                    <a:srgbClr val="000000">
                      <a:alpha val="43137"/>
                    </a:srgbClr>
                  </a:outerShdw>
                </a:effectLst>
              </a:rPr>
            </a:br>
            <a:r>
              <a:rPr lang="en-US" sz="2700" dirty="0" smtClean="0">
                <a:effectLst>
                  <a:outerShdw blurRad="38100" dist="38100" dir="2700000" algn="tl">
                    <a:srgbClr val="000000">
                      <a:alpha val="43137"/>
                    </a:srgbClr>
                  </a:outerShdw>
                </a:effectLst>
              </a:rPr>
              <a:t>Big Coastal Impacts</a:t>
            </a:r>
            <a:br>
              <a:rPr lang="en-US" sz="2700" dirty="0" smtClean="0">
                <a:effectLst>
                  <a:outerShdw blurRad="38100" dist="38100" dir="2700000" algn="tl">
                    <a:srgbClr val="000000">
                      <a:alpha val="43137"/>
                    </a:srgbClr>
                  </a:outerShdw>
                </a:effectLst>
              </a:rPr>
            </a:br>
            <a:r>
              <a:rPr lang="en-US" sz="2700" dirty="0" smtClean="0">
                <a:effectLst>
                  <a:outerShdw blurRad="38100" dist="38100" dir="2700000" algn="tl">
                    <a:srgbClr val="000000">
                      <a:alpha val="43137"/>
                    </a:srgbClr>
                  </a:outerShdw>
                </a:effectLst>
              </a:rPr>
              <a:t>Tuesday, April 22, 2014</a:t>
            </a:r>
            <a:br>
              <a:rPr lang="en-US" sz="2700" dirty="0" smtClean="0">
                <a:effectLst>
                  <a:outerShdw blurRad="38100" dist="38100" dir="2700000" algn="tl">
                    <a:srgbClr val="000000">
                      <a:alpha val="43137"/>
                    </a:srgbClr>
                  </a:outerShdw>
                </a:effectLst>
              </a:rPr>
            </a:br>
            <a:r>
              <a:rPr lang="en-US" sz="2700" dirty="0" smtClean="0">
                <a:effectLst>
                  <a:outerShdw blurRad="38100" dist="38100" dir="2700000" algn="tl">
                    <a:srgbClr val="000000">
                      <a:alpha val="43137"/>
                    </a:srgbClr>
                  </a:outerShdw>
                </a:effectLst>
              </a:rPr>
              <a:t>The Explorers Club</a:t>
            </a:r>
            <a:br>
              <a:rPr lang="en-US" sz="2700" dirty="0" smtClean="0">
                <a:effectLst>
                  <a:outerShdw blurRad="38100" dist="38100" dir="2700000" algn="tl">
                    <a:srgbClr val="000000">
                      <a:alpha val="43137"/>
                    </a:srgbClr>
                  </a:outerShdw>
                </a:effectLst>
              </a:rPr>
            </a:br>
            <a:r>
              <a:rPr lang="en-US" sz="2700" dirty="0" smtClean="0">
                <a:effectLst>
                  <a:outerShdw blurRad="38100" dist="38100" dir="2700000" algn="tl">
                    <a:srgbClr val="000000">
                      <a:alpha val="43137"/>
                    </a:srgbClr>
                  </a:outerShdw>
                </a:effectLst>
              </a:rPr>
              <a:t>New York, NY</a:t>
            </a:r>
            <a:endParaRPr lang="en-US" sz="27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6172870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0" y="274638"/>
            <a:ext cx="9144000" cy="1143000"/>
          </a:xfrm>
        </p:spPr>
        <p:txBody>
          <a:bodyPr/>
          <a:lstStyle/>
          <a:p>
            <a:pPr eaLnBrk="1" hangingPunct="1"/>
            <a:r>
              <a:rPr lang="en-US" sz="4000" b="1" dirty="0" smtClean="0">
                <a:solidFill>
                  <a:schemeClr val="bg1"/>
                </a:solidFill>
              </a:rPr>
              <a:t>MODELED Beyond Wind --- Storm Surge</a:t>
            </a:r>
            <a:br>
              <a:rPr lang="en-US" sz="4000" b="1" dirty="0" smtClean="0">
                <a:solidFill>
                  <a:schemeClr val="bg1"/>
                </a:solidFill>
              </a:rPr>
            </a:br>
            <a:endParaRPr lang="en-US" sz="4000" b="1" dirty="0" smtClean="0">
              <a:solidFill>
                <a:schemeClr val="bg1"/>
              </a:solidFill>
            </a:endParaRPr>
          </a:p>
        </p:txBody>
      </p:sp>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424940"/>
            <a:ext cx="6629400" cy="1546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971800"/>
            <a:ext cx="6629400" cy="1546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4518660"/>
            <a:ext cx="6629400" cy="153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3822218"/>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algn="ctr" eaLnBrk="1" hangingPunct="1"/>
            <a:r>
              <a:rPr lang="en-US" sz="4000" dirty="0" smtClean="0"/>
              <a:t> </a:t>
            </a:r>
            <a:r>
              <a:rPr lang="en-US" sz="4000" b="1" dirty="0" smtClean="0">
                <a:solidFill>
                  <a:schemeClr val="bg1"/>
                </a:solidFill>
              </a:rPr>
              <a:t>Moonachie - Bergen County</a:t>
            </a:r>
            <a:br>
              <a:rPr lang="en-US" sz="4000" b="1" dirty="0" smtClean="0">
                <a:solidFill>
                  <a:schemeClr val="bg1"/>
                </a:solidFill>
              </a:rPr>
            </a:br>
            <a:endParaRPr lang="en-US" sz="4000" dirty="0" smtClean="0"/>
          </a:p>
        </p:txBody>
      </p:sp>
      <p:pic>
        <p:nvPicPr>
          <p:cNvPr id="13315" name="Picture 4" descr="Hackensack Ortho"/>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04800" y="1905000"/>
            <a:ext cx="3581400" cy="3541713"/>
          </a:xfrm>
        </p:spPr>
      </p:pic>
      <p:pic>
        <p:nvPicPr>
          <p:cNvPr id="13316" name="Picture 6" descr="Hackensack Surge Map"/>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876800" y="2243138"/>
            <a:ext cx="3810000" cy="3148012"/>
          </a:xfrm>
        </p:spPr>
      </p:pic>
      <p:sp>
        <p:nvSpPr>
          <p:cNvPr id="13317" name="Text Box 8"/>
          <p:cNvSpPr txBox="1">
            <a:spLocks noChangeArrowheads="1"/>
          </p:cNvSpPr>
          <p:nvPr/>
        </p:nvSpPr>
        <p:spPr bwMode="auto">
          <a:xfrm>
            <a:off x="495300" y="5562600"/>
            <a:ext cx="7581900" cy="12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eaLnBrk="0" hangingPunct="0">
              <a:defRPr sz="3200">
                <a:solidFill>
                  <a:schemeClr val="bg1"/>
                </a:solidFill>
                <a:latin typeface="Arial" charset="0"/>
                <a:cs typeface="Arial" charset="0"/>
              </a:defRPr>
            </a:lvl1pPr>
            <a:lvl2pPr marL="742950" indent="-285750" eaLnBrk="0" hangingPunct="0">
              <a:defRPr sz="3200">
                <a:solidFill>
                  <a:schemeClr val="bg1"/>
                </a:solidFill>
                <a:latin typeface="Arial" charset="0"/>
                <a:cs typeface="Arial" charset="0"/>
              </a:defRPr>
            </a:lvl2pPr>
            <a:lvl3pPr marL="1143000" indent="-228600" eaLnBrk="0" hangingPunct="0">
              <a:defRPr sz="3200">
                <a:solidFill>
                  <a:schemeClr val="bg1"/>
                </a:solidFill>
                <a:latin typeface="Arial" charset="0"/>
                <a:cs typeface="Arial" charset="0"/>
              </a:defRPr>
            </a:lvl3pPr>
            <a:lvl4pPr marL="1600200" indent="-228600" eaLnBrk="0" hangingPunct="0">
              <a:defRPr sz="3200">
                <a:solidFill>
                  <a:schemeClr val="bg1"/>
                </a:solidFill>
                <a:latin typeface="Arial" charset="0"/>
                <a:cs typeface="Arial" charset="0"/>
              </a:defRPr>
            </a:lvl4pPr>
            <a:lvl5pPr marL="2057400" indent="-228600" eaLnBrk="0" hangingPunct="0">
              <a:defRPr sz="3200">
                <a:solidFill>
                  <a:schemeClr val="bg1"/>
                </a:solidFill>
                <a:latin typeface="Arial" charset="0"/>
                <a:cs typeface="Arial" charset="0"/>
              </a:defRPr>
            </a:lvl5pPr>
            <a:lvl6pPr marL="2514600" indent="-228600" eaLnBrk="0" fontAlgn="base" hangingPunct="0">
              <a:spcBef>
                <a:spcPct val="0"/>
              </a:spcBef>
              <a:spcAft>
                <a:spcPct val="0"/>
              </a:spcAft>
              <a:defRPr sz="3200">
                <a:solidFill>
                  <a:schemeClr val="bg1"/>
                </a:solidFill>
                <a:latin typeface="Arial" charset="0"/>
                <a:cs typeface="Arial" charset="0"/>
              </a:defRPr>
            </a:lvl6pPr>
            <a:lvl7pPr marL="2971800" indent="-228600" eaLnBrk="0" fontAlgn="base" hangingPunct="0">
              <a:spcBef>
                <a:spcPct val="0"/>
              </a:spcBef>
              <a:spcAft>
                <a:spcPct val="0"/>
              </a:spcAft>
              <a:defRPr sz="3200">
                <a:solidFill>
                  <a:schemeClr val="bg1"/>
                </a:solidFill>
                <a:latin typeface="Arial" charset="0"/>
                <a:cs typeface="Arial" charset="0"/>
              </a:defRPr>
            </a:lvl7pPr>
            <a:lvl8pPr marL="3429000" indent="-228600" eaLnBrk="0" fontAlgn="base" hangingPunct="0">
              <a:spcBef>
                <a:spcPct val="0"/>
              </a:spcBef>
              <a:spcAft>
                <a:spcPct val="0"/>
              </a:spcAft>
              <a:defRPr sz="3200">
                <a:solidFill>
                  <a:schemeClr val="bg1"/>
                </a:solidFill>
                <a:latin typeface="Arial" charset="0"/>
                <a:cs typeface="Arial" charset="0"/>
              </a:defRPr>
            </a:lvl8pPr>
            <a:lvl9pPr marL="3886200" indent="-228600" eaLnBrk="0" fontAlgn="base" hangingPunct="0">
              <a:spcBef>
                <a:spcPct val="0"/>
              </a:spcBef>
              <a:spcAft>
                <a:spcPct val="0"/>
              </a:spcAft>
              <a:defRPr sz="3200">
                <a:solidFill>
                  <a:schemeClr val="bg1"/>
                </a:solidFill>
                <a:latin typeface="Arial" charset="0"/>
                <a:cs typeface="Arial" charset="0"/>
              </a:defRPr>
            </a:lvl9pPr>
          </a:lstStyle>
          <a:p>
            <a:pPr marL="0" indent="0" algn="ctr" eaLnBrk="1" hangingPunct="1">
              <a:spcBef>
                <a:spcPct val="50000"/>
              </a:spcBef>
              <a:buNone/>
            </a:pPr>
            <a:r>
              <a:rPr lang="en-US" dirty="0" smtClean="0"/>
              <a:t>Areas in blue and supporting critical infrastructure will </a:t>
            </a:r>
            <a:r>
              <a:rPr lang="en-US" dirty="0"/>
              <a:t>be impacted by storm surge </a:t>
            </a:r>
          </a:p>
        </p:txBody>
      </p:sp>
    </p:spTree>
    <p:extLst>
      <p:ext uri="{BB962C8B-B14F-4D97-AF65-F5344CB8AC3E}">
        <p14:creationId xmlns:p14="http://schemas.microsoft.com/office/powerpoint/2010/main" val="3490851609"/>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8"/>
          <p:cNvSpPr>
            <a:spLocks noGrp="1" noChangeArrowheads="1"/>
          </p:cNvSpPr>
          <p:nvPr>
            <p:ph type="title"/>
          </p:nvPr>
        </p:nvSpPr>
        <p:spPr/>
        <p:txBody>
          <a:bodyPr/>
          <a:lstStyle/>
          <a:p>
            <a:pPr algn="ctr" eaLnBrk="1" hangingPunct="1"/>
            <a:r>
              <a:rPr lang="en-US" sz="4000" b="1" dirty="0" smtClean="0">
                <a:solidFill>
                  <a:schemeClr val="bg1"/>
                </a:solidFill>
              </a:rPr>
              <a:t>Keansburg - Monmouth County</a:t>
            </a:r>
            <a:r>
              <a:rPr lang="en-US" sz="4000" b="1" i="1" dirty="0" smtClean="0">
                <a:solidFill>
                  <a:schemeClr val="bg1"/>
                </a:solidFill>
              </a:rPr>
              <a:t/>
            </a:r>
            <a:br>
              <a:rPr lang="en-US" sz="4000" b="1" i="1" dirty="0" smtClean="0">
                <a:solidFill>
                  <a:schemeClr val="bg1"/>
                </a:solidFill>
              </a:rPr>
            </a:br>
            <a:endParaRPr lang="en-US" sz="4000" b="1" i="1" dirty="0" smtClean="0">
              <a:solidFill>
                <a:srgbClr val="FFFF00"/>
              </a:solidFill>
            </a:endParaRPr>
          </a:p>
        </p:txBody>
      </p:sp>
      <p:pic>
        <p:nvPicPr>
          <p:cNvPr id="15363" name="Picture 4" descr="Keansburg Ortho"/>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81000" y="1828800"/>
            <a:ext cx="3841750" cy="3962400"/>
          </a:xfrm>
        </p:spPr>
      </p:pic>
      <p:pic>
        <p:nvPicPr>
          <p:cNvPr id="15364" name="Picture 7" descr="Keansburg Surge Map"/>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648200" y="2214563"/>
            <a:ext cx="4038600" cy="3419475"/>
          </a:xfrm>
        </p:spPr>
      </p:pic>
    </p:spTree>
    <p:extLst>
      <p:ext uri="{BB962C8B-B14F-4D97-AF65-F5344CB8AC3E}">
        <p14:creationId xmlns:p14="http://schemas.microsoft.com/office/powerpoint/2010/main" val="2265129011"/>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8"/>
          <p:cNvSpPr>
            <a:spLocks noGrp="1" noChangeArrowheads="1"/>
          </p:cNvSpPr>
          <p:nvPr>
            <p:ph type="title"/>
          </p:nvPr>
        </p:nvSpPr>
        <p:spPr>
          <a:xfrm>
            <a:off x="0" y="457200"/>
            <a:ext cx="9144000" cy="1371600"/>
          </a:xfrm>
        </p:spPr>
        <p:txBody>
          <a:bodyPr/>
          <a:lstStyle/>
          <a:p>
            <a:pPr algn="ctr" eaLnBrk="1" hangingPunct="1"/>
            <a:r>
              <a:rPr lang="en-US" sz="4000" b="1" dirty="0" smtClean="0">
                <a:solidFill>
                  <a:schemeClr val="bg1"/>
                </a:solidFill>
              </a:rPr>
              <a:t>Seaside Heights</a:t>
            </a:r>
            <a:br>
              <a:rPr lang="en-US" sz="4000" b="1" dirty="0" smtClean="0">
                <a:solidFill>
                  <a:schemeClr val="bg1"/>
                </a:solidFill>
              </a:rPr>
            </a:br>
            <a:r>
              <a:rPr lang="en-US" sz="4000" b="1" dirty="0" smtClean="0">
                <a:solidFill>
                  <a:schemeClr val="bg1"/>
                </a:solidFill>
              </a:rPr>
              <a:t>“Think Commercial Sector Recovery” </a:t>
            </a:r>
            <a:br>
              <a:rPr lang="en-US" sz="4000" b="1" dirty="0" smtClean="0">
                <a:solidFill>
                  <a:schemeClr val="bg1"/>
                </a:solidFill>
              </a:rPr>
            </a:br>
            <a:endParaRPr lang="en-US" sz="4000" b="1" i="1" dirty="0" smtClean="0">
              <a:solidFill>
                <a:srgbClr val="FFFF00"/>
              </a:solidFill>
            </a:endParaRPr>
          </a:p>
        </p:txBody>
      </p:sp>
      <p:pic>
        <p:nvPicPr>
          <p:cNvPr id="17411" name="Picture 4" descr="Seaside Heights Ortho"/>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905000" y="1817687"/>
            <a:ext cx="5410200" cy="2157413"/>
          </a:xfrm>
        </p:spPr>
      </p:pic>
      <p:pic>
        <p:nvPicPr>
          <p:cNvPr id="17412" name="Picture 7" descr="Seaside Heights Surge Map"/>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1905000" y="4114800"/>
            <a:ext cx="5410200" cy="2209800"/>
          </a:xfrm>
        </p:spPr>
      </p:pic>
    </p:spTree>
    <p:extLst>
      <p:ext uri="{BB962C8B-B14F-4D97-AF65-F5344CB8AC3E}">
        <p14:creationId xmlns:p14="http://schemas.microsoft.com/office/powerpoint/2010/main" val="59843696"/>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5"/>
          <p:cNvSpPr>
            <a:spLocks noGrp="1" noChangeArrowheads="1"/>
          </p:cNvSpPr>
          <p:nvPr>
            <p:ph type="title"/>
          </p:nvPr>
        </p:nvSpPr>
        <p:spPr/>
        <p:txBody>
          <a:bodyPr/>
          <a:lstStyle/>
          <a:p>
            <a:pPr algn="ctr" eaLnBrk="1" hangingPunct="1"/>
            <a:r>
              <a:rPr lang="en-US" sz="4000" b="1" dirty="0" smtClean="0">
                <a:solidFill>
                  <a:schemeClr val="bg1"/>
                </a:solidFill>
              </a:rPr>
              <a:t>Atlantic City </a:t>
            </a:r>
            <a:br>
              <a:rPr lang="en-US" sz="4000" b="1" dirty="0" smtClean="0">
                <a:solidFill>
                  <a:schemeClr val="bg1"/>
                </a:solidFill>
              </a:rPr>
            </a:br>
            <a:endParaRPr lang="en-US" sz="4000" b="1" i="1" dirty="0" smtClean="0">
              <a:solidFill>
                <a:srgbClr val="FFFF00"/>
              </a:solidFill>
            </a:endParaRPr>
          </a:p>
        </p:txBody>
      </p:sp>
      <p:pic>
        <p:nvPicPr>
          <p:cNvPr id="19459" name="Picture 8" descr="Atlantic City Ortho"/>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57200" y="1933575"/>
            <a:ext cx="4038600" cy="3433763"/>
          </a:xfrm>
        </p:spPr>
      </p:pic>
      <p:pic>
        <p:nvPicPr>
          <p:cNvPr id="19460" name="Picture 9" descr="Atlantic City Surge Map"/>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648200" y="1905000"/>
            <a:ext cx="4038600" cy="3467100"/>
          </a:xfrm>
        </p:spPr>
      </p:pic>
    </p:spTree>
    <p:extLst>
      <p:ext uri="{BB962C8B-B14F-4D97-AF65-F5344CB8AC3E}">
        <p14:creationId xmlns:p14="http://schemas.microsoft.com/office/powerpoint/2010/main" val="1068686484"/>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944" y="801910"/>
            <a:ext cx="4531055" cy="338554"/>
          </a:xfrm>
          <a:prstGeom prst="rect">
            <a:avLst/>
          </a:prstGeom>
          <a:noFill/>
        </p:spPr>
        <p:txBody>
          <a:bodyPr wrap="square" rtlCol="0">
            <a:spAutoFit/>
          </a:bodyPr>
          <a:lstStyle/>
          <a:p>
            <a:pPr>
              <a:buNone/>
            </a:pPr>
            <a:r>
              <a:rPr lang="en-US" sz="2000" dirty="0" smtClean="0">
                <a:solidFill>
                  <a:schemeClr val="bg1"/>
                </a:solidFill>
                <a:latin typeface="+mn-lt"/>
              </a:rPr>
              <a:t>Flooded Electrical Substation – 14’ Surge</a:t>
            </a:r>
            <a:endParaRPr lang="en-US" sz="2000" dirty="0">
              <a:solidFill>
                <a:schemeClr val="bg1"/>
              </a:solidFill>
              <a:latin typeface="+mn-lt"/>
            </a:endParaRPr>
          </a:p>
        </p:txBody>
      </p:sp>
      <p:pic>
        <p:nvPicPr>
          <p:cNvPr id="2050" name="Picture 2" descr="https://staging.spectrum.ieee.org/image/21515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73" y="1206688"/>
            <a:ext cx="4362734" cy="26289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tatic.guim.co.uk/sys-images/Guardian/Pix/pictures/2012/10/30/1351572244338/Floodwaters-from-hurrican-0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197588"/>
            <a:ext cx="3751712" cy="26289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4"/>
          <p:cNvSpPr txBox="1">
            <a:spLocks noChangeArrowheads="1"/>
          </p:cNvSpPr>
          <p:nvPr/>
        </p:nvSpPr>
        <p:spPr bwMode="auto">
          <a:xfrm>
            <a:off x="0" y="228600"/>
            <a:ext cx="914400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eaLnBrk="0" hangingPunct="0">
              <a:defRPr sz="3200">
                <a:solidFill>
                  <a:schemeClr val="bg1"/>
                </a:solidFill>
                <a:latin typeface="Arial" charset="0"/>
                <a:cs typeface="Arial" charset="0"/>
              </a:defRPr>
            </a:lvl1pPr>
            <a:lvl2pPr marL="742950" indent="-285750" eaLnBrk="0" hangingPunct="0">
              <a:defRPr sz="3200">
                <a:solidFill>
                  <a:schemeClr val="bg1"/>
                </a:solidFill>
                <a:latin typeface="Arial" charset="0"/>
                <a:cs typeface="Arial" charset="0"/>
              </a:defRPr>
            </a:lvl2pPr>
            <a:lvl3pPr marL="1143000" indent="-228600" eaLnBrk="0" hangingPunct="0">
              <a:defRPr sz="3200">
                <a:solidFill>
                  <a:schemeClr val="bg1"/>
                </a:solidFill>
                <a:latin typeface="Arial" charset="0"/>
                <a:cs typeface="Arial" charset="0"/>
              </a:defRPr>
            </a:lvl3pPr>
            <a:lvl4pPr marL="1600200" indent="-228600" eaLnBrk="0" hangingPunct="0">
              <a:defRPr sz="3200">
                <a:solidFill>
                  <a:schemeClr val="bg1"/>
                </a:solidFill>
                <a:latin typeface="Arial" charset="0"/>
                <a:cs typeface="Arial" charset="0"/>
              </a:defRPr>
            </a:lvl4pPr>
            <a:lvl5pPr marL="2057400" indent="-228600" eaLnBrk="0" hangingPunct="0">
              <a:defRPr sz="3200">
                <a:solidFill>
                  <a:schemeClr val="bg1"/>
                </a:solidFill>
                <a:latin typeface="Arial" charset="0"/>
                <a:cs typeface="Arial" charset="0"/>
              </a:defRPr>
            </a:lvl5pPr>
            <a:lvl6pPr marL="2514600" indent="-228600" eaLnBrk="0" fontAlgn="base" hangingPunct="0">
              <a:spcBef>
                <a:spcPct val="0"/>
              </a:spcBef>
              <a:spcAft>
                <a:spcPct val="0"/>
              </a:spcAft>
              <a:defRPr sz="3200">
                <a:solidFill>
                  <a:schemeClr val="bg1"/>
                </a:solidFill>
                <a:latin typeface="Arial" charset="0"/>
                <a:cs typeface="Arial" charset="0"/>
              </a:defRPr>
            </a:lvl6pPr>
            <a:lvl7pPr marL="2971800" indent="-228600" eaLnBrk="0" fontAlgn="base" hangingPunct="0">
              <a:spcBef>
                <a:spcPct val="0"/>
              </a:spcBef>
              <a:spcAft>
                <a:spcPct val="0"/>
              </a:spcAft>
              <a:defRPr sz="3200">
                <a:solidFill>
                  <a:schemeClr val="bg1"/>
                </a:solidFill>
                <a:latin typeface="Arial" charset="0"/>
                <a:cs typeface="Arial" charset="0"/>
              </a:defRPr>
            </a:lvl7pPr>
            <a:lvl8pPr marL="3429000" indent="-228600" eaLnBrk="0" fontAlgn="base" hangingPunct="0">
              <a:spcBef>
                <a:spcPct val="0"/>
              </a:spcBef>
              <a:spcAft>
                <a:spcPct val="0"/>
              </a:spcAft>
              <a:defRPr sz="3200">
                <a:solidFill>
                  <a:schemeClr val="bg1"/>
                </a:solidFill>
                <a:latin typeface="Arial" charset="0"/>
                <a:cs typeface="Arial" charset="0"/>
              </a:defRPr>
            </a:lvl8pPr>
            <a:lvl9pPr marL="3886200" indent="-228600" eaLnBrk="0" fontAlgn="base" hangingPunct="0">
              <a:spcBef>
                <a:spcPct val="0"/>
              </a:spcBef>
              <a:spcAft>
                <a:spcPct val="0"/>
              </a:spcAft>
              <a:defRPr sz="3200">
                <a:solidFill>
                  <a:schemeClr val="bg1"/>
                </a:solidFill>
                <a:latin typeface="Arial" charset="0"/>
                <a:cs typeface="Arial" charset="0"/>
              </a:defRPr>
            </a:lvl9pPr>
          </a:lstStyle>
          <a:p>
            <a:pPr marL="0" indent="0" algn="ctr" eaLnBrk="1" hangingPunct="1">
              <a:spcBef>
                <a:spcPct val="50000"/>
              </a:spcBef>
              <a:buNone/>
            </a:pPr>
            <a:r>
              <a:rPr lang="en-US" sz="3600" b="1" dirty="0" smtClean="0"/>
              <a:t>Other Critical Infrastructure Impacts</a:t>
            </a:r>
            <a:endParaRPr lang="en-US" sz="3600" b="1" dirty="0"/>
          </a:p>
        </p:txBody>
      </p:sp>
      <p:sp>
        <p:nvSpPr>
          <p:cNvPr id="6" name="TextBox 5"/>
          <p:cNvSpPr txBox="1"/>
          <p:nvPr/>
        </p:nvSpPr>
        <p:spPr>
          <a:xfrm>
            <a:off x="5217709" y="792295"/>
            <a:ext cx="3886200" cy="344710"/>
          </a:xfrm>
          <a:prstGeom prst="rect">
            <a:avLst/>
          </a:prstGeom>
          <a:noFill/>
        </p:spPr>
        <p:txBody>
          <a:bodyPr wrap="square" rtlCol="0">
            <a:spAutoFit/>
          </a:bodyPr>
          <a:lstStyle/>
          <a:p>
            <a:pPr algn="ctr">
              <a:buNone/>
            </a:pPr>
            <a:r>
              <a:rPr lang="en-US" sz="2000" dirty="0" smtClean="0">
                <a:solidFill>
                  <a:schemeClr val="bg1"/>
                </a:solidFill>
                <a:latin typeface="+mn-lt"/>
              </a:rPr>
              <a:t>PATH – Hoboken Train Station</a:t>
            </a:r>
            <a:endParaRPr lang="en-US" sz="2000" dirty="0">
              <a:solidFill>
                <a:schemeClr val="bg1"/>
              </a:solidFill>
              <a:latin typeface="+mn-lt"/>
            </a:endParaRPr>
          </a:p>
        </p:txBody>
      </p:sp>
      <p:pic>
        <p:nvPicPr>
          <p:cNvPr id="2054" name="Picture 6" descr="http://dmn.wpengine.netdna-cdn.com/wp-content/uploads/2012/11/Hurricane-Sandy1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945" y="4481015"/>
            <a:ext cx="4342262" cy="23622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dmn.wpengine.netdna-cdn.com/wp-content/uploads/2012/11/Hurricane-Sandy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0" y="4394168"/>
            <a:ext cx="3694594" cy="246383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81000" y="4049458"/>
            <a:ext cx="3987422" cy="338554"/>
          </a:xfrm>
          <a:prstGeom prst="rect">
            <a:avLst/>
          </a:prstGeom>
          <a:noFill/>
        </p:spPr>
        <p:txBody>
          <a:bodyPr wrap="square" rtlCol="0">
            <a:spAutoFit/>
          </a:bodyPr>
          <a:lstStyle/>
          <a:p>
            <a:pPr>
              <a:buNone/>
            </a:pPr>
            <a:r>
              <a:rPr lang="en-US" sz="2000" dirty="0" smtClean="0">
                <a:solidFill>
                  <a:schemeClr val="bg1"/>
                </a:solidFill>
                <a:latin typeface="+mn-lt"/>
              </a:rPr>
              <a:t>Petroleum Refinery Without Power</a:t>
            </a:r>
            <a:endParaRPr lang="en-US" sz="2000" dirty="0">
              <a:solidFill>
                <a:schemeClr val="bg1"/>
              </a:solidFill>
              <a:latin typeface="+mn-lt"/>
            </a:endParaRPr>
          </a:p>
        </p:txBody>
      </p:sp>
      <p:sp>
        <p:nvSpPr>
          <p:cNvPr id="10" name="TextBox 9"/>
          <p:cNvSpPr txBox="1"/>
          <p:nvPr/>
        </p:nvSpPr>
        <p:spPr>
          <a:xfrm>
            <a:off x="5238197" y="4021386"/>
            <a:ext cx="3886200" cy="344710"/>
          </a:xfrm>
          <a:prstGeom prst="rect">
            <a:avLst/>
          </a:prstGeom>
          <a:noFill/>
        </p:spPr>
        <p:txBody>
          <a:bodyPr wrap="square" rtlCol="0">
            <a:spAutoFit/>
          </a:bodyPr>
          <a:lstStyle/>
          <a:p>
            <a:pPr algn="ctr">
              <a:buNone/>
            </a:pPr>
            <a:r>
              <a:rPr lang="en-US" sz="2000" dirty="0" smtClean="0">
                <a:solidFill>
                  <a:schemeClr val="bg1"/>
                </a:solidFill>
                <a:latin typeface="+mn-lt"/>
              </a:rPr>
              <a:t>Critical Rail Outage</a:t>
            </a:r>
            <a:endParaRPr lang="en-US" sz="2000" dirty="0">
              <a:solidFill>
                <a:schemeClr val="bg1"/>
              </a:solidFill>
              <a:latin typeface="+mn-lt"/>
            </a:endParaRPr>
          </a:p>
        </p:txBody>
      </p:sp>
    </p:spTree>
    <p:extLst>
      <p:ext uri="{BB962C8B-B14F-4D97-AF65-F5344CB8AC3E}">
        <p14:creationId xmlns:p14="http://schemas.microsoft.com/office/powerpoint/2010/main" val="24590929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fade">
                                      <p:cBhvr>
                                        <p:cTn id="18" dur="500"/>
                                        <p:tgtEl>
                                          <p:spTgt spid="205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0"/>
                                  </p:stCondLst>
                                  <p:childTnLst>
                                    <p:set>
                                      <p:cBhvr>
                                        <p:cTn id="25" dur="1" fill="hold">
                                          <p:stCondLst>
                                            <p:cond delay="0"/>
                                          </p:stCondLst>
                                        </p:cTn>
                                        <p:tgtEl>
                                          <p:spTgt spid="2054"/>
                                        </p:tgtEl>
                                        <p:attrNameLst>
                                          <p:attrName>style.visibility</p:attrName>
                                        </p:attrNameLst>
                                      </p:cBhvr>
                                      <p:to>
                                        <p:strVal val="visible"/>
                                      </p:to>
                                    </p:set>
                                    <p:animEffect transition="in" filter="fade">
                                      <p:cBhvr>
                                        <p:cTn id="26" dur="500"/>
                                        <p:tgtEl>
                                          <p:spTgt spid="205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nodeType="withEffect">
                                  <p:stCondLst>
                                    <p:cond delay="0"/>
                                  </p:stCondLst>
                                  <p:childTnLst>
                                    <p:set>
                                      <p:cBhvr>
                                        <p:cTn id="33" dur="1" fill="hold">
                                          <p:stCondLst>
                                            <p:cond delay="0"/>
                                          </p:stCondLst>
                                        </p:cTn>
                                        <p:tgtEl>
                                          <p:spTgt spid="2056"/>
                                        </p:tgtEl>
                                        <p:attrNameLst>
                                          <p:attrName>style.visibility</p:attrName>
                                        </p:attrNameLst>
                                      </p:cBhvr>
                                      <p:to>
                                        <p:strVal val="visible"/>
                                      </p:to>
                                    </p:set>
                                    <p:animEffect transition="in" filter="fade">
                                      <p:cBhvr>
                                        <p:cTn id="34"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media.nj.com/star-ledger/photo/2012/10/-75578591b1d5ff6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531"/>
            <a:ext cx="5068600" cy="339033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10; MetroCard machines are half submerged in a PATH train station in a still from the dramatic video.&#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7862"/>
            <a:ext cx="5065612" cy="343013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638800" y="533400"/>
            <a:ext cx="2895600" cy="1569660"/>
          </a:xfrm>
          <a:prstGeom prst="rect">
            <a:avLst/>
          </a:prstGeom>
          <a:noFill/>
        </p:spPr>
        <p:txBody>
          <a:bodyPr wrap="square" rtlCol="0">
            <a:spAutoFit/>
          </a:bodyPr>
          <a:lstStyle/>
          <a:p>
            <a:pPr>
              <a:buNone/>
            </a:pPr>
            <a:r>
              <a:rPr lang="en-US" dirty="0" smtClean="0">
                <a:solidFill>
                  <a:schemeClr val="bg1"/>
                </a:solidFill>
                <a:latin typeface="+mn-lt"/>
              </a:rPr>
              <a:t>NY/NJ Tunnels Flooded</a:t>
            </a:r>
            <a:endParaRPr lang="en-US" dirty="0">
              <a:solidFill>
                <a:schemeClr val="bg1"/>
              </a:solidFill>
              <a:latin typeface="+mn-lt"/>
            </a:endParaRPr>
          </a:p>
        </p:txBody>
      </p:sp>
      <p:sp>
        <p:nvSpPr>
          <p:cNvPr id="5" name="TextBox 4"/>
          <p:cNvSpPr txBox="1"/>
          <p:nvPr/>
        </p:nvSpPr>
        <p:spPr>
          <a:xfrm>
            <a:off x="5638800" y="4038600"/>
            <a:ext cx="2895600" cy="1705082"/>
          </a:xfrm>
          <a:prstGeom prst="rect">
            <a:avLst/>
          </a:prstGeom>
          <a:noFill/>
        </p:spPr>
        <p:txBody>
          <a:bodyPr wrap="square" rtlCol="0">
            <a:spAutoFit/>
          </a:bodyPr>
          <a:lstStyle/>
          <a:p>
            <a:pPr>
              <a:buNone/>
            </a:pPr>
            <a:r>
              <a:rPr lang="en-US" dirty="0" smtClean="0">
                <a:solidFill>
                  <a:schemeClr val="bg1"/>
                </a:solidFill>
                <a:latin typeface="+mn-lt"/>
              </a:rPr>
              <a:t>Major Train Stations</a:t>
            </a:r>
          </a:p>
          <a:p>
            <a:pPr>
              <a:buNone/>
            </a:pPr>
            <a:r>
              <a:rPr lang="en-US" dirty="0" smtClean="0">
                <a:solidFill>
                  <a:schemeClr val="bg1"/>
                </a:solidFill>
                <a:latin typeface="+mn-lt"/>
              </a:rPr>
              <a:t>Flooded</a:t>
            </a:r>
            <a:endParaRPr lang="en-US" dirty="0">
              <a:solidFill>
                <a:schemeClr val="bg1"/>
              </a:solidFill>
              <a:latin typeface="+mn-lt"/>
            </a:endParaRPr>
          </a:p>
        </p:txBody>
      </p:sp>
    </p:spTree>
    <p:extLst>
      <p:ext uri="{BB962C8B-B14F-4D97-AF65-F5344CB8AC3E}">
        <p14:creationId xmlns:p14="http://schemas.microsoft.com/office/powerpoint/2010/main" val="3732770476"/>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533400"/>
            <a:ext cx="8229600" cy="1371600"/>
          </a:xfrm>
        </p:spPr>
        <p:txBody>
          <a:bodyPr/>
          <a:lstStyle/>
          <a:p>
            <a:pPr eaLnBrk="1" hangingPunct="1"/>
            <a:r>
              <a:rPr lang="en-US" sz="2400" b="1" i="1" u="sng" dirty="0" smtClean="0">
                <a:solidFill>
                  <a:schemeClr val="bg1"/>
                </a:solidFill>
              </a:rPr>
              <a:t>Examples</a:t>
            </a:r>
            <a:r>
              <a:rPr lang="en-US" sz="2400" b="1" dirty="0" smtClean="0">
                <a:solidFill>
                  <a:schemeClr val="bg1"/>
                </a:solidFill>
              </a:rPr>
              <a:t> of New Jersey Initiatives</a:t>
            </a:r>
            <a:br>
              <a:rPr lang="en-US" sz="2400" b="1" dirty="0" smtClean="0">
                <a:solidFill>
                  <a:schemeClr val="bg1"/>
                </a:solidFill>
              </a:rPr>
            </a:br>
            <a:r>
              <a:rPr lang="en-US" sz="2400" b="1" dirty="0" smtClean="0">
                <a:solidFill>
                  <a:schemeClr val="bg1"/>
                </a:solidFill>
              </a:rPr>
              <a:t>built on the foundation of Prevention, Protection and Resiliency</a:t>
            </a:r>
          </a:p>
        </p:txBody>
      </p:sp>
      <p:sp>
        <p:nvSpPr>
          <p:cNvPr id="77826" name="Rectangle 3"/>
          <p:cNvSpPr>
            <a:spLocks noGrp="1" noChangeArrowheads="1"/>
          </p:cNvSpPr>
          <p:nvPr>
            <p:ph type="body" idx="1"/>
          </p:nvPr>
        </p:nvSpPr>
        <p:spPr>
          <a:xfrm>
            <a:off x="275897" y="2209800"/>
            <a:ext cx="8382000" cy="4419600"/>
          </a:xfrm>
        </p:spPr>
        <p:txBody>
          <a:bodyPr/>
          <a:lstStyle/>
          <a:p>
            <a:pPr eaLnBrk="1" hangingPunct="1">
              <a:lnSpc>
                <a:spcPct val="80000"/>
              </a:lnSpc>
            </a:pPr>
            <a:r>
              <a:rPr lang="en-US" sz="2400" dirty="0" smtClean="0">
                <a:solidFill>
                  <a:schemeClr val="bg1"/>
                </a:solidFill>
              </a:rPr>
              <a:t>Catastrophic Statewide Integrated Planning for Counties including identification of critical facilities</a:t>
            </a:r>
          </a:p>
          <a:p>
            <a:pPr eaLnBrk="1" hangingPunct="1">
              <a:lnSpc>
                <a:spcPct val="80000"/>
              </a:lnSpc>
            </a:pPr>
            <a:r>
              <a:rPr lang="en-US" sz="2400" dirty="0" smtClean="0">
                <a:solidFill>
                  <a:schemeClr val="bg1"/>
                </a:solidFill>
              </a:rPr>
              <a:t>Integrating planning with the Food, Energy, Telecom and Commercial owners and operators insuring resiliency and limiting recovery time losses</a:t>
            </a:r>
          </a:p>
          <a:p>
            <a:pPr eaLnBrk="1" hangingPunct="1">
              <a:lnSpc>
                <a:spcPct val="80000"/>
              </a:lnSpc>
            </a:pPr>
            <a:r>
              <a:rPr lang="en-US" sz="2400" dirty="0" smtClean="0">
                <a:solidFill>
                  <a:schemeClr val="bg1"/>
                </a:solidFill>
              </a:rPr>
              <a:t>Fuel distribution planning for emergencies with the three key legs of the petroleum sector, production, distribution and retail</a:t>
            </a:r>
          </a:p>
          <a:p>
            <a:pPr eaLnBrk="1" hangingPunct="1">
              <a:lnSpc>
                <a:spcPct val="80000"/>
              </a:lnSpc>
            </a:pPr>
            <a:r>
              <a:rPr lang="en-US" sz="2400" dirty="0" smtClean="0">
                <a:solidFill>
                  <a:schemeClr val="bg1"/>
                </a:solidFill>
              </a:rPr>
              <a:t>Funding facility specific notification and warning systems</a:t>
            </a:r>
          </a:p>
          <a:p>
            <a:pPr eaLnBrk="1" hangingPunct="1">
              <a:lnSpc>
                <a:spcPct val="80000"/>
              </a:lnSpc>
            </a:pPr>
            <a:r>
              <a:rPr lang="en-US" sz="2400" dirty="0" smtClean="0">
                <a:solidFill>
                  <a:schemeClr val="bg1"/>
                </a:solidFill>
              </a:rPr>
              <a:t>Fusion Center operations insuring timely and secure distribution of information as well as products identifying specific threats</a:t>
            </a:r>
          </a:p>
          <a:p>
            <a:pPr eaLnBrk="1" hangingPunct="1">
              <a:lnSpc>
                <a:spcPct val="80000"/>
              </a:lnSpc>
            </a:pPr>
            <a:r>
              <a:rPr lang="en-US" sz="2400" dirty="0" smtClean="0">
                <a:solidFill>
                  <a:schemeClr val="bg1"/>
                </a:solidFill>
              </a:rPr>
              <a:t>Supporting programs for law enforcement and emergency management organizations in protecting critical facilities</a:t>
            </a:r>
          </a:p>
          <a:p>
            <a:pPr eaLnBrk="1" hangingPunct="1">
              <a:lnSpc>
                <a:spcPct val="80000"/>
              </a:lnSpc>
            </a:pPr>
            <a:endParaRPr lang="en-US" sz="2400" dirty="0" smtClean="0">
              <a:solidFill>
                <a:schemeClr val="bg1"/>
              </a:solidFill>
            </a:endParaRPr>
          </a:p>
          <a:p>
            <a:pPr eaLnBrk="1" hangingPunct="1">
              <a:lnSpc>
                <a:spcPct val="80000"/>
              </a:lnSpc>
            </a:pPr>
            <a:endParaRPr lang="en-US" sz="2400" dirty="0" smtClean="0">
              <a:solidFill>
                <a:schemeClr val="bg1"/>
              </a:solidFill>
            </a:endParaRPr>
          </a:p>
          <a:p>
            <a:pPr eaLnBrk="1" hangingPunct="1">
              <a:lnSpc>
                <a:spcPct val="80000"/>
              </a:lnSpc>
            </a:pPr>
            <a:endParaRPr lang="en-US" sz="2400" dirty="0" smtClean="0">
              <a:solidFill>
                <a:schemeClr val="bg1"/>
              </a:solidFill>
            </a:endParaRPr>
          </a:p>
          <a:p>
            <a:pPr eaLnBrk="1" hangingPunct="1">
              <a:lnSpc>
                <a:spcPct val="80000"/>
              </a:lnSpc>
              <a:buFont typeface="Wingdings" pitchFamily="2" charset="2"/>
              <a:buNone/>
            </a:pPr>
            <a:endParaRPr lang="en-US" sz="2400" dirty="0" smtClean="0">
              <a:solidFill>
                <a:schemeClr val="bg1"/>
              </a:solidFill>
            </a:endParaRPr>
          </a:p>
          <a:p>
            <a:pPr marL="0" indent="0" eaLnBrk="1" hangingPunct="1">
              <a:lnSpc>
                <a:spcPct val="80000"/>
              </a:lnSpc>
              <a:buNone/>
            </a:pPr>
            <a:endParaRPr lang="en-US" sz="2400" dirty="0" smtClean="0">
              <a:solidFill>
                <a:schemeClr val="bg1"/>
              </a:solidFill>
            </a:endParaRPr>
          </a:p>
          <a:p>
            <a:pPr eaLnBrk="1" hangingPunct="1">
              <a:lnSpc>
                <a:spcPct val="80000"/>
              </a:lnSpc>
              <a:buFont typeface="Wingdings" pitchFamily="2" charset="2"/>
              <a:buNone/>
            </a:pPr>
            <a:endParaRPr lang="en-US" sz="2400" dirty="0" smtClean="0">
              <a:solidFill>
                <a:schemeClr val="bg1"/>
              </a:solidFill>
            </a:endParaRPr>
          </a:p>
          <a:p>
            <a:pPr eaLnBrk="1" hangingPunct="1">
              <a:lnSpc>
                <a:spcPct val="80000"/>
              </a:lnSpc>
              <a:buFont typeface="Wingdings" pitchFamily="2" charset="2"/>
              <a:buNone/>
            </a:pPr>
            <a:endParaRPr lang="en-US" sz="2400" dirty="0" smtClean="0">
              <a:solidFill>
                <a:schemeClr val="bg1"/>
              </a:solidFill>
            </a:endParaRPr>
          </a:p>
        </p:txBody>
      </p:sp>
    </p:spTree>
    <p:extLst>
      <p:ext uri="{BB962C8B-B14F-4D97-AF65-F5344CB8AC3E}">
        <p14:creationId xmlns:p14="http://schemas.microsoft.com/office/powerpoint/2010/main" val="8633004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7826">
                                            <p:txEl>
                                              <p:pRg st="0" end="0"/>
                                            </p:txEl>
                                          </p:spTgt>
                                        </p:tgtEl>
                                        <p:attrNameLst>
                                          <p:attrName>style.visibility</p:attrName>
                                        </p:attrNameLst>
                                      </p:cBhvr>
                                      <p:to>
                                        <p:strVal val="visible"/>
                                      </p:to>
                                    </p:set>
                                    <p:anim calcmode="lin" valueType="num">
                                      <p:cBhvr additive="base">
                                        <p:cTn id="7" dur="500" fill="hold"/>
                                        <p:tgtEl>
                                          <p:spTgt spid="7782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782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7826">
                                            <p:txEl>
                                              <p:pRg st="1" end="1"/>
                                            </p:txEl>
                                          </p:spTgt>
                                        </p:tgtEl>
                                        <p:attrNameLst>
                                          <p:attrName>style.visibility</p:attrName>
                                        </p:attrNameLst>
                                      </p:cBhvr>
                                      <p:to>
                                        <p:strVal val="visible"/>
                                      </p:to>
                                    </p:set>
                                    <p:anim calcmode="lin" valueType="num">
                                      <p:cBhvr additive="base">
                                        <p:cTn id="13" dur="500" fill="hold"/>
                                        <p:tgtEl>
                                          <p:spTgt spid="7782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782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7826">
                                            <p:txEl>
                                              <p:pRg st="2" end="2"/>
                                            </p:txEl>
                                          </p:spTgt>
                                        </p:tgtEl>
                                        <p:attrNameLst>
                                          <p:attrName>style.visibility</p:attrName>
                                        </p:attrNameLst>
                                      </p:cBhvr>
                                      <p:to>
                                        <p:strVal val="visible"/>
                                      </p:to>
                                    </p:set>
                                    <p:anim calcmode="lin" valueType="num">
                                      <p:cBhvr additive="base">
                                        <p:cTn id="19" dur="500" fill="hold"/>
                                        <p:tgtEl>
                                          <p:spTgt spid="7782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782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7826">
                                            <p:txEl>
                                              <p:pRg st="3" end="3"/>
                                            </p:txEl>
                                          </p:spTgt>
                                        </p:tgtEl>
                                        <p:attrNameLst>
                                          <p:attrName>style.visibility</p:attrName>
                                        </p:attrNameLst>
                                      </p:cBhvr>
                                      <p:to>
                                        <p:strVal val="visible"/>
                                      </p:to>
                                    </p:set>
                                    <p:anim calcmode="lin" valueType="num">
                                      <p:cBhvr additive="base">
                                        <p:cTn id="25" dur="500" fill="hold"/>
                                        <p:tgtEl>
                                          <p:spTgt spid="7782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782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7826">
                                            <p:txEl>
                                              <p:pRg st="4" end="4"/>
                                            </p:txEl>
                                          </p:spTgt>
                                        </p:tgtEl>
                                        <p:attrNameLst>
                                          <p:attrName>style.visibility</p:attrName>
                                        </p:attrNameLst>
                                      </p:cBhvr>
                                      <p:to>
                                        <p:strVal val="visible"/>
                                      </p:to>
                                    </p:set>
                                    <p:anim calcmode="lin" valueType="num">
                                      <p:cBhvr additive="base">
                                        <p:cTn id="31" dur="500" fill="hold"/>
                                        <p:tgtEl>
                                          <p:spTgt spid="7782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782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7826">
                                            <p:txEl>
                                              <p:pRg st="5" end="5"/>
                                            </p:txEl>
                                          </p:spTgt>
                                        </p:tgtEl>
                                        <p:attrNameLst>
                                          <p:attrName>style.visibility</p:attrName>
                                        </p:attrNameLst>
                                      </p:cBhvr>
                                      <p:to>
                                        <p:strVal val="visible"/>
                                      </p:to>
                                    </p:set>
                                    <p:anim calcmode="lin" valueType="num">
                                      <p:cBhvr additive="base">
                                        <p:cTn id="37" dur="500" fill="hold"/>
                                        <p:tgtEl>
                                          <p:spTgt spid="7782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782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6"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981200"/>
            <a:ext cx="8229600" cy="1143000"/>
          </a:xfrm>
        </p:spPr>
        <p:txBody>
          <a:bodyPr/>
          <a:lstStyle/>
          <a:p>
            <a:r>
              <a:rPr lang="en-US" dirty="0" smtClean="0">
                <a:solidFill>
                  <a:schemeClr val="bg1">
                    <a:lumMod val="95000"/>
                  </a:schemeClr>
                </a:solidFill>
              </a:rPr>
              <a:t>Programs and Initiatives supporting Critical Infrastructure Protection and Building Resiliency in New Jersey</a:t>
            </a:r>
            <a:endParaRPr lang="en-US" dirty="0">
              <a:solidFill>
                <a:schemeClr val="bg1">
                  <a:lumMod val="95000"/>
                </a:schemeClr>
              </a:solidFill>
            </a:endParaRPr>
          </a:p>
        </p:txBody>
      </p:sp>
    </p:spTree>
    <p:extLst>
      <p:ext uri="{BB962C8B-B14F-4D97-AF65-F5344CB8AC3E}">
        <p14:creationId xmlns:p14="http://schemas.microsoft.com/office/powerpoint/2010/main" val="235424716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p:nvPr/>
        </p:nvSpPr>
        <p:spPr>
          <a:xfrm>
            <a:off x="119063" y="1654169"/>
            <a:ext cx="947737" cy="1354138"/>
          </a:xfrm>
          <a:custGeom>
            <a:avLst/>
            <a:gdLst>
              <a:gd name="connsiteX0" fmla="*/ 0 w 1352848"/>
              <a:gd name="connsiteY0" fmla="*/ 0 h 946993"/>
              <a:gd name="connsiteX1" fmla="*/ 879352 w 1352848"/>
              <a:gd name="connsiteY1" fmla="*/ 0 h 946993"/>
              <a:gd name="connsiteX2" fmla="*/ 1352848 w 1352848"/>
              <a:gd name="connsiteY2" fmla="*/ 473497 h 946993"/>
              <a:gd name="connsiteX3" fmla="*/ 879352 w 1352848"/>
              <a:gd name="connsiteY3" fmla="*/ 946993 h 946993"/>
              <a:gd name="connsiteX4" fmla="*/ 0 w 1352848"/>
              <a:gd name="connsiteY4" fmla="*/ 946993 h 946993"/>
              <a:gd name="connsiteX5" fmla="*/ 473497 w 1352848"/>
              <a:gd name="connsiteY5" fmla="*/ 473497 h 946993"/>
              <a:gd name="connsiteX6" fmla="*/ 0 w 1352848"/>
              <a:gd name="connsiteY6" fmla="*/ 0 h 94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2848" h="946993">
                <a:moveTo>
                  <a:pt x="1352847" y="0"/>
                </a:moveTo>
                <a:lnTo>
                  <a:pt x="1352847" y="615546"/>
                </a:lnTo>
                <a:lnTo>
                  <a:pt x="676423" y="946993"/>
                </a:lnTo>
                <a:lnTo>
                  <a:pt x="1" y="615546"/>
                </a:lnTo>
                <a:lnTo>
                  <a:pt x="1" y="0"/>
                </a:lnTo>
                <a:lnTo>
                  <a:pt x="676423" y="331448"/>
                </a:lnTo>
                <a:lnTo>
                  <a:pt x="1352847" y="0"/>
                </a:lnTo>
                <a:close/>
              </a:path>
            </a:pathLst>
          </a:custGeom>
        </p:spPr>
        <p:style>
          <a:lnRef idx="2">
            <a:schemeClr val="accent3">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lIns="1" tIns="1022138" rIns="0" bIns="473496" spcCol="1270" anchor="b"/>
          <a:lstStyle/>
          <a:p>
            <a:pPr algn="ctr" defTabSz="1244600">
              <a:lnSpc>
                <a:spcPct val="90000"/>
              </a:lnSpc>
              <a:spcAft>
                <a:spcPct val="35000"/>
              </a:spcAft>
              <a:buNone/>
              <a:defRPr/>
            </a:pPr>
            <a:r>
              <a:rPr lang="en-US" sz="2800" dirty="0" smtClean="0">
                <a:solidFill>
                  <a:schemeClr val="tx1"/>
                </a:solidFill>
                <a:latin typeface="Franklin Gothic Medium Cond" pitchFamily="34" charset="0"/>
              </a:rPr>
              <a:t>PSD</a:t>
            </a:r>
            <a:endParaRPr lang="en-US" sz="2800" dirty="0">
              <a:solidFill>
                <a:schemeClr val="tx1"/>
              </a:solidFill>
              <a:latin typeface="Franklin Gothic Medium Cond" pitchFamily="34" charset="0"/>
            </a:endParaRPr>
          </a:p>
        </p:txBody>
      </p:sp>
      <p:sp>
        <p:nvSpPr>
          <p:cNvPr id="3" name="Freeform 2"/>
          <p:cNvSpPr/>
          <p:nvPr/>
        </p:nvSpPr>
        <p:spPr>
          <a:xfrm>
            <a:off x="1066800" y="1654169"/>
            <a:ext cx="7912100" cy="879475"/>
          </a:xfrm>
          <a:custGeom>
            <a:avLst/>
            <a:gdLst>
              <a:gd name="connsiteX0" fmla="*/ 146561 w 879351"/>
              <a:gd name="connsiteY0" fmla="*/ 0 h 8280374"/>
              <a:gd name="connsiteX1" fmla="*/ 732790 w 879351"/>
              <a:gd name="connsiteY1" fmla="*/ 0 h 8280374"/>
              <a:gd name="connsiteX2" fmla="*/ 879351 w 879351"/>
              <a:gd name="connsiteY2" fmla="*/ 146561 h 8280374"/>
              <a:gd name="connsiteX3" fmla="*/ 879351 w 879351"/>
              <a:gd name="connsiteY3" fmla="*/ 8280374 h 8280374"/>
              <a:gd name="connsiteX4" fmla="*/ 879351 w 879351"/>
              <a:gd name="connsiteY4" fmla="*/ 8280374 h 8280374"/>
              <a:gd name="connsiteX5" fmla="*/ 0 w 879351"/>
              <a:gd name="connsiteY5" fmla="*/ 8280374 h 8280374"/>
              <a:gd name="connsiteX6" fmla="*/ 0 w 879351"/>
              <a:gd name="connsiteY6" fmla="*/ 8280374 h 8280374"/>
              <a:gd name="connsiteX7" fmla="*/ 0 w 879351"/>
              <a:gd name="connsiteY7" fmla="*/ 146561 h 8280374"/>
              <a:gd name="connsiteX8" fmla="*/ 146561 w 879351"/>
              <a:gd name="connsiteY8" fmla="*/ 0 h 8280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9351" h="8280374">
                <a:moveTo>
                  <a:pt x="879351" y="1380089"/>
                </a:moveTo>
                <a:lnTo>
                  <a:pt x="879351" y="6900285"/>
                </a:lnTo>
                <a:cubicBezTo>
                  <a:pt x="879351" y="7662481"/>
                  <a:pt x="872383" y="8280369"/>
                  <a:pt x="863787" y="8280369"/>
                </a:cubicBezTo>
                <a:lnTo>
                  <a:pt x="0" y="8280369"/>
                </a:lnTo>
                <a:lnTo>
                  <a:pt x="0" y="8280369"/>
                </a:lnTo>
                <a:lnTo>
                  <a:pt x="0" y="5"/>
                </a:lnTo>
                <a:lnTo>
                  <a:pt x="0" y="5"/>
                </a:lnTo>
                <a:lnTo>
                  <a:pt x="863787" y="5"/>
                </a:lnTo>
                <a:cubicBezTo>
                  <a:pt x="872383" y="5"/>
                  <a:pt x="879351" y="617893"/>
                  <a:pt x="879351" y="1380089"/>
                </a:cubicBezTo>
                <a:close/>
              </a:path>
            </a:pathLst>
          </a:custGeom>
          <a:solidFill>
            <a:schemeClr val="accent3">
              <a:lumMod val="60000"/>
              <a:lumOff val="40000"/>
              <a:alpha val="90000"/>
            </a:schemeClr>
          </a:solidFill>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149353" tIns="56261" rIns="56261" bIns="56262" spcCol="1270" anchor="ctr"/>
          <a:lstStyle/>
          <a:p>
            <a:pPr>
              <a:buNone/>
              <a:defRPr/>
            </a:pPr>
            <a:r>
              <a:rPr lang="en-US" sz="2400" dirty="0" smtClean="0"/>
              <a:t>Private Sector Coordination Desk</a:t>
            </a:r>
            <a:endParaRPr lang="en-US" sz="2400" dirty="0"/>
          </a:p>
        </p:txBody>
      </p:sp>
      <p:sp>
        <p:nvSpPr>
          <p:cNvPr id="10" name="TextBox 9"/>
          <p:cNvSpPr txBox="1"/>
          <p:nvPr/>
        </p:nvSpPr>
        <p:spPr>
          <a:xfrm>
            <a:off x="695431" y="228600"/>
            <a:ext cx="7729182" cy="989823"/>
          </a:xfrm>
          <a:prstGeom prst="rect">
            <a:avLst/>
          </a:prstGeom>
          <a:noFill/>
        </p:spPr>
        <p:txBody>
          <a:bodyPr wrap="square" rtlCol="0">
            <a:spAutoFit/>
          </a:bodyPr>
          <a:lstStyle/>
          <a:p>
            <a:pPr algn="ctr">
              <a:buNone/>
            </a:pPr>
            <a:r>
              <a:rPr lang="en-US" sz="3600" dirty="0" smtClean="0">
                <a:solidFill>
                  <a:schemeClr val="bg1"/>
                </a:solidFill>
                <a:latin typeface="+mn-lt"/>
              </a:rPr>
              <a:t>Information Sharing with Critical Sector Owners and Operators</a:t>
            </a:r>
            <a:endParaRPr lang="en-US" sz="3600" dirty="0">
              <a:solidFill>
                <a:schemeClr val="bg1"/>
              </a:solidFill>
              <a:latin typeface="+mn-lt"/>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768249" y="3305664"/>
            <a:ext cx="3583546" cy="3200400"/>
          </a:xfrm>
          <a:prstGeom prst="rect">
            <a:avLst/>
          </a:prstGeom>
        </p:spPr>
      </p:pic>
    </p:spTree>
    <p:extLst>
      <p:ext uri="{BB962C8B-B14F-4D97-AF65-F5344CB8AC3E}">
        <p14:creationId xmlns:p14="http://schemas.microsoft.com/office/powerpoint/2010/main" val="30700209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643932"/>
            <a:ext cx="5943600" cy="892552"/>
          </a:xfrm>
          <a:prstGeom prst="rect">
            <a:avLst/>
          </a:prstGeom>
          <a:noFill/>
        </p:spPr>
        <p:txBody>
          <a:bodyPr wrap="square" rtlCol="0">
            <a:spAutoFit/>
          </a:bodyPr>
          <a:lstStyle/>
          <a:p>
            <a:pPr algn="ctr">
              <a:buNone/>
            </a:pPr>
            <a:r>
              <a:rPr lang="en-US" dirty="0" smtClean="0">
                <a:solidFill>
                  <a:schemeClr val="bg1"/>
                </a:solidFill>
                <a:latin typeface="Arial" panose="020B0604020202020204" pitchFamily="34" charset="0"/>
                <a:cs typeface="Arial" panose="020B0604020202020204" pitchFamily="34" charset="0"/>
              </a:rPr>
              <a:t>What would Help?</a:t>
            </a:r>
          </a:p>
          <a:p>
            <a:pPr algn="ctr">
              <a:buNone/>
            </a:pPr>
            <a:r>
              <a:rPr lang="en-US" sz="2000" dirty="0" smtClean="0">
                <a:solidFill>
                  <a:schemeClr val="bg1"/>
                </a:solidFill>
                <a:latin typeface="Arial" panose="020B0604020202020204" pitchFamily="34" charset="0"/>
                <a:cs typeface="Arial" panose="020B0604020202020204" pitchFamily="34" charset="0"/>
              </a:rPr>
              <a:t>(last slide first!)</a:t>
            </a:r>
            <a:endParaRPr lang="en-US" sz="2000" dirty="0">
              <a:solidFill>
                <a:schemeClr val="bg1"/>
              </a:solidFill>
              <a:latin typeface="Arial" panose="020B0604020202020204" pitchFamily="34" charset="0"/>
              <a:cs typeface="Arial" panose="020B0604020202020204" pitchFamily="34" charset="0"/>
            </a:endParaRPr>
          </a:p>
        </p:txBody>
      </p:sp>
      <p:sp>
        <p:nvSpPr>
          <p:cNvPr id="3" name="TextBox 2"/>
          <p:cNvSpPr txBox="1"/>
          <p:nvPr/>
        </p:nvSpPr>
        <p:spPr>
          <a:xfrm>
            <a:off x="685800" y="1752600"/>
            <a:ext cx="7315200" cy="4462760"/>
          </a:xfrm>
          <a:prstGeom prst="rect">
            <a:avLst/>
          </a:prstGeom>
          <a:noFill/>
        </p:spPr>
        <p:txBody>
          <a:bodyPr wrap="square" rtlCol="0">
            <a:spAutoFit/>
          </a:bodyPr>
          <a:lstStyle/>
          <a:p>
            <a:pPr marL="342900" indent="-342900"/>
            <a:r>
              <a:rPr lang="en-US" sz="2000" b="0" dirty="0" smtClean="0">
                <a:solidFill>
                  <a:schemeClr val="bg1"/>
                </a:solidFill>
                <a:latin typeface="Arial" panose="020B0604020202020204" pitchFamily="34" charset="0"/>
                <a:cs typeface="Arial" panose="020B0604020202020204" pitchFamily="34" charset="0"/>
              </a:rPr>
              <a:t>Facility/type specific surge and unique weather warnings and recommendations –(for both immediately projected events and future climate implications)</a:t>
            </a:r>
          </a:p>
          <a:p>
            <a:endParaRPr lang="en-US" sz="2000" b="0" dirty="0" smtClean="0">
              <a:solidFill>
                <a:schemeClr val="bg1"/>
              </a:solidFill>
              <a:latin typeface="Arial" panose="020B0604020202020204" pitchFamily="34" charset="0"/>
              <a:cs typeface="Arial" panose="020B0604020202020204" pitchFamily="34" charset="0"/>
            </a:endParaRPr>
          </a:p>
          <a:p>
            <a:pPr marL="342900" indent="-342900"/>
            <a:r>
              <a:rPr lang="en-US" sz="2000" b="0" dirty="0" smtClean="0">
                <a:solidFill>
                  <a:schemeClr val="bg1"/>
                </a:solidFill>
                <a:latin typeface="Arial" panose="020B0604020202020204" pitchFamily="34" charset="0"/>
                <a:cs typeface="Arial" panose="020B0604020202020204" pitchFamily="34" charset="0"/>
              </a:rPr>
              <a:t>Building NOAA/NWS warning systems into existing State and City Fusion Centers treating weather threats similar to security threats</a:t>
            </a:r>
          </a:p>
          <a:p>
            <a:endParaRPr lang="en-US" sz="2000" b="0" dirty="0">
              <a:solidFill>
                <a:schemeClr val="bg1"/>
              </a:solidFill>
              <a:latin typeface="Arial" panose="020B0604020202020204" pitchFamily="34" charset="0"/>
              <a:cs typeface="Arial" panose="020B0604020202020204" pitchFamily="34" charset="0"/>
            </a:endParaRPr>
          </a:p>
          <a:p>
            <a:pPr marL="342900" indent="-342900"/>
            <a:r>
              <a:rPr lang="en-US" sz="2000" b="0" dirty="0" smtClean="0">
                <a:solidFill>
                  <a:schemeClr val="bg1"/>
                </a:solidFill>
                <a:latin typeface="Arial" panose="020B0604020202020204" pitchFamily="34" charset="0"/>
                <a:cs typeface="Arial" panose="020B0604020202020204" pitchFamily="34" charset="0"/>
              </a:rPr>
              <a:t>Regional forecasts with recommendations that build in the implications of interdependencies (i.e. regional surge impacts on petroleum distribution and related power grids)</a:t>
            </a:r>
          </a:p>
          <a:p>
            <a:endParaRPr lang="en-US" sz="2000" b="0" dirty="0">
              <a:solidFill>
                <a:schemeClr val="bg1"/>
              </a:solidFill>
              <a:latin typeface="Arial" panose="020B0604020202020204" pitchFamily="34" charset="0"/>
              <a:cs typeface="Arial" panose="020B0604020202020204" pitchFamily="34" charset="0"/>
            </a:endParaRPr>
          </a:p>
          <a:p>
            <a:pPr marL="342900" indent="-342900"/>
            <a:r>
              <a:rPr lang="en-US" sz="2000" b="0" dirty="0" smtClean="0">
                <a:solidFill>
                  <a:schemeClr val="bg1"/>
                </a:solidFill>
                <a:latin typeface="Arial" panose="020B0604020202020204" pitchFamily="34" charset="0"/>
                <a:cs typeface="Arial" panose="020B0604020202020204" pitchFamily="34" charset="0"/>
              </a:rPr>
              <a:t>Greater exercising/coordination through public/private partnerships consistent with Presidential Directive 21 as it relates to resiliency </a:t>
            </a:r>
          </a:p>
          <a:p>
            <a:endParaRPr lang="en-US" sz="200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761837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74844" y="618699"/>
            <a:ext cx="7162800" cy="978729"/>
          </a:xfrm>
          <a:prstGeom prst="rect">
            <a:avLst/>
          </a:prstGeom>
          <a:noFill/>
        </p:spPr>
        <p:txBody>
          <a:bodyPr wrap="square" rtlCol="0">
            <a:spAutoFit/>
          </a:bodyPr>
          <a:lstStyle/>
          <a:p>
            <a:pPr>
              <a:buNone/>
            </a:pPr>
            <a:r>
              <a:rPr lang="en-US" sz="3600" dirty="0" smtClean="0">
                <a:solidFill>
                  <a:schemeClr val="bg1"/>
                </a:solidFill>
                <a:latin typeface="Arial" panose="020B0604020202020204" pitchFamily="34" charset="0"/>
                <a:cs typeface="Arial" panose="020B0604020202020204" pitchFamily="34" charset="0"/>
              </a:rPr>
              <a:t>Critical Infrastructure Programs and Initiatives</a:t>
            </a:r>
            <a:endParaRPr lang="en-US" sz="3600"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685800" y="1905000"/>
            <a:ext cx="7679140" cy="4401205"/>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solidFill>
                  <a:schemeClr val="bg1"/>
                </a:solidFill>
                <a:latin typeface="Arial" panose="020B0604020202020204" pitchFamily="34" charset="0"/>
                <a:cs typeface="Arial" panose="020B0604020202020204" pitchFamily="34" charset="0"/>
              </a:rPr>
              <a:t>OHSP management of FEMA Homeland Security Grant Programs supporting prevent and protect projects</a:t>
            </a:r>
          </a:p>
          <a:p>
            <a:pPr marL="342900" indent="-342900">
              <a:buFont typeface="Arial" panose="020B0604020202020204" pitchFamily="34" charset="0"/>
              <a:buChar char="•"/>
            </a:pPr>
            <a:r>
              <a:rPr lang="en-US" sz="2000" dirty="0" smtClean="0">
                <a:solidFill>
                  <a:schemeClr val="bg1"/>
                </a:solidFill>
                <a:latin typeface="Arial" panose="020B0604020202020204" pitchFamily="34" charset="0"/>
                <a:cs typeface="Arial" panose="020B0604020202020204" pitchFamily="34" charset="0"/>
              </a:rPr>
              <a:t>FEMA’s Non Profit Grant Program</a:t>
            </a:r>
          </a:p>
          <a:p>
            <a:pPr marL="342900" indent="-342900">
              <a:buFont typeface="Arial" panose="020B0604020202020204" pitchFamily="34" charset="0"/>
              <a:buChar char="•"/>
            </a:pPr>
            <a:r>
              <a:rPr lang="en-US" sz="2000" dirty="0" smtClean="0">
                <a:solidFill>
                  <a:schemeClr val="bg1"/>
                </a:solidFill>
                <a:latin typeface="Arial" panose="020B0604020202020204" pitchFamily="34" charset="0"/>
                <a:cs typeface="Arial" panose="020B0604020202020204" pitchFamily="34" charset="0"/>
              </a:rPr>
              <a:t>Mall security</a:t>
            </a:r>
          </a:p>
          <a:p>
            <a:pPr marL="342900" indent="-342900">
              <a:buFont typeface="Arial" panose="020B0604020202020204" pitchFamily="34" charset="0"/>
              <a:buChar char="•"/>
            </a:pPr>
            <a:r>
              <a:rPr lang="en-US" sz="2000" dirty="0" smtClean="0">
                <a:solidFill>
                  <a:schemeClr val="bg1"/>
                </a:solidFill>
                <a:latin typeface="Arial" panose="020B0604020202020204" pitchFamily="34" charset="0"/>
                <a:cs typeface="Arial" panose="020B0604020202020204" pitchFamily="34" charset="0"/>
              </a:rPr>
              <a:t>Active Shooter Training</a:t>
            </a:r>
          </a:p>
          <a:p>
            <a:pPr marL="342900" indent="-342900">
              <a:buFont typeface="Arial" panose="020B0604020202020204" pitchFamily="34" charset="0"/>
              <a:buChar char="•"/>
            </a:pPr>
            <a:r>
              <a:rPr lang="en-US" sz="2000" dirty="0" smtClean="0">
                <a:solidFill>
                  <a:schemeClr val="bg1"/>
                </a:solidFill>
                <a:latin typeface="Arial" panose="020B0604020202020204" pitchFamily="34" charset="0"/>
                <a:cs typeface="Arial" panose="020B0604020202020204" pitchFamily="34" charset="0"/>
              </a:rPr>
              <a:t>School Security</a:t>
            </a:r>
            <a:endParaRPr lang="en-US"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smtClean="0">
                <a:solidFill>
                  <a:schemeClr val="bg1"/>
                </a:solidFill>
                <a:latin typeface="Arial" panose="020B0604020202020204" pitchFamily="34" charset="0"/>
                <a:cs typeface="Arial" panose="020B0604020202020204" pitchFamily="34" charset="0"/>
              </a:rPr>
              <a:t>Regional Resiliency Assessment Program</a:t>
            </a:r>
          </a:p>
          <a:p>
            <a:pPr marL="342900" indent="-342900">
              <a:buFont typeface="Arial" panose="020B0604020202020204" pitchFamily="34" charset="0"/>
              <a:buChar char="•"/>
            </a:pPr>
            <a:r>
              <a:rPr lang="en-US" sz="2000" dirty="0" smtClean="0">
                <a:solidFill>
                  <a:schemeClr val="bg1"/>
                </a:solidFill>
                <a:latin typeface="Arial" panose="020B0604020202020204" pitchFamily="34" charset="0"/>
                <a:cs typeface="Arial" panose="020B0604020202020204" pitchFamily="34" charset="0"/>
              </a:rPr>
              <a:t>Infrastructure Advisory Committee</a:t>
            </a:r>
          </a:p>
          <a:p>
            <a:pPr marL="342900" indent="-342900">
              <a:buFont typeface="Arial" panose="020B0604020202020204" pitchFamily="34" charset="0"/>
              <a:buChar char="•"/>
            </a:pPr>
            <a:r>
              <a:rPr lang="en-US" sz="2000" dirty="0" smtClean="0">
                <a:solidFill>
                  <a:schemeClr val="bg1"/>
                </a:solidFill>
                <a:latin typeface="Arial" panose="020B0604020202020204" pitchFamily="34" charset="0"/>
                <a:cs typeface="Arial" panose="020B0604020202020204" pitchFamily="34" charset="0"/>
              </a:rPr>
              <a:t>Sector Working Groups</a:t>
            </a:r>
          </a:p>
          <a:p>
            <a:pPr marL="342900" indent="-342900">
              <a:buFont typeface="Arial" panose="020B0604020202020204" pitchFamily="34" charset="0"/>
              <a:buChar char="•"/>
            </a:pPr>
            <a:r>
              <a:rPr lang="en-US" sz="2000" dirty="0" smtClean="0">
                <a:solidFill>
                  <a:schemeClr val="bg1"/>
                </a:solidFill>
                <a:latin typeface="Arial" panose="020B0604020202020204" pitchFamily="34" charset="0"/>
                <a:cs typeface="Arial" panose="020B0604020202020204" pitchFamily="34" charset="0"/>
              </a:rPr>
              <a:t>NJ Exit 14 and NY/NJ Port Decision Support Tool</a:t>
            </a: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Cyber Intrusion</a:t>
            </a: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Port Security</a:t>
            </a:r>
          </a:p>
          <a:p>
            <a:endParaRPr lang="en-US" sz="2400" dirty="0" smtClean="0">
              <a:solidFill>
                <a:schemeClr val="bg1"/>
              </a:solidFill>
            </a:endParaRPr>
          </a:p>
          <a:p>
            <a:pPr>
              <a:buNone/>
            </a:pPr>
            <a:endParaRPr lang="en-US" sz="2400" dirty="0"/>
          </a:p>
        </p:txBody>
      </p:sp>
    </p:spTree>
    <p:extLst>
      <p:ext uri="{BB962C8B-B14F-4D97-AF65-F5344CB8AC3E}">
        <p14:creationId xmlns:p14="http://schemas.microsoft.com/office/powerpoint/2010/main" val="2712993665"/>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1905000"/>
            <a:ext cx="7543800" cy="3785652"/>
          </a:xfrm>
          <a:prstGeom prst="rect">
            <a:avLst/>
          </a:prstGeom>
        </p:spPr>
        <p:txBody>
          <a:bodyPr wrap="square">
            <a:spAutoFit/>
          </a:bodyPr>
          <a:lstStyle/>
          <a:p>
            <a:pPr marL="342900" indent="-342900">
              <a:buFont typeface="Arial" panose="020B0604020202020204" pitchFamily="34" charset="0"/>
              <a:buChar char="•"/>
            </a:pPr>
            <a:r>
              <a:rPr lang="en-US" sz="2000" dirty="0" smtClean="0">
                <a:solidFill>
                  <a:schemeClr val="bg1"/>
                </a:solidFill>
                <a:latin typeface="Arial" panose="020B0604020202020204" pitchFamily="34" charset="0"/>
                <a:cs typeface="Arial" panose="020B0604020202020204" pitchFamily="34" charset="0"/>
              </a:rPr>
              <a:t>Transportation </a:t>
            </a:r>
            <a:r>
              <a:rPr lang="en-US" sz="2000" dirty="0">
                <a:solidFill>
                  <a:schemeClr val="bg1"/>
                </a:solidFill>
                <a:latin typeface="Arial" panose="020B0604020202020204" pitchFamily="34" charset="0"/>
                <a:cs typeface="Arial" panose="020B0604020202020204" pitchFamily="34" charset="0"/>
              </a:rPr>
              <a:t>Security</a:t>
            </a: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Critical Sector Exercise Program</a:t>
            </a: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Multi-State Coordination</a:t>
            </a: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All Hazard Consortium Sector </a:t>
            </a:r>
            <a:r>
              <a:rPr lang="en-US" sz="2000" dirty="0" smtClean="0">
                <a:solidFill>
                  <a:schemeClr val="bg1"/>
                </a:solidFill>
                <a:latin typeface="Arial" panose="020B0604020202020204" pitchFamily="34" charset="0"/>
                <a:cs typeface="Arial" panose="020B0604020202020204" pitchFamily="34" charset="0"/>
              </a:rPr>
              <a:t>Integration </a:t>
            </a:r>
          </a:p>
          <a:p>
            <a:pPr marL="342900" indent="-342900">
              <a:buFont typeface="Arial" panose="020B0604020202020204" pitchFamily="34" charset="0"/>
              <a:buChar char="•"/>
            </a:pPr>
            <a:r>
              <a:rPr lang="en-US" sz="2000" dirty="0" smtClean="0">
                <a:solidFill>
                  <a:schemeClr val="bg1"/>
                </a:solidFill>
                <a:latin typeface="Arial" panose="020B0604020202020204" pitchFamily="34" charset="0"/>
                <a:cs typeface="Arial" panose="020B0604020202020204" pitchFamily="34" charset="0"/>
              </a:rPr>
              <a:t>Fleet </a:t>
            </a:r>
            <a:r>
              <a:rPr lang="en-US" sz="2000" dirty="0">
                <a:solidFill>
                  <a:schemeClr val="bg1"/>
                </a:solidFill>
                <a:latin typeface="Arial" panose="020B0604020202020204" pitchFamily="34" charset="0"/>
                <a:cs typeface="Arial" panose="020B0604020202020204" pitchFamily="34" charset="0"/>
              </a:rPr>
              <a:t>Management </a:t>
            </a:r>
            <a:endParaRPr lang="en-US" sz="2000" dirty="0" smtClean="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smtClean="0">
                <a:solidFill>
                  <a:schemeClr val="bg1"/>
                </a:solidFill>
                <a:latin typeface="Arial" panose="020B0604020202020204" pitchFamily="34" charset="0"/>
                <a:cs typeface="Arial" panose="020B0604020202020204" pitchFamily="34" charset="0"/>
              </a:rPr>
              <a:t>Regional CATEX exercises with sectors</a:t>
            </a:r>
          </a:p>
          <a:p>
            <a:pPr marL="342900" indent="-342900">
              <a:buFont typeface="Arial" panose="020B0604020202020204" pitchFamily="34" charset="0"/>
              <a:buChar char="•"/>
            </a:pPr>
            <a:r>
              <a:rPr lang="en-US" sz="2000" dirty="0" smtClean="0">
                <a:solidFill>
                  <a:schemeClr val="bg1"/>
                </a:solidFill>
                <a:latin typeface="Arial" panose="020B0604020202020204" pitchFamily="34" charset="0"/>
                <a:cs typeface="Arial" panose="020B0604020202020204" pitchFamily="34" charset="0"/>
              </a:rPr>
              <a:t>CADET</a:t>
            </a:r>
          </a:p>
          <a:p>
            <a:pPr marL="342900" indent="-342900">
              <a:buFont typeface="Arial" panose="020B0604020202020204" pitchFamily="34" charset="0"/>
              <a:buChar char="•"/>
            </a:pPr>
            <a:r>
              <a:rPr lang="en-US" sz="2000" dirty="0" smtClean="0">
                <a:solidFill>
                  <a:schemeClr val="bg1"/>
                </a:solidFill>
                <a:latin typeface="Arial" panose="020B0604020202020204" pitchFamily="34" charset="0"/>
                <a:cs typeface="Arial" panose="020B0604020202020204" pitchFamily="34" charset="0"/>
              </a:rPr>
              <a:t>Domestic </a:t>
            </a:r>
            <a:r>
              <a:rPr lang="en-US" sz="2000" dirty="0">
                <a:solidFill>
                  <a:schemeClr val="bg1"/>
                </a:solidFill>
                <a:latin typeface="Arial" panose="020B0604020202020204" pitchFamily="34" charset="0"/>
                <a:cs typeface="Arial" panose="020B0604020202020204" pitchFamily="34" charset="0"/>
              </a:rPr>
              <a:t>Security Preparedness Act</a:t>
            </a: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Protective Security Advisors</a:t>
            </a: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Site Area Visits</a:t>
            </a: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Site Assessments</a:t>
            </a:r>
          </a:p>
          <a:p>
            <a:endParaRPr lang="en-US" sz="2400" dirty="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1174844" y="618699"/>
            <a:ext cx="7162800" cy="978729"/>
          </a:xfrm>
          <a:prstGeom prst="rect">
            <a:avLst/>
          </a:prstGeom>
          <a:noFill/>
        </p:spPr>
        <p:txBody>
          <a:bodyPr wrap="square" rtlCol="0">
            <a:spAutoFit/>
          </a:bodyPr>
          <a:lstStyle/>
          <a:p>
            <a:pPr>
              <a:buNone/>
            </a:pPr>
            <a:r>
              <a:rPr lang="en-US" sz="3600" dirty="0" smtClean="0">
                <a:solidFill>
                  <a:schemeClr val="bg1"/>
                </a:solidFill>
                <a:latin typeface="Arial" panose="020B0604020202020204" pitchFamily="34" charset="0"/>
                <a:cs typeface="Arial" panose="020B0604020202020204" pitchFamily="34" charset="0"/>
              </a:rPr>
              <a:t>Critical Infrastructure Programs and Initiatives</a:t>
            </a:r>
            <a:endParaRPr lang="en-US" sz="3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1043370"/>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p:nvPr/>
        </p:nvPicPr>
        <p:blipFill>
          <a:blip r:embed="rId2" cstate="print"/>
          <a:srcRect/>
          <a:stretch>
            <a:fillRect/>
          </a:stretch>
        </p:blipFill>
        <p:spPr bwMode="auto">
          <a:xfrm>
            <a:off x="152400" y="1507889"/>
            <a:ext cx="3733800" cy="3810000"/>
          </a:xfrm>
          <a:prstGeom prst="rect">
            <a:avLst/>
          </a:prstGeom>
          <a:noFill/>
          <a:ln w="9525">
            <a:noFill/>
            <a:miter lim="800000"/>
            <a:headEnd/>
            <a:tailEnd/>
          </a:ln>
        </p:spPr>
      </p:pic>
      <p:sp>
        <p:nvSpPr>
          <p:cNvPr id="4" name="Rectangle 12"/>
          <p:cNvSpPr>
            <a:spLocks noChangeArrowheads="1"/>
          </p:cNvSpPr>
          <p:nvPr/>
        </p:nvSpPr>
        <p:spPr bwMode="auto">
          <a:xfrm>
            <a:off x="914400" y="304800"/>
            <a:ext cx="8001000" cy="1643527"/>
          </a:xfrm>
          <a:prstGeom prst="rect">
            <a:avLst/>
          </a:prstGeom>
          <a:noFill/>
          <a:ln w="9525">
            <a:noFill/>
            <a:miter lim="800000"/>
            <a:headEnd/>
            <a:tailEnd/>
          </a:ln>
          <a:effectLst/>
        </p:spPr>
        <p:txBody>
          <a:bodyPr wrap="square">
            <a:spAutoFit/>
          </a:bodyPr>
          <a:lstStyle/>
          <a:p>
            <a:pPr algn="r">
              <a:buNone/>
            </a:pPr>
            <a:r>
              <a:rPr lang="en-US" sz="3600" b="1" cap="small" dirty="0">
                <a:solidFill>
                  <a:srgbClr val="FFFF00"/>
                </a:solidFill>
                <a:effectLst>
                  <a:outerShdw blurRad="38100" dist="38100" dir="2700000" algn="tl">
                    <a:srgbClr val="C0C0C0"/>
                  </a:outerShdw>
                </a:effectLst>
                <a:latin typeface="+mn-lt"/>
              </a:rPr>
              <a:t>NJ Exit 14 </a:t>
            </a:r>
            <a:r>
              <a:rPr lang="en-US" sz="3600" cap="small" dirty="0" smtClean="0">
                <a:solidFill>
                  <a:srgbClr val="FFFF00"/>
                </a:solidFill>
                <a:effectLst>
                  <a:outerShdw blurRad="38100" dist="38100" dir="2700000" algn="tl">
                    <a:srgbClr val="C0C0C0"/>
                  </a:outerShdw>
                </a:effectLst>
                <a:latin typeface="+mn-lt"/>
              </a:rPr>
              <a:t>and Port of NJ/NY </a:t>
            </a:r>
            <a:r>
              <a:rPr lang="en-US" sz="3600" b="1" cap="small" dirty="0" smtClean="0">
                <a:solidFill>
                  <a:srgbClr val="FFFF00"/>
                </a:solidFill>
                <a:effectLst>
                  <a:outerShdw blurRad="38100" dist="38100" dir="2700000" algn="tl">
                    <a:srgbClr val="C0C0C0"/>
                  </a:outerShdw>
                </a:effectLst>
                <a:latin typeface="+mn-lt"/>
              </a:rPr>
              <a:t>Project</a:t>
            </a:r>
            <a:r>
              <a:rPr lang="en-US" sz="3600" b="1" dirty="0" smtClean="0">
                <a:solidFill>
                  <a:srgbClr val="FFFF00"/>
                </a:solidFill>
                <a:effectLst>
                  <a:outerShdw blurRad="38100" dist="38100" dir="2700000" algn="tl">
                    <a:srgbClr val="C0C0C0"/>
                  </a:outerShdw>
                </a:effectLst>
                <a:latin typeface="+mn-lt"/>
              </a:rPr>
              <a:t>     </a:t>
            </a:r>
          </a:p>
          <a:p>
            <a:pPr algn="r">
              <a:buNone/>
            </a:pPr>
            <a:r>
              <a:rPr lang="en-US" sz="3600" b="1" dirty="0" smtClean="0">
                <a:solidFill>
                  <a:srgbClr val="FF0000"/>
                </a:solidFill>
                <a:effectLst>
                  <a:outerShdw blurRad="38100" dist="38100" dir="2700000" algn="tl">
                    <a:srgbClr val="C0C0C0"/>
                  </a:outerShdw>
                </a:effectLst>
                <a:latin typeface="+mn-lt"/>
              </a:rPr>
              <a:t>Decision Support Tool Basics</a:t>
            </a:r>
            <a:endParaRPr lang="en-US" sz="3600" b="1" dirty="0">
              <a:solidFill>
                <a:srgbClr val="FF0000"/>
              </a:solidFill>
              <a:effectLst>
                <a:outerShdw blurRad="38100" dist="38100" dir="2700000" algn="tl">
                  <a:srgbClr val="C0C0C0"/>
                </a:outerShdw>
              </a:effectLst>
              <a:latin typeface="+mn-lt"/>
            </a:endParaRPr>
          </a:p>
          <a:p>
            <a:pPr algn="r">
              <a:buNone/>
            </a:pPr>
            <a:endParaRPr lang="en-US" sz="3600" b="1" dirty="0">
              <a:solidFill>
                <a:srgbClr val="FFFF99"/>
              </a:solidFill>
              <a:effectLst>
                <a:outerShdw blurRad="38100" dist="38100" dir="2700000" algn="tl">
                  <a:srgbClr val="C0C0C0"/>
                </a:outerShdw>
              </a:effectLst>
              <a:latin typeface="+mn-lt"/>
            </a:endParaRPr>
          </a:p>
        </p:txBody>
      </p:sp>
      <p:pic>
        <p:nvPicPr>
          <p:cNvPr id="6" name="Picture 5"/>
          <p:cNvPicPr>
            <a:picLocks noChangeAspect="1"/>
          </p:cNvPicPr>
          <p:nvPr/>
        </p:nvPicPr>
        <p:blipFill>
          <a:blip r:embed="rId3"/>
          <a:stretch>
            <a:fillRect/>
          </a:stretch>
        </p:blipFill>
        <p:spPr>
          <a:xfrm>
            <a:off x="3997251" y="1600200"/>
            <a:ext cx="4918149" cy="3625378"/>
          </a:xfrm>
          <a:prstGeom prst="rect">
            <a:avLst/>
          </a:prstGeom>
        </p:spPr>
      </p:pic>
    </p:spTree>
    <p:extLst>
      <p:ext uri="{BB962C8B-B14F-4D97-AF65-F5344CB8AC3E}">
        <p14:creationId xmlns:p14="http://schemas.microsoft.com/office/powerpoint/2010/main" val="2404309078"/>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304800"/>
            <a:ext cx="8001000" cy="584775"/>
          </a:xfrm>
          <a:prstGeom prst="rect">
            <a:avLst/>
          </a:prstGeom>
          <a:noFill/>
        </p:spPr>
        <p:txBody>
          <a:bodyPr wrap="square" rtlCol="0">
            <a:spAutoFit/>
          </a:bodyPr>
          <a:lstStyle/>
          <a:p>
            <a:pPr algn="ctr">
              <a:buNone/>
            </a:pPr>
            <a:r>
              <a:rPr lang="en-US"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Site Assistance Visits (SAV)</a:t>
            </a:r>
            <a:endPar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TextBox 3"/>
          <p:cNvSpPr txBox="1"/>
          <p:nvPr/>
        </p:nvSpPr>
        <p:spPr>
          <a:xfrm>
            <a:off x="304800" y="1800761"/>
            <a:ext cx="8610600" cy="1077218"/>
          </a:xfrm>
          <a:prstGeom prst="rect">
            <a:avLst/>
          </a:prstGeom>
          <a:noFill/>
        </p:spPr>
        <p:txBody>
          <a:bodyPr wrap="square" rtlCol="0">
            <a:spAutoFit/>
          </a:bodyPr>
          <a:lstStyle/>
          <a:p>
            <a:pPr>
              <a:buNone/>
            </a:pPr>
            <a:r>
              <a:rPr lang="en-US" sz="2000" b="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 team assessment in cooperation with </a:t>
            </a:r>
            <a:r>
              <a:rPr lang="en-US" sz="2000" b="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facility owners and operators to conduct on-site visits to identify gaps and recommend potential mitigation measures in an attempt to protect critical infrastructures from natural or man-made </a:t>
            </a:r>
            <a:r>
              <a:rPr lang="en-US" sz="2000" b="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hazards.</a:t>
            </a:r>
            <a:endParaRPr lang="en-US"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028" name="Picture 4" descr="J:\Critical Infrastructure\Helicopter CI Overflgihts Aerial Support Program\Aerial Assessment Photos-HSASP\Meadowlands 2012 by BCPO BS HELO PIX\YF5R009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8544" y="2971800"/>
            <a:ext cx="5754511" cy="3836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4040604"/>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304800"/>
            <a:ext cx="8001000" cy="757130"/>
          </a:xfrm>
          <a:prstGeom prst="rect">
            <a:avLst/>
          </a:prstGeom>
          <a:noFill/>
        </p:spPr>
        <p:txBody>
          <a:bodyPr wrap="square" rtlCol="0">
            <a:spAutoFit/>
          </a:bodyPr>
          <a:lstStyle/>
          <a:p>
            <a:pPr algn="ctr">
              <a:buNone/>
            </a:pPr>
            <a:r>
              <a:rPr lang="en-US"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Computer Assessment Data Enhancement </a:t>
            </a:r>
            <a:r>
              <a:rPr lang="en-US" sz="2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Tool</a:t>
            </a:r>
          </a:p>
          <a:p>
            <a:pPr algn="ctr">
              <a:buNone/>
            </a:pPr>
            <a:r>
              <a:rPr lang="en-US" sz="2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(CADET)</a:t>
            </a:r>
          </a:p>
        </p:txBody>
      </p:sp>
      <p:sp>
        <p:nvSpPr>
          <p:cNvPr id="4" name="TextBox 3"/>
          <p:cNvSpPr txBox="1"/>
          <p:nvPr/>
        </p:nvSpPr>
        <p:spPr>
          <a:xfrm>
            <a:off x="342900" y="1114724"/>
            <a:ext cx="8534400" cy="1532727"/>
          </a:xfrm>
          <a:prstGeom prst="rect">
            <a:avLst/>
          </a:prstGeom>
          <a:noFill/>
        </p:spPr>
        <p:txBody>
          <a:bodyPr wrap="square" rtlCol="0">
            <a:spAutoFit/>
          </a:bodyPr>
          <a:lstStyle/>
          <a:p>
            <a:pPr>
              <a:buNone/>
            </a:pPr>
            <a:r>
              <a:rPr lang="en-US" sz="1800" b="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CADET uses computer software that incorporates 360-degree photo and video imagery with geospatial data and other forms of facility related information into one comprehensive package. </a:t>
            </a:r>
            <a:endParaRPr lang="en-US" sz="1800" b="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buNone/>
            </a:pPr>
            <a:endParaRPr lang="en-US" sz="1800" b="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buNone/>
            </a:pPr>
            <a:r>
              <a:rPr lang="en-US" sz="1800" b="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CADET allows planners and responders to visually present the data gathered and thereby make informed decisions quickly and with confidence.</a:t>
            </a:r>
          </a:p>
        </p:txBody>
      </p:sp>
      <p:pic>
        <p:nvPicPr>
          <p:cNvPr id="2050" name="Picture 2" descr="J:\Critical Infrastructure\Helicopter CI Overflgihts Aerial Support Program\Aerial Assessment Photos-HSASP\Garden State Plaza BCPO BS 7-12 HELO PIX\IMG_40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3539" y="2819400"/>
            <a:ext cx="5893122" cy="3928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677284"/>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304800"/>
            <a:ext cx="8001000" cy="387798"/>
          </a:xfrm>
          <a:prstGeom prst="rect">
            <a:avLst/>
          </a:prstGeom>
          <a:noFill/>
        </p:spPr>
        <p:txBody>
          <a:bodyPr wrap="square" rtlCol="0">
            <a:spAutoFit/>
          </a:bodyPr>
          <a:lstStyle/>
          <a:p>
            <a:pPr algn="ctr">
              <a:buNone/>
            </a:pPr>
            <a:r>
              <a:rPr lang="en-US" sz="240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Rapid Infrastructure Assessment Tool (RST)</a:t>
            </a:r>
            <a:endParaRPr lang="en-US" sz="24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TextBox 3"/>
          <p:cNvSpPr txBox="1"/>
          <p:nvPr/>
        </p:nvSpPr>
        <p:spPr>
          <a:xfrm>
            <a:off x="313522" y="1371600"/>
            <a:ext cx="8534400" cy="1809726"/>
          </a:xfrm>
          <a:prstGeom prst="rect">
            <a:avLst/>
          </a:prstGeom>
          <a:noFill/>
        </p:spPr>
        <p:txBody>
          <a:bodyPr wrap="square" rtlCol="0">
            <a:spAutoFit/>
          </a:bodyPr>
          <a:lstStyle/>
          <a:p>
            <a:pPr marL="285750" indent="-285750"/>
            <a:r>
              <a:rPr lang="en-US" sz="1800" b="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 </a:t>
            </a:r>
            <a:r>
              <a:rPr lang="en-US" sz="1800" b="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high-quality data collection tool to support comparative analysis and risk mitigation by a broad and diverse user community. </a:t>
            </a:r>
          </a:p>
          <a:p>
            <a:pPr marL="285750" indent="-285750"/>
            <a:r>
              <a:rPr lang="en-US" sz="1800" b="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Data </a:t>
            </a:r>
            <a:r>
              <a:rPr lang="en-US" sz="1800" b="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collection that can be used to support situational awareness and incident response. </a:t>
            </a:r>
          </a:p>
          <a:p>
            <a:pPr marL="285750" indent="-285750"/>
            <a:r>
              <a:rPr lang="en-US" sz="1800" b="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 </a:t>
            </a:r>
            <a:r>
              <a:rPr lang="en-US" sz="1800" b="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ability for </a:t>
            </a:r>
            <a:r>
              <a:rPr lang="en-US" sz="1800" b="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State/County infrastructure teams to </a:t>
            </a:r>
            <a:r>
              <a:rPr lang="en-US" sz="1800" b="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prioritize facilities for longer </a:t>
            </a:r>
            <a:r>
              <a:rPr lang="en-US" sz="1800" b="0"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surveys (SAVs, ISTs) or </a:t>
            </a:r>
            <a:r>
              <a:rPr lang="en-US" sz="1800" b="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assessments based on RST results. </a:t>
            </a:r>
          </a:p>
          <a:p>
            <a:pPr>
              <a:buNone/>
            </a:pPr>
            <a:endParaRPr lang="en-US" sz="1800" b="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53" y="3857438"/>
            <a:ext cx="4746216" cy="3000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2876" y="3847746"/>
            <a:ext cx="4351124" cy="3010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0410030"/>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rPr>
              <a:t>Questions?</a:t>
            </a:r>
            <a:endParaRPr lang="en-US" b="1" dirty="0">
              <a:solidFill>
                <a:schemeClr val="bg1"/>
              </a:solidFill>
            </a:endParaRPr>
          </a:p>
        </p:txBody>
      </p:sp>
      <p:sp>
        <p:nvSpPr>
          <p:cNvPr id="3" name="Content Placeholder 2"/>
          <p:cNvSpPr>
            <a:spLocks noGrp="1"/>
          </p:cNvSpPr>
          <p:nvPr>
            <p:ph idx="1"/>
          </p:nvPr>
        </p:nvSpPr>
        <p:spPr>
          <a:xfrm>
            <a:off x="0" y="2332037"/>
            <a:ext cx="9144000" cy="4525963"/>
          </a:xfrm>
        </p:spPr>
        <p:txBody>
          <a:bodyPr/>
          <a:lstStyle/>
          <a:p>
            <a:pPr marL="0" indent="0" algn="ctr">
              <a:buNone/>
            </a:pPr>
            <a:r>
              <a:rPr lang="en-US" b="1" dirty="0" smtClean="0">
                <a:solidFill>
                  <a:schemeClr val="bg1"/>
                </a:solidFill>
              </a:rPr>
              <a:t>Joe Picciano – Deputy Director</a:t>
            </a:r>
          </a:p>
          <a:p>
            <a:pPr marL="0" indent="0" algn="ctr">
              <a:buNone/>
            </a:pPr>
            <a:r>
              <a:rPr lang="en-US" sz="2800" b="1" dirty="0" smtClean="0">
                <a:solidFill>
                  <a:schemeClr val="bg1"/>
                </a:solidFill>
              </a:rPr>
              <a:t>New Jersey Office of Homeland Security &amp; Preparedness</a:t>
            </a:r>
          </a:p>
          <a:p>
            <a:pPr marL="0" indent="0" algn="ctr">
              <a:buNone/>
            </a:pPr>
            <a:r>
              <a:rPr lang="en-US" sz="2400" dirty="0" smtClean="0">
                <a:solidFill>
                  <a:schemeClr val="bg1"/>
                </a:solidFill>
              </a:rPr>
              <a:t>609-584-4346</a:t>
            </a:r>
          </a:p>
          <a:p>
            <a:pPr marL="0" indent="0" algn="ctr">
              <a:buNone/>
            </a:pPr>
            <a:r>
              <a:rPr lang="en-US" sz="2400" dirty="0" smtClean="0">
                <a:solidFill>
                  <a:schemeClr val="bg1"/>
                </a:solidFill>
              </a:rPr>
              <a:t>joseph.picciano@njhomelandsecurity.gov</a:t>
            </a:r>
            <a:endParaRPr lang="en-US" sz="2400" dirty="0">
              <a:solidFill>
                <a:schemeClr val="bg1"/>
              </a:solidFill>
            </a:endParaRPr>
          </a:p>
        </p:txBody>
      </p:sp>
    </p:spTree>
    <p:extLst>
      <p:ext uri="{BB962C8B-B14F-4D97-AF65-F5344CB8AC3E}">
        <p14:creationId xmlns:p14="http://schemas.microsoft.com/office/powerpoint/2010/main" val="921205501"/>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5" descr="1112591_61030577blank"/>
          <p:cNvPicPr>
            <a:picLocks noChangeAspect="1" noChangeArrowheads="1"/>
          </p:cNvPicPr>
          <p:nvPr/>
        </p:nvPicPr>
        <p:blipFill>
          <a:blip r:embed="rId3">
            <a:extLst>
              <a:ext uri="{28A0092B-C50C-407E-A947-70E740481C1C}">
                <a14:useLocalDpi xmlns:a14="http://schemas.microsoft.com/office/drawing/2010/main" val="0"/>
              </a:ext>
            </a:extLst>
          </a:blip>
          <a:srcRect l="16132" t="49028" r="16144" b="23224"/>
          <a:stretch>
            <a:fillRect/>
          </a:stretch>
        </p:blipFill>
        <p:spPr bwMode="auto">
          <a:xfrm>
            <a:off x="26158" y="4648200"/>
            <a:ext cx="914400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AutoShape 3"/>
          <p:cNvSpPr>
            <a:spLocks noChangeArrowheads="1"/>
          </p:cNvSpPr>
          <p:nvPr/>
        </p:nvSpPr>
        <p:spPr bwMode="auto">
          <a:xfrm rot="10800000">
            <a:off x="4659313" y="4110038"/>
            <a:ext cx="69850" cy="2508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387 w 21600"/>
              <a:gd name="T13" fmla="*/ 3387 h 21600"/>
              <a:gd name="T14" fmla="*/ 18213 w 21600"/>
              <a:gd name="T15" fmla="*/ 18213 h 21600"/>
            </a:gdLst>
            <a:ahLst/>
            <a:cxnLst>
              <a:cxn ang="T8">
                <a:pos x="T0" y="T1"/>
              </a:cxn>
              <a:cxn ang="T9">
                <a:pos x="T2" y="T3"/>
              </a:cxn>
              <a:cxn ang="T10">
                <a:pos x="T4" y="T5"/>
              </a:cxn>
              <a:cxn ang="T11">
                <a:pos x="T6" y="T7"/>
              </a:cxn>
            </a:cxnLst>
            <a:rect l="T12" t="T13" r="T14" b="T15"/>
            <a:pathLst>
              <a:path w="21600" h="21600">
                <a:moveTo>
                  <a:pt x="0" y="0"/>
                </a:moveTo>
                <a:lnTo>
                  <a:pt x="3174" y="21600"/>
                </a:lnTo>
                <a:lnTo>
                  <a:pt x="18426" y="21600"/>
                </a:lnTo>
                <a:lnTo>
                  <a:pt x="21600"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5364" name="AutoShape 4"/>
          <p:cNvSpPr>
            <a:spLocks noChangeArrowheads="1"/>
          </p:cNvSpPr>
          <p:nvPr/>
        </p:nvSpPr>
        <p:spPr bwMode="auto">
          <a:xfrm rot="10800000">
            <a:off x="4659313" y="4110038"/>
            <a:ext cx="69850" cy="2508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387 w 21600"/>
              <a:gd name="T13" fmla="*/ 3387 h 21600"/>
              <a:gd name="T14" fmla="*/ 18213 w 21600"/>
              <a:gd name="T15" fmla="*/ 18213 h 21600"/>
            </a:gdLst>
            <a:ahLst/>
            <a:cxnLst>
              <a:cxn ang="T8">
                <a:pos x="T0" y="T1"/>
              </a:cxn>
              <a:cxn ang="T9">
                <a:pos x="T2" y="T3"/>
              </a:cxn>
              <a:cxn ang="T10">
                <a:pos x="T4" y="T5"/>
              </a:cxn>
              <a:cxn ang="T11">
                <a:pos x="T6" y="T7"/>
              </a:cxn>
            </a:cxnLst>
            <a:rect l="T12" t="T13" r="T14" b="T15"/>
            <a:pathLst>
              <a:path w="21600" h="21600">
                <a:moveTo>
                  <a:pt x="0" y="0"/>
                </a:moveTo>
                <a:lnTo>
                  <a:pt x="3174" y="21600"/>
                </a:lnTo>
                <a:lnTo>
                  <a:pt x="18426" y="21600"/>
                </a:lnTo>
                <a:lnTo>
                  <a:pt x="21600"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5365" name="AutoShape 5"/>
          <p:cNvSpPr>
            <a:spLocks noChangeArrowheads="1"/>
          </p:cNvSpPr>
          <p:nvPr/>
        </p:nvSpPr>
        <p:spPr bwMode="auto">
          <a:xfrm rot="10800000">
            <a:off x="4659313" y="4110038"/>
            <a:ext cx="69850" cy="2508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387 w 21600"/>
              <a:gd name="T13" fmla="*/ 3387 h 21600"/>
              <a:gd name="T14" fmla="*/ 18213 w 21600"/>
              <a:gd name="T15" fmla="*/ 18213 h 21600"/>
            </a:gdLst>
            <a:ahLst/>
            <a:cxnLst>
              <a:cxn ang="T8">
                <a:pos x="T0" y="T1"/>
              </a:cxn>
              <a:cxn ang="T9">
                <a:pos x="T2" y="T3"/>
              </a:cxn>
              <a:cxn ang="T10">
                <a:pos x="T4" y="T5"/>
              </a:cxn>
              <a:cxn ang="T11">
                <a:pos x="T6" y="T7"/>
              </a:cxn>
            </a:cxnLst>
            <a:rect l="T12" t="T13" r="T14" b="T15"/>
            <a:pathLst>
              <a:path w="21600" h="21600">
                <a:moveTo>
                  <a:pt x="0" y="0"/>
                </a:moveTo>
                <a:lnTo>
                  <a:pt x="3174" y="21600"/>
                </a:lnTo>
                <a:lnTo>
                  <a:pt x="18426" y="21600"/>
                </a:lnTo>
                <a:lnTo>
                  <a:pt x="21600"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5366" name="AutoShape 6"/>
          <p:cNvSpPr>
            <a:spLocks noChangeArrowheads="1"/>
          </p:cNvSpPr>
          <p:nvPr/>
        </p:nvSpPr>
        <p:spPr bwMode="auto">
          <a:xfrm rot="10800000">
            <a:off x="4659313" y="4110038"/>
            <a:ext cx="69850" cy="2508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387 w 21600"/>
              <a:gd name="T13" fmla="*/ 3387 h 21600"/>
              <a:gd name="T14" fmla="*/ 18213 w 21600"/>
              <a:gd name="T15" fmla="*/ 18213 h 21600"/>
            </a:gdLst>
            <a:ahLst/>
            <a:cxnLst>
              <a:cxn ang="T8">
                <a:pos x="T0" y="T1"/>
              </a:cxn>
              <a:cxn ang="T9">
                <a:pos x="T2" y="T3"/>
              </a:cxn>
              <a:cxn ang="T10">
                <a:pos x="T4" y="T5"/>
              </a:cxn>
              <a:cxn ang="T11">
                <a:pos x="T6" y="T7"/>
              </a:cxn>
            </a:cxnLst>
            <a:rect l="T12" t="T13" r="T14" b="T15"/>
            <a:pathLst>
              <a:path w="21600" h="21600">
                <a:moveTo>
                  <a:pt x="0" y="0"/>
                </a:moveTo>
                <a:lnTo>
                  <a:pt x="3174" y="21600"/>
                </a:lnTo>
                <a:lnTo>
                  <a:pt x="18426" y="21600"/>
                </a:lnTo>
                <a:lnTo>
                  <a:pt x="21600"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5367" name="AutoShape 7"/>
          <p:cNvSpPr>
            <a:spLocks noChangeArrowheads="1"/>
          </p:cNvSpPr>
          <p:nvPr/>
        </p:nvSpPr>
        <p:spPr bwMode="auto">
          <a:xfrm rot="10800000">
            <a:off x="4659313" y="4110038"/>
            <a:ext cx="69850" cy="2508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387 w 21600"/>
              <a:gd name="T13" fmla="*/ 3387 h 21600"/>
              <a:gd name="T14" fmla="*/ 18213 w 21600"/>
              <a:gd name="T15" fmla="*/ 18213 h 21600"/>
            </a:gdLst>
            <a:ahLst/>
            <a:cxnLst>
              <a:cxn ang="T8">
                <a:pos x="T0" y="T1"/>
              </a:cxn>
              <a:cxn ang="T9">
                <a:pos x="T2" y="T3"/>
              </a:cxn>
              <a:cxn ang="T10">
                <a:pos x="T4" y="T5"/>
              </a:cxn>
              <a:cxn ang="T11">
                <a:pos x="T6" y="T7"/>
              </a:cxn>
            </a:cxnLst>
            <a:rect l="T12" t="T13" r="T14" b="T15"/>
            <a:pathLst>
              <a:path w="21600" h="21600">
                <a:moveTo>
                  <a:pt x="0" y="0"/>
                </a:moveTo>
                <a:lnTo>
                  <a:pt x="3174" y="21600"/>
                </a:lnTo>
                <a:lnTo>
                  <a:pt x="18426" y="21600"/>
                </a:lnTo>
                <a:lnTo>
                  <a:pt x="21600"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5368" name="AutoShape 8"/>
          <p:cNvSpPr>
            <a:spLocks noChangeArrowheads="1"/>
          </p:cNvSpPr>
          <p:nvPr/>
        </p:nvSpPr>
        <p:spPr bwMode="auto">
          <a:xfrm rot="10800000">
            <a:off x="4656138" y="4110038"/>
            <a:ext cx="73025" cy="2508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387 w 21600"/>
              <a:gd name="T13" fmla="*/ 3387 h 21600"/>
              <a:gd name="T14" fmla="*/ 18213 w 21600"/>
              <a:gd name="T15" fmla="*/ 18213 h 21600"/>
            </a:gdLst>
            <a:ahLst/>
            <a:cxnLst>
              <a:cxn ang="T8">
                <a:pos x="T0" y="T1"/>
              </a:cxn>
              <a:cxn ang="T9">
                <a:pos x="T2" y="T3"/>
              </a:cxn>
              <a:cxn ang="T10">
                <a:pos x="T4" y="T5"/>
              </a:cxn>
              <a:cxn ang="T11">
                <a:pos x="T6" y="T7"/>
              </a:cxn>
            </a:cxnLst>
            <a:rect l="T12" t="T13" r="T14" b="T15"/>
            <a:pathLst>
              <a:path w="21600" h="21600">
                <a:moveTo>
                  <a:pt x="0" y="0"/>
                </a:moveTo>
                <a:lnTo>
                  <a:pt x="3174" y="21600"/>
                </a:lnTo>
                <a:lnTo>
                  <a:pt x="18426" y="21600"/>
                </a:lnTo>
                <a:lnTo>
                  <a:pt x="21600"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24585" name="Picture 14" descr="1112591_61030577blank"/>
          <p:cNvPicPr>
            <a:picLocks noChangeAspect="1" noChangeArrowheads="1"/>
          </p:cNvPicPr>
          <p:nvPr/>
        </p:nvPicPr>
        <p:blipFill>
          <a:blip r:embed="rId3">
            <a:extLst>
              <a:ext uri="{28A0092B-C50C-407E-A947-70E740481C1C}">
                <a14:useLocalDpi xmlns:a14="http://schemas.microsoft.com/office/drawing/2010/main" val="0"/>
              </a:ext>
            </a:extLst>
          </a:blip>
          <a:srcRect l="16132" t="424" r="16144" b="50972"/>
          <a:stretch>
            <a:fillRect/>
          </a:stretch>
        </p:blipFill>
        <p:spPr bwMode="auto">
          <a:xfrm>
            <a:off x="0" y="0"/>
            <a:ext cx="91440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6" descr="roadsig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522413"/>
            <a:ext cx="5651500"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1" name="Text Box 11"/>
          <p:cNvSpPr txBox="1">
            <a:spLocks noChangeArrowheads="1"/>
          </p:cNvSpPr>
          <p:nvPr/>
        </p:nvSpPr>
        <p:spPr bwMode="auto">
          <a:xfrm>
            <a:off x="2502469" y="1670049"/>
            <a:ext cx="3657600"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lnSpc>
                <a:spcPct val="85000"/>
              </a:lnSpc>
              <a:buNone/>
            </a:pPr>
            <a:r>
              <a:rPr lang="en-GB" sz="2000" dirty="0" smtClean="0">
                <a:solidFill>
                  <a:schemeClr val="bg1"/>
                </a:solidFill>
              </a:rPr>
              <a:t>      At Risk Facilities</a:t>
            </a:r>
          </a:p>
          <a:p>
            <a:pPr algn="ctr" eaLnBrk="1" hangingPunct="1">
              <a:lnSpc>
                <a:spcPct val="85000"/>
              </a:lnSpc>
              <a:buNone/>
            </a:pPr>
            <a:r>
              <a:rPr lang="en-GB" sz="2000" dirty="0" smtClean="0">
                <a:solidFill>
                  <a:schemeClr val="bg1"/>
                </a:solidFill>
              </a:rPr>
              <a:t>     Ahead </a:t>
            </a:r>
          </a:p>
        </p:txBody>
      </p:sp>
      <p:sp>
        <p:nvSpPr>
          <p:cNvPr id="2" name="TextBox 1"/>
          <p:cNvSpPr txBox="1"/>
          <p:nvPr/>
        </p:nvSpPr>
        <p:spPr>
          <a:xfrm>
            <a:off x="2598382" y="5486400"/>
            <a:ext cx="3802418" cy="1077218"/>
          </a:xfrm>
          <a:prstGeom prst="rect">
            <a:avLst/>
          </a:prstGeom>
          <a:noFill/>
        </p:spPr>
        <p:txBody>
          <a:bodyPr wrap="square" rtlCol="0">
            <a:spAutoFit/>
          </a:bodyPr>
          <a:lstStyle/>
          <a:p>
            <a:pPr algn="ctr">
              <a:buNone/>
            </a:pPr>
            <a:r>
              <a:rPr lang="en-US" sz="2000" dirty="0" smtClean="0">
                <a:solidFill>
                  <a:schemeClr val="bg1"/>
                </a:solidFill>
                <a:latin typeface="Arial" panose="020B0604020202020204" pitchFamily="34" charset="0"/>
                <a:cs typeface="Arial" panose="020B0604020202020204" pitchFamily="34" charset="0"/>
              </a:rPr>
              <a:t>Storm  and Hurricane Impacts a test of resiliency for New Jersey’s Critical infrastructure </a:t>
            </a:r>
            <a:endParaRPr lang="en-US"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619856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700"/>
                                  </p:stCondLst>
                                  <p:childTnLst>
                                    <p:set>
                                      <p:cBhvr>
                                        <p:cTn id="6" dur="1" fill="hold">
                                          <p:stCondLst>
                                            <p:cond delay="0"/>
                                          </p:stCondLst>
                                        </p:cTn>
                                        <p:tgtEl>
                                          <p:spTgt spid="21516"/>
                                        </p:tgtEl>
                                        <p:attrNameLst>
                                          <p:attrName>style.visibility</p:attrName>
                                        </p:attrNameLst>
                                      </p:cBhvr>
                                      <p:to>
                                        <p:strVal val="visible"/>
                                      </p:to>
                                    </p:set>
                                    <p:anim calcmode="lin" valueType="num">
                                      <p:cBhvr>
                                        <p:cTn id="7" dur="3300" fill="hold"/>
                                        <p:tgtEl>
                                          <p:spTgt spid="21516"/>
                                        </p:tgtEl>
                                        <p:attrNameLst>
                                          <p:attrName>ppt_w</p:attrName>
                                        </p:attrNameLst>
                                      </p:cBhvr>
                                      <p:tavLst>
                                        <p:tav tm="0">
                                          <p:val>
                                            <p:fltVal val="0"/>
                                          </p:val>
                                        </p:tav>
                                        <p:tav tm="100000">
                                          <p:val>
                                            <p:strVal val="#ppt_w"/>
                                          </p:val>
                                        </p:tav>
                                      </p:tavLst>
                                    </p:anim>
                                    <p:anim calcmode="lin" valueType="num">
                                      <p:cBhvr>
                                        <p:cTn id="8" dur="3300" fill="hold"/>
                                        <p:tgtEl>
                                          <p:spTgt spid="21516"/>
                                        </p:tgtEl>
                                        <p:attrNameLst>
                                          <p:attrName>ppt_h</p:attrName>
                                        </p:attrNameLst>
                                      </p:cBhvr>
                                      <p:tavLst>
                                        <p:tav tm="0">
                                          <p:val>
                                            <p:fltVal val="0"/>
                                          </p:val>
                                        </p:tav>
                                        <p:tav tm="100000">
                                          <p:val>
                                            <p:strVal val="#ppt_h"/>
                                          </p:val>
                                        </p:tav>
                                      </p:tavLst>
                                    </p:anim>
                                  </p:childTnLst>
                                </p:cTn>
                              </p:par>
                              <p:par>
                                <p:cTn id="9" presetID="35" presetClass="path" presetSubtype="0" fill="hold" nodeType="withEffect">
                                  <p:stCondLst>
                                    <p:cond delay="700"/>
                                  </p:stCondLst>
                                  <p:childTnLst>
                                    <p:animMotion origin="layout" path="M -4.44444E-6 4.81481E-6 L 0.13056 0.14351 " pathEditMode="relative" rAng="0" ptsTypes="AA">
                                      <p:cBhvr>
                                        <p:cTn id="10" dur="3300" spd="-100000" fill="hold"/>
                                        <p:tgtEl>
                                          <p:spTgt spid="21516"/>
                                        </p:tgtEl>
                                        <p:attrNameLst>
                                          <p:attrName>ppt_x</p:attrName>
                                          <p:attrName>ppt_y</p:attrName>
                                        </p:attrNameLst>
                                      </p:cBhvr>
                                      <p:rCtr x="6528" y="7176"/>
                                    </p:animMotion>
                                  </p:childTnLst>
                                </p:cTn>
                              </p:par>
                              <p:par>
                                <p:cTn id="11" presetID="23" presetClass="entr" presetSubtype="16" fill="hold" grpId="0" nodeType="withEffect">
                                  <p:stCondLst>
                                    <p:cond delay="700"/>
                                  </p:stCondLst>
                                  <p:childTnLst>
                                    <p:set>
                                      <p:cBhvr>
                                        <p:cTn id="12" dur="1" fill="hold">
                                          <p:stCondLst>
                                            <p:cond delay="0"/>
                                          </p:stCondLst>
                                        </p:cTn>
                                        <p:tgtEl>
                                          <p:spTgt spid="15371"/>
                                        </p:tgtEl>
                                        <p:attrNameLst>
                                          <p:attrName>style.visibility</p:attrName>
                                        </p:attrNameLst>
                                      </p:cBhvr>
                                      <p:to>
                                        <p:strVal val="visible"/>
                                      </p:to>
                                    </p:set>
                                    <p:anim calcmode="lin" valueType="num">
                                      <p:cBhvr>
                                        <p:cTn id="13" dur="3300" fill="hold"/>
                                        <p:tgtEl>
                                          <p:spTgt spid="15371"/>
                                        </p:tgtEl>
                                        <p:attrNameLst>
                                          <p:attrName>ppt_w</p:attrName>
                                        </p:attrNameLst>
                                      </p:cBhvr>
                                      <p:tavLst>
                                        <p:tav tm="0">
                                          <p:val>
                                            <p:fltVal val="0"/>
                                          </p:val>
                                        </p:tav>
                                        <p:tav tm="100000">
                                          <p:val>
                                            <p:strVal val="#ppt_w"/>
                                          </p:val>
                                        </p:tav>
                                      </p:tavLst>
                                    </p:anim>
                                    <p:anim calcmode="lin" valueType="num">
                                      <p:cBhvr>
                                        <p:cTn id="14" dur="3300" fill="hold"/>
                                        <p:tgtEl>
                                          <p:spTgt spid="15371"/>
                                        </p:tgtEl>
                                        <p:attrNameLst>
                                          <p:attrName>ppt_h</p:attrName>
                                        </p:attrNameLst>
                                      </p:cBhvr>
                                      <p:tavLst>
                                        <p:tav tm="0">
                                          <p:val>
                                            <p:fltVal val="0"/>
                                          </p:val>
                                        </p:tav>
                                        <p:tav tm="100000">
                                          <p:val>
                                            <p:strVal val="#ppt_h"/>
                                          </p:val>
                                        </p:tav>
                                      </p:tavLst>
                                    </p:anim>
                                  </p:childTnLst>
                                </p:cTn>
                              </p:par>
                              <p:par>
                                <p:cTn id="15" presetID="63" presetClass="path" presetSubtype="0" fill="hold" grpId="1" nodeType="withEffect">
                                  <p:stCondLst>
                                    <p:cond delay="700"/>
                                  </p:stCondLst>
                                  <p:childTnLst>
                                    <p:animMotion origin="layout" path="M 2.77778E-7 -2.96296E-6 L -0.00486 0.31598 " pathEditMode="relative" rAng="0" ptsTypes="AA">
                                      <p:cBhvr>
                                        <p:cTn id="16" dur="3300" spd="-100000" fill="hold"/>
                                        <p:tgtEl>
                                          <p:spTgt spid="15371"/>
                                        </p:tgtEl>
                                        <p:attrNameLst>
                                          <p:attrName>ppt_x</p:attrName>
                                          <p:attrName>ppt_y</p:attrName>
                                        </p:attrNameLst>
                                      </p:cBhvr>
                                      <p:rCtr x="-243" y="15787"/>
                                    </p:animMotion>
                                  </p:childTnLst>
                                </p:cTn>
                              </p:par>
                              <p:par>
                                <p:cTn id="17" presetID="6" presetClass="emph" presetSubtype="0" fill="hold" grpId="0" nodeType="withEffect">
                                  <p:stCondLst>
                                    <p:cond delay="500"/>
                                  </p:stCondLst>
                                  <p:childTnLst>
                                    <p:animScale>
                                      <p:cBhvr>
                                        <p:cTn id="18" dur="2000" fill="hold"/>
                                        <p:tgtEl>
                                          <p:spTgt spid="15364"/>
                                        </p:tgtEl>
                                      </p:cBhvr>
                                      <p:by x="600000" y="600000"/>
                                    </p:animScale>
                                  </p:childTnLst>
                                </p:cTn>
                              </p:par>
                              <p:par>
                                <p:cTn id="19" presetID="42" presetClass="path" presetSubtype="0" fill="hold" grpId="1" nodeType="withEffect">
                                  <p:stCondLst>
                                    <p:cond delay="500"/>
                                  </p:stCondLst>
                                  <p:childTnLst>
                                    <p:animMotion origin="layout" path="M -1.11111E-6 -3.33333E-6 L -1.11111E-6 0.96621 " pathEditMode="relative" rAng="0" ptsTypes="AA">
                                      <p:cBhvr>
                                        <p:cTn id="20" dur="2000" fill="hold"/>
                                        <p:tgtEl>
                                          <p:spTgt spid="15364"/>
                                        </p:tgtEl>
                                        <p:attrNameLst>
                                          <p:attrName>ppt_x</p:attrName>
                                          <p:attrName>ppt_y</p:attrName>
                                        </p:attrNameLst>
                                      </p:cBhvr>
                                      <p:rCtr x="0" y="48310"/>
                                    </p:animMotion>
                                  </p:childTnLst>
                                </p:cTn>
                              </p:par>
                              <p:par>
                                <p:cTn id="21" presetID="6" presetClass="emph" presetSubtype="0" fill="hold" grpId="0" nodeType="withEffect">
                                  <p:stCondLst>
                                    <p:cond delay="1000"/>
                                  </p:stCondLst>
                                  <p:childTnLst>
                                    <p:animScale>
                                      <p:cBhvr>
                                        <p:cTn id="22" dur="2000" fill="hold"/>
                                        <p:tgtEl>
                                          <p:spTgt spid="15365"/>
                                        </p:tgtEl>
                                      </p:cBhvr>
                                      <p:by x="600000" y="600000"/>
                                    </p:animScale>
                                  </p:childTnLst>
                                </p:cTn>
                              </p:par>
                              <p:par>
                                <p:cTn id="23" presetID="42" presetClass="path" presetSubtype="0" fill="hold" grpId="1" nodeType="withEffect">
                                  <p:stCondLst>
                                    <p:cond delay="1000"/>
                                  </p:stCondLst>
                                  <p:childTnLst>
                                    <p:animMotion origin="layout" path="M 5.55556E-7 -3.33333E-6 L 5.55556E-7 0.96621 " pathEditMode="relative" rAng="0" ptsTypes="AA">
                                      <p:cBhvr>
                                        <p:cTn id="24" dur="2000" fill="hold"/>
                                        <p:tgtEl>
                                          <p:spTgt spid="15365"/>
                                        </p:tgtEl>
                                        <p:attrNameLst>
                                          <p:attrName>ppt_x</p:attrName>
                                          <p:attrName>ppt_y</p:attrName>
                                        </p:attrNameLst>
                                      </p:cBhvr>
                                      <p:rCtr x="0" y="48310"/>
                                    </p:animMotion>
                                  </p:childTnLst>
                                </p:cTn>
                              </p:par>
                              <p:par>
                                <p:cTn id="25" presetID="6" presetClass="emph" presetSubtype="0" fill="hold" grpId="0" nodeType="withEffect">
                                  <p:stCondLst>
                                    <p:cond delay="1500"/>
                                  </p:stCondLst>
                                  <p:childTnLst>
                                    <p:animScale>
                                      <p:cBhvr>
                                        <p:cTn id="26" dur="2000" fill="hold"/>
                                        <p:tgtEl>
                                          <p:spTgt spid="15366"/>
                                        </p:tgtEl>
                                      </p:cBhvr>
                                      <p:by x="600000" y="600000"/>
                                    </p:animScale>
                                  </p:childTnLst>
                                </p:cTn>
                              </p:par>
                              <p:par>
                                <p:cTn id="27" presetID="42" presetClass="path" presetSubtype="0" fill="hold" grpId="1" nodeType="withEffect">
                                  <p:stCondLst>
                                    <p:cond delay="1500"/>
                                  </p:stCondLst>
                                  <p:childTnLst>
                                    <p:animMotion origin="layout" path="M 2.22222E-6 -3.33333E-6 L 2.22222E-6 0.96621 " pathEditMode="relative" rAng="0" ptsTypes="AA">
                                      <p:cBhvr>
                                        <p:cTn id="28" dur="2000" fill="hold"/>
                                        <p:tgtEl>
                                          <p:spTgt spid="15366"/>
                                        </p:tgtEl>
                                        <p:attrNameLst>
                                          <p:attrName>ppt_x</p:attrName>
                                          <p:attrName>ppt_y</p:attrName>
                                        </p:attrNameLst>
                                      </p:cBhvr>
                                      <p:rCtr x="0" y="48310"/>
                                    </p:animMotion>
                                  </p:childTnLst>
                                </p:cTn>
                              </p:par>
                              <p:par>
                                <p:cTn id="29" presetID="6" presetClass="emph" presetSubtype="0" fill="hold" grpId="0" nodeType="withEffect">
                                  <p:stCondLst>
                                    <p:cond delay="2000"/>
                                  </p:stCondLst>
                                  <p:childTnLst>
                                    <p:animScale>
                                      <p:cBhvr>
                                        <p:cTn id="30" dur="2000" fill="hold"/>
                                        <p:tgtEl>
                                          <p:spTgt spid="15367"/>
                                        </p:tgtEl>
                                      </p:cBhvr>
                                      <p:by x="400000" y="400000"/>
                                    </p:animScale>
                                  </p:childTnLst>
                                </p:cTn>
                              </p:par>
                              <p:par>
                                <p:cTn id="31" presetID="42" presetClass="path" presetSubtype="0" fill="hold" grpId="1" nodeType="withEffect">
                                  <p:stCondLst>
                                    <p:cond delay="2000"/>
                                  </p:stCondLst>
                                  <p:childTnLst>
                                    <p:animMotion origin="layout" path="M 3.61111E-6 -3.33333E-6 L 3.61111E-6 0.31528 " pathEditMode="relative" rAng="0" ptsTypes="AA">
                                      <p:cBhvr>
                                        <p:cTn id="32" dur="2100" fill="hold"/>
                                        <p:tgtEl>
                                          <p:spTgt spid="15367"/>
                                        </p:tgtEl>
                                        <p:attrNameLst>
                                          <p:attrName>ppt_x</p:attrName>
                                          <p:attrName>ppt_y</p:attrName>
                                        </p:attrNameLst>
                                      </p:cBhvr>
                                      <p:rCtr x="0" y="15764"/>
                                    </p:animMotion>
                                  </p:childTnLst>
                                </p:cTn>
                              </p:par>
                              <p:par>
                                <p:cTn id="33" presetID="42" presetClass="path" presetSubtype="0" fill="hold" grpId="0" nodeType="withEffect">
                                  <p:stCondLst>
                                    <p:cond delay="3100"/>
                                  </p:stCondLst>
                                  <p:childTnLst>
                                    <p:animMotion origin="layout" path="M 4.16667E-6 -3.33333E-6 L 4.16667E-6 0.09468 " pathEditMode="relative" rAng="0" ptsTypes="AA">
                                      <p:cBhvr>
                                        <p:cTn id="34" dur="900" fill="hold"/>
                                        <p:tgtEl>
                                          <p:spTgt spid="15368"/>
                                        </p:tgtEl>
                                        <p:attrNameLst>
                                          <p:attrName>ppt_x</p:attrName>
                                          <p:attrName>ppt_y</p:attrName>
                                        </p:attrNameLst>
                                      </p:cBhvr>
                                      <p:rCtr x="0" y="4722"/>
                                    </p:animMotion>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xit" presetSubtype="16" fill="hold" nodeType="clickEffect">
                                  <p:stCondLst>
                                    <p:cond delay="0"/>
                                  </p:stCondLst>
                                  <p:childTnLst>
                                    <p:anim calcmode="lin" valueType="num">
                                      <p:cBhvr>
                                        <p:cTn id="38" dur="2000"/>
                                        <p:tgtEl>
                                          <p:spTgt spid="21516"/>
                                        </p:tgtEl>
                                        <p:attrNameLst>
                                          <p:attrName>ppt_w</p:attrName>
                                        </p:attrNameLst>
                                      </p:cBhvr>
                                      <p:tavLst>
                                        <p:tav tm="0">
                                          <p:val>
                                            <p:strVal val="ppt_w"/>
                                          </p:val>
                                        </p:tav>
                                        <p:tav tm="100000">
                                          <p:val>
                                            <p:strVal val="4*ppt_w"/>
                                          </p:val>
                                        </p:tav>
                                      </p:tavLst>
                                    </p:anim>
                                    <p:anim calcmode="lin" valueType="num">
                                      <p:cBhvr>
                                        <p:cTn id="39" dur="2000"/>
                                        <p:tgtEl>
                                          <p:spTgt spid="21516"/>
                                        </p:tgtEl>
                                        <p:attrNameLst>
                                          <p:attrName>ppt_h</p:attrName>
                                        </p:attrNameLst>
                                      </p:cBhvr>
                                      <p:tavLst>
                                        <p:tav tm="0">
                                          <p:val>
                                            <p:strVal val="ppt_h"/>
                                          </p:val>
                                        </p:tav>
                                        <p:tav tm="100000">
                                          <p:val>
                                            <p:strVal val="4*ppt_h"/>
                                          </p:val>
                                        </p:tav>
                                      </p:tavLst>
                                    </p:anim>
                                    <p:set>
                                      <p:cBhvr>
                                        <p:cTn id="40" dur="1" fill="hold">
                                          <p:stCondLst>
                                            <p:cond delay="1999"/>
                                          </p:stCondLst>
                                        </p:cTn>
                                        <p:tgtEl>
                                          <p:spTgt spid="21516"/>
                                        </p:tgtEl>
                                        <p:attrNameLst>
                                          <p:attrName>style.visibility</p:attrName>
                                        </p:attrNameLst>
                                      </p:cBhvr>
                                      <p:to>
                                        <p:strVal val="hidden"/>
                                      </p:to>
                                    </p:set>
                                  </p:childTnLst>
                                </p:cTn>
                              </p:par>
                              <p:par>
                                <p:cTn id="41" presetID="23" presetClass="exit" presetSubtype="16" fill="hold" grpId="2" nodeType="withEffect">
                                  <p:stCondLst>
                                    <p:cond delay="0"/>
                                  </p:stCondLst>
                                  <p:childTnLst>
                                    <p:anim calcmode="lin" valueType="num">
                                      <p:cBhvr>
                                        <p:cTn id="42" dur="2000"/>
                                        <p:tgtEl>
                                          <p:spTgt spid="15371"/>
                                        </p:tgtEl>
                                        <p:attrNameLst>
                                          <p:attrName>ppt_w</p:attrName>
                                        </p:attrNameLst>
                                      </p:cBhvr>
                                      <p:tavLst>
                                        <p:tav tm="0">
                                          <p:val>
                                            <p:strVal val="ppt_w"/>
                                          </p:val>
                                        </p:tav>
                                        <p:tav tm="100000">
                                          <p:val>
                                            <p:strVal val="4*ppt_w"/>
                                          </p:val>
                                        </p:tav>
                                      </p:tavLst>
                                    </p:anim>
                                    <p:anim calcmode="lin" valueType="num">
                                      <p:cBhvr>
                                        <p:cTn id="43" dur="2000"/>
                                        <p:tgtEl>
                                          <p:spTgt spid="15371"/>
                                        </p:tgtEl>
                                        <p:attrNameLst>
                                          <p:attrName>ppt_h</p:attrName>
                                        </p:attrNameLst>
                                      </p:cBhvr>
                                      <p:tavLst>
                                        <p:tav tm="0">
                                          <p:val>
                                            <p:strVal val="ppt_h"/>
                                          </p:val>
                                        </p:tav>
                                        <p:tav tm="100000">
                                          <p:val>
                                            <p:strVal val="4*ppt_h"/>
                                          </p:val>
                                        </p:tav>
                                      </p:tavLst>
                                    </p:anim>
                                    <p:set>
                                      <p:cBhvr>
                                        <p:cTn id="44" dur="1" fill="hold">
                                          <p:stCondLst>
                                            <p:cond delay="1999"/>
                                          </p:stCondLst>
                                        </p:cTn>
                                        <p:tgtEl>
                                          <p:spTgt spid="15371"/>
                                        </p:tgtEl>
                                        <p:attrNameLst>
                                          <p:attrName>style.visibility</p:attrName>
                                        </p:attrNameLst>
                                      </p:cBhvr>
                                      <p:to>
                                        <p:strVal val="hidden"/>
                                      </p:to>
                                    </p:set>
                                  </p:childTnLst>
                                </p:cTn>
                              </p:par>
                              <p:par>
                                <p:cTn id="45" presetID="35" presetClass="path" presetSubtype="0" fill="hold" nodeType="withEffect">
                                  <p:stCondLst>
                                    <p:cond delay="0"/>
                                  </p:stCondLst>
                                  <p:childTnLst>
                                    <p:animMotion origin="layout" path="M 4.44444E-6 0 L -0.36737 0.45718 " pathEditMode="relative" rAng="0" ptsTypes="AA">
                                      <p:cBhvr>
                                        <p:cTn id="46" dur="2000" fill="hold"/>
                                        <p:tgtEl>
                                          <p:spTgt spid="21516"/>
                                        </p:tgtEl>
                                        <p:attrNameLst>
                                          <p:attrName>ppt_x</p:attrName>
                                          <p:attrName>ppt_y</p:attrName>
                                        </p:attrNameLst>
                                      </p:cBhvr>
                                      <p:rCtr x="-18368" y="22847"/>
                                    </p:animMotion>
                                  </p:childTnLst>
                                </p:cTn>
                              </p:par>
                              <p:par>
                                <p:cTn id="47" presetID="10" presetClass="exit" presetSubtype="0" fill="hold" grpId="3" nodeType="withEffect">
                                  <p:stCondLst>
                                    <p:cond delay="100"/>
                                  </p:stCondLst>
                                  <p:childTnLst>
                                    <p:animEffect transition="out" filter="fade">
                                      <p:cBhvr>
                                        <p:cTn id="48" dur="1900"/>
                                        <p:tgtEl>
                                          <p:spTgt spid="15371"/>
                                        </p:tgtEl>
                                      </p:cBhvr>
                                    </p:animEffect>
                                    <p:set>
                                      <p:cBhvr>
                                        <p:cTn id="49" dur="1" fill="hold">
                                          <p:stCondLst>
                                            <p:cond delay="1899"/>
                                          </p:stCondLst>
                                        </p:cTn>
                                        <p:tgtEl>
                                          <p:spTgt spid="15371"/>
                                        </p:tgtEl>
                                        <p:attrNameLst>
                                          <p:attrName>style.visibility</p:attrName>
                                        </p:attrNameLst>
                                      </p:cBhvr>
                                      <p:to>
                                        <p:strVal val="hidden"/>
                                      </p:to>
                                    </p:set>
                                  </p:childTnLst>
                                </p:cTn>
                              </p:par>
                              <p:par>
                                <p:cTn id="50" presetID="10" presetClass="exit" presetSubtype="0" fill="hold" nodeType="withEffect">
                                  <p:stCondLst>
                                    <p:cond delay="100"/>
                                  </p:stCondLst>
                                  <p:childTnLst>
                                    <p:animEffect transition="out" filter="fade">
                                      <p:cBhvr>
                                        <p:cTn id="51" dur="1900"/>
                                        <p:tgtEl>
                                          <p:spTgt spid="21516"/>
                                        </p:tgtEl>
                                      </p:cBhvr>
                                    </p:animEffect>
                                    <p:set>
                                      <p:cBhvr>
                                        <p:cTn id="52" dur="1" fill="hold">
                                          <p:stCondLst>
                                            <p:cond delay="1899"/>
                                          </p:stCondLst>
                                        </p:cTn>
                                        <p:tgtEl>
                                          <p:spTgt spid="215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animBg="1"/>
      <p:bldP spid="15364" grpId="1" animBg="1"/>
      <p:bldP spid="15365" grpId="0" animBg="1"/>
      <p:bldP spid="15365" grpId="1" animBg="1"/>
      <p:bldP spid="15366" grpId="0" animBg="1"/>
      <p:bldP spid="15366" grpId="1" animBg="1"/>
      <p:bldP spid="15367" grpId="0" animBg="1"/>
      <p:bldP spid="15367" grpId="1" animBg="1"/>
      <p:bldP spid="15368" grpId="0" animBg="1"/>
      <p:bldP spid="15371" grpId="0"/>
      <p:bldP spid="15371" grpId="1"/>
      <p:bldP spid="15371" grpId="2"/>
      <p:bldP spid="15371" grpId="3"/>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txBox="1">
            <a:spLocks noChangeArrowheads="1"/>
          </p:cNvSpPr>
          <p:nvPr/>
        </p:nvSpPr>
        <p:spPr>
          <a:xfrm>
            <a:off x="457200" y="457200"/>
            <a:ext cx="8229600" cy="1371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buNone/>
            </a:pPr>
            <a:r>
              <a:rPr lang="en-US" sz="3200" b="1" dirty="0" smtClean="0">
                <a:solidFill>
                  <a:schemeClr val="bg1"/>
                </a:solidFill>
              </a:rPr>
              <a:t>Impacts for NYC and Urban NJ</a:t>
            </a:r>
          </a:p>
          <a:p>
            <a:pPr eaLnBrk="1" hangingPunct="1">
              <a:buNone/>
            </a:pPr>
            <a:endParaRPr lang="en-US" sz="3200" b="1" dirty="0" smtClean="0">
              <a:solidFill>
                <a:schemeClr val="bg1"/>
              </a:solidFill>
            </a:endParaRPr>
          </a:p>
          <a:p>
            <a:pPr marL="342900" indent="-342900" algn="l" eaLnBrk="1" hangingPunct="1">
              <a:buFont typeface="Wingdings" panose="05000000000000000000" pitchFamily="2" charset="2"/>
              <a:buChar char="Ø"/>
            </a:pPr>
            <a:r>
              <a:rPr lang="en-US" sz="2400" dirty="0" smtClean="0">
                <a:solidFill>
                  <a:schemeClr val="bg1"/>
                </a:solidFill>
              </a:rPr>
              <a:t>Coastal Impact is measured in “consequences”</a:t>
            </a:r>
          </a:p>
          <a:p>
            <a:pPr marL="342900" indent="-342900" algn="l" eaLnBrk="1" hangingPunct="1">
              <a:buFont typeface="Wingdings" panose="05000000000000000000" pitchFamily="2" charset="2"/>
              <a:buChar char="Ø"/>
            </a:pPr>
            <a:r>
              <a:rPr lang="en-US" sz="2400" dirty="0" smtClean="0">
                <a:solidFill>
                  <a:schemeClr val="bg1"/>
                </a:solidFill>
              </a:rPr>
              <a:t>Consequences tests resiliency of critical infrastructure</a:t>
            </a:r>
          </a:p>
          <a:p>
            <a:pPr marL="342900" indent="-342900" algn="l" eaLnBrk="1" hangingPunct="1">
              <a:buFont typeface="Wingdings" panose="05000000000000000000" pitchFamily="2" charset="2"/>
              <a:buChar char="Ø"/>
            </a:pPr>
            <a:r>
              <a:rPr lang="en-US" sz="2400" dirty="0" smtClean="0">
                <a:solidFill>
                  <a:schemeClr val="bg1"/>
                </a:solidFill>
              </a:rPr>
              <a:t>We have more of everything in New Jersey as the nation’s most populated state and connected to the nation’s biggest city. </a:t>
            </a:r>
            <a:endParaRPr lang="en-US" sz="2400" b="1" dirty="0" smtClean="0">
              <a:solidFill>
                <a:schemeClr val="bg1"/>
              </a:solidFill>
            </a:endParaRPr>
          </a:p>
        </p:txBody>
      </p:sp>
      <p:sp>
        <p:nvSpPr>
          <p:cNvPr id="3" name="Text Box 7"/>
          <p:cNvSpPr txBox="1">
            <a:spLocks noChangeArrowheads="1"/>
          </p:cNvSpPr>
          <p:nvPr/>
        </p:nvSpPr>
        <p:spPr bwMode="auto">
          <a:xfrm>
            <a:off x="457200" y="3048000"/>
            <a:ext cx="8001000" cy="4450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eaLnBrk="0" hangingPunct="0">
              <a:defRPr sz="3200">
                <a:solidFill>
                  <a:schemeClr val="bg1"/>
                </a:solidFill>
                <a:latin typeface="Arial" charset="0"/>
                <a:cs typeface="Arial" charset="0"/>
              </a:defRPr>
            </a:lvl1pPr>
            <a:lvl2pPr marL="742950" indent="-285750" eaLnBrk="0" hangingPunct="0">
              <a:defRPr sz="3200">
                <a:solidFill>
                  <a:schemeClr val="bg1"/>
                </a:solidFill>
                <a:latin typeface="Arial" charset="0"/>
                <a:cs typeface="Arial" charset="0"/>
              </a:defRPr>
            </a:lvl2pPr>
            <a:lvl3pPr marL="1143000" indent="-228600" eaLnBrk="0" hangingPunct="0">
              <a:defRPr sz="3200">
                <a:solidFill>
                  <a:schemeClr val="bg1"/>
                </a:solidFill>
                <a:latin typeface="Arial" charset="0"/>
                <a:cs typeface="Arial" charset="0"/>
              </a:defRPr>
            </a:lvl3pPr>
            <a:lvl4pPr marL="1600200" indent="-228600" eaLnBrk="0" hangingPunct="0">
              <a:defRPr sz="3200">
                <a:solidFill>
                  <a:schemeClr val="bg1"/>
                </a:solidFill>
                <a:latin typeface="Arial" charset="0"/>
                <a:cs typeface="Arial" charset="0"/>
              </a:defRPr>
            </a:lvl4pPr>
            <a:lvl5pPr marL="2057400" indent="-228600" eaLnBrk="0" hangingPunct="0">
              <a:defRPr sz="3200">
                <a:solidFill>
                  <a:schemeClr val="bg1"/>
                </a:solidFill>
                <a:latin typeface="Arial" charset="0"/>
                <a:cs typeface="Arial" charset="0"/>
              </a:defRPr>
            </a:lvl5pPr>
            <a:lvl6pPr marL="2514600" indent="-228600" eaLnBrk="0" fontAlgn="base" hangingPunct="0">
              <a:spcBef>
                <a:spcPct val="0"/>
              </a:spcBef>
              <a:spcAft>
                <a:spcPct val="0"/>
              </a:spcAft>
              <a:defRPr sz="3200">
                <a:solidFill>
                  <a:schemeClr val="bg1"/>
                </a:solidFill>
                <a:latin typeface="Arial" charset="0"/>
                <a:cs typeface="Arial" charset="0"/>
              </a:defRPr>
            </a:lvl6pPr>
            <a:lvl7pPr marL="2971800" indent="-228600" eaLnBrk="0" fontAlgn="base" hangingPunct="0">
              <a:spcBef>
                <a:spcPct val="0"/>
              </a:spcBef>
              <a:spcAft>
                <a:spcPct val="0"/>
              </a:spcAft>
              <a:defRPr sz="3200">
                <a:solidFill>
                  <a:schemeClr val="bg1"/>
                </a:solidFill>
                <a:latin typeface="Arial" charset="0"/>
                <a:cs typeface="Arial" charset="0"/>
              </a:defRPr>
            </a:lvl7pPr>
            <a:lvl8pPr marL="3429000" indent="-228600" eaLnBrk="0" fontAlgn="base" hangingPunct="0">
              <a:spcBef>
                <a:spcPct val="0"/>
              </a:spcBef>
              <a:spcAft>
                <a:spcPct val="0"/>
              </a:spcAft>
              <a:defRPr sz="3200">
                <a:solidFill>
                  <a:schemeClr val="bg1"/>
                </a:solidFill>
                <a:latin typeface="Arial" charset="0"/>
                <a:cs typeface="Arial" charset="0"/>
              </a:defRPr>
            </a:lvl8pPr>
            <a:lvl9pPr marL="3886200" indent="-228600" eaLnBrk="0" fontAlgn="base" hangingPunct="0">
              <a:spcBef>
                <a:spcPct val="0"/>
              </a:spcBef>
              <a:spcAft>
                <a:spcPct val="0"/>
              </a:spcAft>
              <a:defRPr sz="3200">
                <a:solidFill>
                  <a:schemeClr val="bg1"/>
                </a:solidFill>
                <a:latin typeface="Arial" charset="0"/>
                <a:cs typeface="Arial" charset="0"/>
              </a:defRPr>
            </a:lvl9pPr>
          </a:lstStyle>
          <a:p>
            <a:pPr eaLnBrk="1" hangingPunct="1">
              <a:spcBef>
                <a:spcPct val="50000"/>
              </a:spcBef>
              <a:buFontTx/>
              <a:buChar char="•"/>
            </a:pPr>
            <a:r>
              <a:rPr lang="en-US" sz="2000" dirty="0" smtClean="0"/>
              <a:t>The US Gulf Coast has </a:t>
            </a:r>
            <a:r>
              <a:rPr lang="en-US" sz="2000" dirty="0"/>
              <a:t>a combination of </a:t>
            </a:r>
            <a:r>
              <a:rPr lang="en-US" sz="2000" dirty="0" smtClean="0"/>
              <a:t>tourist attractions, supporting infrastructure, residential </a:t>
            </a:r>
            <a:r>
              <a:rPr lang="en-US" sz="2000" dirty="0"/>
              <a:t>and business communities </a:t>
            </a:r>
            <a:r>
              <a:rPr lang="en-US" sz="2000" dirty="0" smtClean="0"/>
              <a:t>just inland </a:t>
            </a:r>
            <a:r>
              <a:rPr lang="en-US" sz="2000" dirty="0"/>
              <a:t>and along its thriving coast </a:t>
            </a:r>
            <a:r>
              <a:rPr lang="en-US" sz="2000" dirty="0" smtClean="0"/>
              <a:t>– Katrina devastated Louisiana, Mississippi and Alabama</a:t>
            </a:r>
            <a:endParaRPr lang="en-US" sz="2000" dirty="0"/>
          </a:p>
          <a:p>
            <a:pPr eaLnBrk="1" hangingPunct="1">
              <a:spcBef>
                <a:spcPct val="50000"/>
              </a:spcBef>
              <a:buFontTx/>
              <a:buChar char="•"/>
            </a:pPr>
            <a:r>
              <a:rPr lang="en-US" sz="2000" dirty="0"/>
              <a:t>NJ has a similar mix of development.  </a:t>
            </a:r>
            <a:r>
              <a:rPr lang="en-US" sz="2000" b="1" i="1" u="sng" dirty="0"/>
              <a:t>THE DIFFERENCE?</a:t>
            </a:r>
            <a:r>
              <a:rPr lang="en-US" sz="2000" i="1" u="sng" dirty="0"/>
              <a:t> </a:t>
            </a:r>
            <a:endParaRPr lang="en-US" sz="2000" dirty="0" smtClean="0"/>
          </a:p>
          <a:p>
            <a:pPr marL="0" indent="0" eaLnBrk="1" hangingPunct="1">
              <a:spcBef>
                <a:spcPct val="50000"/>
              </a:spcBef>
              <a:buNone/>
            </a:pPr>
            <a:r>
              <a:rPr lang="en-US" sz="2000" dirty="0" smtClean="0"/>
              <a:t>New </a:t>
            </a:r>
            <a:r>
              <a:rPr lang="en-US" sz="2000" dirty="0"/>
              <a:t>Jersey has THREE TIMES the population density and </a:t>
            </a:r>
            <a:r>
              <a:rPr lang="en-US" sz="2000" b="1" i="1" u="sng" dirty="0">
                <a:solidFill>
                  <a:srgbClr val="FFFF00"/>
                </a:solidFill>
              </a:rPr>
              <a:t>even a greater proportion of critical </a:t>
            </a:r>
            <a:r>
              <a:rPr lang="en-US" sz="2000" b="1" i="1" u="sng" dirty="0" smtClean="0">
                <a:solidFill>
                  <a:srgbClr val="FFFF00"/>
                </a:solidFill>
              </a:rPr>
              <a:t>infrastructure</a:t>
            </a:r>
            <a:r>
              <a:rPr lang="en-US" sz="2000" b="0" dirty="0" smtClean="0">
                <a:solidFill>
                  <a:srgbClr val="FFFF00"/>
                </a:solidFill>
              </a:rPr>
              <a:t> – Sandy, not even a hurricane, almost equaled the damage to critical infrastructure</a:t>
            </a:r>
          </a:p>
          <a:p>
            <a:pPr marL="0" indent="0" eaLnBrk="1" hangingPunct="1">
              <a:spcBef>
                <a:spcPct val="50000"/>
              </a:spcBef>
              <a:buNone/>
            </a:pPr>
            <a:r>
              <a:rPr lang="en-US" sz="2800" b="0" dirty="0" smtClean="0">
                <a:solidFill>
                  <a:srgbClr val="FFFF00"/>
                </a:solidFill>
              </a:rPr>
              <a:t>In the end, population density drives vulnerability</a:t>
            </a:r>
            <a:endParaRPr lang="en-US" sz="2000" b="0" dirty="0">
              <a:solidFill>
                <a:srgbClr val="FFFF00"/>
              </a:solidFill>
            </a:endParaRPr>
          </a:p>
          <a:p>
            <a:pPr marL="0" indent="0" eaLnBrk="1" hangingPunct="1">
              <a:spcBef>
                <a:spcPct val="50000"/>
              </a:spcBef>
              <a:buNone/>
            </a:pPr>
            <a:endParaRPr lang="en-US" sz="2000" dirty="0">
              <a:solidFill>
                <a:srgbClr val="FFFF00"/>
              </a:solidFill>
            </a:endParaRPr>
          </a:p>
          <a:p>
            <a:pPr eaLnBrk="1" hangingPunct="1">
              <a:spcBef>
                <a:spcPct val="50000"/>
              </a:spcBef>
            </a:pPr>
            <a:endParaRPr lang="en-US" sz="2800" b="1" i="1" dirty="0"/>
          </a:p>
          <a:p>
            <a:pPr eaLnBrk="1" hangingPunct="1">
              <a:spcBef>
                <a:spcPct val="50000"/>
              </a:spcBef>
            </a:pPr>
            <a:endParaRPr lang="en-US" sz="2800" b="1" i="1" dirty="0"/>
          </a:p>
        </p:txBody>
      </p:sp>
    </p:spTree>
    <p:extLst>
      <p:ext uri="{BB962C8B-B14F-4D97-AF65-F5344CB8AC3E}">
        <p14:creationId xmlns:p14="http://schemas.microsoft.com/office/powerpoint/2010/main" val="29514190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472273" y="533400"/>
            <a:ext cx="8229600" cy="990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buNone/>
            </a:pPr>
            <a:r>
              <a:rPr lang="en-US" b="1" dirty="0" smtClean="0">
                <a:solidFill>
                  <a:schemeClr val="bg1"/>
                </a:solidFill>
              </a:rPr>
              <a:t>Preparedness befor</a:t>
            </a:r>
            <a:r>
              <a:rPr lang="en-US" dirty="0" smtClean="0">
                <a:solidFill>
                  <a:schemeClr val="bg1"/>
                </a:solidFill>
              </a:rPr>
              <a:t>e Response </a:t>
            </a:r>
            <a:endParaRPr lang="en-US" b="1" dirty="0" smtClean="0">
              <a:solidFill>
                <a:schemeClr val="bg1"/>
              </a:solidFill>
            </a:endParaRPr>
          </a:p>
        </p:txBody>
      </p:sp>
      <p:sp>
        <p:nvSpPr>
          <p:cNvPr id="4" name="Rectangle 3"/>
          <p:cNvSpPr txBox="1">
            <a:spLocks noChangeArrowheads="1"/>
          </p:cNvSpPr>
          <p:nvPr/>
        </p:nvSpPr>
        <p:spPr>
          <a:xfrm>
            <a:off x="381000" y="1524000"/>
            <a:ext cx="8229600" cy="51816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0000"/>
              </a:lnSpc>
              <a:buFont typeface="Wingdings" pitchFamily="2" charset="2"/>
              <a:buNone/>
            </a:pPr>
            <a:r>
              <a:rPr lang="en-US" sz="2800" dirty="0" smtClean="0">
                <a:solidFill>
                  <a:schemeClr val="bg1"/>
                </a:solidFill>
              </a:rPr>
              <a:t>	</a:t>
            </a:r>
            <a:r>
              <a:rPr lang="en-US" sz="2000" dirty="0" smtClean="0">
                <a:solidFill>
                  <a:schemeClr val="bg1"/>
                </a:solidFill>
              </a:rPr>
              <a:t>What's driving New Jersey’s efforts in protecting critical infrastructure and building preparedness? </a:t>
            </a:r>
          </a:p>
          <a:p>
            <a:pPr eaLnBrk="1" hangingPunct="1">
              <a:lnSpc>
                <a:spcPct val="90000"/>
              </a:lnSpc>
              <a:buFont typeface="Wingdings" pitchFamily="2" charset="2"/>
              <a:buNone/>
            </a:pPr>
            <a:endParaRPr lang="en-US" sz="2000" dirty="0" smtClean="0">
              <a:solidFill>
                <a:schemeClr val="bg1"/>
              </a:solidFill>
            </a:endParaRPr>
          </a:p>
          <a:p>
            <a:pPr lvl="1" eaLnBrk="1" hangingPunct="1">
              <a:lnSpc>
                <a:spcPct val="90000"/>
              </a:lnSpc>
              <a:buFont typeface="Wingdings" pitchFamily="2" charset="2"/>
              <a:buChar char="Ø"/>
            </a:pPr>
            <a:r>
              <a:rPr lang="en-US" sz="2000" dirty="0" smtClean="0">
                <a:solidFill>
                  <a:schemeClr val="bg1"/>
                </a:solidFill>
              </a:rPr>
              <a:t>The need to prepare and respond at levels not seen in our State</a:t>
            </a:r>
          </a:p>
          <a:p>
            <a:pPr lvl="1" eaLnBrk="1" hangingPunct="1">
              <a:lnSpc>
                <a:spcPct val="90000"/>
              </a:lnSpc>
              <a:buFont typeface="Wingdings" pitchFamily="2" charset="2"/>
              <a:buChar char="Ø"/>
            </a:pPr>
            <a:endParaRPr lang="en-US" sz="2000" dirty="0" smtClean="0">
              <a:solidFill>
                <a:schemeClr val="bg1"/>
              </a:solidFill>
            </a:endParaRPr>
          </a:p>
          <a:p>
            <a:pPr lvl="1" eaLnBrk="1" hangingPunct="1">
              <a:lnSpc>
                <a:spcPct val="90000"/>
              </a:lnSpc>
              <a:buFont typeface="Wingdings" pitchFamily="2" charset="2"/>
              <a:buChar char="Ø"/>
            </a:pPr>
            <a:r>
              <a:rPr lang="en-US" sz="2000" dirty="0" smtClean="0">
                <a:solidFill>
                  <a:schemeClr val="bg1"/>
                </a:solidFill>
              </a:rPr>
              <a:t>The need to regionalize our planning to prepare more effectively and respond by involving all levels of government and the </a:t>
            </a:r>
            <a:r>
              <a:rPr lang="en-US" sz="2000" i="1" u="sng" dirty="0" smtClean="0">
                <a:solidFill>
                  <a:schemeClr val="bg1"/>
                </a:solidFill>
              </a:rPr>
              <a:t>Private Sector</a:t>
            </a:r>
          </a:p>
          <a:p>
            <a:pPr lvl="1" eaLnBrk="1" hangingPunct="1">
              <a:lnSpc>
                <a:spcPct val="90000"/>
              </a:lnSpc>
              <a:buFont typeface="Wingdings" pitchFamily="2" charset="2"/>
              <a:buChar char="Ø"/>
            </a:pPr>
            <a:endParaRPr lang="en-US" sz="2000" i="1" u="sng" dirty="0" smtClean="0">
              <a:solidFill>
                <a:schemeClr val="bg1"/>
              </a:solidFill>
            </a:endParaRPr>
          </a:p>
          <a:p>
            <a:pPr lvl="1" eaLnBrk="1" hangingPunct="1">
              <a:lnSpc>
                <a:spcPct val="90000"/>
              </a:lnSpc>
              <a:buFont typeface="Wingdings" pitchFamily="2" charset="2"/>
              <a:buChar char="Ø"/>
            </a:pPr>
            <a:r>
              <a:rPr lang="en-US" sz="2000" dirty="0" smtClean="0">
                <a:solidFill>
                  <a:schemeClr val="bg1"/>
                </a:solidFill>
              </a:rPr>
              <a:t>The need to support county and local emergency management organizations with resources to enhance catastrophic planning</a:t>
            </a:r>
          </a:p>
          <a:p>
            <a:pPr lvl="1" eaLnBrk="1" hangingPunct="1">
              <a:lnSpc>
                <a:spcPct val="90000"/>
              </a:lnSpc>
              <a:buFont typeface="Wingdings" pitchFamily="2" charset="2"/>
              <a:buChar char="Ø"/>
            </a:pPr>
            <a:endParaRPr lang="en-US" sz="2000" dirty="0" smtClean="0">
              <a:solidFill>
                <a:schemeClr val="bg1"/>
              </a:solidFill>
            </a:endParaRPr>
          </a:p>
          <a:p>
            <a:pPr lvl="1" eaLnBrk="1" hangingPunct="1">
              <a:lnSpc>
                <a:spcPct val="90000"/>
              </a:lnSpc>
              <a:buFont typeface="Wingdings" pitchFamily="2" charset="2"/>
              <a:buChar char="Ø"/>
            </a:pPr>
            <a:r>
              <a:rPr lang="en-US" sz="2000" dirty="0" smtClean="0">
                <a:solidFill>
                  <a:schemeClr val="bg1"/>
                </a:solidFill>
              </a:rPr>
              <a:t>The recognition that planning must include the owners/operators of critical infrastructure, both public and privately owned</a:t>
            </a:r>
          </a:p>
          <a:p>
            <a:pPr lvl="1" eaLnBrk="1" hangingPunct="1">
              <a:lnSpc>
                <a:spcPct val="90000"/>
              </a:lnSpc>
              <a:buFont typeface="Wingdings" pitchFamily="2" charset="2"/>
              <a:buNone/>
            </a:pPr>
            <a:endParaRPr lang="en-US" sz="2400" dirty="0" smtClean="0">
              <a:solidFill>
                <a:schemeClr val="bg1"/>
              </a:solidFill>
            </a:endParaRPr>
          </a:p>
          <a:p>
            <a:pPr lvl="1" eaLnBrk="1" hangingPunct="1">
              <a:lnSpc>
                <a:spcPct val="90000"/>
              </a:lnSpc>
            </a:pPr>
            <a:endParaRPr lang="en-US" sz="2400" dirty="0" smtClean="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 calcmode="lin" valueType="num">
                                      <p:cBhvr additive="base">
                                        <p:cTn id="1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anim calcmode="lin" valueType="num">
                                      <p:cBhvr additive="base">
                                        <p:cTn id="1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anim calcmode="lin" valueType="num">
                                      <p:cBhvr additive="base">
                                        <p:cTn id="2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kalb.images.worldnow.com/images/20756164_BG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83" y="0"/>
            <a:ext cx="9143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606243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www.brucesussman.com/wp-content/uploads/2012/10/hurricane-sandy-landfall-forecas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84"/>
            <a:ext cx="9144000" cy="41751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200" y="4495800"/>
            <a:ext cx="7315200" cy="2456057"/>
          </a:xfrm>
          <a:prstGeom prst="rect">
            <a:avLst/>
          </a:prstGeom>
          <a:noFill/>
        </p:spPr>
        <p:txBody>
          <a:bodyPr wrap="square" rtlCol="0">
            <a:spAutoFit/>
          </a:bodyPr>
          <a:lstStyle/>
          <a:p>
            <a:pPr>
              <a:buNone/>
            </a:pPr>
            <a:r>
              <a:rPr lang="en-US" sz="3200" dirty="0" smtClean="0">
                <a:solidFill>
                  <a:schemeClr val="bg1"/>
                </a:solidFill>
                <a:latin typeface="+mn-lt"/>
              </a:rPr>
              <a:t>Category 1</a:t>
            </a:r>
          </a:p>
          <a:p>
            <a:pPr>
              <a:buNone/>
            </a:pPr>
            <a:r>
              <a:rPr lang="en-US" sz="3200" dirty="0" smtClean="0">
                <a:solidFill>
                  <a:schemeClr val="bg1"/>
                </a:solidFill>
                <a:latin typeface="+mn-lt"/>
              </a:rPr>
              <a:t>Sustained Winds 85mph / Gusts 105mph</a:t>
            </a:r>
          </a:p>
          <a:p>
            <a:pPr>
              <a:buNone/>
            </a:pPr>
            <a:r>
              <a:rPr lang="en-US" sz="3200" dirty="0" smtClean="0">
                <a:solidFill>
                  <a:schemeClr val="bg1"/>
                </a:solidFill>
                <a:latin typeface="+mn-lt"/>
              </a:rPr>
              <a:t>Storm surge &gt; 14’</a:t>
            </a:r>
            <a:r>
              <a:rPr lang="en-US" sz="3200" dirty="0">
                <a:solidFill>
                  <a:schemeClr val="bg1"/>
                </a:solidFill>
                <a:latin typeface="+mn-lt"/>
              </a:rPr>
              <a:t> </a:t>
            </a:r>
            <a:endParaRPr lang="en-US" sz="3200" dirty="0" smtClean="0">
              <a:solidFill>
                <a:schemeClr val="bg1"/>
              </a:solidFill>
              <a:latin typeface="+mn-lt"/>
            </a:endParaRPr>
          </a:p>
          <a:p>
            <a:pPr>
              <a:buNone/>
            </a:pPr>
            <a:r>
              <a:rPr lang="en-US" sz="3200" dirty="0" smtClean="0">
                <a:solidFill>
                  <a:schemeClr val="bg1"/>
                </a:solidFill>
                <a:latin typeface="+mn-lt"/>
              </a:rPr>
              <a:t>1,100 </a:t>
            </a:r>
            <a:r>
              <a:rPr lang="en-US" sz="3200" dirty="0">
                <a:solidFill>
                  <a:schemeClr val="bg1"/>
                </a:solidFill>
                <a:latin typeface="+mn-lt"/>
              </a:rPr>
              <a:t>miles wide</a:t>
            </a:r>
          </a:p>
          <a:p>
            <a:pPr>
              <a:buNone/>
            </a:pPr>
            <a:endParaRPr lang="en-US" sz="3200" dirty="0" smtClean="0">
              <a:solidFill>
                <a:schemeClr val="bg1"/>
              </a:solidFill>
              <a:latin typeface="+mn-lt"/>
            </a:endParaRPr>
          </a:p>
        </p:txBody>
      </p:sp>
    </p:spTree>
    <p:extLst>
      <p:ext uri="{BB962C8B-B14F-4D97-AF65-F5344CB8AC3E}">
        <p14:creationId xmlns:p14="http://schemas.microsoft.com/office/powerpoint/2010/main" val="202420417"/>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49554" y="152400"/>
            <a:ext cx="8229600" cy="1143000"/>
          </a:xfrm>
        </p:spPr>
        <p:txBody>
          <a:bodyPr/>
          <a:lstStyle/>
          <a:p>
            <a:pPr eaLnBrk="1" hangingPunct="1"/>
            <a:r>
              <a:rPr lang="en-US" sz="4000" b="1" dirty="0" smtClean="0">
                <a:solidFill>
                  <a:schemeClr val="bg1"/>
                </a:solidFill>
              </a:rPr>
              <a:t>MODELED</a:t>
            </a:r>
            <a:br>
              <a:rPr lang="en-US" sz="4000" b="1" dirty="0" smtClean="0">
                <a:solidFill>
                  <a:schemeClr val="bg1"/>
                </a:solidFill>
              </a:rPr>
            </a:br>
            <a:r>
              <a:rPr lang="en-US" sz="4000" b="1" dirty="0" smtClean="0">
                <a:solidFill>
                  <a:schemeClr val="bg1"/>
                </a:solidFill>
              </a:rPr>
              <a:t>Hurricane Track and Wind Profile</a:t>
            </a:r>
            <a:br>
              <a:rPr lang="en-US" sz="4000" b="1" dirty="0" smtClean="0">
                <a:solidFill>
                  <a:schemeClr val="bg1"/>
                </a:solidFill>
              </a:rPr>
            </a:br>
            <a:endParaRPr lang="en-US" sz="2400" b="1" dirty="0" smtClean="0">
              <a:solidFill>
                <a:schemeClr val="bg1"/>
              </a:solidFill>
            </a:endParaRPr>
          </a:p>
        </p:txBody>
      </p:sp>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371600"/>
            <a:ext cx="6795108" cy="525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1886269"/>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0" y="152400"/>
            <a:ext cx="9144000" cy="1143000"/>
          </a:xfrm>
        </p:spPr>
        <p:txBody>
          <a:bodyPr/>
          <a:lstStyle/>
          <a:p>
            <a:pPr eaLnBrk="1" hangingPunct="1"/>
            <a:r>
              <a:rPr lang="en-US" sz="4000" b="1" dirty="0" smtClean="0">
                <a:solidFill>
                  <a:schemeClr val="bg1"/>
                </a:solidFill>
              </a:rPr>
              <a:t>MODELED Electrical Power Failure</a:t>
            </a:r>
            <a:r>
              <a:rPr lang="en-US" sz="4000" dirty="0" smtClean="0">
                <a:solidFill>
                  <a:schemeClr val="bg1"/>
                </a:solidFill>
              </a:rPr>
              <a:t/>
            </a:r>
            <a:br>
              <a:rPr lang="en-US" sz="4000" dirty="0" smtClean="0">
                <a:solidFill>
                  <a:schemeClr val="bg1"/>
                </a:solidFill>
              </a:rPr>
            </a:br>
            <a:r>
              <a:rPr lang="en-US" sz="2400" dirty="0" smtClean="0">
                <a:solidFill>
                  <a:schemeClr val="bg1"/>
                </a:solidFill>
              </a:rPr>
              <a:t>Weeks or in some cases longer to restore power</a:t>
            </a:r>
            <a:endParaRPr lang="en-US" sz="4000" dirty="0" smtClean="0">
              <a:solidFill>
                <a:schemeClr val="bg1"/>
              </a:solidFill>
            </a:endParaRPr>
          </a:p>
        </p:txBody>
      </p:sp>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441450"/>
            <a:ext cx="6477000" cy="5004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9673371"/>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Char char="•"/>
          <a:tabLst/>
          <a:defRPr kumimoji="0" lang="en-US" sz="4000" b="1" i="0" u="none" strike="noStrike" cap="none" normalizeH="0" baseline="0" smtClean="0">
            <a:ln>
              <a:noFill/>
            </a:ln>
            <a:solidFill>
              <a:schemeClr val="tx1"/>
            </a:solidFill>
            <a:effectLst/>
            <a:latin typeface="Bookman Old Style" pitchFamily="18"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Tx/>
          <a:buSzTx/>
          <a:buFontTx/>
          <a:buChar char="•"/>
          <a:tabLst/>
          <a:defRPr kumimoji="0" lang="en-US" sz="4000" b="1" i="0" u="none" strike="noStrike" cap="none" normalizeH="0" baseline="0" smtClean="0">
            <a:ln>
              <a:noFill/>
            </a:ln>
            <a:solidFill>
              <a:schemeClr val="tx1"/>
            </a:solidFill>
            <a:effectLst/>
            <a:latin typeface="Bookman Old Style"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15126</TotalTime>
  <Words>1096</Words>
  <Application>Microsoft Office PowerPoint</Application>
  <PresentationFormat>On-screen Show (4:3)</PresentationFormat>
  <Paragraphs>139</Paragraphs>
  <Slides>26</Slides>
  <Notes>15</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Default Design</vt:lpstr>
      <vt:lpstr>  Coastal Impacts Response &amp; Resiliency    Presented by Joseph Picciano, P.E. Deputy Director for Preparedness NJ Office of Homeland Security &amp; preparedness    Big Coastal Impacts Tuesday, April 22, 2014 The Explorers Club New York, NY</vt:lpstr>
      <vt:lpstr>PowerPoint Presentation</vt:lpstr>
      <vt:lpstr>PowerPoint Presentation</vt:lpstr>
      <vt:lpstr>PowerPoint Presentation</vt:lpstr>
      <vt:lpstr>PowerPoint Presentation</vt:lpstr>
      <vt:lpstr>PowerPoint Presentation</vt:lpstr>
      <vt:lpstr>PowerPoint Presentation</vt:lpstr>
      <vt:lpstr>MODELED Hurricane Track and Wind Profile </vt:lpstr>
      <vt:lpstr>MODELED Electrical Power Failure Weeks or in some cases longer to restore power</vt:lpstr>
      <vt:lpstr>MODELED Beyond Wind --- Storm Surge </vt:lpstr>
      <vt:lpstr> Moonachie - Bergen County </vt:lpstr>
      <vt:lpstr>Keansburg - Monmouth County </vt:lpstr>
      <vt:lpstr>Seaside Heights “Think Commercial Sector Recovery”  </vt:lpstr>
      <vt:lpstr>Atlantic City  </vt:lpstr>
      <vt:lpstr>PowerPoint Presentation</vt:lpstr>
      <vt:lpstr>PowerPoint Presentation</vt:lpstr>
      <vt:lpstr>Examples of New Jersey Initiatives built on the foundation of Prevention, Protection and Resiliency</vt:lpstr>
      <vt:lpstr>Programs and Initiatives supporting Critical Infrastructure Protection and Building Resiliency in New Jersey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Company>oag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Joseph Picciano</dc:creator>
  <cp:lastModifiedBy>Joseph Picciano</cp:lastModifiedBy>
  <cp:revision>962</cp:revision>
  <dcterms:created xsi:type="dcterms:W3CDTF">2003-10-23T14:47:38Z</dcterms:created>
  <dcterms:modified xsi:type="dcterms:W3CDTF">2014-04-21T12:49:29Z</dcterms:modified>
</cp:coreProperties>
</file>