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 id="2147484327" r:id="rId2"/>
    <p:sldMasterId id="2147484341" r:id="rId3"/>
    <p:sldMasterId id="2147484353" r:id="rId4"/>
    <p:sldMasterId id="2147484365" r:id="rId5"/>
    <p:sldMasterId id="2147484379" r:id="rId6"/>
    <p:sldMasterId id="2147484381" r:id="rId7"/>
    <p:sldMasterId id="2147484383" r:id="rId8"/>
    <p:sldMasterId id="2147484386" r:id="rId9"/>
    <p:sldMasterId id="2147484389" r:id="rId10"/>
  </p:sldMasterIdLst>
  <p:notesMasterIdLst>
    <p:notesMasterId r:id="rId58"/>
  </p:notesMasterIdLst>
  <p:sldIdLst>
    <p:sldId id="406" r:id="rId11"/>
    <p:sldId id="407" r:id="rId12"/>
    <p:sldId id="410" r:id="rId13"/>
    <p:sldId id="411" r:id="rId14"/>
    <p:sldId id="409" r:id="rId15"/>
    <p:sldId id="412" r:id="rId16"/>
    <p:sldId id="456" r:id="rId17"/>
    <p:sldId id="417" r:id="rId18"/>
    <p:sldId id="413" r:id="rId19"/>
    <p:sldId id="414" r:id="rId20"/>
    <p:sldId id="415" r:id="rId21"/>
    <p:sldId id="416" r:id="rId22"/>
    <p:sldId id="432" r:id="rId23"/>
    <p:sldId id="448" r:id="rId24"/>
    <p:sldId id="450" r:id="rId25"/>
    <p:sldId id="451" r:id="rId26"/>
    <p:sldId id="452" r:id="rId27"/>
    <p:sldId id="453" r:id="rId28"/>
    <p:sldId id="454" r:id="rId29"/>
    <p:sldId id="419" r:id="rId30"/>
    <p:sldId id="459" r:id="rId31"/>
    <p:sldId id="420" r:id="rId32"/>
    <p:sldId id="421" r:id="rId33"/>
    <p:sldId id="422" r:id="rId34"/>
    <p:sldId id="426" r:id="rId35"/>
    <p:sldId id="424" r:id="rId36"/>
    <p:sldId id="425" r:id="rId37"/>
    <p:sldId id="427" r:id="rId38"/>
    <p:sldId id="428" r:id="rId39"/>
    <p:sldId id="429" r:id="rId40"/>
    <p:sldId id="433" r:id="rId41"/>
    <p:sldId id="464" r:id="rId42"/>
    <p:sldId id="465" r:id="rId43"/>
    <p:sldId id="434" r:id="rId44"/>
    <p:sldId id="437" r:id="rId45"/>
    <p:sldId id="438" r:id="rId46"/>
    <p:sldId id="439" r:id="rId47"/>
    <p:sldId id="440" r:id="rId48"/>
    <p:sldId id="441" r:id="rId49"/>
    <p:sldId id="443" r:id="rId50"/>
    <p:sldId id="461" r:id="rId51"/>
    <p:sldId id="462" r:id="rId52"/>
    <p:sldId id="463" r:id="rId53"/>
    <p:sldId id="458" r:id="rId54"/>
    <p:sldId id="460" r:id="rId55"/>
    <p:sldId id="418" r:id="rId56"/>
    <p:sldId id="430" r:id="rId57"/>
  </p:sldIdLst>
  <p:sldSz cx="9144000" cy="6858000" type="screen4x3"/>
  <p:notesSz cx="6985000" cy="9283700"/>
  <p:defaultTextStyle>
    <a:defPPr>
      <a:defRPr lang="en-US"/>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5613" indent="1588"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2813" indent="1588"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0013" indent="1588"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7213" indent="1588"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7DB2"/>
    <a:srgbClr val="235067"/>
    <a:srgbClr val="333399"/>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465" autoAdjust="0"/>
    <p:restoredTop sz="65364" autoAdjust="0"/>
  </p:normalViewPr>
  <p:slideViewPr>
    <p:cSldViewPr>
      <p:cViewPr>
        <p:scale>
          <a:sx n="70" d="100"/>
          <a:sy n="70" d="100"/>
        </p:scale>
        <p:origin x="-2022" y="-2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10" d="100"/>
          <a:sy n="110" d="100"/>
        </p:scale>
        <p:origin x="-1620" y="996"/>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C4FF5D-7A51-4D6C-B4D6-FE91A743003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89C30FCA-F5B9-4C69-88C6-A9328D69DF27}">
      <dgm:prSet phldrT="[Text]" custT="1"/>
      <dgm:spPr/>
      <dgm:t>
        <a:bodyPr/>
        <a:lstStyle/>
        <a:p>
          <a:r>
            <a:rPr lang="en-US" sz="1400" dirty="0">
              <a:solidFill>
                <a:schemeClr val="tx1"/>
              </a:solidFill>
            </a:rPr>
            <a:t>Baseline Year </a:t>
          </a:r>
          <a:r>
            <a:rPr lang="en-US" sz="1400" dirty="0" smtClean="0">
              <a:solidFill>
                <a:schemeClr val="tx1"/>
              </a:solidFill>
            </a:rPr>
            <a:t>()</a:t>
          </a:r>
          <a:endParaRPr lang="en-US" sz="1400" dirty="0">
            <a:solidFill>
              <a:schemeClr val="tx1"/>
            </a:solidFill>
          </a:endParaRPr>
        </a:p>
      </dgm:t>
    </dgm:pt>
    <dgm:pt modelId="{0D1B9B51-7B05-4364-8A03-63997A51980B}" type="parTrans" cxnId="{5E564B75-A235-4323-8F02-DE2654835799}">
      <dgm:prSet/>
      <dgm:spPr/>
      <dgm:t>
        <a:bodyPr/>
        <a:lstStyle/>
        <a:p>
          <a:endParaRPr lang="en-US" sz="2000"/>
        </a:p>
      </dgm:t>
    </dgm:pt>
    <dgm:pt modelId="{48F78428-98E9-4757-95C6-928865444A99}" type="sibTrans" cxnId="{5E564B75-A235-4323-8F02-DE2654835799}">
      <dgm:prSet/>
      <dgm:spPr/>
      <dgm:t>
        <a:bodyPr/>
        <a:lstStyle/>
        <a:p>
          <a:endParaRPr lang="en-US" sz="2000"/>
        </a:p>
      </dgm:t>
    </dgm:pt>
    <dgm:pt modelId="{320A3257-8C90-4B72-BA06-F773D945B931}">
      <dgm:prSet phldrT="[Text]" custT="1"/>
      <dgm:spPr/>
      <dgm:t>
        <a:bodyPr/>
        <a:lstStyle/>
        <a:p>
          <a:r>
            <a:rPr lang="en-US" sz="1400" u="sng" dirty="0"/>
            <a:t>Objective:</a:t>
          </a:r>
          <a:r>
            <a:rPr lang="en-US" sz="1400" u="none" dirty="0"/>
            <a:t> Research and create comprehensive list of potential IOOS providers and Intermediate users.</a:t>
          </a:r>
          <a:endParaRPr lang="en-US" sz="1400" dirty="0"/>
        </a:p>
      </dgm:t>
    </dgm:pt>
    <dgm:pt modelId="{02D71EE3-B5D2-4E40-8E97-ED4B16F7B119}" type="parTrans" cxnId="{4681593D-7A3C-40AB-B427-A78E435BEE04}">
      <dgm:prSet/>
      <dgm:spPr/>
      <dgm:t>
        <a:bodyPr/>
        <a:lstStyle/>
        <a:p>
          <a:endParaRPr lang="en-US" sz="2000"/>
        </a:p>
      </dgm:t>
    </dgm:pt>
    <dgm:pt modelId="{51A2DAFC-DFFB-4D9F-8333-235332188935}" type="sibTrans" cxnId="{4681593D-7A3C-40AB-B427-A78E435BEE04}">
      <dgm:prSet/>
      <dgm:spPr/>
      <dgm:t>
        <a:bodyPr/>
        <a:lstStyle/>
        <a:p>
          <a:endParaRPr lang="en-US" sz="2000"/>
        </a:p>
      </dgm:t>
    </dgm:pt>
    <dgm:pt modelId="{BD3A6B62-C8B9-4C21-8DFD-7100779A882B}">
      <dgm:prSet phldrT="[Text]" custT="1"/>
      <dgm:spPr>
        <a:solidFill>
          <a:schemeClr val="accent6">
            <a:lumMod val="75000"/>
          </a:schemeClr>
        </a:solidFill>
      </dgm:spPr>
      <dgm:t>
        <a:bodyPr/>
        <a:lstStyle/>
        <a:p>
          <a:r>
            <a:rPr lang="en-US" sz="1400" dirty="0" smtClean="0"/>
            <a:t>Project </a:t>
          </a:r>
          <a:r>
            <a:rPr lang="en-US" sz="1400" dirty="0"/>
            <a:t>Year </a:t>
          </a:r>
          <a:r>
            <a:rPr lang="en-US" sz="1400" dirty="0" smtClean="0"/>
            <a:t>2</a:t>
          </a:r>
          <a:endParaRPr lang="en-US" sz="1400" dirty="0"/>
        </a:p>
      </dgm:t>
    </dgm:pt>
    <dgm:pt modelId="{3EC1D9BD-6DBC-41D0-BCFE-08801AC8909B}" type="parTrans" cxnId="{98A264AF-C598-4EF9-BAFF-4AE1A13C940C}">
      <dgm:prSet/>
      <dgm:spPr/>
      <dgm:t>
        <a:bodyPr/>
        <a:lstStyle/>
        <a:p>
          <a:endParaRPr lang="en-US" sz="2000"/>
        </a:p>
      </dgm:t>
    </dgm:pt>
    <dgm:pt modelId="{05E71410-10BF-4CCE-8630-8FF3E55EA737}" type="sibTrans" cxnId="{98A264AF-C598-4EF9-BAFF-4AE1A13C940C}">
      <dgm:prSet/>
      <dgm:spPr/>
      <dgm:t>
        <a:bodyPr/>
        <a:lstStyle/>
        <a:p>
          <a:endParaRPr lang="en-US" sz="2000"/>
        </a:p>
      </dgm:t>
    </dgm:pt>
    <dgm:pt modelId="{9AB18CAE-F60C-4118-A6F7-47DC932163BD}">
      <dgm:prSet phldrT="[Text]" custT="1"/>
      <dgm:spPr/>
      <dgm:t>
        <a:bodyPr/>
        <a:lstStyle/>
        <a:p>
          <a:r>
            <a:rPr lang="en-US" sz="1400" u="sng" dirty="0"/>
            <a:t>Objective:</a:t>
          </a:r>
          <a:r>
            <a:rPr lang="en-US" sz="1400" dirty="0"/>
            <a:t> Using baseline inventory of companies, conduct initial activities to begin impact and economic analysis study.</a:t>
          </a:r>
        </a:p>
      </dgm:t>
    </dgm:pt>
    <dgm:pt modelId="{57515578-2598-4C45-B84C-0823607B0EF4}" type="parTrans" cxnId="{AD3611A4-4FBE-498C-BE55-ED52E7135675}">
      <dgm:prSet/>
      <dgm:spPr/>
      <dgm:t>
        <a:bodyPr/>
        <a:lstStyle/>
        <a:p>
          <a:endParaRPr lang="en-US" sz="2000"/>
        </a:p>
      </dgm:t>
    </dgm:pt>
    <dgm:pt modelId="{26DB2AE8-1A3C-4A48-8E42-5A83BBAC4184}" type="sibTrans" cxnId="{AD3611A4-4FBE-498C-BE55-ED52E7135675}">
      <dgm:prSet/>
      <dgm:spPr/>
      <dgm:t>
        <a:bodyPr/>
        <a:lstStyle/>
        <a:p>
          <a:endParaRPr lang="en-US" sz="2000"/>
        </a:p>
      </dgm:t>
    </dgm:pt>
    <dgm:pt modelId="{1C64D8B6-2D5C-42EA-9703-E843A32ABAB9}">
      <dgm:prSet phldrT="[Text]" custT="1"/>
      <dgm:spPr>
        <a:solidFill>
          <a:schemeClr val="accent3">
            <a:lumMod val="75000"/>
          </a:schemeClr>
        </a:solidFill>
      </dgm:spPr>
      <dgm:t>
        <a:bodyPr/>
        <a:lstStyle/>
        <a:p>
          <a:r>
            <a:rPr lang="en-US" sz="1400" dirty="0" smtClean="0">
              <a:solidFill>
                <a:schemeClr val="tx1"/>
              </a:solidFill>
            </a:rPr>
            <a:t>Project </a:t>
          </a:r>
          <a:r>
            <a:rPr lang="en-US" sz="1400" dirty="0">
              <a:solidFill>
                <a:schemeClr val="tx1"/>
              </a:solidFill>
            </a:rPr>
            <a:t>Year </a:t>
          </a:r>
          <a:r>
            <a:rPr lang="en-US" sz="1400" dirty="0" smtClean="0">
              <a:solidFill>
                <a:schemeClr val="tx1"/>
              </a:solidFill>
            </a:rPr>
            <a:t>3</a:t>
          </a:r>
          <a:endParaRPr lang="en-US" sz="1400" dirty="0">
            <a:solidFill>
              <a:schemeClr val="tx1"/>
            </a:solidFill>
          </a:endParaRPr>
        </a:p>
      </dgm:t>
    </dgm:pt>
    <dgm:pt modelId="{2EBD9C9E-EBA0-48F7-8036-AD921AAB5A20}" type="parTrans" cxnId="{F4A92693-3A30-4A85-B339-D3F4EA2B98A6}">
      <dgm:prSet/>
      <dgm:spPr/>
      <dgm:t>
        <a:bodyPr/>
        <a:lstStyle/>
        <a:p>
          <a:endParaRPr lang="en-US" sz="2000"/>
        </a:p>
      </dgm:t>
    </dgm:pt>
    <dgm:pt modelId="{1B90CC3F-58FF-49FE-8CC4-0876FDA7A86E}" type="sibTrans" cxnId="{F4A92693-3A30-4A85-B339-D3F4EA2B98A6}">
      <dgm:prSet/>
      <dgm:spPr/>
      <dgm:t>
        <a:bodyPr/>
        <a:lstStyle/>
        <a:p>
          <a:endParaRPr lang="en-US" sz="2000"/>
        </a:p>
      </dgm:t>
    </dgm:pt>
    <dgm:pt modelId="{7A42DE0D-E378-4DC9-888B-1A1A36689019}">
      <dgm:prSet phldrT="[Text]" custT="1"/>
      <dgm:spPr/>
      <dgm:t>
        <a:bodyPr/>
        <a:lstStyle/>
        <a:p>
          <a:r>
            <a:rPr lang="en-US" sz="1400" u="sng" dirty="0"/>
            <a:t>Objective:</a:t>
          </a:r>
          <a:r>
            <a:rPr lang="en-US" sz="1400" dirty="0"/>
            <a:t> Continue data collection and analysis process and produce final report.</a:t>
          </a:r>
        </a:p>
      </dgm:t>
    </dgm:pt>
    <dgm:pt modelId="{B503536B-F234-43A7-9AF9-9A28A36FE6E4}" type="parTrans" cxnId="{99991C70-EA5C-47C3-B146-2A1160A09A80}">
      <dgm:prSet/>
      <dgm:spPr/>
      <dgm:t>
        <a:bodyPr/>
        <a:lstStyle/>
        <a:p>
          <a:endParaRPr lang="en-US" sz="2000"/>
        </a:p>
      </dgm:t>
    </dgm:pt>
    <dgm:pt modelId="{A7662C72-3FEF-49D7-B525-8C4C2CF50B07}" type="sibTrans" cxnId="{99991C70-EA5C-47C3-B146-2A1160A09A80}">
      <dgm:prSet/>
      <dgm:spPr/>
      <dgm:t>
        <a:bodyPr/>
        <a:lstStyle/>
        <a:p>
          <a:endParaRPr lang="en-US" sz="2000"/>
        </a:p>
      </dgm:t>
    </dgm:pt>
    <dgm:pt modelId="{6F719CE1-FD62-49D4-B61C-78D5BAA12E5C}">
      <dgm:prSet phldrT="[Text]" custT="1"/>
      <dgm:spPr/>
      <dgm:t>
        <a:bodyPr/>
        <a:lstStyle/>
        <a:p>
          <a:r>
            <a:rPr lang="en-US" sz="1400" u="sng" dirty="0"/>
            <a:t>Deliverables:</a:t>
          </a:r>
          <a:r>
            <a:rPr lang="en-US" sz="1400" dirty="0"/>
            <a:t> Inventory of companies and methods report detailing process.</a:t>
          </a:r>
        </a:p>
      </dgm:t>
    </dgm:pt>
    <dgm:pt modelId="{66A89E9E-4072-4101-9F60-86CED7673C3F}" type="parTrans" cxnId="{2BD34F8E-B32F-4875-B467-E4C8BFFDC650}">
      <dgm:prSet/>
      <dgm:spPr/>
      <dgm:t>
        <a:bodyPr/>
        <a:lstStyle/>
        <a:p>
          <a:endParaRPr lang="en-US" sz="2000"/>
        </a:p>
      </dgm:t>
    </dgm:pt>
    <dgm:pt modelId="{8D0A3C22-A512-40BE-ABE6-97AF71726682}" type="sibTrans" cxnId="{2BD34F8E-B32F-4875-B467-E4C8BFFDC650}">
      <dgm:prSet/>
      <dgm:spPr/>
      <dgm:t>
        <a:bodyPr/>
        <a:lstStyle/>
        <a:p>
          <a:endParaRPr lang="en-US" sz="2000"/>
        </a:p>
      </dgm:t>
    </dgm:pt>
    <dgm:pt modelId="{5B38351A-430D-404E-AD7D-E2162EBFC0E0}">
      <dgm:prSet phldrT="[Text]" custT="1"/>
      <dgm:spPr/>
      <dgm:t>
        <a:bodyPr/>
        <a:lstStyle/>
        <a:p>
          <a:r>
            <a:rPr lang="en-US" sz="1400" u="sng" dirty="0"/>
            <a:t>Deliverables:</a:t>
          </a:r>
          <a:r>
            <a:rPr lang="en-US" sz="1400" dirty="0"/>
            <a:t> Updated inventory and first economic impact report.</a:t>
          </a:r>
        </a:p>
      </dgm:t>
    </dgm:pt>
    <dgm:pt modelId="{8770F707-1D51-4FDF-BB2F-BE5C6E7DEEFB}" type="sibTrans" cxnId="{0F5B93C1-1F65-4928-B4AB-DA9F0BC9A10B}">
      <dgm:prSet/>
      <dgm:spPr/>
      <dgm:t>
        <a:bodyPr/>
        <a:lstStyle/>
        <a:p>
          <a:endParaRPr lang="en-US" sz="2000"/>
        </a:p>
      </dgm:t>
    </dgm:pt>
    <dgm:pt modelId="{260DB335-C22D-44DF-8478-68CAC5381280}" type="parTrans" cxnId="{0F5B93C1-1F65-4928-B4AB-DA9F0BC9A10B}">
      <dgm:prSet/>
      <dgm:spPr/>
      <dgm:t>
        <a:bodyPr/>
        <a:lstStyle/>
        <a:p>
          <a:endParaRPr lang="en-US" sz="2000"/>
        </a:p>
      </dgm:t>
    </dgm:pt>
    <dgm:pt modelId="{3038AF75-D17E-4BF6-9397-8B0306CF4A85}">
      <dgm:prSet phldrT="[Text]" custT="1"/>
      <dgm:spPr/>
      <dgm:t>
        <a:bodyPr/>
        <a:lstStyle/>
        <a:p>
          <a:r>
            <a:rPr lang="en-US" sz="1400" u="sng" dirty="0"/>
            <a:t>Key Activities:</a:t>
          </a:r>
          <a:r>
            <a:rPr lang="en-US" sz="1400" dirty="0"/>
            <a:t> Collect information regarding required occupational job skills, training and experience, and tracking of student jobs.  Identify potential International Markets and opportunities for businesses. </a:t>
          </a:r>
        </a:p>
      </dgm:t>
    </dgm:pt>
    <dgm:pt modelId="{B787EF50-1075-4B65-9548-0871FFEBD319}" type="parTrans" cxnId="{5104F019-081C-4317-A1C5-168163DFBA20}">
      <dgm:prSet/>
      <dgm:spPr/>
      <dgm:t>
        <a:bodyPr/>
        <a:lstStyle/>
        <a:p>
          <a:endParaRPr lang="en-US" sz="2000"/>
        </a:p>
      </dgm:t>
    </dgm:pt>
    <dgm:pt modelId="{50A7243C-1EFF-4EC5-8EAD-C3113A3E4B90}" type="sibTrans" cxnId="{5104F019-081C-4317-A1C5-168163DFBA20}">
      <dgm:prSet/>
      <dgm:spPr/>
      <dgm:t>
        <a:bodyPr/>
        <a:lstStyle/>
        <a:p>
          <a:endParaRPr lang="en-US" sz="2000"/>
        </a:p>
      </dgm:t>
    </dgm:pt>
    <dgm:pt modelId="{0BF454B1-9733-4C1B-B972-0A75F93F817D}">
      <dgm:prSet phldrT="[Text]" custT="1"/>
      <dgm:spPr/>
      <dgm:t>
        <a:bodyPr/>
        <a:lstStyle/>
        <a:p>
          <a:r>
            <a:rPr lang="en-US" sz="1400" u="sng" dirty="0"/>
            <a:t>Deliverable:</a:t>
          </a:r>
          <a:r>
            <a:rPr lang="en-US" sz="1400" dirty="0"/>
            <a:t> Final report detailing all </a:t>
          </a:r>
          <a:r>
            <a:rPr lang="en-US" sz="1400" dirty="0" smtClean="0"/>
            <a:t>components </a:t>
          </a:r>
          <a:r>
            <a:rPr lang="en-US" sz="1400" dirty="0"/>
            <a:t>of the study.</a:t>
          </a:r>
        </a:p>
      </dgm:t>
    </dgm:pt>
    <dgm:pt modelId="{1B7ADEDC-C956-4C74-9282-20B3A551F2F0}" type="parTrans" cxnId="{6D926114-6DB0-4188-97A3-A9C155AECCE3}">
      <dgm:prSet/>
      <dgm:spPr/>
      <dgm:t>
        <a:bodyPr/>
        <a:lstStyle/>
        <a:p>
          <a:endParaRPr lang="en-US" sz="2000"/>
        </a:p>
      </dgm:t>
    </dgm:pt>
    <dgm:pt modelId="{B8BA619A-DD89-42B2-94B9-9175EF6B9C0A}" type="sibTrans" cxnId="{6D926114-6DB0-4188-97A3-A9C155AECCE3}">
      <dgm:prSet/>
      <dgm:spPr/>
      <dgm:t>
        <a:bodyPr/>
        <a:lstStyle/>
        <a:p>
          <a:endParaRPr lang="en-US" sz="2000"/>
        </a:p>
      </dgm:t>
    </dgm:pt>
    <dgm:pt modelId="{230CEC1B-458D-4EBA-8B3D-A5C9987CA7EC}">
      <dgm:prSet phldrT="[Text]" custT="1"/>
      <dgm:spPr/>
      <dgm:t>
        <a:bodyPr/>
        <a:lstStyle/>
        <a:p>
          <a:r>
            <a:rPr lang="en-US" sz="1400" u="sng" dirty="0"/>
            <a:t>Key Activities:</a:t>
          </a:r>
          <a:r>
            <a:rPr lang="en-US" sz="1400" dirty="0"/>
            <a:t> Design instrument and conduct interview with select employers to obtain narrative of how IOOS has impacted their </a:t>
          </a:r>
          <a:r>
            <a:rPr lang="en-US" sz="1400" dirty="0" smtClean="0"/>
            <a:t>business. Conduct preliminary analysis and create qualitative economic impact report based on employer interviews.</a:t>
          </a:r>
          <a:endParaRPr lang="en-US" sz="1400" dirty="0"/>
        </a:p>
      </dgm:t>
    </dgm:pt>
    <dgm:pt modelId="{F8E75291-5A10-4F11-8A42-148A5F98EFDC}" type="parTrans" cxnId="{5D0CA45C-6229-417C-B17C-2132C43E8AFD}">
      <dgm:prSet/>
      <dgm:spPr/>
      <dgm:t>
        <a:bodyPr/>
        <a:lstStyle/>
        <a:p>
          <a:endParaRPr lang="en-US" sz="2000"/>
        </a:p>
      </dgm:t>
    </dgm:pt>
    <dgm:pt modelId="{2D7FB061-4D59-4213-885C-11A77BCA836B}" type="sibTrans" cxnId="{5D0CA45C-6229-417C-B17C-2132C43E8AFD}">
      <dgm:prSet/>
      <dgm:spPr/>
      <dgm:t>
        <a:bodyPr/>
        <a:lstStyle/>
        <a:p>
          <a:endParaRPr lang="en-US" sz="2000"/>
        </a:p>
      </dgm:t>
    </dgm:pt>
    <dgm:pt modelId="{69A97742-4A7B-4FDC-968E-397C15FC71E3}">
      <dgm:prSet phldrT="[Text]" custT="1"/>
      <dgm:spPr/>
      <dgm:t>
        <a:bodyPr/>
        <a:lstStyle/>
        <a:p>
          <a:r>
            <a:rPr lang="en-US" sz="1400" u="sng" dirty="0" smtClean="0"/>
            <a:t>Key Activities:</a:t>
          </a:r>
          <a:r>
            <a:rPr lang="en-US" sz="1400" dirty="0" smtClean="0"/>
            <a:t>  Collect lists of potential “Providers and Intermediate Users” from multiple sources including client and stakeholders. Merge and de-duplicate lists, and research companies in order to classify within the NAICS system. </a:t>
          </a:r>
          <a:endParaRPr lang="en-US" sz="1400" dirty="0"/>
        </a:p>
      </dgm:t>
    </dgm:pt>
    <dgm:pt modelId="{AC214F51-F245-4218-841A-72A20155EE4C}" type="parTrans" cxnId="{956C8C85-58CB-4C16-9E5F-392706208825}">
      <dgm:prSet/>
      <dgm:spPr/>
      <dgm:t>
        <a:bodyPr/>
        <a:lstStyle/>
        <a:p>
          <a:endParaRPr lang="en-US" sz="2000"/>
        </a:p>
      </dgm:t>
    </dgm:pt>
    <dgm:pt modelId="{F8D9F656-4938-49DA-9E2B-7A0AC9FB3437}" type="sibTrans" cxnId="{956C8C85-58CB-4C16-9E5F-392706208825}">
      <dgm:prSet/>
      <dgm:spPr/>
      <dgm:t>
        <a:bodyPr/>
        <a:lstStyle/>
        <a:p>
          <a:endParaRPr lang="en-US" sz="2000"/>
        </a:p>
      </dgm:t>
    </dgm:pt>
    <dgm:pt modelId="{C8BB373C-36D5-4D2A-8198-02A1DF8ABCAB}" type="pres">
      <dgm:prSet presAssocID="{1FC4FF5D-7A51-4D6C-B4D6-FE91A743003A}" presName="linearFlow" presStyleCnt="0">
        <dgm:presLayoutVars>
          <dgm:dir/>
          <dgm:animLvl val="lvl"/>
          <dgm:resizeHandles val="exact"/>
        </dgm:presLayoutVars>
      </dgm:prSet>
      <dgm:spPr/>
      <dgm:t>
        <a:bodyPr/>
        <a:lstStyle/>
        <a:p>
          <a:endParaRPr lang="en-US"/>
        </a:p>
      </dgm:t>
    </dgm:pt>
    <dgm:pt modelId="{96F0F907-C6C5-4CA5-BCA3-85ECAFDCD6CB}" type="pres">
      <dgm:prSet presAssocID="{89C30FCA-F5B9-4C69-88C6-A9328D69DF27}" presName="composite" presStyleCnt="0"/>
      <dgm:spPr/>
    </dgm:pt>
    <dgm:pt modelId="{FA49A8F9-D465-4040-810C-D53AC3C5994C}" type="pres">
      <dgm:prSet presAssocID="{89C30FCA-F5B9-4C69-88C6-A9328D69DF27}" presName="parentText" presStyleLbl="alignNode1" presStyleIdx="0" presStyleCnt="3">
        <dgm:presLayoutVars>
          <dgm:chMax val="1"/>
          <dgm:bulletEnabled val="1"/>
        </dgm:presLayoutVars>
      </dgm:prSet>
      <dgm:spPr/>
      <dgm:t>
        <a:bodyPr/>
        <a:lstStyle/>
        <a:p>
          <a:endParaRPr lang="en-US"/>
        </a:p>
      </dgm:t>
    </dgm:pt>
    <dgm:pt modelId="{D448CEB4-640F-4CB7-84B4-879B6C4E46F3}" type="pres">
      <dgm:prSet presAssocID="{89C30FCA-F5B9-4C69-88C6-A9328D69DF27}" presName="descendantText" presStyleLbl="alignAcc1" presStyleIdx="0" presStyleCnt="3">
        <dgm:presLayoutVars>
          <dgm:bulletEnabled val="1"/>
        </dgm:presLayoutVars>
      </dgm:prSet>
      <dgm:spPr/>
      <dgm:t>
        <a:bodyPr/>
        <a:lstStyle/>
        <a:p>
          <a:endParaRPr lang="en-US"/>
        </a:p>
      </dgm:t>
    </dgm:pt>
    <dgm:pt modelId="{A1E0CF5C-D190-4D6D-A6DE-A4CB91318706}" type="pres">
      <dgm:prSet presAssocID="{48F78428-98E9-4757-95C6-928865444A99}" presName="sp" presStyleCnt="0"/>
      <dgm:spPr/>
    </dgm:pt>
    <dgm:pt modelId="{E0DD1750-B454-4AC1-BF94-AC2F50EB96DB}" type="pres">
      <dgm:prSet presAssocID="{BD3A6B62-C8B9-4C21-8DFD-7100779A882B}" presName="composite" presStyleCnt="0"/>
      <dgm:spPr/>
    </dgm:pt>
    <dgm:pt modelId="{12886FF9-3889-4DF9-9D40-CD940DD51EED}" type="pres">
      <dgm:prSet presAssocID="{BD3A6B62-C8B9-4C21-8DFD-7100779A882B}" presName="parentText" presStyleLbl="alignNode1" presStyleIdx="1" presStyleCnt="3">
        <dgm:presLayoutVars>
          <dgm:chMax val="1"/>
          <dgm:bulletEnabled val="1"/>
        </dgm:presLayoutVars>
      </dgm:prSet>
      <dgm:spPr/>
      <dgm:t>
        <a:bodyPr/>
        <a:lstStyle/>
        <a:p>
          <a:endParaRPr lang="en-US"/>
        </a:p>
      </dgm:t>
    </dgm:pt>
    <dgm:pt modelId="{B932D9AE-AFEF-490A-8AA3-84B68E695EAB}" type="pres">
      <dgm:prSet presAssocID="{BD3A6B62-C8B9-4C21-8DFD-7100779A882B}" presName="descendantText" presStyleLbl="alignAcc1" presStyleIdx="1" presStyleCnt="3">
        <dgm:presLayoutVars>
          <dgm:bulletEnabled val="1"/>
        </dgm:presLayoutVars>
      </dgm:prSet>
      <dgm:spPr/>
      <dgm:t>
        <a:bodyPr/>
        <a:lstStyle/>
        <a:p>
          <a:endParaRPr lang="en-US"/>
        </a:p>
      </dgm:t>
    </dgm:pt>
    <dgm:pt modelId="{26D3F532-BED0-40AD-BD16-A9EEDCA868C2}" type="pres">
      <dgm:prSet presAssocID="{05E71410-10BF-4CCE-8630-8FF3E55EA737}" presName="sp" presStyleCnt="0"/>
      <dgm:spPr/>
    </dgm:pt>
    <dgm:pt modelId="{2DC0D684-8C7A-4965-B036-38E12FDB109F}" type="pres">
      <dgm:prSet presAssocID="{1C64D8B6-2D5C-42EA-9703-E843A32ABAB9}" presName="composite" presStyleCnt="0"/>
      <dgm:spPr/>
    </dgm:pt>
    <dgm:pt modelId="{E690F047-559B-4A8E-85C2-509F8075C7B4}" type="pres">
      <dgm:prSet presAssocID="{1C64D8B6-2D5C-42EA-9703-E843A32ABAB9}" presName="parentText" presStyleLbl="alignNode1" presStyleIdx="2" presStyleCnt="3">
        <dgm:presLayoutVars>
          <dgm:chMax val="1"/>
          <dgm:bulletEnabled val="1"/>
        </dgm:presLayoutVars>
      </dgm:prSet>
      <dgm:spPr/>
      <dgm:t>
        <a:bodyPr/>
        <a:lstStyle/>
        <a:p>
          <a:endParaRPr lang="en-US"/>
        </a:p>
      </dgm:t>
    </dgm:pt>
    <dgm:pt modelId="{FB28EB52-F32F-4379-9193-CB2EE1E2B50F}" type="pres">
      <dgm:prSet presAssocID="{1C64D8B6-2D5C-42EA-9703-E843A32ABAB9}" presName="descendantText" presStyleLbl="alignAcc1" presStyleIdx="2" presStyleCnt="3">
        <dgm:presLayoutVars>
          <dgm:bulletEnabled val="1"/>
        </dgm:presLayoutVars>
      </dgm:prSet>
      <dgm:spPr/>
      <dgm:t>
        <a:bodyPr/>
        <a:lstStyle/>
        <a:p>
          <a:endParaRPr lang="en-US"/>
        </a:p>
      </dgm:t>
    </dgm:pt>
  </dgm:ptLst>
  <dgm:cxnLst>
    <dgm:cxn modelId="{4D2ED5D5-BFC9-4B5B-866D-07ADDD0012FA}" type="presOf" srcId="{1FC4FF5D-7A51-4D6C-B4D6-FE91A743003A}" destId="{C8BB373C-36D5-4D2A-8198-02A1DF8ABCAB}" srcOrd="0" destOrd="0" presId="urn:microsoft.com/office/officeart/2005/8/layout/chevron2"/>
    <dgm:cxn modelId="{5D0CA45C-6229-417C-B17C-2132C43E8AFD}" srcId="{BD3A6B62-C8B9-4C21-8DFD-7100779A882B}" destId="{230CEC1B-458D-4EBA-8B3D-A5C9987CA7EC}" srcOrd="1" destOrd="0" parTransId="{F8E75291-5A10-4F11-8A42-148A5F98EFDC}" sibTransId="{2D7FB061-4D59-4213-885C-11A77BCA836B}"/>
    <dgm:cxn modelId="{AD7D19CD-EAAD-4707-8FFB-7B9F60420C8F}" type="presOf" srcId="{69A97742-4A7B-4FDC-968E-397C15FC71E3}" destId="{D448CEB4-640F-4CB7-84B4-879B6C4E46F3}" srcOrd="0" destOrd="1" presId="urn:microsoft.com/office/officeart/2005/8/layout/chevron2"/>
    <dgm:cxn modelId="{EC929A78-94AE-474B-BCCA-C0D7A7A21F5E}" type="presOf" srcId="{320A3257-8C90-4B72-BA06-F773D945B931}" destId="{D448CEB4-640F-4CB7-84B4-879B6C4E46F3}" srcOrd="0" destOrd="0" presId="urn:microsoft.com/office/officeart/2005/8/layout/chevron2"/>
    <dgm:cxn modelId="{02ACAAC2-D3BF-4E17-A21A-4D411DB33407}" type="presOf" srcId="{3038AF75-D17E-4BF6-9397-8B0306CF4A85}" destId="{FB28EB52-F32F-4379-9193-CB2EE1E2B50F}" srcOrd="0" destOrd="1" presId="urn:microsoft.com/office/officeart/2005/8/layout/chevron2"/>
    <dgm:cxn modelId="{AD3611A4-4FBE-498C-BE55-ED52E7135675}" srcId="{BD3A6B62-C8B9-4C21-8DFD-7100779A882B}" destId="{9AB18CAE-F60C-4118-A6F7-47DC932163BD}" srcOrd="0" destOrd="0" parTransId="{57515578-2598-4C45-B84C-0823607B0EF4}" sibTransId="{26DB2AE8-1A3C-4A48-8E42-5A83BBAC4184}"/>
    <dgm:cxn modelId="{98A264AF-C598-4EF9-BAFF-4AE1A13C940C}" srcId="{1FC4FF5D-7A51-4D6C-B4D6-FE91A743003A}" destId="{BD3A6B62-C8B9-4C21-8DFD-7100779A882B}" srcOrd="1" destOrd="0" parTransId="{3EC1D9BD-6DBC-41D0-BCFE-08801AC8909B}" sibTransId="{05E71410-10BF-4CCE-8630-8FF3E55EA737}"/>
    <dgm:cxn modelId="{051CC4BA-BF77-4E15-A259-5752FF82C53D}" type="presOf" srcId="{0BF454B1-9733-4C1B-B972-0A75F93F817D}" destId="{FB28EB52-F32F-4379-9193-CB2EE1E2B50F}" srcOrd="0" destOrd="2" presId="urn:microsoft.com/office/officeart/2005/8/layout/chevron2"/>
    <dgm:cxn modelId="{6736FF5D-98AC-47B7-820A-154CC3C2C2B9}" type="presOf" srcId="{230CEC1B-458D-4EBA-8B3D-A5C9987CA7EC}" destId="{B932D9AE-AFEF-490A-8AA3-84B68E695EAB}" srcOrd="0" destOrd="1" presId="urn:microsoft.com/office/officeart/2005/8/layout/chevron2"/>
    <dgm:cxn modelId="{2BD34F8E-B32F-4875-B467-E4C8BFFDC650}" srcId="{89C30FCA-F5B9-4C69-88C6-A9328D69DF27}" destId="{6F719CE1-FD62-49D4-B61C-78D5BAA12E5C}" srcOrd="2" destOrd="0" parTransId="{66A89E9E-4072-4101-9F60-86CED7673C3F}" sibTransId="{8D0A3C22-A512-40BE-ABE6-97AF71726682}"/>
    <dgm:cxn modelId="{EC451448-4249-4C3A-A650-E7B612FC1408}" type="presOf" srcId="{9AB18CAE-F60C-4118-A6F7-47DC932163BD}" destId="{B932D9AE-AFEF-490A-8AA3-84B68E695EAB}" srcOrd="0" destOrd="0" presId="urn:microsoft.com/office/officeart/2005/8/layout/chevron2"/>
    <dgm:cxn modelId="{956C8C85-58CB-4C16-9E5F-392706208825}" srcId="{89C30FCA-F5B9-4C69-88C6-A9328D69DF27}" destId="{69A97742-4A7B-4FDC-968E-397C15FC71E3}" srcOrd="1" destOrd="0" parTransId="{AC214F51-F245-4218-841A-72A20155EE4C}" sibTransId="{F8D9F656-4938-49DA-9E2B-7A0AC9FB3437}"/>
    <dgm:cxn modelId="{4681593D-7A3C-40AB-B427-A78E435BEE04}" srcId="{89C30FCA-F5B9-4C69-88C6-A9328D69DF27}" destId="{320A3257-8C90-4B72-BA06-F773D945B931}" srcOrd="0" destOrd="0" parTransId="{02D71EE3-B5D2-4E40-8E97-ED4B16F7B119}" sibTransId="{51A2DAFC-DFFB-4D9F-8333-235332188935}"/>
    <dgm:cxn modelId="{0F5B93C1-1F65-4928-B4AB-DA9F0BC9A10B}" srcId="{BD3A6B62-C8B9-4C21-8DFD-7100779A882B}" destId="{5B38351A-430D-404E-AD7D-E2162EBFC0E0}" srcOrd="2" destOrd="0" parTransId="{260DB335-C22D-44DF-8478-68CAC5381280}" sibTransId="{8770F707-1D51-4FDF-BB2F-BE5C6E7DEEFB}"/>
    <dgm:cxn modelId="{ECC7E757-C61B-4617-8A29-C447909C3FCD}" type="presOf" srcId="{7A42DE0D-E378-4DC9-888B-1A1A36689019}" destId="{FB28EB52-F32F-4379-9193-CB2EE1E2B50F}" srcOrd="0" destOrd="0" presId="urn:microsoft.com/office/officeart/2005/8/layout/chevron2"/>
    <dgm:cxn modelId="{F4A92693-3A30-4A85-B339-D3F4EA2B98A6}" srcId="{1FC4FF5D-7A51-4D6C-B4D6-FE91A743003A}" destId="{1C64D8B6-2D5C-42EA-9703-E843A32ABAB9}" srcOrd="2" destOrd="0" parTransId="{2EBD9C9E-EBA0-48F7-8036-AD921AAB5A20}" sibTransId="{1B90CC3F-58FF-49FE-8CC4-0876FDA7A86E}"/>
    <dgm:cxn modelId="{F75E8246-3977-46F6-A5E1-A089D5607038}" type="presOf" srcId="{5B38351A-430D-404E-AD7D-E2162EBFC0E0}" destId="{B932D9AE-AFEF-490A-8AA3-84B68E695EAB}" srcOrd="0" destOrd="2" presId="urn:microsoft.com/office/officeart/2005/8/layout/chevron2"/>
    <dgm:cxn modelId="{3C3726B1-69B9-4402-8068-915D3375DAA2}" type="presOf" srcId="{1C64D8B6-2D5C-42EA-9703-E843A32ABAB9}" destId="{E690F047-559B-4A8E-85C2-509F8075C7B4}" srcOrd="0" destOrd="0" presId="urn:microsoft.com/office/officeart/2005/8/layout/chevron2"/>
    <dgm:cxn modelId="{5104F019-081C-4317-A1C5-168163DFBA20}" srcId="{1C64D8B6-2D5C-42EA-9703-E843A32ABAB9}" destId="{3038AF75-D17E-4BF6-9397-8B0306CF4A85}" srcOrd="1" destOrd="0" parTransId="{B787EF50-1075-4B65-9548-0871FFEBD319}" sibTransId="{50A7243C-1EFF-4EC5-8EAD-C3113A3E4B90}"/>
    <dgm:cxn modelId="{99991C70-EA5C-47C3-B146-2A1160A09A80}" srcId="{1C64D8B6-2D5C-42EA-9703-E843A32ABAB9}" destId="{7A42DE0D-E378-4DC9-888B-1A1A36689019}" srcOrd="0" destOrd="0" parTransId="{B503536B-F234-43A7-9AF9-9A28A36FE6E4}" sibTransId="{A7662C72-3FEF-49D7-B525-8C4C2CF50B07}"/>
    <dgm:cxn modelId="{6D926114-6DB0-4188-97A3-A9C155AECCE3}" srcId="{1C64D8B6-2D5C-42EA-9703-E843A32ABAB9}" destId="{0BF454B1-9733-4C1B-B972-0A75F93F817D}" srcOrd="2" destOrd="0" parTransId="{1B7ADEDC-C956-4C74-9282-20B3A551F2F0}" sibTransId="{B8BA619A-DD89-42B2-94B9-9175EF6B9C0A}"/>
    <dgm:cxn modelId="{8F4076D0-921B-4787-914E-26644949C560}" type="presOf" srcId="{BD3A6B62-C8B9-4C21-8DFD-7100779A882B}" destId="{12886FF9-3889-4DF9-9D40-CD940DD51EED}" srcOrd="0" destOrd="0" presId="urn:microsoft.com/office/officeart/2005/8/layout/chevron2"/>
    <dgm:cxn modelId="{77133F16-AD71-456F-8C8D-5337A2857E40}" type="presOf" srcId="{89C30FCA-F5B9-4C69-88C6-A9328D69DF27}" destId="{FA49A8F9-D465-4040-810C-D53AC3C5994C}" srcOrd="0" destOrd="0" presId="urn:microsoft.com/office/officeart/2005/8/layout/chevron2"/>
    <dgm:cxn modelId="{5E564B75-A235-4323-8F02-DE2654835799}" srcId="{1FC4FF5D-7A51-4D6C-B4D6-FE91A743003A}" destId="{89C30FCA-F5B9-4C69-88C6-A9328D69DF27}" srcOrd="0" destOrd="0" parTransId="{0D1B9B51-7B05-4364-8A03-63997A51980B}" sibTransId="{48F78428-98E9-4757-95C6-928865444A99}"/>
    <dgm:cxn modelId="{D69ABD40-B291-4CD2-B2F7-28BAC0767AE5}" type="presOf" srcId="{6F719CE1-FD62-49D4-B61C-78D5BAA12E5C}" destId="{D448CEB4-640F-4CB7-84B4-879B6C4E46F3}" srcOrd="0" destOrd="2" presId="urn:microsoft.com/office/officeart/2005/8/layout/chevron2"/>
    <dgm:cxn modelId="{726D21F9-99BB-47A4-94BE-E8322F8D046D}" type="presParOf" srcId="{C8BB373C-36D5-4D2A-8198-02A1DF8ABCAB}" destId="{96F0F907-C6C5-4CA5-BCA3-85ECAFDCD6CB}" srcOrd="0" destOrd="0" presId="urn:microsoft.com/office/officeart/2005/8/layout/chevron2"/>
    <dgm:cxn modelId="{C2983995-6626-4A79-9F29-14582D1A033E}" type="presParOf" srcId="{96F0F907-C6C5-4CA5-BCA3-85ECAFDCD6CB}" destId="{FA49A8F9-D465-4040-810C-D53AC3C5994C}" srcOrd="0" destOrd="0" presId="urn:microsoft.com/office/officeart/2005/8/layout/chevron2"/>
    <dgm:cxn modelId="{0D1D23BE-0EA9-47AE-A006-C14937096A6D}" type="presParOf" srcId="{96F0F907-C6C5-4CA5-BCA3-85ECAFDCD6CB}" destId="{D448CEB4-640F-4CB7-84B4-879B6C4E46F3}" srcOrd="1" destOrd="0" presId="urn:microsoft.com/office/officeart/2005/8/layout/chevron2"/>
    <dgm:cxn modelId="{3717CAE4-148B-4511-9170-FB2F6D218C12}" type="presParOf" srcId="{C8BB373C-36D5-4D2A-8198-02A1DF8ABCAB}" destId="{A1E0CF5C-D190-4D6D-A6DE-A4CB91318706}" srcOrd="1" destOrd="0" presId="urn:microsoft.com/office/officeart/2005/8/layout/chevron2"/>
    <dgm:cxn modelId="{0E167BE0-846F-4612-B684-95A8FF859E97}" type="presParOf" srcId="{C8BB373C-36D5-4D2A-8198-02A1DF8ABCAB}" destId="{E0DD1750-B454-4AC1-BF94-AC2F50EB96DB}" srcOrd="2" destOrd="0" presId="urn:microsoft.com/office/officeart/2005/8/layout/chevron2"/>
    <dgm:cxn modelId="{21CBFEC7-03D5-4341-97A5-3D59DADFF110}" type="presParOf" srcId="{E0DD1750-B454-4AC1-BF94-AC2F50EB96DB}" destId="{12886FF9-3889-4DF9-9D40-CD940DD51EED}" srcOrd="0" destOrd="0" presId="urn:microsoft.com/office/officeart/2005/8/layout/chevron2"/>
    <dgm:cxn modelId="{60C02E59-2D57-4381-B906-EE2F04CED31A}" type="presParOf" srcId="{E0DD1750-B454-4AC1-BF94-AC2F50EB96DB}" destId="{B932D9AE-AFEF-490A-8AA3-84B68E695EAB}" srcOrd="1" destOrd="0" presId="urn:microsoft.com/office/officeart/2005/8/layout/chevron2"/>
    <dgm:cxn modelId="{5C3FDEA1-797B-4D04-B86D-1357FCE281D3}" type="presParOf" srcId="{C8BB373C-36D5-4D2A-8198-02A1DF8ABCAB}" destId="{26D3F532-BED0-40AD-BD16-A9EEDCA868C2}" srcOrd="3" destOrd="0" presId="urn:microsoft.com/office/officeart/2005/8/layout/chevron2"/>
    <dgm:cxn modelId="{8681F9A7-6361-4DCC-8EE4-213AC3BAC86E}" type="presParOf" srcId="{C8BB373C-36D5-4D2A-8198-02A1DF8ABCAB}" destId="{2DC0D684-8C7A-4965-B036-38E12FDB109F}" srcOrd="4" destOrd="0" presId="urn:microsoft.com/office/officeart/2005/8/layout/chevron2"/>
    <dgm:cxn modelId="{06797D10-39B0-481A-867C-77065B136358}" type="presParOf" srcId="{2DC0D684-8C7A-4965-B036-38E12FDB109F}" destId="{E690F047-559B-4A8E-85C2-509F8075C7B4}" srcOrd="0" destOrd="0" presId="urn:microsoft.com/office/officeart/2005/8/layout/chevron2"/>
    <dgm:cxn modelId="{C2048D90-5BE3-43A7-92C2-6858E9272E63}" type="presParOf" srcId="{2DC0D684-8C7A-4965-B036-38E12FDB109F}" destId="{FB28EB52-F32F-4379-9193-CB2EE1E2B50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eaLnBrk="0" hangingPunct="0">
              <a:defRPr sz="1200">
                <a:latin typeface="Arial"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idx="1"/>
          </p:nvPr>
        </p:nvSpPr>
        <p:spPr>
          <a:xfrm>
            <a:off x="3956050" y="0"/>
            <a:ext cx="3027363" cy="463550"/>
          </a:xfrm>
          <a:prstGeom prst="rect">
            <a:avLst/>
          </a:prstGeom>
        </p:spPr>
        <p:txBody>
          <a:bodyPr vert="horz" wrap="square" lIns="92958" tIns="46479" rIns="92958" bIns="46479" numCol="1" anchor="t" anchorCtr="0" compatLnSpc="1">
            <a:prstTxWarp prst="textNoShape">
              <a:avLst/>
            </a:prstTxWarp>
          </a:bodyPr>
          <a:lstStyle>
            <a:lvl1pPr algn="r" eaLnBrk="0" hangingPunct="0">
              <a:defRPr sz="1200">
                <a:latin typeface="Arial" charset="0"/>
                <a:ea typeface="ＭＳ Ｐゴシック" charset="-128"/>
                <a:cs typeface="+mn-cs"/>
              </a:defRPr>
            </a:lvl1pPr>
          </a:lstStyle>
          <a:p>
            <a:pPr>
              <a:defRPr/>
            </a:pPr>
            <a:fld id="{20915B6F-E642-47E0-8C8D-8DA60C063EF5}" type="datetime1">
              <a:rPr lang="en-US"/>
              <a:pPr>
                <a:defRPr/>
              </a:pPr>
              <a:t>7/11/2014</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n-US" noProof="0" smtClean="0"/>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92958" tIns="46479" rIns="92958" bIns="4647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18563"/>
            <a:ext cx="3027363" cy="463550"/>
          </a:xfrm>
          <a:prstGeom prst="rect">
            <a:avLst/>
          </a:prstGeom>
        </p:spPr>
        <p:txBody>
          <a:bodyPr vert="horz" lIns="92958" tIns="46479" rIns="92958" bIns="46479" rtlCol="0" anchor="b"/>
          <a:lstStyle>
            <a:lvl1pPr algn="l" eaLnBrk="0" hangingPunct="0">
              <a:defRPr sz="1200">
                <a:latin typeface="Arial" charset="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eaLnBrk="0" hangingPunct="0">
              <a:defRPr sz="1200">
                <a:latin typeface="Arial" charset="0"/>
                <a:ea typeface="ＭＳ Ｐゴシック" charset="-128"/>
                <a:cs typeface="+mn-cs"/>
              </a:defRPr>
            </a:lvl1pPr>
          </a:lstStyle>
          <a:p>
            <a:pPr>
              <a:defRPr/>
            </a:pPr>
            <a:fld id="{8D870BCF-AFB0-48F4-98A0-E04BBDE48FDC}" type="slidenum">
              <a:rPr lang="en-US"/>
              <a:pPr>
                <a:defRPr/>
              </a:pPr>
              <a:t>‹#›</a:t>
            </a:fld>
            <a:endParaRPr lang="en-US"/>
          </a:p>
        </p:txBody>
      </p:sp>
    </p:spTree>
    <p:extLst>
      <p:ext uri="{BB962C8B-B14F-4D97-AF65-F5344CB8AC3E}">
        <p14:creationId xmlns:p14="http://schemas.microsoft.com/office/powerpoint/2010/main" val="1564536021"/>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defRPr sz="1200" kern="1200">
        <a:solidFill>
          <a:schemeClr val="tx1"/>
        </a:solidFill>
        <a:latin typeface="+mn-lt"/>
        <a:ea typeface="ＭＳ Ｐゴシック" charset="-128"/>
        <a:cs typeface="+mn-cs"/>
      </a:defRPr>
    </a:lvl1pPr>
    <a:lvl2pPr marL="455613" algn="l" defTabSz="455613"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2813" algn="l" defTabSz="455613"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0013" algn="l" defTabSz="455613"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7213" algn="l" defTabSz="455613"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5674" algn="l" defTabSz="457135" rtl="0" eaLnBrk="1" latinLnBrk="0" hangingPunct="1">
      <a:defRPr sz="1200" kern="1200">
        <a:solidFill>
          <a:schemeClr val="tx1"/>
        </a:solidFill>
        <a:latin typeface="+mn-lt"/>
        <a:ea typeface="+mn-ea"/>
        <a:cs typeface="+mn-cs"/>
      </a:defRPr>
    </a:lvl6pPr>
    <a:lvl7pPr marL="2742809" algn="l" defTabSz="457135" rtl="0" eaLnBrk="1" latinLnBrk="0" hangingPunct="1">
      <a:defRPr sz="1200" kern="1200">
        <a:solidFill>
          <a:schemeClr val="tx1"/>
        </a:solidFill>
        <a:latin typeface="+mn-lt"/>
        <a:ea typeface="+mn-ea"/>
        <a:cs typeface="+mn-cs"/>
      </a:defRPr>
    </a:lvl7pPr>
    <a:lvl8pPr marL="3199944" algn="l" defTabSz="457135" rtl="0" eaLnBrk="1" latinLnBrk="0" hangingPunct="1">
      <a:defRPr sz="1200" kern="1200">
        <a:solidFill>
          <a:schemeClr val="tx1"/>
        </a:solidFill>
        <a:latin typeface="+mn-lt"/>
        <a:ea typeface="+mn-ea"/>
        <a:cs typeface="+mn-cs"/>
      </a:defRPr>
    </a:lvl8pPr>
    <a:lvl9pPr marL="3657078" algn="l" defTabSz="45713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earthobservations.or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ioos.gov/"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ＭＳ Ｐゴシック"/>
                <a:cs typeface="ＭＳ Ｐゴシック"/>
              </a:defRPr>
            </a:lvl1pPr>
            <a:lvl2pPr marL="742950" indent="-285750" eaLnBrk="0" hangingPunct="0">
              <a:defRPr sz="2400">
                <a:solidFill>
                  <a:schemeClr val="tx1"/>
                </a:solidFill>
                <a:latin typeface="Arial" pitchFamily="34" charset="0"/>
                <a:ea typeface="ＭＳ Ｐゴシック"/>
                <a:cs typeface="ＭＳ Ｐゴシック"/>
              </a:defRPr>
            </a:lvl2pPr>
            <a:lvl3pPr marL="1143000" indent="-228600" eaLnBrk="0" hangingPunct="0">
              <a:defRPr sz="2400">
                <a:solidFill>
                  <a:schemeClr val="tx1"/>
                </a:solidFill>
                <a:latin typeface="Arial" pitchFamily="34" charset="0"/>
                <a:ea typeface="ＭＳ Ｐゴシック"/>
                <a:cs typeface="ＭＳ Ｐゴシック"/>
              </a:defRPr>
            </a:lvl3pPr>
            <a:lvl4pPr marL="1600200" indent="-228600" eaLnBrk="0" hangingPunct="0">
              <a:defRPr sz="2400">
                <a:solidFill>
                  <a:schemeClr val="tx1"/>
                </a:solidFill>
                <a:latin typeface="Arial" pitchFamily="34" charset="0"/>
                <a:ea typeface="ＭＳ Ｐゴシック"/>
                <a:cs typeface="ＭＳ Ｐゴシック"/>
              </a:defRPr>
            </a:lvl4pPr>
            <a:lvl5pPr marL="2057400" indent="-228600" eaLnBrk="0" hangingPunct="0">
              <a:defRPr sz="2400">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fld id="{86A02DE5-414E-4981-ABCA-F173153C01B0}" type="slidenum">
              <a:rPr lang="en-US" sz="1200" smtClean="0">
                <a:solidFill>
                  <a:prstClr val="black"/>
                </a:solidFill>
              </a:rPr>
              <a:pPr/>
              <a:t>1</a:t>
            </a:fld>
            <a:endParaRPr lang="en-US" sz="1200" smtClean="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A67C220-3110-4C6F-A901-15B97CECEF53}" type="slidenum">
              <a:rPr lang="en-US" smtClean="0">
                <a:solidFill>
                  <a:prstClr val="black"/>
                </a:solidFill>
              </a:rPr>
              <a:pPr/>
              <a:t>10</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a:defRPr/>
            </a:pPr>
            <a:r>
              <a:rPr lang="en-US" sz="1300" dirty="0">
                <a:cs typeface="Arial" pitchFamily="34" charset="0"/>
              </a:rPr>
              <a:t>Response to DWH showed that the IOOS business model, although complex, can delivery capacity in a crisis and in an organized fashion.</a:t>
            </a:r>
          </a:p>
          <a:p>
            <a:pPr>
              <a:defRPr/>
            </a:pPr>
            <a:endParaRPr lang="en-US" sz="1300" dirty="0">
              <a:cs typeface="Arial" pitchFamily="34" charset="0"/>
            </a:endParaRPr>
          </a:p>
          <a:p>
            <a:pPr>
              <a:defRPr/>
            </a:pPr>
            <a:r>
              <a:rPr lang="en-US" sz="1300" dirty="0">
                <a:cs typeface="Arial" pitchFamily="34" charset="0"/>
              </a:rPr>
              <a:t>With the stand up of the US IOOS program within NOAA and the leadership we bring to make the non-Federal component  a cohesive structure of Regional Coastal Ocean Observing Systems, the US IOOS DWH response provided: </a:t>
            </a:r>
          </a:p>
          <a:p>
            <a:pPr>
              <a:buFont typeface="Arial" pitchFamily="34" charset="0"/>
              <a:buChar char="•"/>
              <a:defRPr/>
            </a:pPr>
            <a:r>
              <a:rPr lang="en-US" sz="1300" dirty="0">
                <a:cs typeface="Arial" pitchFamily="34" charset="0"/>
              </a:rPr>
              <a:t> 7 of 9 gliders provided from 5 US IOOS Regions, industry partnership</a:t>
            </a:r>
          </a:p>
          <a:p>
            <a:pPr>
              <a:buFont typeface="Arial" pitchFamily="34" charset="0"/>
              <a:buChar char="•"/>
              <a:defRPr/>
            </a:pPr>
            <a:r>
              <a:rPr lang="en-US" sz="1300" dirty="0">
                <a:cs typeface="Arial" pitchFamily="34" charset="0"/>
              </a:rPr>
              <a:t> HF Radar capability reestablished in northern Gulf of Mexico, east of Louisiana ‘bird’s foot’; made feasible by collaborative partnerships built over years across US IOOS</a:t>
            </a:r>
          </a:p>
          <a:p>
            <a:pPr>
              <a:buFont typeface="Arial" pitchFamily="34" charset="0"/>
              <a:buChar char="•"/>
              <a:defRPr/>
            </a:pPr>
            <a:r>
              <a:rPr lang="en-US" sz="1300" dirty="0">
                <a:cs typeface="Arial" pitchFamily="34" charset="0"/>
              </a:rPr>
              <a:t> HF Radar data automatically ingested into NOAA’s Oil Trajectory Model  because of standard data formats</a:t>
            </a:r>
          </a:p>
          <a:p>
            <a:pPr>
              <a:buFont typeface="Arial" pitchFamily="34" charset="0"/>
              <a:buChar char="•"/>
              <a:defRPr/>
            </a:pPr>
            <a:r>
              <a:rPr lang="en-US" sz="1300" dirty="0">
                <a:cs typeface="Arial" pitchFamily="34" charset="0"/>
              </a:rPr>
              <a:t> Three-dimensional, high-resolution ocean circulation model</a:t>
            </a:r>
          </a:p>
          <a:p>
            <a:pPr>
              <a:buFont typeface="Arial" pitchFamily="34" charset="0"/>
              <a:buChar char="•"/>
              <a:defRPr/>
            </a:pPr>
            <a:r>
              <a:rPr lang="en-US" sz="1300" dirty="0">
                <a:cs typeface="Arial" pitchFamily="34" charset="0"/>
              </a:rPr>
              <a:t> Support to the Unified Command Structure, including personnel</a:t>
            </a:r>
          </a:p>
          <a:p>
            <a:pPr>
              <a:buFont typeface="Arial" pitchFamily="34" charset="0"/>
              <a:buChar char="•"/>
              <a:defRPr/>
            </a:pPr>
            <a:r>
              <a:rPr lang="en-US" sz="1300" dirty="0">
                <a:cs typeface="Arial" pitchFamily="34" charset="0"/>
              </a:rPr>
              <a:t> Stand up of the sub-surface monitoring unit.</a:t>
            </a:r>
          </a:p>
          <a:p>
            <a:pPr>
              <a:defRPr/>
            </a:pPr>
            <a:r>
              <a:rPr lang="en-US" sz="1300" dirty="0">
                <a:cs typeface="Arial" pitchFamily="34" charset="0"/>
              </a:rPr>
              <a:t>2 important take </a:t>
            </a:r>
            <a:r>
              <a:rPr lang="en-US" sz="1300" dirty="0" err="1">
                <a:cs typeface="Arial" pitchFamily="34" charset="0"/>
              </a:rPr>
              <a:t>aways</a:t>
            </a:r>
            <a:r>
              <a:rPr lang="en-US" sz="1300" dirty="0">
                <a:cs typeface="Arial" pitchFamily="34" charset="0"/>
              </a:rPr>
              <a:t> that made this successful:</a:t>
            </a:r>
          </a:p>
          <a:p>
            <a:pPr>
              <a:defRPr/>
            </a:pPr>
            <a:r>
              <a:rPr lang="en-US" sz="1300" dirty="0">
                <a:cs typeface="Arial" pitchFamily="34" charset="0"/>
              </a:rPr>
              <a:t>We had worked many years prior with the designated Federal agencies so that the data was already being used in the official models</a:t>
            </a:r>
          </a:p>
          <a:p>
            <a:pPr>
              <a:defRPr/>
            </a:pPr>
            <a:r>
              <a:rPr lang="en-US" sz="1300" dirty="0">
                <a:cs typeface="Arial" pitchFamily="34" charset="0"/>
              </a:rPr>
              <a:t>By having this partnership, linked through a Federal Agency we were able to understand how to check into the official crisis response infrastructure and therefore we were helpful and did not get in the way.</a:t>
            </a:r>
          </a:p>
          <a:p>
            <a:pPr>
              <a:defRPr/>
            </a:pPr>
            <a:endParaRPr lang="en-US" sz="1300" dirty="0">
              <a:cs typeface="Arial" pitchFamily="34" charset="0"/>
            </a:endParaRPr>
          </a:p>
          <a:p>
            <a:pPr>
              <a:buFont typeface="Arial" pitchFamily="34" charset="0"/>
              <a:buChar char="•"/>
              <a:defRPr/>
            </a:pPr>
            <a:endParaRPr lang="en-US" sz="1300" dirty="0">
              <a:cs typeface="Arial" pitchFamily="34" charset="0"/>
            </a:endParaRPr>
          </a:p>
          <a:p>
            <a:pPr>
              <a:buFont typeface="Arial" pitchFamily="34" charset="0"/>
              <a:buChar char="•"/>
              <a:defRPr/>
            </a:pPr>
            <a:endParaRPr lang="en-US" dirty="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631628-4F0C-4691-BC4E-E2DF37482FA8}" type="slidenum">
              <a:rPr lang="en-US">
                <a:solidFill>
                  <a:srgbClr val="000000"/>
                </a:solidFill>
              </a:rPr>
              <a:pPr fontAlgn="base">
                <a:spcBef>
                  <a:spcPct val="0"/>
                </a:spcBef>
                <a:spcAft>
                  <a:spcPct val="0"/>
                </a:spcAft>
              </a:pPr>
              <a:t>11</a:t>
            </a:fld>
            <a:endParaRPr 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D870BCF-AFB0-48F4-98A0-E04BBDE48FDC}" type="slidenum">
              <a:rPr lang="en-US" smtClean="0"/>
              <a:pPr>
                <a:defRPr/>
              </a:pPr>
              <a:t>12</a:t>
            </a:fld>
            <a:endParaRPr lang="en-US"/>
          </a:p>
        </p:txBody>
      </p:sp>
    </p:spTree>
    <p:extLst>
      <p:ext uri="{BB962C8B-B14F-4D97-AF65-F5344CB8AC3E}">
        <p14:creationId xmlns:p14="http://schemas.microsoft.com/office/powerpoint/2010/main" val="1699538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CC90C5-C88C-484B-8B5E-A2C5949EC3DD}" type="slidenum">
              <a:rPr lang="en-US"/>
              <a:pPr/>
              <a:t>13</a:t>
            </a:fld>
            <a:endParaRPr lang="en-US" dirty="0"/>
          </a:p>
        </p:txBody>
      </p:sp>
      <p:sp>
        <p:nvSpPr>
          <p:cNvPr id="137218" name="Rectangle 2"/>
          <p:cNvSpPr>
            <a:spLocks noGrp="1" noRot="1" noChangeAspect="1" noChangeArrowheads="1" noTextEdit="1"/>
          </p:cNvSpPr>
          <p:nvPr>
            <p:ph type="sldImg"/>
          </p:nvPr>
        </p:nvSpPr>
        <p:spPr>
          <a:xfrm>
            <a:off x="1173163" y="696913"/>
            <a:ext cx="4641850" cy="3481387"/>
          </a:xfrm>
          <a:ln/>
        </p:spPr>
      </p:sp>
      <p:sp>
        <p:nvSpPr>
          <p:cNvPr id="137219" name="Rectangle 3"/>
          <p:cNvSpPr>
            <a:spLocks noGrp="1" noChangeArrowheads="1"/>
          </p:cNvSpPr>
          <p:nvPr>
            <p:ph type="body" idx="1"/>
          </p:nvPr>
        </p:nvSpPr>
        <p:spPr>
          <a:xfrm>
            <a:off x="929717" y="4409758"/>
            <a:ext cx="5125567" cy="4177665"/>
          </a:xfrm>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xfrm>
            <a:off x="698500" y="4185275"/>
            <a:ext cx="5588000" cy="4402148"/>
          </a:xfrm>
          <a:noFill/>
        </p:spPr>
        <p:txBody>
          <a:bodyPr>
            <a:noAutofit/>
          </a:bodyPr>
          <a:lstStyle/>
          <a:p>
            <a:r>
              <a:rPr lang="en-US" sz="2000" dirty="0">
                <a:latin typeface="Arial" charset="0"/>
              </a:rPr>
              <a:t>Examples of applications from these assets – hyperlinks to SCCOOS website imbedded in tags</a:t>
            </a:r>
          </a:p>
          <a:p>
            <a:endParaRPr lang="en-US" sz="2000" dirty="0">
              <a:latin typeface="Arial" charset="0"/>
            </a:endParaRPr>
          </a:p>
          <a:p>
            <a:r>
              <a:rPr lang="en-US" sz="2000" dirty="0">
                <a:latin typeface="Arial" charset="0"/>
              </a:rPr>
              <a:t>Gliders – El Niño index</a:t>
            </a:r>
          </a:p>
          <a:p>
            <a:r>
              <a:rPr lang="en-US" sz="2000" dirty="0">
                <a:latin typeface="Arial" charset="0"/>
              </a:rPr>
              <a:t>HFR – Tijuana Plume tracker</a:t>
            </a:r>
          </a:p>
          <a:p>
            <a:r>
              <a:rPr lang="en-US" sz="2000" dirty="0">
                <a:latin typeface="Arial" charset="0"/>
              </a:rPr>
              <a:t>Shore Stations – Is a part of the longest time series in the pacific rim</a:t>
            </a:r>
          </a:p>
          <a:p>
            <a:r>
              <a:rPr lang="en-US" sz="2000" dirty="0">
                <a:latin typeface="Arial" charset="0"/>
              </a:rPr>
              <a:t>Cruises – Seabird Reports</a:t>
            </a:r>
          </a:p>
          <a:p>
            <a:r>
              <a:rPr lang="en-US" sz="2000" dirty="0">
                <a:latin typeface="Arial" charset="0"/>
              </a:rPr>
              <a:t>ROMS model – Subsurface modeling and point source profiles</a:t>
            </a:r>
          </a:p>
          <a:p>
            <a:r>
              <a:rPr lang="en-US" sz="2000" dirty="0">
                <a:latin typeface="Arial" charset="0"/>
              </a:rPr>
              <a:t>HABS – Coordinated HABs monitoring throughout California (partnership with </a:t>
            </a:r>
            <a:r>
              <a:rPr lang="en-US" sz="2000" dirty="0" err="1">
                <a:latin typeface="Arial" charset="0"/>
              </a:rPr>
              <a:t>CeNCOOS</a:t>
            </a:r>
            <a:r>
              <a:rPr lang="en-US" sz="2000" dirty="0">
                <a:latin typeface="Arial" charset="0"/>
              </a:rPr>
              <a:t>)</a:t>
            </a:r>
          </a:p>
        </p:txBody>
      </p:sp>
      <p:sp>
        <p:nvSpPr>
          <p:cNvPr id="75780" name="Slide Number Placeholder 3"/>
          <p:cNvSpPr>
            <a:spLocks noGrp="1"/>
          </p:cNvSpPr>
          <p:nvPr>
            <p:ph type="sldNum" sz="quarter" idx="5"/>
          </p:nvPr>
        </p:nvSpPr>
        <p:spPr>
          <a:noFill/>
          <a:ln>
            <a:miter lim="800000"/>
            <a:headEnd/>
            <a:tailEnd/>
          </a:ln>
        </p:spPr>
        <p:txBody>
          <a:bodyPr/>
          <a:lstStyle/>
          <a:p>
            <a:fld id="{7BA911C2-30C9-4A40-8538-4672A1951572}" type="slidenum">
              <a:rPr lang="en-US" smtClean="0">
                <a:solidFill>
                  <a:prstClr val="black"/>
                </a:solidFill>
                <a:latin typeface="Arial" charset="0"/>
              </a:rPr>
              <a:pPr/>
              <a:t>14</a:t>
            </a:fld>
            <a:endParaRPr lang="en-US" smtClean="0">
              <a:solidFill>
                <a:prstClr val="black"/>
              </a:solidFill>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Combined the ports of Los Angeles/Long Beach are the 5</a:t>
            </a:r>
            <a:r>
              <a:rPr lang="en-US" altLang="en-US" baseline="30000" smtClean="0"/>
              <a:t>th</a:t>
            </a:r>
            <a:r>
              <a:rPr lang="en-US" altLang="en-US" smtClean="0"/>
              <a:t> largest in the world.</a:t>
            </a:r>
          </a:p>
          <a:p>
            <a:pPr eaLnBrk="1" hangingPunct="1"/>
            <a:r>
              <a:rPr lang="en-US" altLang="en-US" smtClean="0"/>
              <a:t>Over the last decade, the Los Angeles Pilots have safely completed more than 52,000 vessel movements.</a:t>
            </a:r>
          </a:p>
          <a:p>
            <a:pPr eaLnBrk="1" hangingPunct="1"/>
            <a:r>
              <a:rPr lang="en-US" altLang="en-US" smtClean="0"/>
              <a:t>Last year, Long Beach Pilots made approximately 8,000 ship moves.</a:t>
            </a:r>
          </a:p>
          <a:p>
            <a:pPr eaLnBrk="1" hangingPunct="1"/>
            <a:endParaRPr lang="en-US" altLang="en-US" smtClean="0"/>
          </a:p>
          <a:p>
            <a:r>
              <a:rPr lang="en-US" altLang="en-US" smtClean="0"/>
              <a:t>Operational Stakeholders </a:t>
            </a:r>
          </a:p>
          <a:p>
            <a:r>
              <a:rPr lang="en-US" altLang="en-US" smtClean="0"/>
              <a:t>Suggestions for MOP </a:t>
            </a:r>
          </a:p>
          <a:p>
            <a:r>
              <a:rPr lang="en-US" altLang="en-US" smtClean="0"/>
              <a:t>output</a:t>
            </a:r>
          </a:p>
          <a:p>
            <a:pPr eaLnBrk="1" hangingPunct="1"/>
            <a:endParaRPr lang="en-US" altLang="en-US" smtClean="0"/>
          </a:p>
          <a:p>
            <a:pPr eaLnBrk="1" hangingPunct="1"/>
            <a:r>
              <a:rPr lang="en-US" altLang="en-US" smtClean="0"/>
              <a:t>Since 2000, more than 6 million</a:t>
            </a:r>
            <a:br>
              <a:rPr lang="en-US" altLang="en-US" smtClean="0"/>
            </a:br>
            <a:r>
              <a:rPr lang="en-US" altLang="en-US" smtClean="0"/>
              <a:t>passengers have visited </a:t>
            </a:r>
            <a:br>
              <a:rPr lang="en-US" altLang="en-US" smtClean="0"/>
            </a:br>
            <a:r>
              <a:rPr lang="en-US" altLang="en-US" smtClean="0"/>
              <a:t>Catalina Island through the</a:t>
            </a:r>
            <a:br>
              <a:rPr lang="en-US" altLang="en-US" smtClean="0"/>
            </a:br>
            <a:r>
              <a:rPr lang="en-US" altLang="en-US" smtClean="0"/>
              <a:t>Port of LA. </a:t>
            </a:r>
          </a:p>
          <a:p>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55283" indent="-290493">
              <a:defRPr>
                <a:solidFill>
                  <a:schemeClr val="tx1"/>
                </a:solidFill>
                <a:latin typeface="Arial" charset="0"/>
              </a:defRPr>
            </a:lvl2pPr>
            <a:lvl3pPr marL="1161974" indent="-232395">
              <a:defRPr>
                <a:solidFill>
                  <a:schemeClr val="tx1"/>
                </a:solidFill>
                <a:latin typeface="Arial" charset="0"/>
              </a:defRPr>
            </a:lvl3pPr>
            <a:lvl4pPr marL="1626763" indent="-232395">
              <a:defRPr>
                <a:solidFill>
                  <a:schemeClr val="tx1"/>
                </a:solidFill>
                <a:latin typeface="Arial" charset="0"/>
              </a:defRPr>
            </a:lvl4pPr>
            <a:lvl5pPr marL="2091553" indent="-232395">
              <a:defRPr>
                <a:solidFill>
                  <a:schemeClr val="tx1"/>
                </a:solidFill>
                <a:latin typeface="Arial" charset="0"/>
              </a:defRPr>
            </a:lvl5pPr>
            <a:lvl6pPr marL="2556342" indent="-232395" eaLnBrk="0" fontAlgn="base" hangingPunct="0">
              <a:spcBef>
                <a:spcPct val="0"/>
              </a:spcBef>
              <a:spcAft>
                <a:spcPct val="0"/>
              </a:spcAft>
              <a:defRPr>
                <a:solidFill>
                  <a:schemeClr val="tx1"/>
                </a:solidFill>
                <a:latin typeface="Arial" charset="0"/>
              </a:defRPr>
            </a:lvl6pPr>
            <a:lvl7pPr marL="3021132" indent="-232395" eaLnBrk="0" fontAlgn="base" hangingPunct="0">
              <a:spcBef>
                <a:spcPct val="0"/>
              </a:spcBef>
              <a:spcAft>
                <a:spcPct val="0"/>
              </a:spcAft>
              <a:defRPr>
                <a:solidFill>
                  <a:schemeClr val="tx1"/>
                </a:solidFill>
                <a:latin typeface="Arial" charset="0"/>
              </a:defRPr>
            </a:lvl7pPr>
            <a:lvl8pPr marL="3485921" indent="-232395" eaLnBrk="0" fontAlgn="base" hangingPunct="0">
              <a:spcBef>
                <a:spcPct val="0"/>
              </a:spcBef>
              <a:spcAft>
                <a:spcPct val="0"/>
              </a:spcAft>
              <a:defRPr>
                <a:solidFill>
                  <a:schemeClr val="tx1"/>
                </a:solidFill>
                <a:latin typeface="Arial" charset="0"/>
              </a:defRPr>
            </a:lvl8pPr>
            <a:lvl9pPr marL="3950711" indent="-232395" eaLnBrk="0" fontAlgn="base" hangingPunct="0">
              <a:spcBef>
                <a:spcPct val="0"/>
              </a:spcBef>
              <a:spcAft>
                <a:spcPct val="0"/>
              </a:spcAft>
              <a:defRPr>
                <a:solidFill>
                  <a:schemeClr val="tx1"/>
                </a:solidFill>
                <a:latin typeface="Arial" charset="0"/>
              </a:defRPr>
            </a:lvl9pPr>
          </a:lstStyle>
          <a:p>
            <a:fld id="{E230E52F-37A9-4343-961A-08EE3415555E}" type="slidenum">
              <a:rPr lang="en-US" altLang="en-US" smtClean="0">
                <a:solidFill>
                  <a:prstClr val="black"/>
                </a:solidFill>
              </a:rPr>
              <a:pPr/>
              <a:t>16</a:t>
            </a:fld>
            <a:endParaRPr lang="en-US" altLang="en-US" smtClean="0">
              <a:solidFill>
                <a:prstClr val="black"/>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2047875" y="381000"/>
            <a:ext cx="3043238" cy="2281238"/>
          </a:xfrm>
          <a:ln/>
        </p:spPr>
      </p:sp>
      <p:sp>
        <p:nvSpPr>
          <p:cNvPr id="82947" name="Rectangle 3"/>
          <p:cNvSpPr>
            <a:spLocks noGrp="1" noChangeArrowheads="1"/>
          </p:cNvSpPr>
          <p:nvPr>
            <p:ph type="body" idx="1"/>
          </p:nvPr>
        </p:nvSpPr>
        <p:spPr>
          <a:xfrm>
            <a:off x="698500" y="2739452"/>
            <a:ext cx="5588000" cy="6087673"/>
          </a:xfrm>
          <a:noFill/>
        </p:spPr>
        <p:txBody>
          <a:bodyPr>
            <a:normAutofit fontScale="92500" lnSpcReduction="10000"/>
          </a:bodyPr>
          <a:lstStyle/>
          <a:p>
            <a:r>
              <a:rPr lang="en-US" sz="1600" dirty="0">
                <a:latin typeface="Arial" charset="0"/>
              </a:rPr>
              <a:t>SCCOOS &amp; </a:t>
            </a:r>
            <a:r>
              <a:rPr lang="en-US" sz="1600" dirty="0" err="1">
                <a:latin typeface="Arial" charset="0"/>
              </a:rPr>
              <a:t>CeNCOOS</a:t>
            </a:r>
            <a:r>
              <a:rPr lang="en-US" sz="1600" dirty="0">
                <a:latin typeface="Arial" charset="0"/>
              </a:rPr>
              <a:t> support HAB detection/monitoring in CA</a:t>
            </a:r>
          </a:p>
          <a:p>
            <a:endParaRPr lang="en-US" sz="1600" dirty="0">
              <a:latin typeface="Arial" charset="0"/>
            </a:endParaRPr>
          </a:p>
          <a:p>
            <a:r>
              <a:rPr lang="en-US" sz="1600" dirty="0">
                <a:latin typeface="Arial" charset="0"/>
              </a:rPr>
              <a:t>Now we do work together and we are able to track the flow of the blooms</a:t>
            </a:r>
          </a:p>
          <a:p>
            <a:pPr>
              <a:buFontTx/>
              <a:buChar char="-"/>
            </a:pPr>
            <a:r>
              <a:rPr lang="en-US" sz="1600" dirty="0">
                <a:latin typeface="Arial" charset="0"/>
              </a:rPr>
              <a:t> Samples taken from 8 piers (La Jolla to Santa Cruz)</a:t>
            </a:r>
          </a:p>
          <a:p>
            <a:pPr>
              <a:buFontTx/>
              <a:buChar char="-"/>
            </a:pPr>
            <a:r>
              <a:rPr lang="en-US" sz="1600" dirty="0">
                <a:latin typeface="Arial" charset="0"/>
              </a:rPr>
              <a:t> Most concerning is </a:t>
            </a:r>
            <a:r>
              <a:rPr lang="en-US" sz="1600" dirty="0" err="1">
                <a:latin typeface="Arial" charset="0"/>
              </a:rPr>
              <a:t>Psuedo-nitzschia</a:t>
            </a:r>
            <a:r>
              <a:rPr lang="en-US" sz="1600" dirty="0">
                <a:latin typeface="Arial" charset="0"/>
              </a:rPr>
              <a:t> (paralytic shellfish </a:t>
            </a:r>
            <a:r>
              <a:rPr lang="en-US" sz="1600" dirty="0" err="1">
                <a:latin typeface="Arial" charset="0"/>
              </a:rPr>
              <a:t>poisining</a:t>
            </a:r>
            <a:r>
              <a:rPr lang="en-US" sz="1600" dirty="0">
                <a:latin typeface="Arial" charset="0"/>
              </a:rPr>
              <a:t>) &amp; </a:t>
            </a:r>
            <a:r>
              <a:rPr lang="en-US" sz="1600" dirty="0" err="1">
                <a:latin typeface="Arial" charset="0"/>
              </a:rPr>
              <a:t>Alexandrium</a:t>
            </a:r>
            <a:r>
              <a:rPr lang="en-US" sz="1600" dirty="0">
                <a:latin typeface="Arial" charset="0"/>
              </a:rPr>
              <a:t> (red tide) b/c of toxin that can be transferred to higher organisms (us)</a:t>
            </a:r>
          </a:p>
          <a:p>
            <a:pPr>
              <a:buFontTx/>
              <a:buChar char="-"/>
            </a:pPr>
            <a:r>
              <a:rPr lang="en-US" sz="1600" dirty="0">
                <a:latin typeface="Arial" charset="0"/>
              </a:rPr>
              <a:t> samples taken once a week for HAB species, water temp, salinity, and nutrients</a:t>
            </a:r>
          </a:p>
          <a:p>
            <a:pPr>
              <a:buFontTx/>
              <a:buChar char="-"/>
            </a:pPr>
            <a:r>
              <a:rPr lang="en-US" sz="1600" dirty="0">
                <a:latin typeface="Arial" charset="0"/>
              </a:rPr>
              <a:t> Objective to collect and compare data a regional stations, provide timely updates on HABs events, and aid in understanding in timing, extent, and impact of these events on humans and the ecosystem.</a:t>
            </a:r>
          </a:p>
          <a:p>
            <a:endParaRPr lang="en-US" sz="1600" dirty="0">
              <a:latin typeface="Arial" charset="0"/>
            </a:endParaRPr>
          </a:p>
          <a:p>
            <a:r>
              <a:rPr lang="en-US" sz="1600" dirty="0">
                <a:latin typeface="Arial" charset="0"/>
              </a:rPr>
              <a:t>SCCOOS is expanding to </a:t>
            </a:r>
            <a:r>
              <a:rPr lang="en-US" sz="1600" dirty="0" err="1">
                <a:latin typeface="Arial" charset="0"/>
              </a:rPr>
              <a:t>CeNCOOS</a:t>
            </a:r>
            <a:r>
              <a:rPr lang="en-US" sz="1600" dirty="0">
                <a:latin typeface="Arial" charset="0"/>
              </a:rPr>
              <a:t> region and we will have better coverage/ increase visibility for the HAB program.</a:t>
            </a:r>
          </a:p>
          <a:p>
            <a:endParaRPr lang="en-US" sz="1600" dirty="0">
              <a:latin typeface="Arial" charset="0"/>
            </a:endParaRPr>
          </a:p>
          <a:p>
            <a:r>
              <a:rPr lang="en-US" sz="1600" dirty="0">
                <a:latin typeface="Arial" charset="0"/>
              </a:rPr>
              <a:t>Visualization is framed so it can be insert into their router</a:t>
            </a:r>
          </a:p>
          <a:p>
            <a:endParaRPr lang="en-US" sz="1600" dirty="0">
              <a:latin typeface="Arial" charset="0"/>
            </a:endParaRPr>
          </a:p>
          <a:p>
            <a:r>
              <a:rPr lang="en-US" sz="1600" dirty="0">
                <a:latin typeface="Arial" charset="0"/>
              </a:rPr>
              <a:t>GO TO WEBSITE: You can either plot one HAB and plot against all locations or you can take one site an plot parameters in the near real time environment – like both </a:t>
            </a:r>
            <a:r>
              <a:rPr lang="en-US" sz="1600" dirty="0" err="1">
                <a:latin typeface="Arial" charset="0"/>
              </a:rPr>
              <a:t>spp</a:t>
            </a:r>
            <a:r>
              <a:rPr lang="en-US" sz="1600" dirty="0">
                <a:latin typeface="Arial" charset="0"/>
              </a:rPr>
              <a:t> to look for correlations </a:t>
            </a:r>
          </a:p>
          <a:p>
            <a:endParaRPr lang="en-US" dirty="0" smtClean="0">
              <a:latin typeface="Arial" charset="0"/>
            </a:endParaRPr>
          </a:p>
          <a:p>
            <a:endParaRPr lang="en-US" dirty="0" smtClean="0">
              <a:latin typeface="Arial" charset="0"/>
            </a:endParaRPr>
          </a:p>
          <a:p>
            <a:endParaRPr lang="en-US" dirty="0"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p:spPr>
        <p:txBody>
          <a:bodyPr>
            <a:normAutofit fontScale="92500" lnSpcReduction="20000"/>
          </a:bodyPr>
          <a:lstStyle/>
          <a:p>
            <a:pPr defTabSz="912196">
              <a:defRPr/>
            </a:pPr>
            <a:r>
              <a:rPr lang="en-US" sz="2000" dirty="0">
                <a:latin typeface="Arial" charset="0"/>
              </a:rPr>
              <a:t>Make sure to plug Manual shore stations - Scripps temp record from 1916</a:t>
            </a:r>
          </a:p>
          <a:p>
            <a:endParaRPr lang="en-US" sz="2000" dirty="0">
              <a:latin typeface="Arial" charset="0"/>
            </a:endParaRPr>
          </a:p>
          <a:p>
            <a:r>
              <a:rPr lang="en-US" sz="2000" dirty="0">
                <a:latin typeface="Arial" charset="0"/>
              </a:rPr>
              <a:t>They are the backbone for so much of the info that we have today.</a:t>
            </a:r>
          </a:p>
          <a:p>
            <a:endParaRPr lang="en-US" sz="2000" dirty="0">
              <a:latin typeface="Arial" charset="0"/>
            </a:endParaRPr>
          </a:p>
          <a:p>
            <a:pPr marL="342074" indent="-342074">
              <a:buAutoNum type="arabicPeriod"/>
            </a:pPr>
            <a:r>
              <a:rPr lang="en-US" sz="2000" dirty="0">
                <a:latin typeface="Arial" charset="0"/>
              </a:rPr>
              <a:t>You can locate the metadata on this site by link or by information called out below (location, operator, funder, parameters, instrumentation)</a:t>
            </a:r>
          </a:p>
          <a:p>
            <a:pPr marL="342074" indent="-342074">
              <a:buAutoNum type="arabicPeriod"/>
            </a:pPr>
            <a:r>
              <a:rPr lang="en-US" sz="2000" dirty="0">
                <a:latin typeface="Arial" charset="0"/>
              </a:rPr>
              <a:t>There is a link to bookmark this page</a:t>
            </a:r>
          </a:p>
          <a:p>
            <a:pPr marL="342074" indent="-342074">
              <a:buAutoNum type="arabicPeriod"/>
            </a:pPr>
            <a:r>
              <a:rPr lang="en-US" sz="2000" dirty="0">
                <a:latin typeface="Arial" charset="0"/>
              </a:rPr>
              <a:t>You can access current information (time stamped) as well a previous observations (one month displayed </a:t>
            </a:r>
          </a:p>
          <a:p>
            <a:pPr marL="342074" indent="-342074">
              <a:buAutoNum type="arabicPeriod"/>
            </a:pPr>
            <a:r>
              <a:rPr lang="en-US" sz="2000" dirty="0">
                <a:latin typeface="Arial" charset="0"/>
              </a:rPr>
              <a:t>Download option for longer time series inquiries</a:t>
            </a:r>
          </a:p>
          <a:p>
            <a:endParaRPr lang="en-US" dirty="0" smtClean="0">
              <a:latin typeface="Arial" charset="0"/>
            </a:endParaRPr>
          </a:p>
        </p:txBody>
      </p:sp>
      <p:sp>
        <p:nvSpPr>
          <p:cNvPr id="77828" name="Slide Number Placeholder 3"/>
          <p:cNvSpPr>
            <a:spLocks noGrp="1"/>
          </p:cNvSpPr>
          <p:nvPr>
            <p:ph type="sldNum" sz="quarter" idx="5"/>
          </p:nvPr>
        </p:nvSpPr>
        <p:spPr>
          <a:noFill/>
          <a:ln>
            <a:miter lim="800000"/>
            <a:headEnd/>
            <a:tailEnd/>
          </a:ln>
        </p:spPr>
        <p:txBody>
          <a:bodyPr/>
          <a:lstStyle/>
          <a:p>
            <a:fld id="{EF680ACE-04D7-4685-9E71-C57613E4ABE5}" type="slidenum">
              <a:rPr lang="en-US" smtClean="0">
                <a:solidFill>
                  <a:prstClr val="black"/>
                </a:solidFill>
                <a:latin typeface="Arial" charset="0"/>
              </a:rPr>
              <a:pPr/>
              <a:t>18</a:t>
            </a:fld>
            <a:endParaRPr lang="en-US" smtClean="0">
              <a:solidFill>
                <a:prstClr val="black"/>
              </a:solidFill>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D870BCF-AFB0-48F4-98A0-E04BBDE48FDC}" type="slidenum">
              <a:rPr lang="en-US" smtClean="0"/>
              <a:pPr>
                <a:defRPr/>
              </a:pPr>
              <a:t>19</a:t>
            </a:fld>
            <a:endParaRPr lang="en-US"/>
          </a:p>
        </p:txBody>
      </p:sp>
    </p:spTree>
    <p:extLst>
      <p:ext uri="{BB962C8B-B14F-4D97-AF65-F5344CB8AC3E}">
        <p14:creationId xmlns:p14="http://schemas.microsoft.com/office/powerpoint/2010/main" val="3273317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t>Mouse Click 1: Lets Start with Why we have IOOS – We enable decision making everyday and foster advances in science and Technology.</a:t>
            </a:r>
          </a:p>
          <a:p>
            <a:endParaRPr lang="en-US" sz="1400" dirty="0"/>
          </a:p>
          <a:p>
            <a:r>
              <a:rPr lang="en-US" sz="1400" dirty="0" smtClean="0"/>
              <a:t>Mouse Click 2:  Whether you realize it or not each and everyone of you relies on IOOS. And today’s panel will show you how.</a:t>
            </a:r>
          </a:p>
          <a:p>
            <a:endParaRPr lang="en-US" sz="1400" dirty="0"/>
          </a:p>
          <a:p>
            <a:r>
              <a:rPr lang="en-US" sz="1400" dirty="0" smtClean="0"/>
              <a:t>Mouse Click 3: To make this work, we coordinate the ocean, coasts and Great Lakes observing efforts of Federal Agencies who all observe to meet their own mission requirements.  We link them with a network of Regional Associations and capabilities that connect us to the stakeholders.  By being part of a national program such as IOOS, we are able to leverage all of this tremendous capacity and provide solutions to many sectors.</a:t>
            </a:r>
          </a:p>
          <a:p>
            <a:endParaRPr lang="en-US" sz="1400" dirty="0"/>
          </a:p>
          <a:p>
            <a:r>
              <a:rPr lang="en-US" sz="1400" dirty="0" smtClean="0"/>
              <a:t>Mouse Click 4: From weather forecasting, to the movement of commerce, to response to national hazards, to safe drinking water, safe swimming conditions, to ensuring there are oysters to enjoy, to spurring new businesses.  IOOS works!</a:t>
            </a:r>
          </a:p>
        </p:txBody>
      </p:sp>
      <p:sp>
        <p:nvSpPr>
          <p:cNvPr id="4" name="Slide Number Placeholder 3"/>
          <p:cNvSpPr>
            <a:spLocks noGrp="1"/>
          </p:cNvSpPr>
          <p:nvPr>
            <p:ph type="sldNum" sz="quarter" idx="10"/>
          </p:nvPr>
        </p:nvSpPr>
        <p:spPr/>
        <p:txBody>
          <a:bodyPr/>
          <a:lstStyle/>
          <a:p>
            <a:pPr>
              <a:defRPr/>
            </a:pPr>
            <a:fld id="{8D870BCF-AFB0-48F4-98A0-E04BBDE48FDC}" type="slidenum">
              <a:rPr lang="en-US" smtClean="0"/>
              <a:pPr>
                <a:defRPr/>
              </a:pPr>
              <a:t>2</a:t>
            </a:fld>
            <a:endParaRPr lang="en-US"/>
          </a:p>
        </p:txBody>
      </p:sp>
    </p:spTree>
    <p:extLst>
      <p:ext uri="{BB962C8B-B14F-4D97-AF65-F5344CB8AC3E}">
        <p14:creationId xmlns:p14="http://schemas.microsoft.com/office/powerpoint/2010/main" val="3180353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20000"/>
          </a:bodyPr>
          <a:lstStyle/>
          <a:p>
            <a:pPr>
              <a:defRPr/>
            </a:pPr>
            <a:r>
              <a:rPr lang="en-US" dirty="0" smtClean="0"/>
              <a:t>Some Examples of Glider Missions: Supports Fisheries management</a:t>
            </a:r>
          </a:p>
          <a:p>
            <a:pPr>
              <a:defRPr/>
            </a:pPr>
            <a:r>
              <a:rPr lang="en-US" dirty="0" smtClean="0"/>
              <a:t>The California Cooperative Oceanic Fisheries Investigations (</a:t>
            </a:r>
            <a:r>
              <a:rPr lang="en-US" dirty="0" err="1" smtClean="0"/>
              <a:t>CalCOFI</a:t>
            </a:r>
            <a:r>
              <a:rPr lang="en-US" dirty="0" smtClean="0"/>
              <a:t>) are a unique partnership of the California Department of Fish and Game, NOAA Fisheries Service and Scripps Institution of Oceanography. The organization was formed in 1949 to study the ecological aspects of the sardine population collapse off California. Today our focus has shifted to the study of the marine environment off the coast of California, the management of its living resources, and monitoring the indicators of El Nino and climate change.  </a:t>
            </a:r>
            <a:r>
              <a:rPr lang="en-US" dirty="0" err="1" smtClean="0"/>
              <a:t>CalCOFI</a:t>
            </a:r>
            <a:r>
              <a:rPr lang="en-US" dirty="0" smtClean="0"/>
              <a:t> conducts quarterly cruises off southern &amp; central California, collecting a suite of hydrographic and biological data on station and underway.  The ships go out quarterly, but the gliders are able to occupy the lines continuously therefore we can get a more complete picture of what is going on in the ecosystem.  Gliders helps us understand the on set of El Nino and La Nina</a:t>
            </a:r>
          </a:p>
          <a:p>
            <a:pPr>
              <a:defRPr/>
            </a:pPr>
            <a:r>
              <a:rPr lang="en-US" dirty="0"/>
              <a:t>The Atlantic sturgeon, which is one of the world’s oldest species of fish, can live up to 60 years, reaching a length of </a:t>
            </a:r>
            <a:r>
              <a:rPr lang="en-US" dirty="0" err="1"/>
              <a:t>of</a:t>
            </a:r>
            <a:r>
              <a:rPr lang="en-US" dirty="0"/>
              <a:t> 15 feet (4.6 meters) and a weight of over 800 pounds (360 kg). It’s also endangered, due to past overfishing for its caviar. In order to protect the sturgeon that are left, it’s important to keep fishermen from catching them accidentally. That’s why researchers at the University of Delaware and Delaware State University are calling upon satellites, and an underwater robot known as OTIS.</a:t>
            </a:r>
            <a:endParaRPr lang="en-US" dirty="0" smtClean="0"/>
          </a:p>
          <a:p>
            <a:pPr eaLnBrk="1" hangingPunct="1">
              <a:spcBef>
                <a:spcPct val="0"/>
              </a:spcBef>
              <a:defRPr/>
            </a:pPr>
            <a:endParaRPr lang="en-US" dirty="0" smtClean="0"/>
          </a:p>
          <a:p>
            <a:pPr eaLnBrk="1" hangingPunct="1">
              <a:spcBef>
                <a:spcPct val="0"/>
              </a:spcBef>
              <a:defRPr/>
            </a:pPr>
            <a:r>
              <a:rPr lang="en-US" dirty="0" smtClean="0"/>
              <a:t>A large dramatic phytoplankton bloom occurred 2 summers ago in the Mid-Atlantic Bight. These are natural events and phytoplankton form the base of the marine food web. The “bloom” of phytoplankton is almost as large as the state of New Jersey and is easily visible in satellite imagery. These events are driven by ocean circulation patterns and this bloom off southern New Jersey does not appear to be related to outflow from the Hudson river</a:t>
            </a:r>
          </a:p>
          <a:p>
            <a:pPr eaLnBrk="1" hangingPunct="1">
              <a:spcBef>
                <a:spcPct val="0"/>
              </a:spcBef>
              <a:defRPr/>
            </a:pPr>
            <a:r>
              <a:rPr lang="en-US" dirty="0" smtClean="0">
                <a:ea typeface="ＭＳ Ｐゴシック" pitchFamily="34" charset="-128"/>
              </a:rPr>
              <a:t>Measuring DO and impact on fish and most especially shell fish that can not move</a:t>
            </a:r>
          </a:p>
          <a:p>
            <a:pPr eaLnBrk="1" hangingPunct="1">
              <a:spcBef>
                <a:spcPct val="0"/>
              </a:spcBef>
              <a:defRPr/>
            </a:pPr>
            <a:endParaRPr lang="en-US" dirty="0" smtClean="0">
              <a:latin typeface="Arial" pitchFamily="34" charset="0"/>
              <a:ea typeface="ＭＳ Ｐゴシック" pitchFamily="34" charset="-128"/>
            </a:endParaRPr>
          </a:p>
          <a:p>
            <a:pPr eaLnBrk="1" hangingPunct="1">
              <a:spcBef>
                <a:spcPct val="0"/>
              </a:spcBef>
              <a:defRPr/>
            </a:pPr>
            <a:r>
              <a:rPr lang="en-US" dirty="0" smtClean="0">
                <a:latin typeface="Arial" pitchFamily="34" charset="0"/>
                <a:ea typeface="ＭＳ Ｐゴシック" pitchFamily="34" charset="-128"/>
              </a:rPr>
              <a:t>Gulf of Mexico – Gliders outfitted with </a:t>
            </a:r>
            <a:r>
              <a:rPr lang="en-US" dirty="0" err="1" smtClean="0">
                <a:latin typeface="Arial" pitchFamily="34" charset="0"/>
                <a:ea typeface="ＭＳ Ｐゴシック" pitchFamily="34" charset="-128"/>
              </a:rPr>
              <a:t>Brev</a:t>
            </a:r>
            <a:r>
              <a:rPr lang="en-US" dirty="0" smtClean="0">
                <a:latin typeface="Arial" pitchFamily="34" charset="0"/>
                <a:ea typeface="ＭＳ Ｐゴシック" pitchFamily="34" charset="-128"/>
              </a:rPr>
              <a:t> Buster help in the operational GOMEX HAB </a:t>
            </a:r>
            <a:r>
              <a:rPr lang="en-US" dirty="0" err="1" smtClean="0">
                <a:latin typeface="Arial" pitchFamily="34" charset="0"/>
                <a:ea typeface="ＭＳ Ｐゴシック" pitchFamily="34" charset="-128"/>
              </a:rPr>
              <a:t>bulliten</a:t>
            </a:r>
            <a:endParaRPr lang="en-US" dirty="0" smtClean="0">
              <a:latin typeface="Arial" pitchFamily="34" charset="0"/>
              <a:ea typeface="ＭＳ Ｐゴシック" pitchFamily="34" charset="-128"/>
            </a:endParaRPr>
          </a:p>
          <a:p>
            <a:pPr eaLnBrk="1" hangingPunct="1">
              <a:spcBef>
                <a:spcPct val="0"/>
              </a:spcBef>
              <a:defRPr/>
            </a:pPr>
            <a:endParaRPr lang="en-US" dirty="0" smtClean="0"/>
          </a:p>
          <a:p>
            <a:pPr eaLnBrk="1" hangingPunct="1">
              <a:spcBef>
                <a:spcPct val="0"/>
              </a:spcBef>
              <a:defRPr/>
            </a:pPr>
            <a:r>
              <a:rPr lang="en-US" dirty="0" smtClean="0"/>
              <a:t>Hurricane Irene – Glider was able to pick up the mixing and POST processing showed that with the right SST initial conditions that intensity forecast could be improved</a:t>
            </a:r>
            <a:endParaRPr lang="en-US" dirty="0"/>
          </a:p>
          <a:p>
            <a:pPr>
              <a:spcAft>
                <a:spcPts val="799"/>
              </a:spcAft>
              <a:defRPr/>
            </a:pPr>
            <a:r>
              <a:rPr lang="en-US" dirty="0" smtClean="0">
                <a:ea typeface="ＭＳ Ｐゴシック"/>
                <a:cs typeface="ＭＳ Ｐゴシック"/>
              </a:rPr>
              <a:t>DWH: Sentinels </a:t>
            </a:r>
            <a:r>
              <a:rPr lang="en-US" dirty="0">
                <a:ea typeface="ＭＳ Ｐゴシック"/>
                <a:cs typeface="ＭＳ Ｐゴシック"/>
              </a:rPr>
              <a:t>to evaluate cross-shelf transport of </a:t>
            </a:r>
            <a:r>
              <a:rPr lang="en-US" dirty="0" smtClean="0">
                <a:ea typeface="ＭＳ Ｐゴシック"/>
                <a:cs typeface="ＭＳ Ｐゴシック"/>
              </a:rPr>
              <a:t>hydrocarbons; </a:t>
            </a:r>
            <a:r>
              <a:rPr lang="en-US" b="1" dirty="0" smtClean="0">
                <a:solidFill>
                  <a:srgbClr val="FF0000"/>
                </a:solidFill>
                <a:ea typeface="ＭＳ Ｐゴシック"/>
                <a:cs typeface="ＭＳ Ｐゴシック"/>
              </a:rPr>
              <a:t>41,000 casts</a:t>
            </a:r>
          </a:p>
          <a:p>
            <a:pPr>
              <a:spcAft>
                <a:spcPts val="799"/>
              </a:spcAft>
              <a:defRPr/>
            </a:pPr>
            <a:r>
              <a:rPr lang="en-US" b="1" dirty="0" smtClean="0">
                <a:ea typeface="ＭＳ Ｐゴシック"/>
                <a:cs typeface="ＭＳ Ｐゴシック"/>
              </a:rPr>
              <a:t>Arctic Research to understand the flow of oil</a:t>
            </a:r>
            <a:endParaRPr lang="en-US" b="1" dirty="0">
              <a:ea typeface="ＭＳ Ｐゴシック"/>
              <a:cs typeface="ＭＳ Ｐゴシック"/>
            </a:endParaRPr>
          </a:p>
          <a:p>
            <a:pPr eaLnBrk="1" hangingPunct="1">
              <a:spcBef>
                <a:spcPct val="0"/>
              </a:spcBef>
              <a:defRPr/>
            </a:pPr>
            <a:endParaRPr lang="en-US" dirty="0" smtClean="0"/>
          </a:p>
          <a:p>
            <a:pPr eaLnBrk="1" hangingPunct="1">
              <a:spcBef>
                <a:spcPct val="0"/>
              </a:spcBef>
              <a:defRPr/>
            </a:pPr>
            <a:endParaRPr lang="en-US" dirty="0" smtClean="0">
              <a:latin typeface="Arial" pitchFamily="34" charset="0"/>
              <a:ea typeface="ＭＳ Ｐゴシック" pitchFamily="34" charset="-128"/>
            </a:endParaRPr>
          </a:p>
          <a:p>
            <a:pPr>
              <a:defRPr/>
            </a:pPr>
            <a:endParaRPr lang="en-US" dirty="0" smtClean="0"/>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D46B120C-6073-4277-BF77-3CAB7E87DA6B}" type="slidenum">
              <a:rPr lang="en-US" smtClean="0">
                <a:solidFill>
                  <a:prstClr val="black"/>
                </a:solidFill>
              </a:rPr>
              <a:pPr>
                <a:defRPr/>
              </a:pPr>
              <a:t>20</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than just gliders – the goals include</a:t>
            </a:r>
          </a:p>
          <a:p>
            <a:pPr marL="342900" indent="-342900">
              <a:buFont typeface="+mj-lt"/>
              <a:buAutoNum type="arabicPeriod"/>
            </a:pPr>
            <a:r>
              <a:rPr lang="en-US" dirty="0" smtClean="0"/>
              <a:t>Provide </a:t>
            </a:r>
            <a:r>
              <a:rPr lang="en-US" dirty="0"/>
              <a:t>a unique data set to modelers</a:t>
            </a:r>
          </a:p>
          <a:p>
            <a:pPr marL="342900" indent="-342900">
              <a:buFont typeface="+mj-lt"/>
              <a:buAutoNum type="arabicPeriod"/>
            </a:pPr>
            <a:r>
              <a:rPr lang="en-US" dirty="0"/>
              <a:t>Provide standardized dataset a over ecological scales and information on fish/mammal migrations</a:t>
            </a:r>
          </a:p>
          <a:p>
            <a:pPr marL="342900" indent="-342900">
              <a:buFont typeface="+mj-lt"/>
              <a:buAutoNum type="arabicPeriod"/>
            </a:pPr>
            <a:r>
              <a:rPr lang="en-US" dirty="0"/>
              <a:t>Provide a 3-D snapshot of the MAB cold pool </a:t>
            </a:r>
          </a:p>
          <a:p>
            <a:pPr marL="342900" indent="-342900">
              <a:buFont typeface="+mj-lt"/>
              <a:buAutoNum type="arabicPeriod"/>
            </a:pPr>
            <a:r>
              <a:rPr lang="en-US" dirty="0"/>
              <a:t>Provide an extensive distributed network through the peak period of fall storms, demonstrating "surge" capacity</a:t>
            </a:r>
          </a:p>
          <a:p>
            <a:pPr marL="342900" indent="-342900">
              <a:buFont typeface="+mj-lt"/>
              <a:buAutoNum type="arabicPeriod"/>
            </a:pPr>
            <a:r>
              <a:rPr lang="en-US" dirty="0"/>
              <a:t>Demonstration of a national glider network</a:t>
            </a:r>
          </a:p>
          <a:p>
            <a:pPr marL="342900" indent="-342900">
              <a:buFont typeface="+mj-lt"/>
              <a:buAutoNum type="arabicPeriod"/>
            </a:pPr>
            <a:r>
              <a:rPr lang="en-US" dirty="0"/>
              <a:t>Proof of data flow through IOOS to NDBC via DMAC</a:t>
            </a:r>
          </a:p>
          <a:p>
            <a:pPr marL="342900" indent="-342900">
              <a:buFont typeface="+mj-lt"/>
              <a:buAutoNum type="arabicPeriod"/>
            </a:pPr>
            <a:r>
              <a:rPr lang="en-US" dirty="0"/>
              <a:t>Engage undergraduates in ocean observing efforts.</a:t>
            </a:r>
          </a:p>
          <a:p>
            <a:endParaRPr lang="en-US" dirty="0"/>
          </a:p>
        </p:txBody>
      </p:sp>
      <p:sp>
        <p:nvSpPr>
          <p:cNvPr id="4" name="Slide Number Placeholder 3"/>
          <p:cNvSpPr>
            <a:spLocks noGrp="1"/>
          </p:cNvSpPr>
          <p:nvPr>
            <p:ph type="sldNum" sz="quarter" idx="10"/>
          </p:nvPr>
        </p:nvSpPr>
        <p:spPr/>
        <p:txBody>
          <a:bodyPr/>
          <a:lstStyle/>
          <a:p>
            <a:pPr>
              <a:defRPr/>
            </a:pPr>
            <a:fld id="{815E0EB5-B0B5-423F-8DB7-E1085282DFBC}"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361412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defRPr/>
            </a:pPr>
            <a:endParaRPr lang="en-US" altLang="en-US" sz="1400" i="1" dirty="0"/>
          </a:p>
        </p:txBody>
      </p:sp>
      <p:sp>
        <p:nvSpPr>
          <p:cNvPr id="4" name="Slide Number Placeholder 3"/>
          <p:cNvSpPr>
            <a:spLocks noGrp="1"/>
          </p:cNvSpPr>
          <p:nvPr>
            <p:ph type="sldNum" sz="quarter" idx="10"/>
          </p:nvPr>
        </p:nvSpPr>
        <p:spPr/>
        <p:txBody>
          <a:bodyPr/>
          <a:lstStyle/>
          <a:p>
            <a:pPr>
              <a:defRPr/>
            </a:pPr>
            <a:fld id="{8F26C27D-DF24-4B61-9BCB-46818E91BD9C}" type="slidenum">
              <a:rPr lang="en-US" smtClean="0"/>
              <a:pPr>
                <a:defRPr/>
              </a:pPr>
              <a:t>22</a:t>
            </a:fld>
            <a:endParaRPr lang="en-US"/>
          </a:p>
        </p:txBody>
      </p:sp>
    </p:spTree>
    <p:extLst>
      <p:ext uri="{BB962C8B-B14F-4D97-AF65-F5344CB8AC3E}">
        <p14:creationId xmlns:p14="http://schemas.microsoft.com/office/powerpoint/2010/main" val="3672054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55283" indent="-290493">
              <a:defRPr>
                <a:solidFill>
                  <a:schemeClr val="tx1"/>
                </a:solidFill>
                <a:latin typeface="Calibri" pitchFamily="34" charset="0"/>
              </a:defRPr>
            </a:lvl2pPr>
            <a:lvl3pPr marL="1161974" indent="-232395">
              <a:defRPr>
                <a:solidFill>
                  <a:schemeClr val="tx1"/>
                </a:solidFill>
                <a:latin typeface="Calibri" pitchFamily="34" charset="0"/>
              </a:defRPr>
            </a:lvl3pPr>
            <a:lvl4pPr marL="1626763" indent="-232395">
              <a:defRPr>
                <a:solidFill>
                  <a:schemeClr val="tx1"/>
                </a:solidFill>
                <a:latin typeface="Calibri" pitchFamily="34" charset="0"/>
              </a:defRPr>
            </a:lvl4pPr>
            <a:lvl5pPr marL="2091553" indent="-232395">
              <a:defRPr>
                <a:solidFill>
                  <a:schemeClr val="tx1"/>
                </a:solidFill>
                <a:latin typeface="Calibri" pitchFamily="34" charset="0"/>
              </a:defRPr>
            </a:lvl5pPr>
            <a:lvl6pPr marL="2556342" indent="-232395" fontAlgn="base">
              <a:spcBef>
                <a:spcPct val="0"/>
              </a:spcBef>
              <a:spcAft>
                <a:spcPct val="0"/>
              </a:spcAft>
              <a:defRPr>
                <a:solidFill>
                  <a:schemeClr val="tx1"/>
                </a:solidFill>
                <a:latin typeface="Calibri" pitchFamily="34" charset="0"/>
              </a:defRPr>
            </a:lvl6pPr>
            <a:lvl7pPr marL="3021132" indent="-232395" fontAlgn="base">
              <a:spcBef>
                <a:spcPct val="0"/>
              </a:spcBef>
              <a:spcAft>
                <a:spcPct val="0"/>
              </a:spcAft>
              <a:defRPr>
                <a:solidFill>
                  <a:schemeClr val="tx1"/>
                </a:solidFill>
                <a:latin typeface="Calibri" pitchFamily="34" charset="0"/>
              </a:defRPr>
            </a:lvl7pPr>
            <a:lvl8pPr marL="3485921" indent="-232395" fontAlgn="base">
              <a:spcBef>
                <a:spcPct val="0"/>
              </a:spcBef>
              <a:spcAft>
                <a:spcPct val="0"/>
              </a:spcAft>
              <a:defRPr>
                <a:solidFill>
                  <a:schemeClr val="tx1"/>
                </a:solidFill>
                <a:latin typeface="Calibri" pitchFamily="34" charset="0"/>
              </a:defRPr>
            </a:lvl8pPr>
            <a:lvl9pPr marL="3950711" indent="-232395" fontAlgn="base">
              <a:spcBef>
                <a:spcPct val="0"/>
              </a:spcBef>
              <a:spcAft>
                <a:spcPct val="0"/>
              </a:spcAft>
              <a:defRPr>
                <a:solidFill>
                  <a:schemeClr val="tx1"/>
                </a:solidFill>
                <a:latin typeface="Calibri" pitchFamily="34" charset="0"/>
              </a:defRPr>
            </a:lvl9pPr>
          </a:lstStyle>
          <a:p>
            <a:pPr>
              <a:defRPr/>
            </a:pPr>
            <a:fld id="{47437D93-85B3-49E1-9DA1-66DD3A4E91C9}" type="slidenum">
              <a:rPr lang="en-US" altLang="en-US"/>
              <a:pPr>
                <a:defRPr/>
              </a:pPr>
              <a:t>23</a:t>
            </a:fld>
            <a:endParaRPr lang="en-US" alt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marL="0" marR="0" indent="0" algn="l" defTabSz="454025" rtl="0" eaLnBrk="0" fontAlgn="base" latinLnBrk="0" hangingPunct="0">
              <a:lnSpc>
                <a:spcPct val="100000"/>
              </a:lnSpc>
              <a:spcBef>
                <a:spcPct val="30000"/>
              </a:spcBef>
              <a:spcAft>
                <a:spcPct val="0"/>
              </a:spcAft>
              <a:buClrTx/>
              <a:buSzTx/>
              <a:buFontTx/>
              <a:buNone/>
              <a:tabLst/>
              <a:defRPr/>
            </a:pPr>
            <a:r>
              <a:rPr lang="en-GB" altLang="en-US" dirty="0" smtClean="0"/>
              <a:t>Data from </a:t>
            </a:r>
            <a:r>
              <a:rPr lang="en-GB" altLang="en-US" baseline="0" dirty="0" smtClean="0"/>
              <a:t>CTD SRDL tags (Sea Mammal Research Unit (SMRU), Univ. St Andrews, Scotland)  has been sent routinely to GTS via British Oceanographic Data Centre (BODC).  </a:t>
            </a:r>
          </a:p>
          <a:p>
            <a:endParaRPr lang="en-US" sz="1200" b="0" i="0" u="none" strike="noStrike" kern="1200" baseline="0" dirty="0" smtClean="0">
              <a:solidFill>
                <a:schemeClr val="tx1"/>
              </a:solidFill>
              <a:latin typeface="+mn-lt"/>
              <a:ea typeface="MS PGothic" pitchFamily="34" charset="-128"/>
              <a:cs typeface="+mn-cs"/>
            </a:endParaRPr>
          </a:p>
          <a:p>
            <a:pPr marL="0" marR="0" indent="0" algn="l" defTabSz="454025"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mn-lt"/>
                <a:ea typeface="MS PGothic" pitchFamily="34" charset="-128"/>
                <a:cs typeface="+mn-cs"/>
              </a:rPr>
              <a:t>To link these ocean observations from tagged marine animals to ocean models, IOOS PO and ONR  in 2012 co-sponsored a collaboration </a:t>
            </a:r>
            <a:r>
              <a:rPr lang="en-US" altLang="en-US" sz="1200" dirty="0" smtClean="0">
                <a:solidFill>
                  <a:srgbClr val="FFFF99"/>
                </a:solidFill>
                <a:latin typeface="Calibri" pitchFamily="34" charset="0"/>
              </a:rPr>
              <a:t>with the Stanford Univ., NAVOCEANO and NOAA NCEP to improve </a:t>
            </a:r>
            <a:r>
              <a:rPr lang="en-US" sz="1200" dirty="0" smtClean="0"/>
              <a:t> </a:t>
            </a:r>
            <a:r>
              <a:rPr lang="en-US" sz="1200" dirty="0" smtClean="0">
                <a:solidFill>
                  <a:srgbClr val="FFFF99"/>
                </a:solidFill>
                <a:latin typeface="Calibri" pitchFamily="34" charset="0"/>
              </a:rPr>
              <a:t>data interoperability tools and assimilation of these ocean observations into NAVO’s global (HYCOM) and region (NCOM) models. </a:t>
            </a:r>
          </a:p>
          <a:p>
            <a:pPr marL="0" marR="0" indent="0" algn="l" defTabSz="454025" rtl="0" eaLnBrk="0" fontAlgn="base" latinLnBrk="0" hangingPunct="0">
              <a:lnSpc>
                <a:spcPct val="100000"/>
              </a:lnSpc>
              <a:spcBef>
                <a:spcPct val="30000"/>
              </a:spcBef>
              <a:spcAft>
                <a:spcPct val="0"/>
              </a:spcAft>
              <a:buClrTx/>
              <a:buSzTx/>
              <a:buFontTx/>
              <a:buNone/>
              <a:tabLst/>
              <a:defRPr/>
            </a:pPr>
            <a:endParaRPr lang="en-US" sz="1200" dirty="0" smtClean="0">
              <a:solidFill>
                <a:srgbClr val="FFFF99"/>
              </a:solidFill>
              <a:latin typeface="Calibri" pitchFamily="34" charset="0"/>
            </a:endParaRPr>
          </a:p>
          <a:p>
            <a:pPr marL="0" marR="0" indent="0" algn="l" defTabSz="454025"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mn-lt"/>
                <a:ea typeface="MS PGothic" pitchFamily="34" charset="-128"/>
                <a:cs typeface="+mn-cs"/>
              </a:rPr>
              <a:t>In late February (2012), two elephant seals were tagged in </a:t>
            </a:r>
            <a:r>
              <a:rPr lang="en-US" sz="1200" b="0" i="0" u="none" strike="noStrike" kern="1200" baseline="0" dirty="0" err="1" smtClean="0">
                <a:solidFill>
                  <a:schemeClr val="tx1"/>
                </a:solidFill>
                <a:latin typeface="+mn-lt"/>
                <a:ea typeface="MS PGothic" pitchFamily="34" charset="-128"/>
                <a:cs typeface="+mn-cs"/>
              </a:rPr>
              <a:t>Año</a:t>
            </a:r>
            <a:r>
              <a:rPr lang="en-US" sz="1200" b="0" i="0" u="none" strike="noStrike" kern="1200" baseline="0" dirty="0" smtClean="0">
                <a:solidFill>
                  <a:schemeClr val="tx1"/>
                </a:solidFill>
                <a:latin typeface="+mn-lt"/>
                <a:ea typeface="MS PGothic" pitchFamily="34" charset="-128"/>
                <a:cs typeface="+mn-cs"/>
              </a:rPr>
              <a:t> Nuevo with SMRU tags that provide real-time CTD uplinks. The data was sent to GTS and were assimilated in real time into HYCOM models. </a:t>
            </a:r>
          </a:p>
          <a:p>
            <a:r>
              <a:rPr lang="en-US" sz="1200" b="0" i="0" u="none" strike="noStrike" kern="1200" baseline="0" dirty="0" smtClean="0">
                <a:solidFill>
                  <a:schemeClr val="tx1"/>
                </a:solidFill>
                <a:latin typeface="+mn-lt"/>
                <a:ea typeface="MS PGothic" pitchFamily="34" charset="-128"/>
                <a:cs typeface="+mn-cs"/>
              </a:rPr>
              <a:t>In May the two CTD tags that were deployed on elephant seals in February 2012 were recovered by the UCSC field team and these same two tags were redeployed on two different female elephant seals in early June 2012. </a:t>
            </a:r>
          </a:p>
          <a:p>
            <a:r>
              <a:rPr lang="en-US" sz="1200" b="0" i="0" u="none" strike="noStrike" kern="1200" baseline="0" dirty="0" smtClean="0">
                <a:solidFill>
                  <a:schemeClr val="tx1"/>
                </a:solidFill>
                <a:latin typeface="+mn-lt"/>
                <a:ea typeface="MS PGothic" pitchFamily="34" charset="-128"/>
                <a:cs typeface="+mn-cs"/>
              </a:rPr>
              <a:t>•These tags are currently providing real-time CTD data through Stanford server. </a:t>
            </a:r>
          </a:p>
          <a:p>
            <a:r>
              <a:rPr lang="en-US" sz="1200" b="0" i="0" u="none" strike="noStrike" kern="1200" baseline="0" dirty="0" smtClean="0">
                <a:solidFill>
                  <a:schemeClr val="tx1"/>
                </a:solidFill>
                <a:latin typeface="+mn-lt"/>
                <a:ea typeface="MS PGothic" pitchFamily="34" charset="-128"/>
                <a:cs typeface="+mn-cs"/>
              </a:rPr>
              <a:t>•This shows that the animal telemetry is operational and can contribute to augmenting observing data access by modelers. </a:t>
            </a:r>
          </a:p>
          <a:p>
            <a:endParaRPr lang="en-US" sz="1200" b="0" i="0" u="none" strike="noStrike" kern="1200" baseline="0" dirty="0" smtClean="0">
              <a:solidFill>
                <a:schemeClr val="tx1"/>
              </a:solidFill>
              <a:latin typeface="+mn-lt"/>
              <a:ea typeface="MS PGothic" pitchFamily="34" charset="-128"/>
              <a:cs typeface="+mn-cs"/>
            </a:endParaRPr>
          </a:p>
          <a:p>
            <a:r>
              <a:rPr lang="en-US" sz="1200" b="0" i="0" u="none" strike="noStrike" kern="1200" baseline="0" dirty="0" smtClean="0">
                <a:solidFill>
                  <a:schemeClr val="tx1"/>
                </a:solidFill>
                <a:latin typeface="+mn-lt"/>
                <a:ea typeface="MS PGothic" pitchFamily="34" charset="-128"/>
                <a:cs typeface="+mn-cs"/>
              </a:rPr>
              <a:t>In 2013, NAVO sponsored  purchase of more CTD tags to deploy on elephant seals (by Costa team).   Here some tracks from 2013 deployment. The observations was delivered to NAVOCEANO through GTS and also was made accessible through Stanford data access services. </a:t>
            </a:r>
          </a:p>
          <a:p>
            <a:endParaRPr lang="en-US" sz="1200" b="0" i="0" u="none" strike="noStrike" kern="1200" baseline="0" dirty="0" smtClean="0">
              <a:solidFill>
                <a:schemeClr val="tx1"/>
              </a:solidFill>
              <a:latin typeface="+mn-lt"/>
              <a:ea typeface="MS PGothic" pitchFamily="34" charset="-128"/>
              <a:cs typeface="+mn-cs"/>
            </a:endParaRPr>
          </a:p>
          <a:p>
            <a:pPr>
              <a:spcBef>
                <a:spcPct val="0"/>
              </a:spcBef>
            </a:pPr>
            <a:endParaRPr lang="en-US" alt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a:buFont typeface="Arial" panose="020B0604020202020204" pitchFamily="34" charset="0"/>
              <a:buNone/>
              <a:defRPr/>
            </a:pPr>
            <a:r>
              <a:rPr lang="en-US" dirty="0" err="1" smtClean="0">
                <a:ea typeface="ＭＳ Ｐゴシック" charset="-128"/>
              </a:rPr>
              <a:t>PacIOOS</a:t>
            </a:r>
            <a:r>
              <a:rPr lang="en-US" dirty="0" smtClean="0">
                <a:ea typeface="ＭＳ Ｐゴシック" charset="-128"/>
              </a:rPr>
              <a:t> Voyager map shows the movements of several tiger sharks who were fitted with satellite tags near Maui in late 2013. </a:t>
            </a:r>
          </a:p>
          <a:p>
            <a:pPr>
              <a:buFont typeface="Arial" panose="020B0604020202020204" pitchFamily="34" charset="0"/>
              <a:buNone/>
              <a:defRPr/>
            </a:pPr>
            <a:r>
              <a:rPr lang="en-US" dirty="0" smtClean="0">
                <a:ea typeface="ＭＳ Ｐゴシック" charset="-128"/>
              </a:rPr>
              <a:t>These data is critical for decision makers  to select appropriate management responses to Shark attacks in Maui waters.</a:t>
            </a:r>
          </a:p>
          <a:p>
            <a:pPr marL="171450" indent="-171450">
              <a:buFont typeface="Arial" panose="020B0604020202020204" pitchFamily="34" charset="0"/>
              <a:buChar char="•"/>
              <a:defRPr/>
            </a:pPr>
            <a:endParaRPr lang="en-US" dirty="0" smtClean="0">
              <a:ea typeface="ＭＳ Ｐゴシック" charset="-128"/>
            </a:endParaRPr>
          </a:p>
          <a:p>
            <a:pPr>
              <a:buFont typeface="Arial" panose="020B0604020202020204" pitchFamily="34" charset="0"/>
              <a:buNone/>
              <a:defRPr/>
            </a:pPr>
            <a:endParaRPr lang="en-US" dirty="0" smtClean="0">
              <a:ea typeface="ＭＳ Ｐゴシック" charset="-128"/>
            </a:endParaRPr>
          </a:p>
          <a:p>
            <a:pPr>
              <a:buFont typeface="Arial" panose="020B0604020202020204" pitchFamily="34" charset="0"/>
              <a:buNone/>
              <a:defRPr/>
            </a:pPr>
            <a:r>
              <a:rPr lang="en-US" dirty="0" smtClean="0">
                <a:ea typeface="ＭＳ Ｐゴシック" charset="-128"/>
              </a:rPr>
              <a:t>Story.</a:t>
            </a:r>
          </a:p>
          <a:p>
            <a:pPr marL="171450" indent="-171450">
              <a:buFont typeface="Arial" panose="020B0604020202020204" pitchFamily="34" charset="0"/>
              <a:buChar char="•"/>
              <a:defRPr/>
            </a:pPr>
            <a:r>
              <a:rPr lang="en-US" dirty="0" smtClean="0">
                <a:ea typeface="ＭＳ Ｐゴシック" charset="-128"/>
              </a:rPr>
              <a:t>Issue: Maui has witnessed a higher number of unprovoked shark attacks than in previous years, and local spear fishers report increasing boldness of large sharks encountered in Maui waters.</a:t>
            </a:r>
          </a:p>
          <a:p>
            <a:pPr marL="171450" indent="-171450">
              <a:buFont typeface="Arial" panose="020B0604020202020204" pitchFamily="34" charset="0"/>
              <a:buChar char="•"/>
              <a:defRPr/>
            </a:pPr>
            <a:endParaRPr lang="en-US" dirty="0" smtClean="0">
              <a:ea typeface="ＭＳ Ｐゴシック" charset="-128"/>
            </a:endParaRPr>
          </a:p>
          <a:p>
            <a:pPr marL="171450" indent="-171450">
              <a:buFont typeface="Arial" panose="020B0604020202020204" pitchFamily="34" charset="0"/>
              <a:buChar char="•"/>
              <a:defRPr/>
            </a:pPr>
            <a:r>
              <a:rPr lang="en-US" dirty="0" smtClean="0">
                <a:ea typeface="ＭＳ Ｐゴシック" charset="-128"/>
              </a:rPr>
              <a:t>Animal Telemetry information will help determine whether sharks around Maui are more resident (more "site-attached") than they are around the other Hawaiian Islands and whether they exhibit greater use of inshore habitats than in other locations.</a:t>
            </a:r>
          </a:p>
          <a:p>
            <a:pPr marL="171450" indent="-171450">
              <a:buFont typeface="Arial" panose="020B0604020202020204" pitchFamily="34" charset="0"/>
              <a:buChar char="•"/>
              <a:defRPr/>
            </a:pPr>
            <a:r>
              <a:rPr lang="en-US" dirty="0" smtClean="0">
                <a:ea typeface="ＭＳ Ｐゴシック" charset="-128"/>
              </a:rPr>
              <a:t>With funding from the State of </a:t>
            </a:r>
            <a:r>
              <a:rPr lang="en-US" dirty="0" err="1" smtClean="0">
                <a:ea typeface="ＭＳ Ｐゴシック" charset="-128"/>
              </a:rPr>
              <a:t>Hawaiʻi</a:t>
            </a:r>
            <a:r>
              <a:rPr lang="en-US" dirty="0" smtClean="0">
                <a:ea typeface="ＭＳ Ｐゴシック" charset="-128"/>
              </a:rPr>
              <a:t> Department of Land and Natural Resources (DLNR) Division of Aquatic Resources (DAR), these data were collected by Principal Investigators Carl Meyer, Ph.D. and Kim Holland, Ph.D. along with other members of the Shark Research Team of the </a:t>
            </a:r>
            <a:r>
              <a:rPr lang="en-US" dirty="0" err="1" smtClean="0">
                <a:ea typeface="ＭＳ Ｐゴシック" charset="-128"/>
              </a:rPr>
              <a:t>Hawaiʻi</a:t>
            </a:r>
            <a:r>
              <a:rPr lang="en-US" dirty="0" smtClean="0">
                <a:ea typeface="ＭＳ Ｐゴシック" charset="-128"/>
              </a:rPr>
              <a:t> Institute of Marine Biology (HIMB) of the School of Ocean and Earth Science and Technology (SOEST) at the University of </a:t>
            </a:r>
            <a:r>
              <a:rPr lang="en-US" dirty="0" err="1" smtClean="0">
                <a:ea typeface="ＭＳ Ｐゴシック" charset="-128"/>
              </a:rPr>
              <a:t>Hawaiʻi</a:t>
            </a:r>
            <a:r>
              <a:rPr lang="en-US" dirty="0" smtClean="0">
                <a:ea typeface="ＭＳ Ｐゴシック" charset="-128"/>
              </a:rPr>
              <a:t> at </a:t>
            </a:r>
            <a:r>
              <a:rPr lang="en-US" dirty="0" err="1" smtClean="0">
                <a:ea typeface="ＭＳ Ｐゴシック" charset="-128"/>
              </a:rPr>
              <a:t>Mānoa</a:t>
            </a:r>
            <a:r>
              <a:rPr lang="en-US" dirty="0" smtClean="0">
                <a:ea typeface="ＭＳ Ｐゴシック" charset="-128"/>
              </a:rPr>
              <a:t> (UH)</a:t>
            </a:r>
          </a:p>
          <a:p>
            <a:pPr>
              <a:defRPr/>
            </a:pPr>
            <a:endParaRPr lang="en-US" dirty="0" smtClean="0">
              <a:ea typeface="ＭＳ Ｐゴシック" charset="-128"/>
            </a:endParaRPr>
          </a:p>
          <a:p>
            <a:pPr>
              <a:defRPr/>
            </a:pPr>
            <a:endParaRPr lang="en-US" dirty="0">
              <a:ea typeface="ＭＳ Ｐゴシック" charset="-128"/>
            </a:endParaRPr>
          </a:p>
        </p:txBody>
      </p:sp>
      <p:sp>
        <p:nvSpPr>
          <p:cNvPr id="4" name="Slide Number Placeholder 3"/>
          <p:cNvSpPr>
            <a:spLocks noGrp="1"/>
          </p:cNvSpPr>
          <p:nvPr>
            <p:ph type="sldNum" sz="quarter" idx="5"/>
          </p:nvPr>
        </p:nvSpPr>
        <p:spPr/>
        <p:txBody>
          <a:bodyPr/>
          <a:lstStyle/>
          <a:p>
            <a:pPr>
              <a:defRPr/>
            </a:pPr>
            <a:fld id="{6945FB3C-3356-4280-A94C-5F80C01685BC}"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a:p>
            <a:pPr defTabSz="455093">
              <a:defRPr/>
            </a:pPr>
            <a:endParaRPr lang="en-US" dirty="0" smtClean="0">
              <a:ea typeface="ＭＳ Ｐゴシック" charset="-128"/>
            </a:endParaRPr>
          </a:p>
        </p:txBody>
      </p:sp>
      <p:sp>
        <p:nvSpPr>
          <p:cNvPr id="1372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09675" eaLnBrk="0" hangingPunct="0">
              <a:spcBef>
                <a:spcPct val="30000"/>
              </a:spcBef>
              <a:defRPr sz="1200">
                <a:solidFill>
                  <a:schemeClr val="tx1"/>
                </a:solidFill>
                <a:latin typeface="Calibri" pitchFamily="34" charset="0"/>
                <a:ea typeface="ＭＳ Ｐゴシック" pitchFamily="34" charset="-128"/>
              </a:defRPr>
            </a:lvl1pPr>
            <a:lvl2pPr marL="742950" indent="-285750" defTabSz="1209675" eaLnBrk="0" hangingPunct="0">
              <a:spcBef>
                <a:spcPct val="30000"/>
              </a:spcBef>
              <a:defRPr sz="1200">
                <a:solidFill>
                  <a:schemeClr val="tx1"/>
                </a:solidFill>
                <a:latin typeface="Calibri" pitchFamily="34" charset="0"/>
                <a:ea typeface="ＭＳ Ｐゴシック" pitchFamily="34" charset="-128"/>
              </a:defRPr>
            </a:lvl2pPr>
            <a:lvl3pPr marL="1143000" indent="-228600" defTabSz="1209675" eaLnBrk="0" hangingPunct="0">
              <a:spcBef>
                <a:spcPct val="30000"/>
              </a:spcBef>
              <a:defRPr sz="1200">
                <a:solidFill>
                  <a:schemeClr val="tx1"/>
                </a:solidFill>
                <a:latin typeface="Calibri" pitchFamily="34" charset="0"/>
                <a:ea typeface="ＭＳ Ｐゴシック" pitchFamily="34" charset="-128"/>
              </a:defRPr>
            </a:lvl3pPr>
            <a:lvl4pPr marL="1600200" indent="-228600" defTabSz="1209675" eaLnBrk="0" hangingPunct="0">
              <a:spcBef>
                <a:spcPct val="30000"/>
              </a:spcBef>
              <a:defRPr sz="1200">
                <a:solidFill>
                  <a:schemeClr val="tx1"/>
                </a:solidFill>
                <a:latin typeface="Calibri" pitchFamily="34" charset="0"/>
                <a:ea typeface="ＭＳ Ｐゴシック" pitchFamily="34" charset="-128"/>
              </a:defRPr>
            </a:lvl4pPr>
            <a:lvl5pPr marL="2057400" indent="-228600" defTabSz="1209675" eaLnBrk="0" hangingPunct="0">
              <a:spcBef>
                <a:spcPct val="30000"/>
              </a:spcBef>
              <a:defRPr sz="1200">
                <a:solidFill>
                  <a:schemeClr val="tx1"/>
                </a:solidFill>
                <a:latin typeface="Calibri" pitchFamily="34" charset="0"/>
                <a:ea typeface="ＭＳ Ｐゴシック" pitchFamily="34" charset="-128"/>
              </a:defRPr>
            </a:lvl5pPr>
            <a:lvl6pPr marL="2514600" indent="-228600" defTabSz="120967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120967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120967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120967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defRPr/>
            </a:pPr>
            <a:fld id="{6274FB97-D72A-4D93-9D75-25177EC5FCF8}" type="slidenum">
              <a:rPr lang="en-US" altLang="en-US" sz="800" smtClean="0">
                <a:solidFill>
                  <a:srgbClr val="000000"/>
                </a:solidFill>
              </a:rPr>
              <a:pPr eaLnBrk="1" hangingPunct="1">
                <a:spcBef>
                  <a:spcPct val="0"/>
                </a:spcBef>
                <a:defRPr/>
              </a:pPr>
              <a:t>25</a:t>
            </a:fld>
            <a:endParaRPr lang="en-US" altLang="en-US" sz="800" smtClean="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71575" y="109538"/>
            <a:ext cx="4641850" cy="3481387"/>
          </a:xfrm>
          <a:ln/>
        </p:spPr>
      </p:sp>
      <p:sp>
        <p:nvSpPr>
          <p:cNvPr id="23555" name="Notes Placeholder 2"/>
          <p:cNvSpPr>
            <a:spLocks noGrp="1"/>
          </p:cNvSpPr>
          <p:nvPr>
            <p:ph type="body" idx="1"/>
          </p:nvPr>
        </p:nvSpPr>
        <p:spPr>
          <a:xfrm>
            <a:off x="473752" y="3765056"/>
            <a:ext cx="5879042" cy="41776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p>
            <a:r>
              <a:rPr lang="en-US" sz="1400" b="1" dirty="0"/>
              <a:t>GOOS</a:t>
            </a:r>
            <a:r>
              <a:rPr lang="en-US" sz="1400" dirty="0"/>
              <a:t> is the </a:t>
            </a:r>
            <a:r>
              <a:rPr lang="en-US" sz="1400" u="sng" dirty="0"/>
              <a:t>Global Ocean</a:t>
            </a:r>
            <a:r>
              <a:rPr lang="en-US" sz="1400" dirty="0"/>
              <a:t> Observing System. A single, contiguous, body of water encircles the globe. From the Arctic ice through the warm equatorial waters to the Antarctic Circumpolar Current all the Earth's oceans, seas, bays and inlets are connected. They form one body of water, the one Global Ocean. </a:t>
            </a:r>
            <a:r>
              <a:rPr lang="en-US" sz="1400" b="1" dirty="0"/>
              <a:t>GOOS</a:t>
            </a:r>
            <a:r>
              <a:rPr lang="en-US" sz="1400" dirty="0"/>
              <a:t> is designed and being implemented to embrace the oceans as a single entity, to provide a global view of the ocean system.</a:t>
            </a:r>
          </a:p>
          <a:p>
            <a:r>
              <a:rPr lang="en-US" sz="1400" b="1" dirty="0"/>
              <a:t>GOOS </a:t>
            </a:r>
            <a:r>
              <a:rPr lang="en-US" sz="1400" dirty="0"/>
              <a:t>is a permanent global system for observations, modelling and analysis of marine and ocean variables to support operational ocean services worldwide. </a:t>
            </a:r>
            <a:r>
              <a:rPr lang="en-US" sz="1400" b="1" dirty="0"/>
              <a:t>GOOS </a:t>
            </a:r>
            <a:r>
              <a:rPr lang="en-US" sz="1400" dirty="0"/>
              <a:t>provides accurate descriptions of the present state of the oceans, including living resources; continuous forecasts of the future conditions of the sea for as far ahead as possible, and the basis for forecasts of climate change.</a:t>
            </a:r>
          </a:p>
          <a:p>
            <a:r>
              <a:rPr lang="en-US" sz="1400" b="1" dirty="0"/>
              <a:t>GOOS</a:t>
            </a:r>
            <a:r>
              <a:rPr lang="en-US" sz="1400" dirty="0"/>
              <a:t> is a system of </a:t>
            </a:r>
            <a:r>
              <a:rPr lang="en-US" sz="1400" dirty="0" err="1"/>
              <a:t>programmes</a:t>
            </a:r>
            <a:r>
              <a:rPr lang="en-US" sz="1400" dirty="0"/>
              <a:t>, each of which is working on different and complementary aspects of establishing an operational ocean observation capability for all of the world's nations. UN sponsorship and UNESCO assemblies assure that international cooperation is always the first priority of the Global Ocean Observing </a:t>
            </a:r>
            <a:r>
              <a:rPr lang="en-US" sz="1400" dirty="0" err="1"/>
              <a:t>Sytem</a:t>
            </a:r>
            <a:r>
              <a:rPr lang="en-US" sz="1400" dirty="0"/>
              <a:t>.</a:t>
            </a:r>
          </a:p>
          <a:p>
            <a:r>
              <a:rPr lang="en-US" sz="1400" b="1" dirty="0"/>
              <a:t>GOOS </a:t>
            </a:r>
            <a:r>
              <a:rPr lang="en-US" sz="1400" dirty="0"/>
              <a:t>is the oceanographic component of GEOSS, </a:t>
            </a:r>
            <a:r>
              <a:rPr lang="en-US" sz="1400" u="sng" dirty="0">
                <a:hlinkClick r:id="rId3"/>
              </a:rPr>
              <a:t>the Global Earth Observing System of Systems</a:t>
            </a:r>
            <a:r>
              <a:rPr lang="en-US" sz="1400" dirty="0"/>
              <a:t> .</a:t>
            </a:r>
          </a:p>
          <a:p>
            <a:r>
              <a:rPr lang="en-US" sz="1400" dirty="0"/>
              <a:t>GOOS is designed to:</a:t>
            </a:r>
          </a:p>
          <a:p>
            <a:r>
              <a:rPr lang="en-US" sz="1400" dirty="0"/>
              <a:t> </a:t>
            </a:r>
          </a:p>
          <a:p>
            <a:pPr lvl="0"/>
            <a:r>
              <a:rPr lang="en-US" sz="1400" dirty="0"/>
              <a:t>Monitor, understand and predict weather and climate</a:t>
            </a:r>
          </a:p>
          <a:p>
            <a:pPr lvl="0"/>
            <a:r>
              <a:rPr lang="en-US" sz="1400" dirty="0"/>
              <a:t>Describe and forecast the state of the ocean, including living resources</a:t>
            </a:r>
          </a:p>
          <a:p>
            <a:pPr lvl="0"/>
            <a:r>
              <a:rPr lang="en-US" sz="1400" dirty="0"/>
              <a:t>Improve management of marine and coastal ecosystems and resources</a:t>
            </a:r>
          </a:p>
          <a:p>
            <a:pPr lvl="0"/>
            <a:r>
              <a:rPr lang="en-US" sz="1400" dirty="0"/>
              <a:t>Mitigate damage from natural hazards and pollution</a:t>
            </a:r>
          </a:p>
          <a:p>
            <a:pPr lvl="0"/>
            <a:r>
              <a:rPr lang="en-US" sz="1400" dirty="0"/>
              <a:t>Protect life and property on coasts and at sea</a:t>
            </a:r>
          </a:p>
          <a:p>
            <a:pPr lvl="0"/>
            <a:r>
              <a:rPr lang="en-US" sz="1400" dirty="0"/>
              <a:t>Enable scientific research</a:t>
            </a:r>
          </a:p>
          <a:p>
            <a:pPr eaLnBrk="1" hangingPunct="1">
              <a:lnSpc>
                <a:spcPct val="90000"/>
              </a:lnSpc>
            </a:pPr>
            <a:endParaRPr lang="en-US" altLang="en-US" sz="1400" dirty="0">
              <a:latin typeface="Arial" charset="0"/>
              <a:ea typeface="ＭＳ Ｐゴシック" pitchFamily="-84" charset="-128"/>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84" charset="-128"/>
              </a:defRPr>
            </a:lvl1pPr>
            <a:lvl2pPr marL="38561392" indent="-38096602">
              <a:defRPr sz="2400">
                <a:solidFill>
                  <a:schemeClr val="tx1"/>
                </a:solidFill>
                <a:latin typeface="Arial" charset="0"/>
                <a:ea typeface="ＭＳ Ｐゴシック" pitchFamily="-84" charset="-128"/>
              </a:defRPr>
            </a:lvl2pPr>
            <a:lvl3pPr>
              <a:defRPr sz="2400">
                <a:solidFill>
                  <a:schemeClr val="tx1"/>
                </a:solidFill>
                <a:latin typeface="Arial" charset="0"/>
                <a:ea typeface="ＭＳ Ｐゴシック" pitchFamily="-84" charset="-128"/>
              </a:defRPr>
            </a:lvl3pPr>
            <a:lvl4pPr>
              <a:defRPr sz="2400">
                <a:solidFill>
                  <a:schemeClr val="tx1"/>
                </a:solidFill>
                <a:latin typeface="Arial" charset="0"/>
                <a:ea typeface="ＭＳ Ｐゴシック" pitchFamily="-84" charset="-128"/>
              </a:defRPr>
            </a:lvl4pPr>
            <a:lvl5pPr>
              <a:defRPr sz="2400">
                <a:solidFill>
                  <a:schemeClr val="tx1"/>
                </a:solidFill>
                <a:latin typeface="Arial" charset="0"/>
                <a:ea typeface="ＭＳ Ｐゴシック" pitchFamily="-84" charset="-128"/>
              </a:defRPr>
            </a:lvl5pPr>
            <a:lvl6pPr marL="464790" eaLnBrk="0" fontAlgn="base" hangingPunct="0">
              <a:spcBef>
                <a:spcPct val="0"/>
              </a:spcBef>
              <a:spcAft>
                <a:spcPct val="0"/>
              </a:spcAft>
              <a:defRPr sz="2400">
                <a:solidFill>
                  <a:schemeClr val="tx1"/>
                </a:solidFill>
                <a:latin typeface="Arial" charset="0"/>
                <a:ea typeface="ＭＳ Ｐゴシック" pitchFamily="-84" charset="-128"/>
              </a:defRPr>
            </a:lvl6pPr>
            <a:lvl7pPr marL="929579" eaLnBrk="0" fontAlgn="base" hangingPunct="0">
              <a:spcBef>
                <a:spcPct val="0"/>
              </a:spcBef>
              <a:spcAft>
                <a:spcPct val="0"/>
              </a:spcAft>
              <a:defRPr sz="2400">
                <a:solidFill>
                  <a:schemeClr val="tx1"/>
                </a:solidFill>
                <a:latin typeface="Arial" charset="0"/>
                <a:ea typeface="ＭＳ Ｐゴシック" pitchFamily="-84" charset="-128"/>
              </a:defRPr>
            </a:lvl7pPr>
            <a:lvl8pPr marL="1394369" eaLnBrk="0" fontAlgn="base" hangingPunct="0">
              <a:spcBef>
                <a:spcPct val="0"/>
              </a:spcBef>
              <a:spcAft>
                <a:spcPct val="0"/>
              </a:spcAft>
              <a:defRPr sz="2400">
                <a:solidFill>
                  <a:schemeClr val="tx1"/>
                </a:solidFill>
                <a:latin typeface="Arial" charset="0"/>
                <a:ea typeface="ＭＳ Ｐゴシック" pitchFamily="-84" charset="-128"/>
              </a:defRPr>
            </a:lvl8pPr>
            <a:lvl9pPr marL="1859158" eaLnBrk="0" fontAlgn="base" hangingPunct="0">
              <a:spcBef>
                <a:spcPct val="0"/>
              </a:spcBef>
              <a:spcAft>
                <a:spcPct val="0"/>
              </a:spcAft>
              <a:defRPr sz="2400">
                <a:solidFill>
                  <a:schemeClr val="tx1"/>
                </a:solidFill>
                <a:latin typeface="Arial" charset="0"/>
                <a:ea typeface="ＭＳ Ｐゴシック" pitchFamily="-84" charset="-128"/>
              </a:defRPr>
            </a:lvl9pPr>
          </a:lstStyle>
          <a:p>
            <a:fld id="{BC6DBB85-69F1-43DD-843D-FF8AEFAA4327}" type="slidenum">
              <a:rPr lang="en-US" altLang="en-US" sz="1200">
                <a:solidFill>
                  <a:prstClr val="black"/>
                </a:solidFill>
              </a:rPr>
              <a:pPr/>
              <a:t>26</a:t>
            </a:fld>
            <a:endParaRPr lang="en-US" altLang="en-US" sz="120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2850" eaLnBrk="0" fontAlgn="base" hangingPunct="0">
              <a:spcBef>
                <a:spcPct val="0"/>
              </a:spcBef>
              <a:spcAft>
                <a:spcPct val="0"/>
              </a:spcAft>
              <a:defRPr sz="2400">
                <a:solidFill>
                  <a:schemeClr val="tx1"/>
                </a:solidFill>
                <a:latin typeface="Calibri" pitchFamily="34" charset="0"/>
              </a:defRPr>
            </a:lvl6pPr>
            <a:lvl7pPr marL="2971800" indent="-228600" defTabSz="1212850" eaLnBrk="0" fontAlgn="base" hangingPunct="0">
              <a:spcBef>
                <a:spcPct val="0"/>
              </a:spcBef>
              <a:spcAft>
                <a:spcPct val="0"/>
              </a:spcAft>
              <a:defRPr sz="2400">
                <a:solidFill>
                  <a:schemeClr val="tx1"/>
                </a:solidFill>
                <a:latin typeface="Calibri" pitchFamily="34" charset="0"/>
              </a:defRPr>
            </a:lvl7pPr>
            <a:lvl8pPr marL="3429000" indent="-228600" defTabSz="1212850" eaLnBrk="0" fontAlgn="base" hangingPunct="0">
              <a:spcBef>
                <a:spcPct val="0"/>
              </a:spcBef>
              <a:spcAft>
                <a:spcPct val="0"/>
              </a:spcAft>
              <a:defRPr sz="2400">
                <a:solidFill>
                  <a:schemeClr val="tx1"/>
                </a:solidFill>
                <a:latin typeface="Calibri" pitchFamily="34" charset="0"/>
              </a:defRPr>
            </a:lvl8pPr>
            <a:lvl9pPr marL="3886200" indent="-228600" defTabSz="1212850" eaLnBrk="0" fontAlgn="base" hangingPunct="0">
              <a:spcBef>
                <a:spcPct val="0"/>
              </a:spcBef>
              <a:spcAft>
                <a:spcPct val="0"/>
              </a:spcAft>
              <a:defRPr sz="2400">
                <a:solidFill>
                  <a:schemeClr val="tx1"/>
                </a:solidFill>
                <a:latin typeface="Calibri" pitchFamily="34" charset="0"/>
              </a:defRPr>
            </a:lvl9pPr>
          </a:lstStyle>
          <a:p>
            <a:pPr defTabSz="1212850" eaLnBrk="1" hangingPunct="1">
              <a:defRPr/>
            </a:pPr>
            <a:fld id="{66113C0B-5CB4-49D6-BF69-DE9855312D95}" type="slidenum">
              <a:rPr lang="en-US" sz="800" smtClean="0"/>
              <a:pPr defTabSz="1212850" eaLnBrk="1" hangingPunct="1">
                <a:defRPr/>
              </a:pPr>
              <a:t>27</a:t>
            </a:fld>
            <a:endParaRPr lang="en-US" sz="800" smtClean="0"/>
          </a:p>
        </p:txBody>
      </p:sp>
      <p:sp>
        <p:nvSpPr>
          <p:cNvPr id="12288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2884" name="Rectangle 3"/>
          <p:cNvSpPr>
            <a:spLocks noGrp="1" noChangeArrowheads="1"/>
          </p:cNvSpPr>
          <p:nvPr>
            <p:ph type="body" idx="1"/>
          </p:nvPr>
        </p:nvSpPr>
        <p:spPr bwMode="auto">
          <a:xfrm>
            <a:off x="139701" y="4410075"/>
            <a:ext cx="6553200" cy="4727575"/>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altLang="en-US" smtClean="0"/>
              <a:t>The global component of U.S. IOOS is managed by OAR/Office of Global Programs, specifically the Climate Observations Division. This Division is co-located with the IOOS program office, just down the hall here at Wayne Ave. The Division Chief, David Legler is the current NOAA co-chair of the Interagency Ocean Observation Committee (IOOC).  The other two co-chairs sit at NASA and NSF.</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6" name="Shape 38"/>
          <p:cNvSpPr>
            <a:spLocks noGrp="1" noRot="1" noChangeAspect="1" noTextEdit="1"/>
          </p:cNvSpPr>
          <p:nvPr>
            <p:ph type="sldImg" idx="2"/>
          </p:nvPr>
        </p:nvSpPr>
        <p:spPr>
          <a:xfrm>
            <a:off x="1171575" y="695325"/>
            <a:ext cx="4641850" cy="3481388"/>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round/>
          </a:ln>
          <a:extLst>
            <a:ext uri="{909E8E84-426E-40DD-AFC4-6F175D3DCCD1}">
              <a14:hiddenFill xmlns:a14="http://schemas.microsoft.com/office/drawing/2010/main">
                <a:solidFill>
                  <a:srgbClr val="FFFFFF"/>
                </a:solidFill>
              </a14:hiddenFill>
            </a:ext>
          </a:extLst>
        </p:spPr>
      </p:sp>
      <p:sp>
        <p:nvSpPr>
          <p:cNvPr id="31747" name="Shape 39"/>
          <p:cNvSpPr txBox="1">
            <a:spLocks noGrp="1"/>
          </p:cNvSpPr>
          <p:nvPr>
            <p:ph type="body" idx="1"/>
          </p:nvPr>
        </p:nvSpPr>
        <p:spPr>
          <a:xfrm>
            <a:off x="698804" y="4410065"/>
            <a:ext cx="5587394" cy="41767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43" tIns="92943" rIns="92943" bIns="92943"/>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GEO task</a:t>
            </a:r>
          </a:p>
          <a:p>
            <a:r>
              <a:rPr lang="en-US" altLang="en-US" smtClean="0">
                <a:ea typeface="ＭＳ Ｐゴシック" pitchFamily="34" charset="-128"/>
              </a:rPr>
              <a:t>Shows location of Radars, and many uses</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2C9C268-6B67-4178-8F06-AB9A9C7A363A}" type="slidenum">
              <a:rPr lang="en-US" altLang="en-US" smtClean="0">
                <a:solidFill>
                  <a:prstClr val="black"/>
                </a:solidFill>
                <a:ea typeface="ＭＳ Ｐゴシック" pitchFamily="34" charset="-128"/>
              </a:rPr>
              <a:pPr/>
              <a:t>29</a:t>
            </a:fld>
            <a:endParaRPr lang="en-US" altLang="en-US" smtClean="0">
              <a:solidFill>
                <a:prstClr val="black"/>
              </a:solidFill>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Observations take many forms.  The Federal agencies observe to meet their mandates.  From the NASA, NOAA and commercial  companies we use the satellites overhead that give us a picture at the global scale of the ocean’s surface.</a:t>
            </a:r>
          </a:p>
          <a:p>
            <a:endParaRPr lang="en-US" dirty="0" smtClean="0"/>
          </a:p>
          <a:p>
            <a:r>
              <a:rPr lang="en-US" dirty="0" smtClean="0"/>
              <a:t>NOAA </a:t>
            </a:r>
            <a:r>
              <a:rPr lang="en-US" dirty="0"/>
              <a:t>maintains 607  Buoys, shore stations, water level gauges, estuarine systems, that collect physical, chemical and biological information.</a:t>
            </a:r>
          </a:p>
          <a:p>
            <a:endParaRPr lang="en-US" dirty="0" smtClean="0"/>
          </a:p>
          <a:p>
            <a:r>
              <a:rPr lang="en-US" dirty="0" smtClean="0"/>
              <a:t>NOAA </a:t>
            </a:r>
            <a:r>
              <a:rPr lang="en-US" dirty="0"/>
              <a:t>operates specialized systems such as the Physical Real-Time Oceanographic System or PORTS at 23 US Ports so ships move safely and efficiently.  </a:t>
            </a:r>
          </a:p>
          <a:p>
            <a:endParaRPr lang="en-US" dirty="0" smtClean="0"/>
          </a:p>
          <a:p>
            <a:r>
              <a:rPr lang="en-US" dirty="0" smtClean="0"/>
              <a:t>NOAA </a:t>
            </a:r>
            <a:r>
              <a:rPr lang="en-US" dirty="0"/>
              <a:t>maintains the National Water Level Monitoring Network and the United States Geological Service operate the Nation’s stream </a:t>
            </a:r>
            <a:r>
              <a:rPr lang="en-US" dirty="0" err="1" smtClean="0"/>
              <a:t>guages</a:t>
            </a:r>
            <a:endParaRPr lang="en-US" dirty="0" smtClean="0"/>
          </a:p>
          <a:p>
            <a:endParaRPr lang="en-US" dirty="0"/>
          </a:p>
          <a:p>
            <a:r>
              <a:rPr lang="en-US" dirty="0" smtClean="0"/>
              <a:t>EPA maintains a beaches program that indicates whether the water quality is safe</a:t>
            </a:r>
            <a:endParaRPr lang="en-US" dirty="0"/>
          </a:p>
          <a:p>
            <a:endParaRPr lang="en-US" dirty="0" smtClean="0"/>
          </a:p>
          <a:p>
            <a:r>
              <a:rPr lang="en-US" dirty="0" smtClean="0"/>
              <a:t>The </a:t>
            </a:r>
            <a:r>
              <a:rPr lang="en-US" dirty="0"/>
              <a:t>National Science Foundation’s is deploying a series of global buoys, regional cabled arrays and coastal nodes that will provide a strong research infrastructure.</a:t>
            </a:r>
          </a:p>
          <a:p>
            <a:endParaRPr lang="en-US" dirty="0"/>
          </a:p>
        </p:txBody>
      </p:sp>
      <p:sp>
        <p:nvSpPr>
          <p:cNvPr id="4" name="Slide Number Placeholder 3"/>
          <p:cNvSpPr>
            <a:spLocks noGrp="1"/>
          </p:cNvSpPr>
          <p:nvPr>
            <p:ph type="sldNum" sz="quarter" idx="10"/>
          </p:nvPr>
        </p:nvSpPr>
        <p:spPr/>
        <p:txBody>
          <a:bodyPr/>
          <a:lstStyle/>
          <a:p>
            <a:pPr>
              <a:defRPr/>
            </a:pPr>
            <a:fld id="{8D870BCF-AFB0-48F4-98A0-E04BBDE48FDC}" type="slidenum">
              <a:rPr lang="en-US" smtClean="0"/>
              <a:pPr>
                <a:defRPr/>
              </a:pPr>
              <a:t>3</a:t>
            </a:fld>
            <a:endParaRPr lang="en-US"/>
          </a:p>
        </p:txBody>
      </p:sp>
    </p:spTree>
    <p:extLst>
      <p:ext uri="{BB962C8B-B14F-4D97-AF65-F5344CB8AC3E}">
        <p14:creationId xmlns:p14="http://schemas.microsoft.com/office/powerpoint/2010/main" val="689538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3BEE697-22F9-46B3-8E97-FC3CC1C6B23D}" type="slidenum">
              <a:rPr lang="en-US" altLang="en-US" smtClean="0">
                <a:solidFill>
                  <a:prstClr val="black"/>
                </a:solidFill>
                <a:ea typeface="ＭＳ Ｐゴシック" pitchFamily="34" charset="-128"/>
              </a:rPr>
              <a:pPr/>
              <a:t>30</a:t>
            </a:fld>
            <a:endParaRPr lang="en-US" altLang="en-US" smtClean="0">
              <a:solidFill>
                <a:prstClr val="black"/>
              </a:solidFill>
              <a:ea typeface="ＭＳ Ｐゴシック" pitchFamily="34" charset="-128"/>
            </a:endParaRPr>
          </a:p>
        </p:txBody>
      </p:sp>
      <p:sp>
        <p:nvSpPr>
          <p:cNvPr id="44035" name="Rectangle 2"/>
          <p:cNvSpPr>
            <a:spLocks noGrp="1" noRot="1" noChangeAspect="1" noChangeArrowheads="1" noTextEdit="1"/>
          </p:cNvSpPr>
          <p:nvPr>
            <p:ph type="sldImg"/>
          </p:nvPr>
        </p:nvSpPr>
        <p:spPr bwMode="auto">
          <a:xfrm>
            <a:off x="1203325" y="673100"/>
            <a:ext cx="4641850" cy="3481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Arial" charset="0"/>
                <a:ea typeface="ＭＳ Ｐゴシック" pitchFamily="34" charset="-128"/>
              </a:rPr>
              <a:t>Launch of the GEO HFR portal.  Radars from US, Canada, Australia, Spain, and Korea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368300" y="4409758"/>
            <a:ext cx="6248400" cy="4423092"/>
          </a:xfrm>
        </p:spPr>
        <p:txBody>
          <a:bodyPr>
            <a:normAutofit fontScale="77500" lnSpcReduction="20000"/>
          </a:bodyPr>
          <a:lstStyle/>
          <a:p>
            <a:pPr defTabSz="457135">
              <a:defRPr/>
            </a:pPr>
            <a:r>
              <a:rPr lang="en-US" dirty="0" smtClean="0"/>
              <a:t>As part of the US IOOS summit, Ralph </a:t>
            </a:r>
            <a:r>
              <a:rPr lang="en-US" dirty="0" err="1" smtClean="0"/>
              <a:t>Rayner</a:t>
            </a:r>
            <a:r>
              <a:rPr lang="en-US" dirty="0" smtClean="0"/>
              <a:t> the US IOOS industry liaison put a framework together to help us define the IOOS stakeholder community</a:t>
            </a:r>
          </a:p>
          <a:p>
            <a:pPr defTabSz="457135">
              <a:defRPr/>
            </a:pPr>
            <a:r>
              <a:rPr lang="en-US" dirty="0" smtClean="0"/>
              <a:t>Framework has 3 </a:t>
            </a:r>
          </a:p>
          <a:p>
            <a:pPr marL="171450" indent="-171450" defTabSz="457135">
              <a:buFont typeface="Arial" panose="020B0604020202020204" pitchFamily="34" charset="0"/>
              <a:buChar char="•"/>
              <a:defRPr/>
            </a:pPr>
            <a:r>
              <a:rPr lang="en-US" dirty="0" smtClean="0"/>
              <a:t>Providers </a:t>
            </a:r>
            <a:r>
              <a:rPr lang="en-US" dirty="0"/>
              <a:t>of observing systems infrastructure</a:t>
            </a:r>
          </a:p>
          <a:p>
            <a:pPr marL="627063" lvl="1" indent="-171450" defTabSz="457135">
              <a:buFont typeface="Arial" panose="020B0604020202020204" pitchFamily="34" charset="0"/>
              <a:buChar char="•"/>
              <a:defRPr/>
            </a:pPr>
            <a:r>
              <a:rPr lang="en-US" dirty="0" smtClean="0"/>
              <a:t>Manufacturers </a:t>
            </a:r>
            <a:r>
              <a:rPr lang="en-US" dirty="0"/>
              <a:t>of sensors, instruments and platforms</a:t>
            </a:r>
          </a:p>
          <a:p>
            <a:pPr marL="627063" lvl="1" indent="-171450" defTabSz="457135">
              <a:buFont typeface="Arial" panose="020B0604020202020204" pitchFamily="34" charset="0"/>
              <a:buChar char="•"/>
              <a:defRPr/>
            </a:pPr>
            <a:r>
              <a:rPr lang="en-US" dirty="0" smtClean="0"/>
              <a:t>Those </a:t>
            </a:r>
            <a:r>
              <a:rPr lang="en-US" dirty="0"/>
              <a:t>building, launching and operating satellite systems</a:t>
            </a:r>
          </a:p>
          <a:p>
            <a:pPr marL="627063" lvl="1" indent="-171450" defTabSz="457135">
              <a:buFont typeface="Arial" panose="020B0604020202020204" pitchFamily="34" charset="0"/>
              <a:buChar char="•"/>
              <a:defRPr/>
            </a:pPr>
            <a:r>
              <a:rPr lang="en-US" dirty="0" smtClean="0"/>
              <a:t>Providers </a:t>
            </a:r>
            <a:r>
              <a:rPr lang="en-US" dirty="0"/>
              <a:t>for the cyber infrastructure that interconnects the IOOS components</a:t>
            </a:r>
          </a:p>
          <a:p>
            <a:pPr marL="627063" lvl="1" indent="-171450" defTabSz="457135">
              <a:buFont typeface="Arial" panose="020B0604020202020204" pitchFamily="34" charset="0"/>
              <a:buChar char="•"/>
              <a:defRPr/>
            </a:pPr>
            <a:r>
              <a:rPr lang="en-US" dirty="0" smtClean="0"/>
              <a:t>Organizations </a:t>
            </a:r>
            <a:r>
              <a:rPr lang="en-US" dirty="0"/>
              <a:t>that develop and maintain the data management systems</a:t>
            </a:r>
          </a:p>
          <a:p>
            <a:pPr marL="627063" lvl="1" indent="-171450" defTabSz="457135">
              <a:buFont typeface="Arial" panose="020B0604020202020204" pitchFamily="34" charset="0"/>
              <a:buChar char="•"/>
              <a:defRPr/>
            </a:pPr>
            <a:r>
              <a:rPr lang="en-US" dirty="0" smtClean="0"/>
              <a:t>Software </a:t>
            </a:r>
            <a:r>
              <a:rPr lang="en-US" dirty="0"/>
              <a:t>tools and models that are used to turn IOOS data into useful information</a:t>
            </a:r>
          </a:p>
          <a:p>
            <a:pPr marL="171450" indent="-171450" defTabSz="457135">
              <a:buFont typeface="Arial" panose="020B0604020202020204" pitchFamily="34" charset="0"/>
              <a:buChar char="•"/>
              <a:defRPr/>
            </a:pPr>
            <a:r>
              <a:rPr lang="en-US" dirty="0"/>
              <a:t>Intermediate </a:t>
            </a:r>
            <a:r>
              <a:rPr lang="en-US" dirty="0" smtClean="0"/>
              <a:t>users:  Take IOOS </a:t>
            </a:r>
            <a:r>
              <a:rPr lang="en-US" dirty="0"/>
              <a:t>data or information and tailor it for a specific </a:t>
            </a:r>
            <a:r>
              <a:rPr lang="en-US" dirty="0" smtClean="0"/>
              <a:t>end-use; add value to IOOS </a:t>
            </a:r>
            <a:r>
              <a:rPr lang="en-US" dirty="0"/>
              <a:t>outputs tailoring them for specific </a:t>
            </a:r>
            <a:r>
              <a:rPr lang="en-US" dirty="0" smtClean="0"/>
              <a:t>end-uses</a:t>
            </a:r>
          </a:p>
          <a:p>
            <a:pPr marL="171450" indent="-171450" defTabSz="457135">
              <a:buFont typeface="Arial" panose="020B0604020202020204" pitchFamily="34" charset="0"/>
              <a:buChar char="•"/>
              <a:defRPr/>
            </a:pPr>
            <a:r>
              <a:rPr lang="en-US" dirty="0" smtClean="0"/>
              <a:t>End-users </a:t>
            </a:r>
            <a:r>
              <a:rPr lang="en-US" dirty="0"/>
              <a:t>whose activities or business benefit from IOOS data and information in terms of better scientific understanding of the oceans, improved safety, economic efficiency gains or more effective environmental protection.</a:t>
            </a:r>
          </a:p>
          <a:p>
            <a:pPr defTabSz="457135">
              <a:defRPr/>
            </a:pPr>
            <a:r>
              <a:rPr lang="en-US" dirty="0" smtClean="0"/>
              <a:t>Important </a:t>
            </a:r>
            <a:r>
              <a:rPr lang="en-US" dirty="0"/>
              <a:t>to recognize that delivery of end-user benefit is rarely a simple linear end to end service chain.</a:t>
            </a:r>
          </a:p>
          <a:p>
            <a:pPr defTabSz="457135">
              <a:defRPr/>
            </a:pPr>
            <a:r>
              <a:rPr lang="en-US" dirty="0"/>
              <a:t>More usually, benefits are delivered by multiple organizations merging and mashing different source of data and information (most often not exclusively marine or exclusively derived from measurement of observation)  to derive a product useful for a particular purpose.  It is more like a jigsaw puzzle with multiple intermediate users adding value in complex and ever changing ways as the compete to provide more beneficial or more cost effective products and services.</a:t>
            </a:r>
          </a:p>
          <a:p>
            <a:pPr defTabSz="457135">
              <a:defRPr/>
            </a:pPr>
            <a:r>
              <a:rPr lang="en-US" dirty="0"/>
              <a:t>Integration opens opportunity for the delivery of entirely new benefits that only become possible once sustained core capacity is available in this way.</a:t>
            </a:r>
          </a:p>
          <a:p>
            <a:pPr defTabSz="457135">
              <a:defRPr/>
            </a:pPr>
            <a:endParaRPr lang="en-US" dirty="0"/>
          </a:p>
          <a:p>
            <a:pPr defTabSz="457135">
              <a:defRPr/>
            </a:pPr>
            <a:r>
              <a:rPr lang="en-US" dirty="0"/>
              <a:t>It is important to recognize that an organization can occupy multiple roles in this complex landscape.  </a:t>
            </a:r>
            <a:r>
              <a:rPr lang="en-US" dirty="0" smtClean="0"/>
              <a:t>Even NOAA represents this framework - NOAA </a:t>
            </a:r>
            <a:r>
              <a:rPr lang="en-US" dirty="0"/>
              <a:t>can be a providers, an intermediate user and an end-user in different parts of the </a:t>
            </a:r>
            <a:r>
              <a:rPr lang="en-US" dirty="0" smtClean="0"/>
              <a:t>organization</a:t>
            </a:r>
          </a:p>
          <a:p>
            <a:pPr defTabSz="457135">
              <a:defRPr/>
            </a:pPr>
            <a:endParaRPr lang="en-US" dirty="0" smtClean="0"/>
          </a:p>
          <a:p>
            <a:pPr defTabSz="457135">
              <a:defRPr/>
            </a:pPr>
            <a:r>
              <a:rPr lang="en-US" dirty="0" smtClean="0"/>
              <a:t>IOOS </a:t>
            </a:r>
            <a:r>
              <a:rPr lang="en-US" dirty="0"/>
              <a:t>has often been compared as the ocean/coastal counterpart to NOAA’s National Weather Service.  The “weather enterprise” is valued in the billions but there are no equivalent numbers on the “ocean/coastal/Great Lakes informational data” enterprise.  According to National Academies publication – Fair Weather: Effective Partnerships in Weather and Climate Services (2003 –), “There are about 400 commercial weather companies and independent contractors in the United States, four with revenues of about $500 million,” that includes large companies such as </a:t>
            </a:r>
            <a:r>
              <a:rPr lang="en-US" dirty="0" err="1"/>
              <a:t>AccuWeather</a:t>
            </a:r>
            <a:r>
              <a:rPr lang="en-US" dirty="0"/>
              <a:t> and the Weather Channel. </a:t>
            </a:r>
          </a:p>
          <a:p>
            <a:pPr defTabSz="457135">
              <a:defRPr/>
            </a:pPr>
            <a:endParaRPr lang="en-US" dirty="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A223444-4C97-4333-BBBA-35F3FC4DEBC0}" type="slidenum">
              <a:rPr lang="en-US" altLang="en-US" smtClean="0">
                <a:latin typeface="Arial" pitchFamily="34" charset="0"/>
                <a:ea typeface="ＭＳ Ｐゴシック" pitchFamily="34" charset="-128"/>
              </a:rPr>
              <a:pPr/>
              <a:t>31</a:t>
            </a:fld>
            <a:endParaRPr lang="en-US" altLang="en-US" smtClean="0">
              <a:latin typeface="Arial" pitchFamily="34" charset="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D870BCF-AFB0-48F4-98A0-E04BBDE48FDC}" type="slidenum">
              <a:rPr lang="en-US" smtClean="0"/>
              <a:pPr>
                <a:defRPr/>
              </a:pPr>
              <a:t>32</a:t>
            </a:fld>
            <a:endParaRPr lang="en-US"/>
          </a:p>
        </p:txBody>
      </p:sp>
    </p:spTree>
    <p:extLst>
      <p:ext uri="{BB962C8B-B14F-4D97-AF65-F5344CB8AC3E}">
        <p14:creationId xmlns:p14="http://schemas.microsoft.com/office/powerpoint/2010/main" val="7996684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defTabSz="457135">
              <a:defRPr/>
            </a:pPr>
            <a:r>
              <a:rPr lang="en-US" dirty="0" smtClean="0"/>
              <a:t>UK </a:t>
            </a:r>
            <a:r>
              <a:rPr lang="en-US" dirty="0"/>
              <a:t>Study:</a:t>
            </a:r>
          </a:p>
          <a:p>
            <a:pPr defTabSz="457135">
              <a:defRPr/>
            </a:pPr>
            <a:endParaRPr lang="en-US" dirty="0"/>
          </a:p>
          <a:p>
            <a:pPr defTabSz="457135">
              <a:defRPr/>
            </a:pPr>
            <a:r>
              <a:rPr lang="en-US" dirty="0"/>
              <a:t>For the past 4 years the Society for Maritime Industries has been capturing the value of the United Kingdom Marine Science and Technology (MST) sector.  The report aims to provide an insight into current business activity in terms of market sector, market size, business confidence both current and forecast</a:t>
            </a:r>
            <a:r>
              <a:rPr lang="en-US" dirty="0" smtClean="0"/>
              <a:t>.</a:t>
            </a:r>
          </a:p>
          <a:p>
            <a:pPr defTabSz="457135">
              <a:defRPr/>
            </a:pPr>
            <a:r>
              <a:rPr lang="en-US" dirty="0" smtClean="0"/>
              <a:t>The sample size is 98 companies</a:t>
            </a:r>
            <a:endParaRPr lang="en-US" dirty="0"/>
          </a:p>
          <a:p>
            <a:pPr defTabSz="457135">
              <a:defRPr/>
            </a:pPr>
            <a:endParaRPr lang="en-US" dirty="0"/>
          </a:p>
          <a:p>
            <a:pPr defTabSz="457135">
              <a:defRPr/>
            </a:pPr>
            <a:r>
              <a:rPr lang="en-US" dirty="0"/>
              <a:t>Results</a:t>
            </a:r>
          </a:p>
          <a:p>
            <a:pPr defTabSz="457135">
              <a:defRPr/>
            </a:pPr>
            <a:r>
              <a:rPr lang="en-US" dirty="0"/>
              <a:t>•	</a:t>
            </a:r>
            <a:r>
              <a:rPr lang="en-US" dirty="0" smtClean="0"/>
              <a:t>Top figure shows this trend The </a:t>
            </a:r>
            <a:r>
              <a:rPr lang="en-US" dirty="0"/>
              <a:t>trend in market size has grown over the past four years with an enterprise valued at 1.35 British pounds. , more than doubled since 2010</a:t>
            </a:r>
          </a:p>
          <a:p>
            <a:pPr defTabSz="457135">
              <a:defRPr/>
            </a:pPr>
            <a:r>
              <a:rPr lang="en-US" dirty="0"/>
              <a:t>•	Small to medium companies continue to dominate the sector (85% of companies), </a:t>
            </a:r>
            <a:r>
              <a:rPr lang="en-US" dirty="0" smtClean="0"/>
              <a:t>defined as less than 50M annually, the </a:t>
            </a:r>
            <a:r>
              <a:rPr lang="en-US" dirty="0"/>
              <a:t>number of larger companies increased from 9% to 16%</a:t>
            </a:r>
          </a:p>
          <a:p>
            <a:pPr defTabSz="457135">
              <a:defRPr/>
            </a:pPr>
            <a:r>
              <a:rPr lang="en-US" dirty="0"/>
              <a:t>•	Employment in commercial MST has increased 12% in 2012</a:t>
            </a:r>
          </a:p>
          <a:p>
            <a:pPr defTabSz="457135">
              <a:defRPr/>
            </a:pPr>
            <a:r>
              <a:rPr lang="en-US" dirty="0"/>
              <a:t>•	Skill shortages present a barrier to future performance in MST</a:t>
            </a:r>
          </a:p>
          <a:p>
            <a:pPr defTabSz="457135">
              <a:defRPr/>
            </a:pPr>
            <a:r>
              <a:rPr lang="en-US" dirty="0"/>
              <a:t>•	The largest market sector remains offshore oil/gas although this has declined from 45 to 40 with renewable energy increased 3 points</a:t>
            </a:r>
            <a:r>
              <a:rPr lang="en-US" dirty="0" smtClean="0"/>
              <a:t>.</a:t>
            </a:r>
          </a:p>
          <a:p>
            <a:pPr defTabSz="457135">
              <a:defRPr/>
            </a:pPr>
            <a:r>
              <a:rPr lang="en-US" dirty="0" smtClean="0"/>
              <a:t>Employment has increased in sector and 50% of the companies reported they expected to increase their numbers of employees in the next year.  </a:t>
            </a:r>
          </a:p>
          <a:p>
            <a:pPr defTabSz="457135">
              <a:defRPr/>
            </a:pPr>
            <a:endParaRPr lang="en-US" dirty="0" smtClean="0"/>
          </a:p>
          <a:p>
            <a:pPr defTabSz="457135">
              <a:defRPr/>
            </a:pPr>
            <a:r>
              <a:rPr lang="en-US" dirty="0" smtClean="0"/>
              <a:t>A vast majority of these companies are in that first circle of the framework – providers. Which is not surprising as this is conducted during Oceanology International – largest ocean technology industry show</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80F8CF4-430B-42EF-8C4F-1DDBAF1A9A51}" type="slidenum">
              <a:rPr lang="en-US" altLang="en-US" smtClean="0">
                <a:solidFill>
                  <a:prstClr val="black"/>
                </a:solidFill>
              </a:rPr>
              <a:pPr/>
              <a:t>33</a:t>
            </a:fld>
            <a:endParaRPr lang="en-US" altLang="en-US" smtClean="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defTabSz="457135">
              <a:defRPr/>
            </a:pPr>
            <a:r>
              <a:rPr lang="en-US" dirty="0" smtClean="0"/>
              <a:t>Sponsored by San Diego Work force partnership, Maritime Alliance, San Diego Regional Economic Development Activity, with the study being conducted by ERRIS corporation.</a:t>
            </a:r>
          </a:p>
          <a:p>
            <a:pPr defTabSz="457135">
              <a:defRPr/>
            </a:pPr>
            <a:r>
              <a:rPr lang="en-US" dirty="0"/>
              <a:t>“The oceans are the future of the world – covering 66 percent of the world’s surface - sustainable usage of the ocean will be increasingly critical to produce the food, water, energy, medicine, and coastal “real estate” needed for the growing world population, over 80 percent of which lives near the oceans. The Pacific represents not a border but a frontier with enormous growth opportunity for San Diego. The fast-growing Maritime Technology Cluster has benefited from the traditional industry’s presence, and the two need to collaborate to “be all they can be”. </a:t>
            </a:r>
            <a:r>
              <a:rPr lang="en-US"/>
              <a:t>This is a massive opportunity that will require the development of a vision, education, enlightened regional leadership, and a community effort to achieve the possible</a:t>
            </a:r>
            <a:r>
              <a:rPr lang="en-US" smtClean="0"/>
              <a:t>.”</a:t>
            </a:r>
            <a:endParaRPr lang="en-US" dirty="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D9E3D1C-12DB-420D-9668-F92583A4CA57}" type="slidenum">
              <a:rPr lang="en-US" altLang="en-US" smtClean="0">
                <a:latin typeface="Arial" pitchFamily="34" charset="0"/>
                <a:ea typeface="ＭＳ Ｐゴシック" pitchFamily="34" charset="-128"/>
              </a:rPr>
              <a:pPr/>
              <a:t>34</a:t>
            </a:fld>
            <a:endParaRPr lang="en-US" altLang="en-US" smtClean="0">
              <a:latin typeface="Arial" pitchFamily="34"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10000"/>
          </a:bodyPr>
          <a:lstStyle/>
          <a:p>
            <a:pPr marL="171450" indent="-171450" defTabSz="457135">
              <a:buFont typeface="Arial" pitchFamily="34" charset="0"/>
              <a:buChar char="•"/>
              <a:defRPr/>
            </a:pPr>
            <a:r>
              <a:rPr lang="en-US" dirty="0" smtClean="0"/>
              <a:t>US IOOS is conducting a Marine Technology Industry Impact Study via contract to ERISS Corporation and The Maritime Alliance </a:t>
            </a:r>
          </a:p>
          <a:p>
            <a:pPr marL="171450" indent="-171450" defTabSz="457135">
              <a:buFont typeface="Arial" pitchFamily="34" charset="0"/>
              <a:buChar char="•"/>
              <a:defRPr/>
            </a:pPr>
            <a:r>
              <a:rPr lang="en-US" dirty="0" smtClean="0"/>
              <a:t>Information on the study is available at the website shown here</a:t>
            </a:r>
          </a:p>
          <a:p>
            <a:pPr marL="171450" indent="-171450" defTabSz="457135">
              <a:buFont typeface="Arial" pitchFamily="34" charset="0"/>
              <a:buChar char="•"/>
              <a:defRPr/>
            </a:pPr>
            <a:r>
              <a:rPr lang="en-US" dirty="0" smtClean="0"/>
              <a:t>We are creating a baseline inventory of companies classified as: </a:t>
            </a:r>
            <a:r>
              <a:rPr lang="en-US" b="1" dirty="0" smtClean="0"/>
              <a:t>Providers </a:t>
            </a:r>
            <a:r>
              <a:rPr lang="en-US" dirty="0" smtClean="0"/>
              <a:t> Those that provide ocean observing system infrastructure - sensor, platform and satellite system manufacturers and operators, as well as providers of cyber infrastructure, data management, software and modeling systems; and  </a:t>
            </a:r>
            <a:r>
              <a:rPr lang="en-US" b="1" dirty="0" smtClean="0"/>
              <a:t>Intermediaries:</a:t>
            </a:r>
            <a:r>
              <a:rPr lang="en-US" dirty="0" smtClean="0"/>
              <a:t> Those that add value to IOOS outputs tailoring them for specific end-uses</a:t>
            </a:r>
          </a:p>
          <a:p>
            <a:pPr marL="171450" indent="-171450" defTabSz="457135">
              <a:buFont typeface="Arial" pitchFamily="34" charset="0"/>
              <a:buChar char="•"/>
              <a:defRPr/>
            </a:pPr>
            <a:r>
              <a:rPr lang="en-US" dirty="0" smtClean="0"/>
              <a:t>The inventory will include size of these companies, volume of activity, volume of exports, and number of employees. </a:t>
            </a:r>
          </a:p>
          <a:p>
            <a:pPr marL="171450" indent="-171450" defTabSz="457135">
              <a:buFont typeface="Arial" pitchFamily="34" charset="0"/>
              <a:buChar char="•"/>
              <a:defRPr/>
            </a:pPr>
            <a:r>
              <a:rPr lang="en-US" dirty="0" smtClean="0"/>
              <a:t>We are also gathering narratives by companies on how US IOOS has helped their operations, planning, and growth, as well as perceived potential for future growth and investment.</a:t>
            </a:r>
          </a:p>
          <a:p>
            <a:pPr marL="171450" indent="-171450" defTabSz="457135">
              <a:buFont typeface="Arial" pitchFamily="34" charset="0"/>
              <a:buChar char="•"/>
              <a:defRPr/>
            </a:pPr>
            <a:r>
              <a:rPr lang="en-US" dirty="0"/>
              <a:t>YEAR 1: </a:t>
            </a:r>
          </a:p>
          <a:p>
            <a:pPr marL="171450" indent="-171450" defTabSz="457135">
              <a:buFont typeface="Arial" pitchFamily="34" charset="0"/>
              <a:buChar char="•"/>
              <a:defRPr/>
            </a:pPr>
            <a:r>
              <a:rPr lang="en-US" dirty="0"/>
              <a:t>Identify basic industry code mappings of current and potential US IOOS “Providers and Intermediate Users.” </a:t>
            </a:r>
          </a:p>
          <a:p>
            <a:pPr marL="171450" indent="-171450" defTabSz="457135">
              <a:buFont typeface="Arial" pitchFamily="34" charset="0"/>
              <a:buChar char="•"/>
              <a:defRPr/>
            </a:pPr>
            <a:r>
              <a:rPr lang="en-US" dirty="0"/>
              <a:t>Develop a methods report and baseline inventory of companies. </a:t>
            </a:r>
          </a:p>
          <a:p>
            <a:pPr marL="171450" indent="-171450" defTabSz="457135">
              <a:buFont typeface="Arial" pitchFamily="34" charset="0"/>
              <a:buChar char="•"/>
              <a:defRPr/>
            </a:pPr>
            <a:r>
              <a:rPr lang="en-US" dirty="0"/>
              <a:t>YEAR 2: </a:t>
            </a:r>
          </a:p>
          <a:p>
            <a:pPr marL="171450" indent="-171450" defTabSz="457135">
              <a:buFont typeface="Arial" pitchFamily="34" charset="0"/>
              <a:buChar char="•"/>
              <a:defRPr/>
            </a:pPr>
            <a:r>
              <a:rPr lang="en-US" dirty="0"/>
              <a:t>Improve accuracy / completeness of information from Year 1.</a:t>
            </a:r>
          </a:p>
          <a:p>
            <a:pPr marL="171450" indent="-171450" defTabSz="457135">
              <a:buFont typeface="Arial" pitchFamily="34" charset="0"/>
              <a:buChar char="•"/>
              <a:defRPr/>
            </a:pPr>
            <a:r>
              <a:rPr lang="en-US" dirty="0"/>
              <a:t>Begin analysis of the economic impact of product &amp; intermediary companies including narratives collected from companies on how US IOOS has helped them develop their business</a:t>
            </a:r>
          </a:p>
          <a:p>
            <a:pPr marL="171450" indent="-171450" defTabSz="457135">
              <a:buFont typeface="Arial" pitchFamily="34" charset="0"/>
              <a:buChar char="•"/>
              <a:defRPr/>
            </a:pPr>
            <a:r>
              <a:rPr lang="en-US" dirty="0"/>
              <a:t>YEAR 3: </a:t>
            </a:r>
          </a:p>
          <a:p>
            <a:pPr marL="171450" indent="-171450" defTabSz="457135">
              <a:buFont typeface="Arial" pitchFamily="34" charset="0"/>
              <a:buChar char="•"/>
              <a:defRPr/>
            </a:pPr>
            <a:r>
              <a:rPr lang="en-US" dirty="0"/>
              <a:t>Investigate how IOOS has benefitted (or could benefit) these companies, including providing training and experience</a:t>
            </a:r>
          </a:p>
          <a:p>
            <a:pPr marL="171450" indent="-171450" defTabSz="457135">
              <a:buFont typeface="Arial" pitchFamily="34" charset="0"/>
              <a:buChar char="•"/>
              <a:defRPr/>
            </a:pPr>
            <a:r>
              <a:rPr lang="en-US" dirty="0"/>
              <a:t>Identify potential international markets and opportunities for these companies or business clusters.</a:t>
            </a:r>
          </a:p>
          <a:p>
            <a:pPr marL="171450" indent="-171450" defTabSz="457135">
              <a:buFont typeface="Arial" pitchFamily="34" charset="0"/>
              <a:buChar char="•"/>
              <a:defRPr/>
            </a:pPr>
            <a:r>
              <a:rPr lang="en-US" dirty="0"/>
              <a:t>Capture benefits of new digital media – growing applications (“apps”) that use US IOOS data.</a:t>
            </a:r>
          </a:p>
          <a:p>
            <a:pPr marL="171450" indent="-171450" defTabSz="457135">
              <a:buFont typeface="Arial" pitchFamily="34" charset="0"/>
              <a:buChar char="•"/>
              <a:defRPr/>
            </a:pPr>
            <a:endParaRPr lang="en-US" dirty="0" smtClean="0"/>
          </a:p>
          <a:p>
            <a:pPr defTabSz="457135">
              <a:defRPr/>
            </a:pPr>
            <a:endParaRPr 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21981BC-A9D4-4064-A86D-484BB7A9D254}" type="slidenum">
              <a:rPr lang="en-US" altLang="en-US" smtClean="0">
                <a:latin typeface="Arial" pitchFamily="34" charset="0"/>
                <a:ea typeface="ＭＳ Ｐゴシック" pitchFamily="34" charset="-128"/>
              </a:rPr>
              <a:pPr/>
              <a:t>35</a:t>
            </a:fld>
            <a:endParaRPr lang="en-US" altLang="en-US" smtClean="0">
              <a:latin typeface="Arial" pitchFamily="34"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73100" y="4410075"/>
            <a:ext cx="5613400" cy="4346575"/>
          </a:xfrm>
        </p:spPr>
        <p:txBody>
          <a:bodyPr/>
          <a:lstStyle/>
          <a:p>
            <a:pPr marL="171450" indent="-171450">
              <a:buFont typeface="Arial" panose="020B0604020202020204" pitchFamily="34" charset="0"/>
              <a:buChar char="•"/>
              <a:defRPr/>
            </a:pPr>
            <a:r>
              <a:rPr lang="en-US" dirty="0" smtClean="0"/>
              <a:t>Our database as of June 30, 2014 has 571 companies with industry classifications.</a:t>
            </a:r>
            <a:endParaRPr lang="en-US" dirty="0"/>
          </a:p>
          <a:p>
            <a:pPr>
              <a:defRPr/>
            </a:pPr>
            <a:r>
              <a:rPr lang="en-US" b="1" i="1" dirty="0" smtClean="0"/>
              <a:t>Animation 1 (fly in of the company “Types)</a:t>
            </a:r>
          </a:p>
          <a:p>
            <a:pPr marL="171450" indent="-171450">
              <a:buFont typeface="Arial" panose="020B0604020202020204" pitchFamily="34" charset="0"/>
              <a:buChar char="•"/>
              <a:defRPr/>
            </a:pPr>
            <a:r>
              <a:rPr lang="en-US" dirty="0" smtClean="0"/>
              <a:t>83% of the companies in the database are characterized as primary providers </a:t>
            </a:r>
          </a:p>
          <a:p>
            <a:pPr marL="171450" indent="-171450">
              <a:buFont typeface="Arial" panose="020B0604020202020204" pitchFamily="34" charset="0"/>
              <a:buChar char="•"/>
              <a:defRPr/>
            </a:pPr>
            <a:r>
              <a:rPr lang="en-US" dirty="0" smtClean="0"/>
              <a:t>9% are Intermediate Users of IOOS data.  </a:t>
            </a:r>
            <a:endParaRPr lang="en-US" dirty="0"/>
          </a:p>
          <a:p>
            <a:pPr>
              <a:defRPr/>
            </a:pPr>
            <a:r>
              <a:rPr lang="en-US" b="1" i="1" dirty="0" smtClean="0"/>
              <a:t>Animation 2 (Fly in of the “industry classifications” of the top 50% of the companies in the database)</a:t>
            </a:r>
          </a:p>
          <a:p>
            <a:pPr marL="171450" indent="-171450">
              <a:buFont typeface="Arial" panose="020B0604020202020204" pitchFamily="34" charset="0"/>
              <a:buChar char="•"/>
              <a:defRPr/>
            </a:pPr>
            <a:r>
              <a:rPr lang="en-US" dirty="0" smtClean="0"/>
              <a:t>As expected these companies are focused on navigation, detection, instrument manufacturing as well as scientific and technical consulting, computing and boat building.</a:t>
            </a:r>
          </a:p>
          <a:p>
            <a:pPr marL="171450" indent="-171450">
              <a:buFont typeface="Arial" panose="020B0604020202020204" pitchFamily="34" charset="0"/>
              <a:buChar char="•"/>
              <a:defRPr/>
            </a:pPr>
            <a:r>
              <a:rPr lang="en-US" dirty="0" smtClean="0"/>
              <a:t>Next phase will include interviewing companies to dig a little deeper into their specific industry niche and to begin to characterize their economic contributions and impacts.</a:t>
            </a:r>
          </a:p>
          <a:p>
            <a:pPr>
              <a:defRPr/>
            </a:pPr>
            <a:endParaRPr lang="en-US" dirty="0" smtClean="0"/>
          </a:p>
          <a:p>
            <a:pPr>
              <a:defRPr/>
            </a:pPr>
            <a:r>
              <a:rPr lang="en-US" b="1" dirty="0" smtClean="0"/>
              <a:t>States Statistics</a:t>
            </a:r>
          </a:p>
          <a:p>
            <a:pPr>
              <a:defRPr/>
            </a:pPr>
            <a:r>
              <a:rPr lang="en-US" dirty="0" smtClean="0"/>
              <a:t>CA has ~24% of the companies</a:t>
            </a:r>
          </a:p>
          <a:p>
            <a:pPr>
              <a:defRPr/>
            </a:pPr>
            <a:r>
              <a:rPr lang="en-US" dirty="0" smtClean="0"/>
              <a:t>TX has 17%</a:t>
            </a:r>
          </a:p>
          <a:p>
            <a:pPr>
              <a:defRPr/>
            </a:pPr>
            <a:r>
              <a:rPr lang="en-US" dirty="0" smtClean="0"/>
              <a:t>MA, WA, and FL 6-9% each</a:t>
            </a:r>
          </a:p>
          <a:p>
            <a:pPr>
              <a:defRPr/>
            </a:pPr>
            <a:r>
              <a:rPr lang="en-US" dirty="0" smtClean="0"/>
              <a:t>Then NY, LA, CO, MD with 2-4%</a:t>
            </a:r>
          </a:p>
          <a:p>
            <a:pPr>
              <a:defRPr/>
            </a:pPr>
            <a:r>
              <a:rPr lang="en-US" dirty="0" smtClean="0"/>
              <a:t>The rest are all below 2%</a:t>
            </a:r>
            <a:endParaRPr lang="en-US" dirty="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8E5CB72-D9AF-442F-96BA-5B936C3D079B}" type="slidenum">
              <a:rPr lang="en-US" altLang="en-US" smtClean="0">
                <a:latin typeface="Arial" pitchFamily="34" charset="0"/>
                <a:ea typeface="ＭＳ Ｐゴシック" pitchFamily="34" charset="-128"/>
              </a:rPr>
              <a:pPr/>
              <a:t>36</a:t>
            </a:fld>
            <a:endParaRPr lang="en-US" altLang="en-US" smtClean="0">
              <a:latin typeface="Arial" pitchFamily="34" charset="0"/>
              <a:ea typeface="ＭＳ Ｐゴシック" pitchFamily="34" charset="-128"/>
            </a:endParaRPr>
          </a:p>
        </p:txBody>
      </p:sp>
      <p:pic>
        <p:nvPicPr>
          <p:cNvPr id="215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6300" y="7004050"/>
            <a:ext cx="26670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CE964E0-AB15-4CC2-84B0-74ADAEEB3FB9}" type="slidenum">
              <a:rPr lang="en-US" altLang="en-US" smtClean="0">
                <a:latin typeface="Arial" pitchFamily="34" charset="0"/>
                <a:ea typeface="ＭＳ Ｐゴシック" pitchFamily="34" charset="-128"/>
              </a:rPr>
              <a:pPr/>
              <a:t>37</a:t>
            </a:fld>
            <a:endParaRPr lang="en-US" altLang="en-US" smtClean="0">
              <a:latin typeface="Arial" pitchFamily="34" charset="0"/>
              <a:ea typeface="ＭＳ Ｐゴシック" pitchFamily="34" charset="-128"/>
            </a:endParaRPr>
          </a:p>
        </p:txBody>
      </p:sp>
      <p:pic>
        <p:nvPicPr>
          <p:cNvPr id="225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5813" y="6851650"/>
            <a:ext cx="26670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Notes Placeholder 2"/>
          <p:cNvSpPr>
            <a:spLocks noGrp="1"/>
          </p:cNvSpPr>
          <p:nvPr>
            <p:ph type="body" idx="3"/>
          </p:nvPr>
        </p:nvSpPr>
        <p:spPr>
          <a:xfrm>
            <a:off x="673100" y="4410075"/>
            <a:ext cx="5613400" cy="4346575"/>
          </a:xfrm>
        </p:spPr>
        <p:txBody>
          <a:bodyPr/>
          <a:lstStyle/>
          <a:p>
            <a:pPr marL="171450" indent="-171450">
              <a:buFont typeface="Arial" panose="020B0604020202020204" pitchFamily="34" charset="0"/>
              <a:buChar char="•"/>
              <a:defRPr/>
            </a:pPr>
            <a:r>
              <a:rPr lang="en-US" dirty="0" smtClean="0"/>
              <a:t>Our database as of June 30, 2014 has 571 companies with industry classifications.</a:t>
            </a:r>
            <a:endParaRPr lang="en-US" dirty="0"/>
          </a:p>
          <a:p>
            <a:pPr>
              <a:defRPr/>
            </a:pPr>
            <a:r>
              <a:rPr lang="en-US" b="1" i="1" dirty="0" smtClean="0"/>
              <a:t>Animation 1 (fly in of the company “Types)</a:t>
            </a:r>
          </a:p>
          <a:p>
            <a:pPr marL="171450" indent="-171450">
              <a:buFont typeface="Arial" panose="020B0604020202020204" pitchFamily="34" charset="0"/>
              <a:buChar char="•"/>
              <a:defRPr/>
            </a:pPr>
            <a:r>
              <a:rPr lang="en-US" dirty="0" smtClean="0"/>
              <a:t>83% of the companies in the database are characterized as primary providers </a:t>
            </a:r>
          </a:p>
          <a:p>
            <a:pPr marL="171450" indent="-171450">
              <a:buFont typeface="Arial" panose="020B0604020202020204" pitchFamily="34" charset="0"/>
              <a:buChar char="•"/>
              <a:defRPr/>
            </a:pPr>
            <a:r>
              <a:rPr lang="en-US" dirty="0" smtClean="0"/>
              <a:t>9% are Intermediate Users of IOOS data.  </a:t>
            </a:r>
            <a:endParaRPr lang="en-US" dirty="0"/>
          </a:p>
          <a:p>
            <a:pPr>
              <a:defRPr/>
            </a:pPr>
            <a:r>
              <a:rPr lang="en-US" b="1" i="1" dirty="0" smtClean="0"/>
              <a:t>Animation 2 (Fly in of the “industry classifications” of the top 50% of the companies in the database)</a:t>
            </a:r>
          </a:p>
          <a:p>
            <a:pPr marL="171450" indent="-171450">
              <a:buFont typeface="Arial" panose="020B0604020202020204" pitchFamily="34" charset="0"/>
              <a:buChar char="•"/>
              <a:defRPr/>
            </a:pPr>
            <a:r>
              <a:rPr lang="en-US" dirty="0" smtClean="0"/>
              <a:t>As expected these companies are focused on navigation, detection, instrument manufacturing as well as scientific and technical consulting, computing and boat building.</a:t>
            </a:r>
          </a:p>
          <a:p>
            <a:pPr marL="171450" indent="-171450">
              <a:buFont typeface="Arial" panose="020B0604020202020204" pitchFamily="34" charset="0"/>
              <a:buChar char="•"/>
              <a:defRPr/>
            </a:pPr>
            <a:r>
              <a:rPr lang="en-US" dirty="0" smtClean="0"/>
              <a:t>Next phase will include interviewing companies to dig a little deeper into their specific industry niche and to begin to characterize their economic contributions and impacts.</a:t>
            </a:r>
          </a:p>
          <a:p>
            <a:pPr>
              <a:defRPr/>
            </a:pPr>
            <a:endParaRPr lang="en-US" dirty="0" smtClean="0"/>
          </a:p>
          <a:p>
            <a:pPr>
              <a:defRPr/>
            </a:pPr>
            <a:r>
              <a:rPr lang="en-US" b="1" dirty="0" smtClean="0"/>
              <a:t>States Statistics</a:t>
            </a:r>
          </a:p>
          <a:p>
            <a:pPr>
              <a:defRPr/>
            </a:pPr>
            <a:r>
              <a:rPr lang="en-US" dirty="0" smtClean="0"/>
              <a:t>CA has ~24% of the companies</a:t>
            </a:r>
          </a:p>
          <a:p>
            <a:pPr>
              <a:defRPr/>
            </a:pPr>
            <a:r>
              <a:rPr lang="en-US" dirty="0" smtClean="0"/>
              <a:t>TX has 17%</a:t>
            </a:r>
          </a:p>
          <a:p>
            <a:pPr>
              <a:defRPr/>
            </a:pPr>
            <a:r>
              <a:rPr lang="en-US" dirty="0" smtClean="0"/>
              <a:t>MA, WA, and FL 6-9% each</a:t>
            </a:r>
          </a:p>
          <a:p>
            <a:pPr>
              <a:defRPr/>
            </a:pPr>
            <a:r>
              <a:rPr lang="en-US" dirty="0" smtClean="0"/>
              <a:t>Then NY, LA, CO, MD with 2-4%</a:t>
            </a:r>
          </a:p>
          <a:p>
            <a:pPr>
              <a:defRPr/>
            </a:pPr>
            <a:r>
              <a:rPr lang="en-US" dirty="0" smtClean="0"/>
              <a:t>The rest are all below 2%</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5163745-4634-4E98-A2A8-804CF3292C30}" type="slidenum">
              <a:rPr lang="en-US" altLang="en-US" smtClean="0">
                <a:latin typeface="Arial" pitchFamily="34" charset="0"/>
                <a:ea typeface="ＭＳ Ｐゴシック" pitchFamily="34" charset="-128"/>
              </a:rPr>
              <a:pPr/>
              <a:t>38</a:t>
            </a:fld>
            <a:endParaRPr lang="en-US" altLang="en-US" smtClean="0">
              <a:latin typeface="Arial" pitchFamily="34"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6210A03-EF6C-4F7A-A2D2-E488CE8A0D43}" type="slidenum">
              <a:rPr lang="en-US" altLang="en-US" smtClean="0">
                <a:latin typeface="Arial" pitchFamily="34" charset="0"/>
                <a:ea typeface="ＭＳ Ｐゴシック" pitchFamily="34" charset="-128"/>
              </a:rPr>
              <a:pPr/>
              <a:t>39</a:t>
            </a:fld>
            <a:endParaRPr lang="en-US" altLang="en-US" smtClean="0">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IOOS Regional Associations operate observing assets and leverage others from State, Local, Tribal governments, academia, non-profit organizations and industry.</a:t>
            </a:r>
          </a:p>
          <a:p>
            <a:r>
              <a:rPr lang="en-US" dirty="0"/>
              <a:t> </a:t>
            </a:r>
          </a:p>
          <a:p>
            <a:r>
              <a:rPr lang="en-US" dirty="0"/>
              <a:t>They provide another 449 assets and in some of the Regions provide a majority of the coastal buoys.  </a:t>
            </a:r>
          </a:p>
          <a:p>
            <a:r>
              <a:rPr lang="en-US" dirty="0"/>
              <a:t> </a:t>
            </a:r>
          </a:p>
          <a:p>
            <a:r>
              <a:rPr lang="en-US" dirty="0"/>
              <a:t>The IOOS Regions offer unique observations, like the 130 plus High Frequency Radar system, operated by 30 academic instructions.  The largest in the world, operating at better than 75% uptime.  95% of the US HF Radar and over 80% of the global HF Radar systems are provided by one of our sponsors CODAR.  </a:t>
            </a:r>
          </a:p>
          <a:p>
            <a:r>
              <a:rPr lang="en-US" dirty="0"/>
              <a:t> </a:t>
            </a:r>
          </a:p>
          <a:p>
            <a:r>
              <a:rPr lang="en-US" dirty="0"/>
              <a:t>The profiling gliders are predominantly operated by IOOS Regional partners and academic institutions funded by a variety of Federal and State dollars.  </a:t>
            </a:r>
          </a:p>
          <a:p>
            <a:r>
              <a:rPr lang="en-US" dirty="0"/>
              <a:t> </a:t>
            </a:r>
          </a:p>
          <a:p>
            <a:r>
              <a:rPr lang="en-US" dirty="0"/>
              <a:t>Some systems are hybrids, such as the wave buoy network which is operated by NOAA, US Army Crops and IOOS Regional Associations.</a:t>
            </a:r>
          </a:p>
          <a:p>
            <a:r>
              <a:rPr lang="en-US" dirty="0"/>
              <a:t> </a:t>
            </a:r>
          </a:p>
          <a:p>
            <a:r>
              <a:rPr lang="en-US" dirty="0"/>
              <a:t>Emerging observing systems include the tagging of marine animals and fish.</a:t>
            </a:r>
          </a:p>
          <a:p>
            <a:endParaRPr lang="en-US" dirty="0"/>
          </a:p>
        </p:txBody>
      </p:sp>
      <p:sp>
        <p:nvSpPr>
          <p:cNvPr id="4" name="Slide Number Placeholder 3"/>
          <p:cNvSpPr>
            <a:spLocks noGrp="1"/>
          </p:cNvSpPr>
          <p:nvPr>
            <p:ph type="sldNum" sz="quarter" idx="10"/>
          </p:nvPr>
        </p:nvSpPr>
        <p:spPr/>
        <p:txBody>
          <a:bodyPr/>
          <a:lstStyle/>
          <a:p>
            <a:pPr>
              <a:defRPr/>
            </a:pPr>
            <a:fld id="{8D870BCF-AFB0-48F4-98A0-E04BBDE48FDC}" type="slidenum">
              <a:rPr lang="en-US" smtClean="0"/>
              <a:pPr>
                <a:defRPr/>
              </a:pPr>
              <a:t>4</a:t>
            </a:fld>
            <a:endParaRPr lang="en-US"/>
          </a:p>
        </p:txBody>
      </p:sp>
    </p:spTree>
    <p:extLst>
      <p:ext uri="{BB962C8B-B14F-4D97-AF65-F5344CB8AC3E}">
        <p14:creationId xmlns:p14="http://schemas.microsoft.com/office/powerpoint/2010/main" val="39467488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a:defRPr/>
            </a:pPr>
            <a:r>
              <a:rPr lang="en-US" dirty="0" smtClean="0"/>
              <a:t>Growth overseas, open new markets due to the US investment and showing that both on the West Coast and Mid-NE we can maintain large networks</a:t>
            </a:r>
          </a:p>
          <a:p>
            <a:pPr>
              <a:defRPr/>
            </a:pPr>
            <a:r>
              <a:rPr lang="en-US" dirty="0" smtClean="0"/>
              <a:t>Though a national effort, this technology has been embraced and transitioned to operational organizations, have given other nations the confidence to deploy networks</a:t>
            </a:r>
          </a:p>
          <a:p>
            <a:pPr>
              <a:defRPr/>
            </a:pPr>
            <a:endParaRPr lang="en-US" dirty="0"/>
          </a:p>
          <a:p>
            <a:pPr>
              <a:defRPr/>
            </a:pPr>
            <a:r>
              <a:rPr lang="en-US" dirty="0" smtClean="0"/>
              <a:t>Once the US government put O&amp;M dollars reinforced the longevity</a:t>
            </a:r>
          </a:p>
          <a:p>
            <a:pPr>
              <a:defRPr/>
            </a:pPr>
            <a:endParaRPr lang="en-US" dirty="0"/>
          </a:p>
          <a:p>
            <a:pPr>
              <a:defRPr/>
            </a:pPr>
            <a:r>
              <a:rPr lang="en-US" dirty="0" smtClean="0"/>
              <a:t>Really one ocean – Japan and CA which was proven with the measurement of tsunami post Japan earthquake in 2011 – </a:t>
            </a:r>
          </a:p>
          <a:p>
            <a:pPr>
              <a:defRPr/>
            </a:pPr>
            <a:endParaRPr lang="en-US" dirty="0"/>
          </a:p>
          <a:p>
            <a:pPr>
              <a:defRPr/>
            </a:pPr>
            <a:r>
              <a:rPr lang="en-US" dirty="0" smtClean="0"/>
              <a:t>As IOOS has gone from individual radars, to regional, to national network with data management – we can now export that capacity building that goes along with the sales of the equipment</a:t>
            </a:r>
          </a:p>
          <a:p>
            <a:pPr>
              <a:defRPr/>
            </a:pPr>
            <a:endParaRPr lang="en-US" dirty="0"/>
          </a:p>
          <a:p>
            <a:pPr>
              <a:defRPr/>
            </a:pPr>
            <a:r>
              <a:rPr lang="en-US" dirty="0" smtClean="0"/>
              <a:t>CODAR’s willingness to invest with the community and sponsors research has made this a wonderful partnership as well</a:t>
            </a:r>
          </a:p>
          <a:p>
            <a:pPr>
              <a:defRPr/>
            </a:pPr>
            <a:r>
              <a:rPr lang="en-US" dirty="0" smtClean="0"/>
              <a:t>IOOS regions are </a:t>
            </a:r>
            <a:r>
              <a:rPr lang="en-US" dirty="0" err="1" smtClean="0"/>
              <a:t>testbeds</a:t>
            </a:r>
            <a:r>
              <a:rPr lang="en-US" dirty="0" smtClean="0"/>
              <a:t> for new technologies that CODAR is developing</a:t>
            </a:r>
          </a:p>
          <a:p>
            <a:pPr>
              <a:defRPr/>
            </a:pPr>
            <a:r>
              <a:rPr lang="en-US" dirty="0" smtClean="0"/>
              <a:t>IOOS bridges the community to think globally</a:t>
            </a:r>
          </a:p>
          <a:p>
            <a:pPr>
              <a:defRPr/>
            </a:pPr>
            <a:r>
              <a:rPr lang="en-US" dirty="0" smtClean="0"/>
              <a:t>Cohesive message.</a:t>
            </a:r>
          </a:p>
          <a:p>
            <a:pPr>
              <a:defRPr/>
            </a:pPr>
            <a:r>
              <a:rPr lang="en-US" dirty="0"/>
              <a:t>Your efforts at IOOS do make an impact upon our company overseas business growth, as the US national HF radar network is proof that establishing a large-scale </a:t>
            </a:r>
            <a:r>
              <a:rPr lang="en-US" dirty="0" err="1"/>
              <a:t>SeaSonde</a:t>
            </a:r>
            <a:r>
              <a:rPr lang="en-US" dirty="0"/>
              <a:t> network is both possible and beneficial, with plenty of nice case studies demonstrating its utility, and is a conduit for bringing U.S. and overseas scientists together for spreading of knowledge and skills.</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E956DBC-863A-4749-8354-854CA9A14F30}" type="slidenum">
              <a:rPr lang="en-US" altLang="en-US" smtClean="0">
                <a:latin typeface="Arial" pitchFamily="34" charset="0"/>
                <a:ea typeface="ＭＳ Ｐゴシック" pitchFamily="34" charset="-128"/>
              </a:rPr>
              <a:pPr/>
              <a:t>40</a:t>
            </a:fld>
            <a:endParaRPr lang="en-US" altLang="en-US" smtClean="0">
              <a:latin typeface="Arial" pitchFamily="34" charset="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ea typeface="ＭＳ Ｐゴシック" pitchFamily="34" charset="-128"/>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9A663B9F-807A-473E-9251-CAAF041910D3}" type="slidenum">
              <a:rPr lang="en-US" altLang="en-US" smtClean="0">
                <a:solidFill>
                  <a:srgbClr val="000000"/>
                </a:solidFill>
                <a:latin typeface="Gill Sans"/>
                <a:ea typeface="ヒラギノ角ゴ ProN W3"/>
                <a:cs typeface="ヒラギノ角ゴ ProN W3"/>
              </a:rPr>
              <a:pPr eaLnBrk="1" hangingPunct="1">
                <a:spcBef>
                  <a:spcPct val="0"/>
                </a:spcBef>
              </a:pPr>
              <a:t>41</a:t>
            </a:fld>
            <a:endParaRPr lang="en-US" altLang="en-US" smtClean="0">
              <a:solidFill>
                <a:srgbClr val="000000"/>
              </a:solidFill>
              <a:latin typeface="Gill Sans"/>
              <a:ea typeface="ヒラギノ角ゴ ProN W3"/>
              <a:cs typeface="ヒラギノ角ゴ ProN W3"/>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numCol="1" anchor="t" anchorCtr="0" compatLnSpc="1">
            <a:prstTxWarp prst="textNoShape">
              <a:avLst/>
            </a:prstTxWarp>
          </a:bodyPr>
          <a:lstStyle/>
          <a:p>
            <a:r>
              <a:rPr lang="en-US" altLang="en-US" sz="1600" dirty="0" smtClean="0">
                <a:ea typeface="ＭＳ Ｐゴシック" pitchFamily="34" charset="-128"/>
              </a:rPr>
              <a:t>.  </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C72EC58C-487E-43DC-9ABE-81B58218F27D}" type="slidenum">
              <a:rPr lang="en-US" altLang="en-US" smtClean="0">
                <a:solidFill>
                  <a:srgbClr val="000000"/>
                </a:solidFill>
                <a:latin typeface="Gill Sans"/>
                <a:ea typeface="ヒラギノ角ゴ ProN W3"/>
                <a:cs typeface="ヒラギノ角ゴ ProN W3"/>
              </a:rPr>
              <a:pPr eaLnBrk="1" hangingPunct="1">
                <a:spcBef>
                  <a:spcPct val="0"/>
                </a:spcBef>
              </a:pPr>
              <a:t>42</a:t>
            </a:fld>
            <a:endParaRPr lang="en-US" altLang="en-US" smtClean="0">
              <a:solidFill>
                <a:srgbClr val="000000"/>
              </a:solidFill>
              <a:latin typeface="Gill Sans"/>
              <a:ea typeface="ヒラギノ角ゴ ProN W3"/>
              <a:cs typeface="ヒラギノ角ゴ ProN W3"/>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 The immense value of integrated observations is also demonstrated by the huge difference even small monitoring and observation efforts can make.  An example is found in the Pacific Northwest, where oyster hatcheries on the verge of collapse just a few years ago, now tied to ocean acidification, are again major contributors to the $111 million West Coast shellfish. IOOS – Northwest Association of Networked Ocean Observing System (NANOOS) and NOAA’s Ocean Acidification Program worked with the industry and set up real-time observation networks to provide an early warning system, signaling the approach of cold, more acidic seawater 1 to 2 days before it arrives in the coastal waters.  This enables the shellfish industry to schedule hatching, growing, and harvesting to maximize production by knowing when and where water quality is best for operations.  “Putting an IOOS buoy in the water is like putting headlights on a car. It lets us see changing water conditions in real time,” says Mark Wiegardt, co-owner of Whiskey Creek Shellfish Hatchery. </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08088" eaLnBrk="0" hangingPunct="0">
              <a:spcBef>
                <a:spcPct val="30000"/>
              </a:spcBef>
              <a:defRPr sz="1200">
                <a:solidFill>
                  <a:schemeClr val="tx1"/>
                </a:solidFill>
                <a:latin typeface="Calibri" pitchFamily="34" charset="0"/>
                <a:ea typeface="ＭＳ Ｐゴシック" pitchFamily="34" charset="-128"/>
              </a:defRPr>
            </a:lvl1pPr>
            <a:lvl2pPr marL="741363" indent="-284163" defTabSz="1208088" eaLnBrk="0" hangingPunct="0">
              <a:spcBef>
                <a:spcPct val="30000"/>
              </a:spcBef>
              <a:defRPr sz="1200">
                <a:solidFill>
                  <a:schemeClr val="tx1"/>
                </a:solidFill>
                <a:latin typeface="Calibri" pitchFamily="34" charset="0"/>
                <a:ea typeface="ＭＳ Ｐゴシック" pitchFamily="34" charset="-128"/>
              </a:defRPr>
            </a:lvl2pPr>
            <a:lvl3pPr marL="1141413" indent="-227013" defTabSz="1208088" eaLnBrk="0" hangingPunct="0">
              <a:spcBef>
                <a:spcPct val="30000"/>
              </a:spcBef>
              <a:defRPr sz="1200">
                <a:solidFill>
                  <a:schemeClr val="tx1"/>
                </a:solidFill>
                <a:latin typeface="Calibri" pitchFamily="34" charset="0"/>
                <a:ea typeface="ＭＳ Ｐゴシック" pitchFamily="34" charset="-128"/>
              </a:defRPr>
            </a:lvl3pPr>
            <a:lvl4pPr marL="1598613" indent="-227013" defTabSz="1208088" eaLnBrk="0" hangingPunct="0">
              <a:spcBef>
                <a:spcPct val="30000"/>
              </a:spcBef>
              <a:defRPr sz="1200">
                <a:solidFill>
                  <a:schemeClr val="tx1"/>
                </a:solidFill>
                <a:latin typeface="Calibri" pitchFamily="34" charset="0"/>
                <a:ea typeface="ＭＳ Ｐゴシック" pitchFamily="34" charset="-128"/>
              </a:defRPr>
            </a:lvl4pPr>
            <a:lvl5pPr marL="2055813" indent="-227013" defTabSz="1208088" eaLnBrk="0" hangingPunct="0">
              <a:spcBef>
                <a:spcPct val="30000"/>
              </a:spcBef>
              <a:defRPr sz="1200">
                <a:solidFill>
                  <a:schemeClr val="tx1"/>
                </a:solidFill>
                <a:latin typeface="Calibri" pitchFamily="34" charset="0"/>
                <a:ea typeface="ＭＳ Ｐゴシック" pitchFamily="34" charset="-128"/>
              </a:defRPr>
            </a:lvl5pPr>
            <a:lvl6pPr marL="2513013" indent="-227013" defTabSz="120808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0213" indent="-227013" defTabSz="120808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7413" indent="-227013" defTabSz="120808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4613" indent="-227013" defTabSz="120808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705F5225-C055-4D36-82B6-1236EC081C79}" type="slidenum">
              <a:rPr lang="en-US" altLang="en-US" sz="800" smtClean="0">
                <a:solidFill>
                  <a:srgbClr val="000000"/>
                </a:solidFill>
              </a:rPr>
              <a:pPr eaLnBrk="1" hangingPunct="1">
                <a:spcBef>
                  <a:spcPct val="0"/>
                </a:spcBef>
              </a:pPr>
              <a:t>43</a:t>
            </a:fld>
            <a:endParaRPr lang="en-US" altLang="en-US" sz="800" smtClean="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7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209675" eaLnBrk="0" hangingPunct="0">
              <a:defRPr sz="2400">
                <a:solidFill>
                  <a:schemeClr val="tx1"/>
                </a:solidFill>
                <a:latin typeface="Calibri" pitchFamily="34" charset="0"/>
                <a:ea typeface="ＭＳ Ｐゴシック" pitchFamily="34" charset="-128"/>
              </a:defRPr>
            </a:lvl1pPr>
            <a:lvl2pPr marL="742950" indent="-285750" defTabSz="1209675" eaLnBrk="0" hangingPunct="0">
              <a:defRPr sz="2400">
                <a:solidFill>
                  <a:schemeClr val="tx1"/>
                </a:solidFill>
                <a:latin typeface="Calibri" pitchFamily="34" charset="0"/>
                <a:ea typeface="ＭＳ Ｐゴシック" pitchFamily="34" charset="-128"/>
              </a:defRPr>
            </a:lvl2pPr>
            <a:lvl3pPr marL="1143000" indent="-228600" defTabSz="1209675" eaLnBrk="0" hangingPunct="0">
              <a:defRPr sz="2400">
                <a:solidFill>
                  <a:schemeClr val="tx1"/>
                </a:solidFill>
                <a:latin typeface="Calibri" pitchFamily="34" charset="0"/>
                <a:ea typeface="ＭＳ Ｐゴシック" pitchFamily="34" charset="-128"/>
              </a:defRPr>
            </a:lvl3pPr>
            <a:lvl4pPr marL="1600200" indent="-228600" defTabSz="1209675" eaLnBrk="0" hangingPunct="0">
              <a:defRPr sz="2400">
                <a:solidFill>
                  <a:schemeClr val="tx1"/>
                </a:solidFill>
                <a:latin typeface="Calibri" pitchFamily="34" charset="0"/>
                <a:ea typeface="ＭＳ Ｐゴシック" pitchFamily="34" charset="-128"/>
              </a:defRPr>
            </a:lvl4pPr>
            <a:lvl5pPr marL="2057400" indent="-228600" defTabSz="1209675" eaLnBrk="0" hangingPunct="0">
              <a:defRPr sz="2400">
                <a:solidFill>
                  <a:schemeClr val="tx1"/>
                </a:solidFill>
                <a:latin typeface="Calibri" pitchFamily="34" charset="0"/>
                <a:ea typeface="ＭＳ Ｐゴシック" pitchFamily="34" charset="-128"/>
              </a:defRPr>
            </a:lvl5pPr>
            <a:lvl6pPr marL="2514600" indent="-228600" defTabSz="1209675"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1209675"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1209675"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1209675"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fld id="{3B75B138-9041-4CDA-8AAF-3D92F991422E}" type="slidenum">
              <a:rPr lang="en-US" altLang="en-US" sz="800" smtClean="0">
                <a:solidFill>
                  <a:srgbClr val="000000"/>
                </a:solidFill>
              </a:rPr>
              <a:pPr eaLnBrk="1" hangingPunct="1"/>
              <a:t>44</a:t>
            </a:fld>
            <a:endParaRPr lang="en-US" altLang="en-US" sz="800" smtClean="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D870BCF-AFB0-48F4-98A0-E04BBDE48FDC}" type="slidenum">
              <a:rPr lang="en-US" smtClean="0"/>
              <a:pPr>
                <a:defRPr/>
              </a:pPr>
              <a:t>45</a:t>
            </a:fld>
            <a:endParaRPr lang="en-US"/>
          </a:p>
        </p:txBody>
      </p:sp>
    </p:spTree>
    <p:extLst>
      <p:ext uri="{BB962C8B-B14F-4D97-AF65-F5344CB8AC3E}">
        <p14:creationId xmlns:p14="http://schemas.microsoft.com/office/powerpoint/2010/main" val="3579083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5283" indent="-290493">
              <a:defRPr sz="2400">
                <a:solidFill>
                  <a:schemeClr val="tx1"/>
                </a:solidFill>
                <a:latin typeface="Arial" charset="0"/>
                <a:ea typeface="ＭＳ Ｐゴシック" charset="0"/>
              </a:defRPr>
            </a:lvl2pPr>
            <a:lvl3pPr marL="1161974" indent="-232395">
              <a:defRPr sz="2400">
                <a:solidFill>
                  <a:schemeClr val="tx1"/>
                </a:solidFill>
                <a:latin typeface="Arial" charset="0"/>
                <a:ea typeface="ＭＳ Ｐゴシック" charset="0"/>
              </a:defRPr>
            </a:lvl3pPr>
            <a:lvl4pPr marL="1626763" indent="-232395">
              <a:defRPr sz="2400">
                <a:solidFill>
                  <a:schemeClr val="tx1"/>
                </a:solidFill>
                <a:latin typeface="Arial" charset="0"/>
                <a:ea typeface="ＭＳ Ｐゴシック" charset="0"/>
              </a:defRPr>
            </a:lvl4pPr>
            <a:lvl5pPr marL="2091553" indent="-232395">
              <a:defRPr sz="2400">
                <a:solidFill>
                  <a:schemeClr val="tx1"/>
                </a:solidFill>
                <a:latin typeface="Arial" charset="0"/>
                <a:ea typeface="ＭＳ Ｐゴシック" charset="0"/>
              </a:defRPr>
            </a:lvl5pPr>
            <a:lvl6pPr marL="2556342" indent="-232395" eaLnBrk="0" fontAlgn="base" hangingPunct="0">
              <a:spcBef>
                <a:spcPct val="0"/>
              </a:spcBef>
              <a:spcAft>
                <a:spcPct val="0"/>
              </a:spcAft>
              <a:defRPr sz="2400">
                <a:solidFill>
                  <a:schemeClr val="tx1"/>
                </a:solidFill>
                <a:latin typeface="Arial" charset="0"/>
                <a:ea typeface="ＭＳ Ｐゴシック" charset="0"/>
              </a:defRPr>
            </a:lvl6pPr>
            <a:lvl7pPr marL="3021132" indent="-232395" eaLnBrk="0" fontAlgn="base" hangingPunct="0">
              <a:spcBef>
                <a:spcPct val="0"/>
              </a:spcBef>
              <a:spcAft>
                <a:spcPct val="0"/>
              </a:spcAft>
              <a:defRPr sz="2400">
                <a:solidFill>
                  <a:schemeClr val="tx1"/>
                </a:solidFill>
                <a:latin typeface="Arial" charset="0"/>
                <a:ea typeface="ＭＳ Ｐゴシック" charset="0"/>
              </a:defRPr>
            </a:lvl7pPr>
            <a:lvl8pPr marL="3485921" indent="-232395" eaLnBrk="0" fontAlgn="base" hangingPunct="0">
              <a:spcBef>
                <a:spcPct val="0"/>
              </a:spcBef>
              <a:spcAft>
                <a:spcPct val="0"/>
              </a:spcAft>
              <a:defRPr sz="2400">
                <a:solidFill>
                  <a:schemeClr val="tx1"/>
                </a:solidFill>
                <a:latin typeface="Arial" charset="0"/>
                <a:ea typeface="ＭＳ Ｐゴシック" charset="0"/>
              </a:defRPr>
            </a:lvl8pPr>
            <a:lvl9pPr marL="3950711" indent="-232395" eaLnBrk="0" fontAlgn="base" hangingPunct="0">
              <a:spcBef>
                <a:spcPct val="0"/>
              </a:spcBef>
              <a:spcAft>
                <a:spcPct val="0"/>
              </a:spcAft>
              <a:defRPr sz="2400">
                <a:solidFill>
                  <a:schemeClr val="tx1"/>
                </a:solidFill>
                <a:latin typeface="Arial" charset="0"/>
                <a:ea typeface="ＭＳ Ｐゴシック" charset="0"/>
              </a:defRPr>
            </a:lvl9pPr>
          </a:lstStyle>
          <a:p>
            <a:fld id="{2FCBBA5B-504C-654D-84F5-0977887339EC}" type="slidenum">
              <a:rPr lang="en-US" sz="1200"/>
              <a:pPr/>
              <a:t>46</a:t>
            </a:fld>
            <a:endParaRPr lang="en-US" sz="1200"/>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522875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179900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1171575" y="398463"/>
            <a:ext cx="4641850"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xfrm>
            <a:off x="139700" y="4337050"/>
            <a:ext cx="6694488"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nSpc>
                <a:spcPct val="120000"/>
              </a:lnSpc>
              <a:spcBef>
                <a:spcPct val="0"/>
              </a:spcBef>
            </a:pPr>
            <a:r>
              <a:rPr lang="en-US" altLang="en-US" sz="1400" dirty="0">
                <a:latin typeface="Arial" charset="0"/>
                <a:ea typeface="ＭＳ Ｐゴシック" pitchFamily="34" charset="-128"/>
                <a:cs typeface="Arial" charset="0"/>
              </a:rPr>
              <a:t>W</a:t>
            </a:r>
            <a:r>
              <a:rPr lang="en-US" altLang="en-US" sz="1400" dirty="0" smtClean="0">
                <a:latin typeface="Arial" charset="0"/>
                <a:ea typeface="ＭＳ Ｐゴシック" pitchFamily="34" charset="-128"/>
                <a:cs typeface="Arial" charset="0"/>
              </a:rPr>
              <a:t>e focus heavily on the “Integration” in Integrated Ocean Observing System or IOOS, and through our Regional Associations we bring together data from state, local, tribal governments, academia, and industry.  This data is also aggregated nationally and delivered in tailored ways to many users.</a:t>
            </a:r>
          </a:p>
          <a:p>
            <a:pPr>
              <a:lnSpc>
                <a:spcPct val="120000"/>
              </a:lnSpc>
              <a:spcBef>
                <a:spcPct val="0"/>
              </a:spcBef>
            </a:pPr>
            <a:endParaRPr lang="en-US" altLang="en-US" sz="1400" dirty="0">
              <a:latin typeface="Arial" charset="0"/>
              <a:ea typeface="ＭＳ Ｐゴシック" pitchFamily="34" charset="-128"/>
              <a:cs typeface="Arial" charset="0"/>
            </a:endParaRPr>
          </a:p>
          <a:p>
            <a:pPr>
              <a:lnSpc>
                <a:spcPct val="120000"/>
              </a:lnSpc>
              <a:spcBef>
                <a:spcPct val="0"/>
              </a:spcBef>
            </a:pPr>
            <a:r>
              <a:rPr lang="en-US" altLang="en-US" sz="1400" dirty="0" smtClean="0">
                <a:latin typeface="Arial" charset="0"/>
                <a:ea typeface="ＭＳ Ｐゴシック" pitchFamily="34" charset="-128"/>
                <a:cs typeface="Arial" charset="0"/>
              </a:rPr>
              <a:t>So while McDonalds services up 1B hamburgers; IOOS serves up millions and millions of observations! </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39775" indent="-282575" eaLnBrk="0" hangingPunct="0">
              <a:spcBef>
                <a:spcPct val="30000"/>
              </a:spcBef>
              <a:defRPr sz="1200">
                <a:solidFill>
                  <a:schemeClr val="tx1"/>
                </a:solidFill>
                <a:latin typeface="Calibri" pitchFamily="34" charset="0"/>
                <a:ea typeface="ＭＳ Ｐゴシック" pitchFamily="34" charset="-128"/>
              </a:defRPr>
            </a:lvl2pPr>
            <a:lvl3pPr marL="1139825" indent="-225425" eaLnBrk="0" hangingPunct="0">
              <a:spcBef>
                <a:spcPct val="30000"/>
              </a:spcBef>
              <a:defRPr sz="1200">
                <a:solidFill>
                  <a:schemeClr val="tx1"/>
                </a:solidFill>
                <a:latin typeface="Calibri" pitchFamily="34" charset="0"/>
                <a:ea typeface="ＭＳ Ｐゴシック" pitchFamily="34" charset="-128"/>
              </a:defRPr>
            </a:lvl3pPr>
            <a:lvl4pPr marL="1597025" indent="-225425" eaLnBrk="0" hangingPunct="0">
              <a:spcBef>
                <a:spcPct val="30000"/>
              </a:spcBef>
              <a:defRPr sz="1200">
                <a:solidFill>
                  <a:schemeClr val="tx1"/>
                </a:solidFill>
                <a:latin typeface="Calibri" pitchFamily="34" charset="0"/>
                <a:ea typeface="ＭＳ Ｐゴシック" pitchFamily="34" charset="-128"/>
              </a:defRPr>
            </a:lvl4pPr>
            <a:lvl5pPr marL="2054225" indent="-225425" eaLnBrk="0" hangingPunct="0">
              <a:spcBef>
                <a:spcPct val="30000"/>
              </a:spcBef>
              <a:defRPr sz="1200">
                <a:solidFill>
                  <a:schemeClr val="tx1"/>
                </a:solidFill>
                <a:latin typeface="Calibri" pitchFamily="34" charset="0"/>
                <a:ea typeface="ＭＳ Ｐゴシック" pitchFamily="34" charset="-128"/>
              </a:defRPr>
            </a:lvl5pPr>
            <a:lvl6pPr marL="2511425" indent="-22542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68625" indent="-22542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5825" indent="-22542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3025" indent="-22542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0A4B83A8-A9A3-4B35-84E4-269CE82000D3}" type="slidenum">
              <a:rPr lang="en-US" altLang="en-US" smtClean="0">
                <a:solidFill>
                  <a:prstClr val="black"/>
                </a:solidFill>
                <a:cs typeface="Arial" charset="0"/>
              </a:rPr>
              <a:pPr eaLnBrk="1" hangingPunct="1">
                <a:spcBef>
                  <a:spcPct val="0"/>
                </a:spcBef>
              </a:pPr>
              <a:t>5</a:t>
            </a:fld>
            <a:endParaRPr lang="en-US" altLang="en-US" smtClean="0">
              <a:solidFill>
                <a:prstClr val="black"/>
              </a:solidFill>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smtClean="0">
                <a:ea typeface="ＭＳ Ｐゴシック" pitchFamily="34" charset="-128"/>
                <a:cs typeface="Arial" pitchFamily="34" charset="0"/>
              </a:rPr>
              <a:t>130 HF Radars operating in the network now.  Includes 2 HF Radars on the East Coast of Canada operated by the Canadian Coast Guard. </a:t>
            </a:r>
          </a:p>
          <a:p>
            <a:pPr>
              <a:buFontTx/>
              <a:buChar char="•"/>
            </a:pPr>
            <a:r>
              <a:rPr lang="en-US" altLang="en-US" dirty="0" smtClean="0">
                <a:ea typeface="ＭＳ Ｐゴシック" pitchFamily="34" charset="-128"/>
                <a:cs typeface="Arial" pitchFamily="34" charset="0"/>
              </a:rPr>
              <a:t> Oil Spill Response: Operationally used for </a:t>
            </a:r>
            <a:r>
              <a:rPr lang="en-US" altLang="en-US" i="1" dirty="0" err="1" smtClean="0">
                <a:ea typeface="ＭＳ Ｐゴシック" pitchFamily="34" charset="-128"/>
                <a:cs typeface="Arial" pitchFamily="34" charset="0"/>
              </a:rPr>
              <a:t>Cosco</a:t>
            </a:r>
            <a:r>
              <a:rPr lang="en-US" altLang="en-US" i="1" dirty="0" smtClean="0">
                <a:ea typeface="ＭＳ Ｐゴシック" pitchFamily="34" charset="-128"/>
                <a:cs typeface="Arial" pitchFamily="34" charset="0"/>
              </a:rPr>
              <a:t> Busan</a:t>
            </a:r>
            <a:r>
              <a:rPr lang="en-US" altLang="en-US" dirty="0" smtClean="0">
                <a:ea typeface="ＭＳ Ｐゴシック" pitchFamily="34" charset="-128"/>
                <a:cs typeface="Arial" pitchFamily="34" charset="0"/>
              </a:rPr>
              <a:t>, 2007; Deepwater Horizon, 2010.</a:t>
            </a:r>
          </a:p>
          <a:p>
            <a:pPr>
              <a:buFontTx/>
              <a:buChar char="•"/>
            </a:pPr>
            <a:r>
              <a:rPr lang="en-US" altLang="en-US" dirty="0" smtClean="0">
                <a:ea typeface="ＭＳ Ｐゴシック" pitchFamily="34" charset="-128"/>
                <a:cs typeface="Arial" pitchFamily="34" charset="0"/>
              </a:rPr>
              <a:t> Search and Rescue (SAR):  Integrated into the operational US Coast Guard SAR operations (SAROP) program; deployed in the mid-Atlantic in 2009 – Extension Nationwide in 2011-2012.</a:t>
            </a:r>
          </a:p>
          <a:p>
            <a:pPr>
              <a:buFontTx/>
              <a:buChar char="•"/>
            </a:pPr>
            <a:r>
              <a:rPr lang="en-US" altLang="en-US" dirty="0" smtClean="0">
                <a:ea typeface="ＭＳ Ｐゴシック" pitchFamily="34" charset="-128"/>
                <a:cs typeface="Arial" pitchFamily="34" charset="0"/>
              </a:rPr>
              <a:t> Emerging Homeland Security needs:  The Maritime Security Technology Program (MTP) of DHS S&amp;T includes a project to expand the use of HF Radar to provide increased Maritime Domain Awareness (MDA) and Homeland Security.</a:t>
            </a:r>
          </a:p>
          <a:p>
            <a:pPr>
              <a:buFontTx/>
              <a:buChar char="•"/>
            </a:pPr>
            <a:endParaRPr lang="en-US" altLang="en-US" dirty="0" smtClean="0">
              <a:ea typeface="ＭＳ Ｐゴシック" pitchFamily="34" charset="-128"/>
              <a:cs typeface="Arial" pitchFamily="34" charset="0"/>
            </a:endParaRPr>
          </a:p>
          <a:p>
            <a:r>
              <a:rPr lang="en-US" altLang="en-US" dirty="0" smtClean="0">
                <a:ea typeface="ＭＳ Ｐゴシック" pitchFamily="34" charset="-128"/>
                <a:cs typeface="Arial" pitchFamily="34" charset="0"/>
              </a:rPr>
              <a:t>As part of the GEO work plan 2012-2015 we have launched the global HF radar task.  We have held 2 meetings to date and have 10 countries signed up.  See </a:t>
            </a:r>
            <a:r>
              <a:rPr lang="en-US" altLang="en-US" dirty="0" smtClean="0">
                <a:ea typeface="ＭＳ Ｐゴシック" pitchFamily="34" charset="-128"/>
                <a:cs typeface="Arial" pitchFamily="34" charset="0"/>
                <a:hlinkClick r:id="rId3"/>
              </a:rPr>
              <a:t>www.ioos.gov</a:t>
            </a:r>
            <a:r>
              <a:rPr lang="en-US" altLang="en-US" dirty="0" smtClean="0">
                <a:ea typeface="ＭＳ Ｐゴシック" pitchFamily="34" charset="-128"/>
                <a:cs typeface="Arial" pitchFamily="34" charset="0"/>
              </a:rPr>
              <a:t> for more information</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157A57D-4B90-46DC-9EFA-B932D79BD02B}" type="slidenum">
              <a:rPr lang="en-US" altLang="en-US" smtClean="0">
                <a:solidFill>
                  <a:srgbClr val="000000"/>
                </a:solidFill>
                <a:latin typeface="Arial" pitchFamily="34" charset="0"/>
                <a:ea typeface="ＭＳ Ｐゴシック" pitchFamily="34" charset="-128"/>
              </a:rPr>
              <a:pPr/>
              <a:t>6</a:t>
            </a:fld>
            <a:endParaRPr lang="en-US" altLang="en-US" smtClean="0">
              <a:solidFill>
                <a:srgbClr val="000000"/>
              </a:solidFill>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D870BCF-AFB0-48F4-98A0-E04BBDE48FDC}" type="slidenum">
              <a:rPr lang="en-US" smtClean="0"/>
              <a:pPr>
                <a:defRPr/>
              </a:pPr>
              <a:t>7</a:t>
            </a:fld>
            <a:endParaRPr lang="en-US"/>
          </a:p>
        </p:txBody>
      </p:sp>
    </p:spTree>
    <p:extLst>
      <p:ext uri="{BB962C8B-B14F-4D97-AF65-F5344CB8AC3E}">
        <p14:creationId xmlns:p14="http://schemas.microsoft.com/office/powerpoint/2010/main" val="2513739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 portable, modular power and communications system designed to provide data transfer and electrical power to HF radars along remote arctic and sub-arctic coastlines using solar &amp; wind energy.  The lack of power is the only limitation to widespread use of HF radar along Alaska’s coasts.  This system has delivered 100% of the power required from wind alone.  It is easily deployed anywhere in Alaska.  </a:t>
            </a:r>
          </a:p>
          <a:p>
            <a:endParaRPr lang="en-US" dirty="0"/>
          </a:p>
        </p:txBody>
      </p:sp>
      <p:sp>
        <p:nvSpPr>
          <p:cNvPr id="4" name="Slide Number Placeholder 3"/>
          <p:cNvSpPr>
            <a:spLocks noGrp="1"/>
          </p:cNvSpPr>
          <p:nvPr>
            <p:ph type="sldNum" sz="quarter" idx="10"/>
          </p:nvPr>
        </p:nvSpPr>
        <p:spPr/>
        <p:txBody>
          <a:bodyPr/>
          <a:lstStyle/>
          <a:p>
            <a:pPr>
              <a:defRPr/>
            </a:pPr>
            <a:fld id="{9A739D04-BDAA-4B77-AAFA-643B76939C1A}"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a:ln/>
        </p:spPr>
      </p:sp>
      <p:sp>
        <p:nvSpPr>
          <p:cNvPr id="18435" name="Notes Placeholder 2"/>
          <p:cNvSpPr>
            <a:spLocks noGrp="1"/>
          </p:cNvSpPr>
          <p:nvPr>
            <p:ph type="body" idx="1"/>
          </p:nvPr>
        </p:nvSpPr>
        <p:spPr>
          <a:noFill/>
          <a:ln/>
        </p:spPr>
        <p:txBody>
          <a:bodyPr/>
          <a:lstStyle/>
          <a:p>
            <a:endParaRPr lang="en-US" smtClean="0">
              <a:ea typeface="Geneva" charset="0"/>
              <a:cs typeface="Geneva" charset="0"/>
            </a:endParaRPr>
          </a:p>
        </p:txBody>
      </p:sp>
      <p:sp>
        <p:nvSpPr>
          <p:cNvPr id="18436" name="Slide Number Placeholder 3"/>
          <p:cNvSpPr>
            <a:spLocks noGrp="1"/>
          </p:cNvSpPr>
          <p:nvPr>
            <p:ph type="sldNum" sz="quarter" idx="5"/>
          </p:nvPr>
        </p:nvSpPr>
        <p:spPr>
          <a:noFill/>
        </p:spPr>
        <p:txBody>
          <a:bodyPr/>
          <a:lstStyle/>
          <a:p>
            <a:fld id="{07772747-F6E8-43A8-A95E-8845E233BF52}" type="slidenum">
              <a:rPr lang="en-US"/>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35" indent="0" algn="ctr">
              <a:buNone/>
              <a:defRPr/>
            </a:lvl2pPr>
            <a:lvl3pPr marL="914269" indent="0" algn="ctr">
              <a:buNone/>
              <a:defRPr/>
            </a:lvl3pPr>
            <a:lvl4pPr marL="1371404" indent="0" algn="ctr">
              <a:buNone/>
              <a:defRPr/>
            </a:lvl4pPr>
            <a:lvl5pPr marL="1828539" indent="0" algn="ctr">
              <a:buNone/>
              <a:defRPr/>
            </a:lvl5pPr>
            <a:lvl6pPr marL="2285674" indent="0" algn="ctr">
              <a:buNone/>
              <a:defRPr/>
            </a:lvl6pPr>
            <a:lvl7pPr marL="2742809" indent="0" algn="ctr">
              <a:buNone/>
              <a:defRPr/>
            </a:lvl7pPr>
            <a:lvl8pPr marL="3199944" indent="0" algn="ctr">
              <a:buNone/>
              <a:defRPr/>
            </a:lvl8pPr>
            <a:lvl9pPr marL="365707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FE09CE-CED0-4041-94B9-BFFC17D93DB3}" type="slidenum">
              <a:rPr lang="en-US"/>
              <a:pPr>
                <a:defRPr/>
              </a:pPr>
              <a:t>‹#›</a:t>
            </a:fld>
            <a:endParaRPr lang="en-US"/>
          </a:p>
        </p:txBody>
      </p:sp>
    </p:spTree>
    <p:extLst>
      <p:ext uri="{BB962C8B-B14F-4D97-AF65-F5344CB8AC3E}">
        <p14:creationId xmlns:p14="http://schemas.microsoft.com/office/powerpoint/2010/main" val="1455015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82D8F5-12CB-4286-B503-2ADFA9208639}" type="slidenum">
              <a:rPr lang="en-US"/>
              <a:pPr>
                <a:defRPr/>
              </a:pPr>
              <a:t>‹#›</a:t>
            </a:fld>
            <a:endParaRPr lang="en-US"/>
          </a:p>
        </p:txBody>
      </p:sp>
    </p:spTree>
    <p:extLst>
      <p:ext uri="{BB962C8B-B14F-4D97-AF65-F5344CB8AC3E}">
        <p14:creationId xmlns:p14="http://schemas.microsoft.com/office/powerpoint/2010/main" val="954749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90ECD7-24D0-46D0-8A96-A743A84CADFC}" type="slidenum">
              <a:rPr lang="en-US"/>
              <a:pPr>
                <a:defRPr/>
              </a:pPr>
              <a:t>‹#›</a:t>
            </a:fld>
            <a:endParaRPr lang="en-US"/>
          </a:p>
        </p:txBody>
      </p:sp>
    </p:spTree>
    <p:extLst>
      <p:ext uri="{BB962C8B-B14F-4D97-AF65-F5344CB8AC3E}">
        <p14:creationId xmlns:p14="http://schemas.microsoft.com/office/powerpoint/2010/main" val="1705880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No Bar">
    <p:spTree>
      <p:nvGrpSpPr>
        <p:cNvPr id="1" name=""/>
        <p:cNvGrpSpPr/>
        <p:nvPr/>
      </p:nvGrpSpPr>
      <p:grpSpPr>
        <a:xfrm>
          <a:off x="0" y="0"/>
          <a:ext cx="0" cy="0"/>
          <a:chOff x="0" y="0"/>
          <a:chExt cx="0" cy="0"/>
        </a:xfrm>
      </p:grpSpPr>
      <p:sp>
        <p:nvSpPr>
          <p:cNvPr id="5" name="Rectangle 4"/>
          <p:cNvSpPr/>
          <p:nvPr/>
        </p:nvSpPr>
        <p:spPr>
          <a:xfrm>
            <a:off x="609600" y="0"/>
            <a:ext cx="8534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523424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June 09 title whit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June 09 title white"/>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chemeClr val="bg1"/>
                </a:solidFill>
              </a:defRPr>
            </a:lvl1pPr>
          </a:lstStyle>
          <a:p>
            <a:pPr>
              <a:defRPr/>
            </a:pPr>
            <a:fld id="{244BBC8C-CAC0-4BE9-B539-3586D2F13E20}"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442776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lstStyle>
            <a:lvl1pPr>
              <a:defRPr sz="3200" b="1">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914400"/>
            <a:ext cx="8229600" cy="5181600"/>
          </a:xfrm>
        </p:spPr>
        <p:txBody>
          <a:bodyPr/>
          <a:lstStyle>
            <a:lvl1pPr>
              <a:defRPr sz="2400">
                <a:solidFill>
                  <a:srgbClr val="002060"/>
                </a:solidFill>
                <a:latin typeface="Calibri" pitchFamily="34" charset="0"/>
              </a:defRPr>
            </a:lvl1pPr>
            <a:lvl2pPr>
              <a:defRPr sz="2000">
                <a:solidFill>
                  <a:srgbClr val="002060"/>
                </a:solidFill>
                <a:latin typeface="Calibri" pitchFamily="34" charset="0"/>
              </a:defRPr>
            </a:lvl2pPr>
            <a:lvl3pPr>
              <a:defRPr sz="2000">
                <a:solidFill>
                  <a:srgbClr val="002060"/>
                </a:solidFill>
                <a:latin typeface="Calibri" pitchFamily="34" charset="0"/>
              </a:defRPr>
            </a:lvl3pPr>
            <a:lvl4pPr>
              <a:defRPr sz="2000">
                <a:solidFill>
                  <a:srgbClr val="002060"/>
                </a:solidFill>
                <a:latin typeface="Calibri" pitchFamily="34" charset="0"/>
              </a:defRPr>
            </a:lvl4pPr>
            <a:lvl5pPr>
              <a:defRPr sz="2000">
                <a:solidFill>
                  <a:srgbClr val="002060"/>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chemeClr val="bg1"/>
                </a:solidFill>
              </a:defRPr>
            </a:lvl1pPr>
          </a:lstStyle>
          <a:p>
            <a:pPr>
              <a:defRPr/>
            </a:pPr>
            <a:fld id="{54734BCE-83CD-49F5-BE62-54FE43AE2E71}"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121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36CA53-FFE9-446D-9E91-40C3F88FBBC4}" type="slidenum">
              <a:rPr lang="en-US"/>
              <a:pPr>
                <a:defRPr/>
              </a:pPr>
              <a:t>‹#›</a:t>
            </a:fld>
            <a:endParaRPr lang="en-US"/>
          </a:p>
        </p:txBody>
      </p:sp>
    </p:spTree>
    <p:extLst>
      <p:ext uri="{BB962C8B-B14F-4D97-AF65-F5344CB8AC3E}">
        <p14:creationId xmlns:p14="http://schemas.microsoft.com/office/powerpoint/2010/main" val="1467388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81000" y="1143000"/>
            <a:ext cx="4114800" cy="4953000"/>
          </a:xfrm>
        </p:spPr>
        <p:txBody>
          <a:bodyPr/>
          <a:lstStyle>
            <a:lvl1pPr>
              <a:defRPr sz="2400">
                <a:solidFill>
                  <a:srgbClr val="002060"/>
                </a:solidFill>
              </a:defRPr>
            </a:lvl1pPr>
            <a:lvl2pPr>
              <a:defRPr sz="2000">
                <a:solidFill>
                  <a:srgbClr val="002060"/>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143000"/>
            <a:ext cx="4191000" cy="4953000"/>
          </a:xfrm>
        </p:spPr>
        <p:txBody>
          <a:bodyPr/>
          <a:lstStyle>
            <a:lvl1pPr>
              <a:defRPr sz="2400">
                <a:solidFill>
                  <a:srgbClr val="002060"/>
                </a:solidFill>
              </a:defRPr>
            </a:lvl1pPr>
            <a:lvl2pPr>
              <a:defRPr sz="2000">
                <a:solidFill>
                  <a:srgbClr val="002060"/>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B72FFF-162E-4A41-912F-D68ABFBD315A}" type="slidenum">
              <a:rPr lang="en-US"/>
              <a:pPr>
                <a:defRPr/>
              </a:pPr>
              <a:t>‹#›</a:t>
            </a:fld>
            <a:endParaRPr lang="en-US"/>
          </a:p>
        </p:txBody>
      </p:sp>
    </p:spTree>
    <p:extLst>
      <p:ext uri="{BB962C8B-B14F-4D97-AF65-F5344CB8AC3E}">
        <p14:creationId xmlns:p14="http://schemas.microsoft.com/office/powerpoint/2010/main" val="2630734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68DD96-076F-46B9-AA9D-97422238FE8F}" type="slidenum">
              <a:rPr lang="en-US"/>
              <a:pPr>
                <a:defRPr/>
              </a:pPr>
              <a:t>‹#›</a:t>
            </a:fld>
            <a:endParaRPr lang="en-US"/>
          </a:p>
        </p:txBody>
      </p:sp>
    </p:spTree>
    <p:extLst>
      <p:ext uri="{BB962C8B-B14F-4D97-AF65-F5344CB8AC3E}">
        <p14:creationId xmlns:p14="http://schemas.microsoft.com/office/powerpoint/2010/main" val="2799176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F4E94E6-665D-4C7F-8EB0-D050C8558130}" type="slidenum">
              <a:rPr lang="en-US"/>
              <a:pPr>
                <a:defRPr/>
              </a:pPr>
              <a:t>‹#›</a:t>
            </a:fld>
            <a:endParaRPr lang="en-US"/>
          </a:p>
        </p:txBody>
      </p:sp>
    </p:spTree>
    <p:extLst>
      <p:ext uri="{BB962C8B-B14F-4D97-AF65-F5344CB8AC3E}">
        <p14:creationId xmlns:p14="http://schemas.microsoft.com/office/powerpoint/2010/main" val="2728720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28ADA5-E685-4BCF-86AA-8E97C6D68425}" type="slidenum">
              <a:rPr lang="en-US"/>
              <a:pPr>
                <a:defRPr/>
              </a:pPr>
              <a:t>‹#›</a:t>
            </a:fld>
            <a:endParaRPr lang="en-US"/>
          </a:p>
        </p:txBody>
      </p:sp>
    </p:spTree>
    <p:extLst>
      <p:ext uri="{BB962C8B-B14F-4D97-AF65-F5344CB8AC3E}">
        <p14:creationId xmlns:p14="http://schemas.microsoft.com/office/powerpoint/2010/main" val="4145031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solidFill>
                  <a:schemeClr val="accent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solidFill>
                  <a:schemeClr val="accent2"/>
                </a:solidFill>
              </a:defRPr>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E87B0E-4CA8-4B52-878F-E9B1596F6362}" type="slidenum">
              <a:rPr lang="en-US"/>
              <a:pPr>
                <a:defRPr/>
              </a:pPr>
              <a:t>‹#›</a:t>
            </a:fld>
            <a:endParaRPr lang="en-US"/>
          </a:p>
        </p:txBody>
      </p:sp>
    </p:spTree>
    <p:extLst>
      <p:ext uri="{BB962C8B-B14F-4D97-AF65-F5344CB8AC3E}">
        <p14:creationId xmlns:p14="http://schemas.microsoft.com/office/powerpoint/2010/main" val="712970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148F7F-8EBC-42DA-9495-C0F2B74598F0}" type="slidenum">
              <a:rPr lang="en-US"/>
              <a:pPr>
                <a:defRPr/>
              </a:pPr>
              <a:t>‹#›</a:t>
            </a:fld>
            <a:endParaRPr lang="en-US"/>
          </a:p>
        </p:txBody>
      </p:sp>
    </p:spTree>
    <p:extLst>
      <p:ext uri="{BB962C8B-B14F-4D97-AF65-F5344CB8AC3E}">
        <p14:creationId xmlns:p14="http://schemas.microsoft.com/office/powerpoint/2010/main" val="818454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FB11B7-1D95-4108-8105-45F62C32A119}" type="slidenum">
              <a:rPr lang="en-US"/>
              <a:pPr>
                <a:defRPr/>
              </a:pPr>
              <a:t>‹#›</a:t>
            </a:fld>
            <a:endParaRPr lang="en-US"/>
          </a:p>
        </p:txBody>
      </p:sp>
    </p:spTree>
    <p:extLst>
      <p:ext uri="{BB962C8B-B14F-4D97-AF65-F5344CB8AC3E}">
        <p14:creationId xmlns:p14="http://schemas.microsoft.com/office/powerpoint/2010/main" val="1898468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2B3C64-2680-4B0D-A316-C41B9CF58D55}" type="slidenum">
              <a:rPr lang="en-US"/>
              <a:pPr>
                <a:defRPr/>
              </a:pPr>
              <a:t>‹#›</a:t>
            </a:fld>
            <a:endParaRPr lang="en-US"/>
          </a:p>
        </p:txBody>
      </p:sp>
    </p:spTree>
    <p:extLst>
      <p:ext uri="{BB962C8B-B14F-4D97-AF65-F5344CB8AC3E}">
        <p14:creationId xmlns:p14="http://schemas.microsoft.com/office/powerpoint/2010/main" val="3221019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975F02-9723-4C52-95A9-8EBF451CB154}" type="slidenum">
              <a:rPr lang="en-US"/>
              <a:pPr>
                <a:defRPr/>
              </a:pPr>
              <a:t>‹#›</a:t>
            </a:fld>
            <a:endParaRPr lang="en-US"/>
          </a:p>
        </p:txBody>
      </p:sp>
    </p:spTree>
    <p:extLst>
      <p:ext uri="{BB962C8B-B14F-4D97-AF65-F5344CB8AC3E}">
        <p14:creationId xmlns:p14="http://schemas.microsoft.com/office/powerpoint/2010/main" val="1030377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305800" cy="457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04800" y="990600"/>
            <a:ext cx="8534400" cy="5410200"/>
          </a:xfrm>
        </p:spPr>
        <p:txBody>
          <a:bodyPr/>
          <a:lstStyle/>
          <a:p>
            <a:pPr lvl="0"/>
            <a:endParaRPr lang="en-US" noProof="0"/>
          </a:p>
        </p:txBody>
      </p:sp>
    </p:spTree>
    <p:extLst>
      <p:ext uri="{BB962C8B-B14F-4D97-AF65-F5344CB8AC3E}">
        <p14:creationId xmlns:p14="http://schemas.microsoft.com/office/powerpoint/2010/main" val="112695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BEAFA10-FDF7-4BB2-A6E0-74C95D5BCC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665648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0EE3858-8A03-4C8C-AE94-21E7C9BEA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498109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8967C42-AE56-4B2F-8354-2780EA13F0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22545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1"/>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76401"/>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DA7B720-311E-420C-877F-7FF620BD79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36767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71C70E0-594B-488D-ABAE-D56DAA3491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155185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4"/>
            <a:ext cx="7772400" cy="1500187"/>
          </a:xfrm>
        </p:spPr>
        <p:txBody>
          <a:bodyPr anchor="b"/>
          <a:lstStyle>
            <a:lvl1pPr marL="0" indent="0">
              <a:buNone/>
              <a:defRPr sz="2000"/>
            </a:lvl1pPr>
            <a:lvl2pPr marL="457135" indent="0">
              <a:buNone/>
              <a:defRPr sz="1800"/>
            </a:lvl2pPr>
            <a:lvl3pPr marL="914269" indent="0">
              <a:buNone/>
              <a:defRPr sz="1600"/>
            </a:lvl3pPr>
            <a:lvl4pPr marL="1371404" indent="0">
              <a:buNone/>
              <a:defRPr sz="1400"/>
            </a:lvl4pPr>
            <a:lvl5pPr marL="1828539" indent="0">
              <a:buNone/>
              <a:defRPr sz="1400"/>
            </a:lvl5pPr>
            <a:lvl6pPr marL="2285674" indent="0">
              <a:buNone/>
              <a:defRPr sz="1400"/>
            </a:lvl6pPr>
            <a:lvl7pPr marL="2742809" indent="0">
              <a:buNone/>
              <a:defRPr sz="1400"/>
            </a:lvl7pPr>
            <a:lvl8pPr marL="3199944" indent="0">
              <a:buNone/>
              <a:defRPr sz="1400"/>
            </a:lvl8pPr>
            <a:lvl9pPr marL="3657078" indent="0">
              <a:buNone/>
              <a:defRPr sz="1400"/>
            </a:lvl9pPr>
          </a:lstStyle>
          <a:p>
            <a:pPr lvl="0"/>
            <a:r>
              <a:rPr lang="en-US" smtClean="0"/>
              <a:t>Click to edit Master text styles</a:t>
            </a:r>
          </a:p>
        </p:txBody>
      </p:sp>
    </p:spTree>
    <p:extLst>
      <p:ext uri="{BB962C8B-B14F-4D97-AF65-F5344CB8AC3E}">
        <p14:creationId xmlns:p14="http://schemas.microsoft.com/office/powerpoint/2010/main" val="11434620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D1EC8BF-5985-45F9-A216-A1851FA0E9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814087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28FBF06-7BCF-493E-917F-28BEC33844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576375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AB0D28E-5CFD-4FF3-8709-114B6060BC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81978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7C40E28-5D25-4CDE-9FB3-C842444B8E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329955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E4038C-7307-4A00-9E53-DD754587A2A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897869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1"/>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304801"/>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ED0B24-A69B-4A73-8D57-97DAC36C85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351838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672AE8-B3F9-486C-9497-99D57524FAE3}" type="datetimeFigureOut">
              <a:rPr lang="en-US">
                <a:solidFill>
                  <a:prstClr val="black">
                    <a:tint val="75000"/>
                  </a:prstClr>
                </a:solidFill>
              </a:rPr>
              <a:pPr>
                <a:defRPr/>
              </a:pPr>
              <a:t>7/11/2014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23AFE5-D4DF-4D6C-9D8C-1BECBAC9AC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8851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73F77A0-D310-4335-A63A-135DD9495960}" type="datetimeFigureOut">
              <a:rPr lang="en-US">
                <a:solidFill>
                  <a:prstClr val="black">
                    <a:tint val="75000"/>
                  </a:prstClr>
                </a:solidFill>
              </a:rPr>
              <a:pPr>
                <a:defRPr/>
              </a:pPr>
              <a:t>7/11/2014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B401FB-49BA-4FDB-8FEC-9116D973CF3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52989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374FE3D-D8B8-4961-A75C-63132D64020F}" type="datetimeFigureOut">
              <a:rPr lang="en-US">
                <a:solidFill>
                  <a:prstClr val="black">
                    <a:tint val="75000"/>
                  </a:prstClr>
                </a:solidFill>
              </a:rPr>
              <a:pPr>
                <a:defRPr/>
              </a:pPr>
              <a:t>7/11/2014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A77B7F2-F1E4-4ADB-9AE2-721D318AC5A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95555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16DD6C-A23A-42F5-BDD5-ABAD9D2B2628}" type="datetimeFigureOut">
              <a:rPr lang="en-US">
                <a:solidFill>
                  <a:prstClr val="black">
                    <a:tint val="75000"/>
                  </a:prstClr>
                </a:solidFill>
              </a:rPr>
              <a:pPr>
                <a:defRPr/>
              </a:pPr>
              <a:t>7/11/2014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0D193ED-A23D-4562-8804-14DE8D27EC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5359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990600"/>
            <a:ext cx="3810000" cy="5029200"/>
          </a:xfrm>
        </p:spPr>
        <p:txBody>
          <a:bodyPr/>
          <a:lstStyle>
            <a:lvl1pPr>
              <a:defRPr sz="2400">
                <a:solidFill>
                  <a:schemeClr val="accent2"/>
                </a:solidFill>
              </a:defRPr>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90600"/>
            <a:ext cx="3810000" cy="5105400"/>
          </a:xfrm>
        </p:spPr>
        <p:txBody>
          <a:bodyPr/>
          <a:lstStyle>
            <a:lvl1pPr>
              <a:defRPr sz="2400">
                <a:solidFill>
                  <a:schemeClr val="accent2"/>
                </a:solidFill>
              </a:defRPr>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685801" y="76200"/>
            <a:ext cx="7772400" cy="609600"/>
          </a:xfrm>
        </p:spPr>
        <p:txBody>
          <a:bodyPr/>
          <a:lstStyle>
            <a:lvl1pPr>
              <a:defRPr sz="3200" b="1">
                <a:solidFill>
                  <a:schemeClr val="accent2"/>
                </a:solidFill>
              </a:defRPr>
            </a:lvl1pPr>
          </a:lstStyle>
          <a:p>
            <a:r>
              <a:rPr lang="en-US" dirty="0" smtClean="0"/>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8A77A7-3234-4423-8497-AFFD434F44CB}" type="slidenum">
              <a:rPr lang="en-US"/>
              <a:pPr>
                <a:defRPr/>
              </a:pPr>
              <a:t>‹#›</a:t>
            </a:fld>
            <a:endParaRPr lang="en-US"/>
          </a:p>
        </p:txBody>
      </p:sp>
    </p:spTree>
    <p:extLst>
      <p:ext uri="{BB962C8B-B14F-4D97-AF65-F5344CB8AC3E}">
        <p14:creationId xmlns:p14="http://schemas.microsoft.com/office/powerpoint/2010/main" val="1292541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5F69DAB-3A5C-4809-87F5-2F08AFD0C328}" type="datetimeFigureOut">
              <a:rPr lang="en-US">
                <a:solidFill>
                  <a:prstClr val="black">
                    <a:tint val="75000"/>
                  </a:prstClr>
                </a:solidFill>
              </a:rPr>
              <a:pPr>
                <a:defRPr/>
              </a:pPr>
              <a:t>7/11/2014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A08281F-F6BA-4B3E-A9FF-947826595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663596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AE228E9-14BD-4736-92E0-6E80B303A2B2}" type="datetimeFigureOut">
              <a:rPr lang="en-US">
                <a:solidFill>
                  <a:prstClr val="black">
                    <a:tint val="75000"/>
                  </a:prstClr>
                </a:solidFill>
              </a:rPr>
              <a:pPr>
                <a:defRPr/>
              </a:pPr>
              <a:t>7/11/2014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5DCD8B0-326F-4911-8617-002B7FA6F5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913068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5FCA45-703E-42D2-BB8E-F36B2D90163C}" type="datetimeFigureOut">
              <a:rPr lang="en-US">
                <a:solidFill>
                  <a:prstClr val="black">
                    <a:tint val="75000"/>
                  </a:prstClr>
                </a:solidFill>
              </a:rPr>
              <a:pPr>
                <a:defRPr/>
              </a:pPr>
              <a:t>7/11/2014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690362F-5B77-4162-A72E-6508DE16440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307052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B40310C-DB67-4975-9A46-41012C3FB87A}" type="datetimeFigureOut">
              <a:rPr lang="en-US">
                <a:solidFill>
                  <a:prstClr val="black">
                    <a:tint val="75000"/>
                  </a:prstClr>
                </a:solidFill>
              </a:rPr>
              <a:pPr>
                <a:defRPr/>
              </a:pPr>
              <a:t>7/11/2014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9DEC454-3316-475E-AC1D-386A09C25B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095917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CB8E859-68F0-4EAA-A317-F4808C2F3F37}" type="datetimeFigureOut">
              <a:rPr lang="en-US">
                <a:solidFill>
                  <a:prstClr val="black">
                    <a:tint val="75000"/>
                  </a:prstClr>
                </a:solidFill>
              </a:rPr>
              <a:pPr>
                <a:defRPr/>
              </a:pPr>
              <a:t>7/11/2014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7FF4B83-0C58-49AF-ABC3-C320B4E64D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155406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F92239C-DF17-4E6A-8997-AA6876F8CF96}" type="datetimeFigureOut">
              <a:rPr lang="en-US">
                <a:solidFill>
                  <a:prstClr val="black">
                    <a:tint val="75000"/>
                  </a:prstClr>
                </a:solidFill>
              </a:rPr>
              <a:pPr>
                <a:defRPr/>
              </a:pPr>
              <a:t>7/11/2014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9EAF6F-FA5B-4BA5-A73E-93ED77F8467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757883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803D1B1-CAC8-472D-AA86-10305748D7D4}" type="datetimeFigureOut">
              <a:rPr lang="en-US">
                <a:solidFill>
                  <a:prstClr val="black">
                    <a:tint val="75000"/>
                  </a:prstClr>
                </a:solidFill>
              </a:rPr>
              <a:pPr>
                <a:defRPr/>
              </a:pPr>
              <a:t>7/11/2014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C95741-7032-477E-A8A3-4E7BFE8068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48391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4"/>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Rectangle 14"/>
          <p:cNvSpPr>
            <a:spLocks noGrp="1" noChangeArrowheads="1"/>
          </p:cNvSpPr>
          <p:nvPr>
            <p:ph type="ctrTitle"/>
          </p:nvPr>
        </p:nvSpPr>
        <p:spPr>
          <a:xfrm>
            <a:off x="468313" y="981075"/>
            <a:ext cx="7772400" cy="1470025"/>
          </a:xfrm>
        </p:spPr>
        <p:txBody>
          <a:bodyPr/>
          <a:lstStyle>
            <a:lvl1pPr>
              <a:defRPr sz="3600">
                <a:solidFill>
                  <a:schemeClr val="accent1">
                    <a:lumMod val="50000"/>
                  </a:schemeClr>
                </a:solidFill>
              </a:defRPr>
            </a:lvl1pPr>
          </a:lstStyle>
          <a:p>
            <a:pPr lvl="0"/>
            <a:r>
              <a:rPr lang="en-US" noProof="0" dirty="0" smtClean="0"/>
              <a:t>Click to edit Master title style</a:t>
            </a:r>
          </a:p>
        </p:txBody>
      </p:sp>
      <p:sp>
        <p:nvSpPr>
          <p:cNvPr id="195588" name="Rectangle 15"/>
          <p:cNvSpPr>
            <a:spLocks noGrp="1" noChangeArrowheads="1"/>
          </p:cNvSpPr>
          <p:nvPr>
            <p:ph type="subTitle" idx="1"/>
          </p:nvPr>
        </p:nvSpPr>
        <p:spPr>
          <a:xfrm>
            <a:off x="468313" y="2636838"/>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14463833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hape 36"/>
          <p:cNvSpPr>
            <a:spLocks noChangeArrowheads="1"/>
          </p:cNvSpPr>
          <p:nvPr userDrawn="1"/>
        </p:nvSpPr>
        <p:spPr bwMode="auto">
          <a:xfrm>
            <a:off x="8153400" y="5791200"/>
            <a:ext cx="914400" cy="9906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buClr>
                <a:srgbClr val="000000"/>
              </a:buClr>
              <a:buSzPct val="100000"/>
              <a:buFont typeface="Times New Roman" pitchFamily="18" charset="0"/>
              <a:buNone/>
            </a:pPr>
            <a:endParaRPr lang="en-US" sz="1800">
              <a:solidFill>
                <a:srgbClr val="FFFFFF"/>
              </a:solidFill>
              <a:ea typeface="Microsoft YaHei" pitchFamily="34" charset="-122"/>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0204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06649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lvl1pPr>
              <a:defRPr sz="3200">
                <a:solidFill>
                  <a:schemeClr val="accent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5" indent="0">
              <a:buNone/>
              <a:defRPr sz="2000" b="1"/>
            </a:lvl2pPr>
            <a:lvl3pPr marL="914269" indent="0">
              <a:buNone/>
              <a:defRPr sz="1800" b="1"/>
            </a:lvl3pPr>
            <a:lvl4pPr marL="1371404" indent="0">
              <a:buNone/>
              <a:defRPr sz="1600" b="1"/>
            </a:lvl4pPr>
            <a:lvl5pPr marL="1828539" indent="0">
              <a:buNone/>
              <a:defRPr sz="1600" b="1"/>
            </a:lvl5pPr>
            <a:lvl6pPr marL="2285674" indent="0">
              <a:buNone/>
              <a:defRPr sz="1600" b="1"/>
            </a:lvl6pPr>
            <a:lvl7pPr marL="2742809" indent="0">
              <a:buNone/>
              <a:defRPr sz="1600" b="1"/>
            </a:lvl7pPr>
            <a:lvl8pPr marL="3199944" indent="0">
              <a:buNone/>
              <a:defRPr sz="1600" b="1"/>
            </a:lvl8pPr>
            <a:lvl9pPr marL="365707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5" indent="0">
              <a:buNone/>
              <a:defRPr sz="2000" b="1"/>
            </a:lvl2pPr>
            <a:lvl3pPr marL="914269" indent="0">
              <a:buNone/>
              <a:defRPr sz="1800" b="1"/>
            </a:lvl3pPr>
            <a:lvl4pPr marL="1371404" indent="0">
              <a:buNone/>
              <a:defRPr sz="1600" b="1"/>
            </a:lvl4pPr>
            <a:lvl5pPr marL="1828539" indent="0">
              <a:buNone/>
              <a:defRPr sz="1600" b="1"/>
            </a:lvl5pPr>
            <a:lvl6pPr marL="2285674" indent="0">
              <a:buNone/>
              <a:defRPr sz="1600" b="1"/>
            </a:lvl6pPr>
            <a:lvl7pPr marL="2742809" indent="0">
              <a:buNone/>
              <a:defRPr sz="1600" b="1"/>
            </a:lvl7pPr>
            <a:lvl8pPr marL="3199944" indent="0">
              <a:buNone/>
              <a:defRPr sz="1600" b="1"/>
            </a:lvl8pPr>
            <a:lvl9pPr marL="365707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780398-25DE-44F7-8B8C-58D517F580E1}" type="slidenum">
              <a:rPr lang="en-US"/>
              <a:pPr>
                <a:defRPr/>
              </a:pPr>
              <a:t>‹#›</a:t>
            </a:fld>
            <a:endParaRPr lang="en-US"/>
          </a:p>
        </p:txBody>
      </p:sp>
    </p:spTree>
    <p:extLst>
      <p:ext uri="{BB962C8B-B14F-4D97-AF65-F5344CB8AC3E}">
        <p14:creationId xmlns:p14="http://schemas.microsoft.com/office/powerpoint/2010/main" val="32175388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400"/>
            <a:ext cx="7772400" cy="1143000"/>
          </a:xfrm>
        </p:spPr>
        <p:txBody>
          <a:bodyPr/>
          <a:lstStyle>
            <a:lvl1pPr>
              <a:defRPr sz="2800" b="1">
                <a:solidFill>
                  <a:schemeClr val="accent1">
                    <a:lumMod val="50000"/>
                  </a:schemeClr>
                </a:solidFill>
              </a:defRPr>
            </a:lvl1pPr>
          </a:lstStyle>
          <a:p>
            <a:r>
              <a:rPr lang="en-US" dirty="0" smtClean="0"/>
              <a:t>            Click to edit Master title style</a:t>
            </a:r>
            <a:endParaRPr lang="en-US" dirty="0"/>
          </a:p>
        </p:txBody>
      </p:sp>
      <p:sp>
        <p:nvSpPr>
          <p:cNvPr id="3" name="Content Placeholder 2"/>
          <p:cNvSpPr>
            <a:spLocks noGrp="1"/>
          </p:cNvSpPr>
          <p:nvPr>
            <p:ph sz="half" idx="1"/>
          </p:nvPr>
        </p:nvSpPr>
        <p:spPr>
          <a:xfrm>
            <a:off x="152400" y="1524000"/>
            <a:ext cx="4343400" cy="5105400"/>
          </a:xfrm>
        </p:spPr>
        <p:txBody>
          <a:bodyPr/>
          <a:lstStyle>
            <a:lvl1pPr>
              <a:defRPr sz="2400">
                <a:solidFill>
                  <a:schemeClr val="accent1">
                    <a:lumMod val="50000"/>
                  </a:schemeClr>
                </a:solidFill>
              </a:defRPr>
            </a:lvl1pPr>
            <a:lvl2pPr>
              <a:defRPr sz="2000">
                <a:solidFill>
                  <a:schemeClr val="accent1">
                    <a:lumMod val="50000"/>
                  </a:schemeClr>
                </a:solidFill>
              </a:defRPr>
            </a:lvl2pPr>
            <a:lvl3pPr>
              <a:defRPr sz="2000">
                <a:solidFill>
                  <a:schemeClr val="accent1">
                    <a:lumMod val="50000"/>
                  </a:schemeClr>
                </a:solidFill>
              </a:defRPr>
            </a:lvl3pPr>
            <a:lvl4pPr>
              <a:defRPr sz="1800">
                <a:solidFill>
                  <a:schemeClr val="accent1">
                    <a:lumMod val="50000"/>
                  </a:schemeClr>
                </a:solidFill>
              </a:defRPr>
            </a:lvl4pPr>
            <a:lvl5pPr>
              <a:defRPr sz="1800">
                <a:solidFill>
                  <a:schemeClr val="accent1">
                    <a:lumMod val="50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24000"/>
            <a:ext cx="3810000" cy="5105400"/>
          </a:xfrm>
        </p:spPr>
        <p:txBody>
          <a:bodyPr/>
          <a:lstStyle>
            <a:lvl1pPr>
              <a:defRPr sz="2400">
                <a:solidFill>
                  <a:schemeClr val="accent1">
                    <a:lumMod val="50000"/>
                  </a:schemeClr>
                </a:solidFill>
              </a:defRPr>
            </a:lvl1pPr>
            <a:lvl2pPr>
              <a:defRPr sz="2000">
                <a:solidFill>
                  <a:schemeClr val="accent1">
                    <a:lumMod val="50000"/>
                  </a:schemeClr>
                </a:solidFill>
              </a:defRPr>
            </a:lvl2pPr>
            <a:lvl3pPr>
              <a:defRPr sz="2000">
                <a:solidFill>
                  <a:schemeClr val="accent1">
                    <a:lumMod val="50000"/>
                  </a:schemeClr>
                </a:solidFill>
              </a:defRPr>
            </a:lvl3pPr>
            <a:lvl4pPr>
              <a:defRPr sz="1800">
                <a:solidFill>
                  <a:schemeClr val="accent1">
                    <a:lumMod val="50000"/>
                  </a:schemeClr>
                </a:solidFill>
              </a:defRPr>
            </a:lvl4pPr>
            <a:lvl5pPr>
              <a:defRPr sz="1800">
                <a:solidFill>
                  <a:schemeClr val="accent1">
                    <a:lumMod val="50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276623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47916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860547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4860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676971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775871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6603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60511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cxnSp>
        <p:nvCxnSpPr>
          <p:cNvPr id="5" name="Shape 34"/>
          <p:cNvCxnSpPr>
            <a:cxnSpLocks noChangeShapeType="1"/>
          </p:cNvCxnSpPr>
          <p:nvPr userDrawn="1"/>
        </p:nvCxnSpPr>
        <p:spPr bwMode="auto">
          <a:xfrm>
            <a:off x="241300" y="1295400"/>
            <a:ext cx="8661400" cy="0"/>
          </a:xfrm>
          <a:prstGeom prst="straightConnector1">
            <a:avLst/>
          </a:prstGeom>
          <a:noFill/>
          <a:ln w="76200">
            <a:solidFill>
              <a:srgbClr val="3D85C6"/>
            </a:solidFill>
            <a:round/>
            <a:headEnd type="none" w="lg" len="lg"/>
            <a:tailEnd type="none" w="lg" len="lg"/>
          </a:ln>
          <a:extLst>
            <a:ext uri="{909E8E84-426E-40DD-AFC4-6F175D3DCCD1}">
              <a14:hiddenFill xmlns:a14="http://schemas.microsoft.com/office/drawing/2010/main">
                <a:noFill/>
              </a14:hiddenFill>
            </a:ext>
          </a:extLst>
        </p:spPr>
      </p:cxnSp>
      <p:sp>
        <p:nvSpPr>
          <p:cNvPr id="11" name="Shape 11"/>
          <p:cNvSpPr txBox="1">
            <a:spLocks noGrp="1"/>
          </p:cNvSpPr>
          <p:nvPr>
            <p:ph type="title"/>
          </p:nvPr>
        </p:nvSpPr>
        <p:spPr>
          <a:xfrm>
            <a:off x="457199" y="1295400"/>
            <a:ext cx="8229600" cy="1143000"/>
          </a:xfrm>
          <a:prstGeom prst="rect">
            <a:avLst/>
          </a:prstGeom>
          <a:noFill/>
          <a:ln>
            <a:noFill/>
          </a:ln>
        </p:spPr>
        <p:txBody>
          <a:bodyPr lIns="91425" tIns="91425" rIns="91425" bIns="91425" anchor="b"/>
          <a:lstStyle>
            <a:lvl1pPr algn="ctr" rtl="0">
              <a:spcBef>
                <a:spcPts val="0"/>
              </a:spcBef>
              <a:buSzPct val="100000"/>
              <a:buFont typeface="Arial"/>
              <a:buNone/>
              <a:defRPr sz="3200" b="1">
                <a:solidFill>
                  <a:schemeClr val="accent1">
                    <a:lumMod val="50000"/>
                  </a:schemeClr>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dirty="0"/>
          </a:p>
        </p:txBody>
      </p:sp>
      <p:sp>
        <p:nvSpPr>
          <p:cNvPr id="12" name="Shape 12"/>
          <p:cNvSpPr txBox="1">
            <a:spLocks noGrp="1"/>
          </p:cNvSpPr>
          <p:nvPr>
            <p:ph type="body" idx="1"/>
          </p:nvPr>
        </p:nvSpPr>
        <p:spPr>
          <a:xfrm>
            <a:off x="457200" y="1600200"/>
            <a:ext cx="8229600" cy="4967574"/>
          </a:xfrm>
          <a:prstGeom prst="rect">
            <a:avLst/>
          </a:prstGeom>
          <a:noFill/>
          <a:ln>
            <a:noFill/>
          </a:ln>
        </p:spPr>
        <p:txBody>
          <a:bodyPr lIns="91425" tIns="91425" rIns="91425" bIns="91425"/>
          <a:lstStyle>
            <a:lvl1pPr rtl="0">
              <a:defRPr sz="2400">
                <a:solidFill>
                  <a:schemeClr val="accent1">
                    <a:lumMod val="50000"/>
                  </a:schemeClr>
                </a:solidFill>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lang="en-US" dirty="0" smtClean="0"/>
          </a:p>
          <a:p>
            <a:endParaRPr dirty="0"/>
          </a:p>
        </p:txBody>
      </p:sp>
    </p:spTree>
    <p:extLst>
      <p:ext uri="{BB962C8B-B14F-4D97-AF65-F5344CB8AC3E}">
        <p14:creationId xmlns:p14="http://schemas.microsoft.com/office/powerpoint/2010/main" val="1608038382"/>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cxnSp>
        <p:nvCxnSpPr>
          <p:cNvPr id="6" name="Shape 34"/>
          <p:cNvCxnSpPr>
            <a:cxnSpLocks noChangeShapeType="1"/>
          </p:cNvCxnSpPr>
          <p:nvPr userDrawn="1"/>
        </p:nvCxnSpPr>
        <p:spPr bwMode="auto">
          <a:xfrm>
            <a:off x="241300" y="1295400"/>
            <a:ext cx="8661400" cy="0"/>
          </a:xfrm>
          <a:prstGeom prst="straightConnector1">
            <a:avLst/>
          </a:prstGeom>
          <a:noFill/>
          <a:ln w="76200">
            <a:solidFill>
              <a:srgbClr val="3D85C6"/>
            </a:solidFill>
            <a:round/>
            <a:headEnd type="none" w="lg" len="lg"/>
            <a:tailEnd type="none" w="lg" len="lg"/>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457199" y="50469"/>
            <a:ext cx="8229600" cy="1143000"/>
          </a:xfrm>
        </p:spPr>
        <p:txBody>
          <a:bodyPr/>
          <a:lstStyle>
            <a:lvl1pPr algn="ctr">
              <a:defRPr sz="3200">
                <a:solidFill>
                  <a:schemeClr val="accent1">
                    <a:lumMod val="50000"/>
                  </a:schemeClr>
                </a:solidFill>
              </a:defRPr>
            </a:lvl1pPr>
          </a:lstStyle>
          <a:p>
            <a:r>
              <a:rPr lang="en-US" dirty="0" smtClean="0"/>
              <a:t>Click to edit Master title style</a:t>
            </a:r>
            <a:endParaRPr lang="en-US" dirty="0"/>
          </a:p>
        </p:txBody>
      </p:sp>
      <p:sp>
        <p:nvSpPr>
          <p:cNvPr id="5" name="Text Placeholder 4"/>
          <p:cNvSpPr>
            <a:spLocks noGrp="1"/>
          </p:cNvSpPr>
          <p:nvPr>
            <p:ph type="body" sz="quarter" idx="11"/>
          </p:nvPr>
        </p:nvSpPr>
        <p:spPr>
          <a:xfrm>
            <a:off x="457200" y="1600200"/>
            <a:ext cx="8382000" cy="4572000"/>
          </a:xfrm>
        </p:spPr>
        <p:txBody>
          <a:bodyPr/>
          <a:lstStyle>
            <a:lvl1pPr>
              <a:defRPr sz="2400">
                <a:solidFill>
                  <a:schemeClr val="accent1">
                    <a:lumMod val="50000"/>
                  </a:schemeClr>
                </a:solidFill>
              </a:defRPr>
            </a:lvl1pPr>
            <a:lvl2pPr>
              <a:defRPr sz="2000">
                <a:solidFill>
                  <a:schemeClr val="accent1">
                    <a:lumMod val="50000"/>
                  </a:schemeClr>
                </a:solidFill>
              </a:defRPr>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hape 36"/>
          <p:cNvSpPr>
            <a:spLocks noChangeArrowheads="1"/>
          </p:cNvSpPr>
          <p:nvPr userDrawn="1"/>
        </p:nvSpPr>
        <p:spPr bwMode="auto">
          <a:xfrm>
            <a:off x="8153400" y="5791200"/>
            <a:ext cx="914400" cy="9906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buClr>
                <a:srgbClr val="000000"/>
              </a:buClr>
              <a:buSzPct val="100000"/>
              <a:buFont typeface="Times New Roman" pitchFamily="18" charset="0"/>
              <a:buNone/>
            </a:pPr>
            <a:endParaRPr lang="en-US" sz="1800">
              <a:solidFill>
                <a:srgbClr val="FFFFFF"/>
              </a:solidFill>
              <a:ea typeface="Microsoft YaHei" pitchFamily="34" charset="-122"/>
            </a:endParaRPr>
          </a:p>
        </p:txBody>
      </p:sp>
    </p:spTree>
    <p:extLst>
      <p:ext uri="{BB962C8B-B14F-4D97-AF65-F5344CB8AC3E}">
        <p14:creationId xmlns:p14="http://schemas.microsoft.com/office/powerpoint/2010/main" val="3320557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solidFill>
                  <a:schemeClr val="accent2"/>
                </a:solidFill>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743453C-A05B-4EA0-AC4C-21F69AA45CBD}" type="slidenum">
              <a:rPr lang="en-US"/>
              <a:pPr>
                <a:defRPr/>
              </a:pPr>
              <a:t>‹#›</a:t>
            </a:fld>
            <a:endParaRPr lang="en-US"/>
          </a:p>
        </p:txBody>
      </p:sp>
    </p:spTree>
    <p:extLst>
      <p:ext uri="{BB962C8B-B14F-4D97-AF65-F5344CB8AC3E}">
        <p14:creationId xmlns:p14="http://schemas.microsoft.com/office/powerpoint/2010/main" val="32028287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1745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4101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fontAlgn="auto">
              <a:spcBef>
                <a:spcPts val="0"/>
              </a:spcBef>
              <a:spcAft>
                <a:spcPts val="0"/>
              </a:spcAft>
              <a:defRPr/>
            </a:pPr>
            <a:fld id="{11AC23DC-E745-4D22-9910-256D7A34596E}" type="slidenum">
              <a:rPr lang="en-US" sz="1800">
                <a:solidFill>
                  <a:prstClr val="white"/>
                </a:solidFill>
                <a:latin typeface="Arial"/>
              </a:rPr>
              <a:pPr fontAlgn="auto">
                <a:spcBef>
                  <a:spcPts val="0"/>
                </a:spcBef>
                <a:spcAft>
                  <a:spcPts val="0"/>
                </a:spcAft>
                <a:defRPr/>
              </a:pPr>
              <a:t>‹#›</a:t>
            </a:fld>
            <a:endParaRPr lang="en-US" sz="1800" dirty="0">
              <a:solidFill>
                <a:prstClr val="white"/>
              </a:solidFill>
              <a:latin typeface="Arial"/>
            </a:endParaRPr>
          </a:p>
        </p:txBody>
      </p:sp>
    </p:spTree>
    <p:extLst>
      <p:ext uri="{BB962C8B-B14F-4D97-AF65-F5344CB8AC3E}">
        <p14:creationId xmlns:p14="http://schemas.microsoft.com/office/powerpoint/2010/main" val="20313988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fontAlgn="auto">
              <a:spcBef>
                <a:spcPts val="0"/>
              </a:spcBef>
              <a:spcAft>
                <a:spcPts val="0"/>
              </a:spcAft>
              <a:defRPr/>
            </a:pPr>
            <a:fld id="{11AC23DC-E745-4D22-9910-256D7A34596E}" type="slidenum">
              <a:rPr lang="en-US" sz="1800">
                <a:solidFill>
                  <a:prstClr val="white"/>
                </a:solidFill>
                <a:latin typeface="Arial"/>
              </a:rPr>
              <a:pPr fontAlgn="auto">
                <a:spcBef>
                  <a:spcPts val="0"/>
                </a:spcBef>
                <a:spcAft>
                  <a:spcPts val="0"/>
                </a:spcAft>
                <a:defRPr/>
              </a:pPr>
              <a:t>‹#›</a:t>
            </a:fld>
            <a:endParaRPr lang="en-US" sz="1800" dirty="0">
              <a:solidFill>
                <a:prstClr val="white"/>
              </a:solidFill>
              <a:latin typeface="Arial"/>
            </a:endParaRPr>
          </a:p>
        </p:txBody>
      </p:sp>
    </p:spTree>
    <p:extLst>
      <p:ext uri="{BB962C8B-B14F-4D97-AF65-F5344CB8AC3E}">
        <p14:creationId xmlns:p14="http://schemas.microsoft.com/office/powerpoint/2010/main" val="4045484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1995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fontAlgn="auto">
              <a:spcBef>
                <a:spcPts val="0"/>
              </a:spcBef>
              <a:spcAft>
                <a:spcPts val="0"/>
              </a:spcAft>
              <a:defRPr/>
            </a:pPr>
            <a:fld id="{11AC23DC-E745-4D22-9910-256D7A34596E}" type="slidenum">
              <a:rPr lang="en-US" sz="1800">
                <a:solidFill>
                  <a:prstClr val="white"/>
                </a:solidFill>
                <a:latin typeface="Arial"/>
              </a:rPr>
              <a:pPr fontAlgn="auto">
                <a:spcBef>
                  <a:spcPts val="0"/>
                </a:spcBef>
                <a:spcAft>
                  <a:spcPts val="0"/>
                </a:spcAft>
                <a:defRPr/>
              </a:pPr>
              <a:t>‹#›</a:t>
            </a:fld>
            <a:endParaRPr lang="en-US" sz="1800" dirty="0">
              <a:solidFill>
                <a:prstClr val="white"/>
              </a:solidFill>
              <a:latin typeface="Arial"/>
            </a:endParaRPr>
          </a:p>
        </p:txBody>
      </p:sp>
    </p:spTree>
    <p:extLst>
      <p:ext uri="{BB962C8B-B14F-4D97-AF65-F5344CB8AC3E}">
        <p14:creationId xmlns:p14="http://schemas.microsoft.com/office/powerpoint/2010/main" val="3126541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A1FD96B-460B-4DF5-920F-CE6DAAC73A53}" type="slidenum">
              <a:rPr lang="en-US"/>
              <a:pPr>
                <a:defRPr/>
              </a:pPr>
              <a:t>‹#›</a:t>
            </a:fld>
            <a:endParaRPr lang="en-US"/>
          </a:p>
        </p:txBody>
      </p:sp>
    </p:spTree>
    <p:extLst>
      <p:ext uri="{BB962C8B-B14F-4D97-AF65-F5344CB8AC3E}">
        <p14:creationId xmlns:p14="http://schemas.microsoft.com/office/powerpoint/2010/main" val="2232913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35" indent="0">
              <a:buNone/>
              <a:defRPr sz="1200"/>
            </a:lvl2pPr>
            <a:lvl3pPr marL="914269" indent="0">
              <a:buNone/>
              <a:defRPr sz="1000"/>
            </a:lvl3pPr>
            <a:lvl4pPr marL="1371404" indent="0">
              <a:buNone/>
              <a:defRPr sz="900"/>
            </a:lvl4pPr>
            <a:lvl5pPr marL="1828539" indent="0">
              <a:buNone/>
              <a:defRPr sz="900"/>
            </a:lvl5pPr>
            <a:lvl6pPr marL="2285674" indent="0">
              <a:buNone/>
              <a:defRPr sz="900"/>
            </a:lvl6pPr>
            <a:lvl7pPr marL="2742809" indent="0">
              <a:buNone/>
              <a:defRPr sz="900"/>
            </a:lvl7pPr>
            <a:lvl8pPr marL="3199944" indent="0">
              <a:buNone/>
              <a:defRPr sz="900"/>
            </a:lvl8pPr>
            <a:lvl9pPr marL="365707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0643DB-4B38-475C-B1D9-BD791FB5F11A}" type="slidenum">
              <a:rPr lang="en-US"/>
              <a:pPr>
                <a:defRPr/>
              </a:pPr>
              <a:t>‹#›</a:t>
            </a:fld>
            <a:endParaRPr lang="en-US"/>
          </a:p>
        </p:txBody>
      </p:sp>
    </p:spTree>
    <p:extLst>
      <p:ext uri="{BB962C8B-B14F-4D97-AF65-F5344CB8AC3E}">
        <p14:creationId xmlns:p14="http://schemas.microsoft.com/office/powerpoint/2010/main" val="2172022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5" indent="0">
              <a:buNone/>
              <a:defRPr sz="2800"/>
            </a:lvl2pPr>
            <a:lvl3pPr marL="914269" indent="0">
              <a:buNone/>
              <a:defRPr sz="2400"/>
            </a:lvl3pPr>
            <a:lvl4pPr marL="1371404" indent="0">
              <a:buNone/>
              <a:defRPr sz="2000"/>
            </a:lvl4pPr>
            <a:lvl5pPr marL="1828539" indent="0">
              <a:buNone/>
              <a:defRPr sz="2000"/>
            </a:lvl5pPr>
            <a:lvl6pPr marL="2285674" indent="0">
              <a:buNone/>
              <a:defRPr sz="2000"/>
            </a:lvl6pPr>
            <a:lvl7pPr marL="2742809" indent="0">
              <a:buNone/>
              <a:defRPr sz="2000"/>
            </a:lvl7pPr>
            <a:lvl8pPr marL="3199944" indent="0">
              <a:buNone/>
              <a:defRPr sz="2000"/>
            </a:lvl8pPr>
            <a:lvl9pPr marL="3657078"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5" indent="0">
              <a:buNone/>
              <a:defRPr sz="1200"/>
            </a:lvl2pPr>
            <a:lvl3pPr marL="914269" indent="0">
              <a:buNone/>
              <a:defRPr sz="1000"/>
            </a:lvl3pPr>
            <a:lvl4pPr marL="1371404" indent="0">
              <a:buNone/>
              <a:defRPr sz="900"/>
            </a:lvl4pPr>
            <a:lvl5pPr marL="1828539" indent="0">
              <a:buNone/>
              <a:defRPr sz="900"/>
            </a:lvl5pPr>
            <a:lvl6pPr marL="2285674" indent="0">
              <a:buNone/>
              <a:defRPr sz="900"/>
            </a:lvl6pPr>
            <a:lvl7pPr marL="2742809" indent="0">
              <a:buNone/>
              <a:defRPr sz="900"/>
            </a:lvl7pPr>
            <a:lvl8pPr marL="3199944" indent="0">
              <a:buNone/>
              <a:defRPr sz="900"/>
            </a:lvl8pPr>
            <a:lvl9pPr marL="365707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11EE41-81C5-4923-A2FE-A382E348CC2B}" type="slidenum">
              <a:rPr lang="en-US"/>
              <a:pPr>
                <a:defRPr/>
              </a:pPr>
              <a:t>‹#›</a:t>
            </a:fld>
            <a:endParaRPr lang="en-US"/>
          </a:p>
        </p:txBody>
      </p:sp>
    </p:spTree>
    <p:extLst>
      <p:ext uri="{BB962C8B-B14F-4D97-AF65-F5344CB8AC3E}">
        <p14:creationId xmlns:p14="http://schemas.microsoft.com/office/powerpoint/2010/main" val="3819774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5" Type="http://schemas.openxmlformats.org/officeDocument/2006/relationships/image" Target="../media/image10.png"/><Relationship Id="rId4" Type="http://schemas.openxmlformats.org/officeDocument/2006/relationships/image" Target="../media/image9.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5.jpe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6.xml"/><Relationship Id="rId1" Type="http://schemas.openxmlformats.org/officeDocument/2006/relationships/slideLayout" Target="../slideLayouts/slideLayout60.xml"/><Relationship Id="rId5" Type="http://schemas.openxmlformats.org/officeDocument/2006/relationships/image" Target="../media/image10.png"/><Relationship Id="rId4"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2.xml"/><Relationship Id="rId1" Type="http://schemas.openxmlformats.org/officeDocument/2006/relationships/slideLayout" Target="../slideLayouts/slideLayout61.xml"/><Relationship Id="rId5" Type="http://schemas.openxmlformats.org/officeDocument/2006/relationships/image" Target="../media/image10.png"/><Relationship Id="rId4" Type="http://schemas.openxmlformats.org/officeDocument/2006/relationships/image" Target="../media/image9.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9.xml"/><Relationship Id="rId1" Type="http://schemas.openxmlformats.org/officeDocument/2006/relationships/slideLayout" Target="../slideLayouts/slideLayout63.xml"/><Relationship Id="rId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June 09 text white"/>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85800" y="762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685800" y="914400"/>
            <a:ext cx="777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7162800" y="6324600"/>
            <a:ext cx="1143000" cy="457200"/>
          </a:xfrm>
          <a:prstGeom prst="rect">
            <a:avLst/>
          </a:prstGeom>
          <a:noFill/>
          <a:ln w="9525">
            <a:noFill/>
            <a:miter lim="800000"/>
            <a:headEnd/>
            <a:tailEnd/>
          </a:ln>
        </p:spPr>
        <p:txBody>
          <a:bodyPr vert="horz" wrap="square" lIns="91427" tIns="45713" rIns="91427" bIns="45713" numCol="1" anchor="ctr" anchorCtr="0" compatLnSpc="1">
            <a:prstTxWarp prst="textNoShape">
              <a:avLst/>
            </a:prstTxWarp>
          </a:bodyPr>
          <a:lstStyle>
            <a:lvl1pPr algn="ctr" eaLnBrk="0" hangingPunct="0">
              <a:defRPr sz="1400">
                <a:latin typeface="Arial" charset="0"/>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2209800" y="6324600"/>
            <a:ext cx="4800600" cy="457200"/>
          </a:xfrm>
          <a:prstGeom prst="rect">
            <a:avLst/>
          </a:prstGeom>
          <a:noFill/>
          <a:ln w="9525">
            <a:noFill/>
            <a:miter lim="800000"/>
            <a:headEnd/>
            <a:tailEnd/>
          </a:ln>
        </p:spPr>
        <p:txBody>
          <a:bodyPr vert="horz" wrap="square" lIns="91427" tIns="45713" rIns="91427" bIns="45713" numCol="1" anchor="ctr" anchorCtr="0" compatLnSpc="1">
            <a:prstTxWarp prst="textNoShape">
              <a:avLst/>
            </a:prstTxWarp>
          </a:bodyPr>
          <a:lstStyle>
            <a:lvl1pPr algn="ctr" eaLnBrk="0" hangingPunct="0">
              <a:defRPr sz="1400">
                <a:latin typeface="Arial" charset="0"/>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8458200" y="6324600"/>
            <a:ext cx="609600" cy="457200"/>
          </a:xfrm>
          <a:prstGeom prst="rect">
            <a:avLst/>
          </a:prstGeom>
          <a:noFill/>
          <a:ln w="9525">
            <a:noFill/>
            <a:miter lim="800000"/>
            <a:headEnd/>
            <a:tailEnd/>
          </a:ln>
        </p:spPr>
        <p:txBody>
          <a:bodyPr vert="horz" wrap="square" lIns="91427" tIns="45713" rIns="91427" bIns="45713" numCol="1" anchor="ctr" anchorCtr="0" compatLnSpc="1">
            <a:prstTxWarp prst="textNoShape">
              <a:avLst/>
            </a:prstTxWarp>
          </a:bodyPr>
          <a:lstStyle>
            <a:lvl1pPr algn="ctr" eaLnBrk="0" hangingPunct="0">
              <a:defRPr sz="1400">
                <a:latin typeface="Arial" charset="0"/>
                <a:ea typeface="ＭＳ Ｐゴシック" charset="-128"/>
                <a:cs typeface="+mn-cs"/>
              </a:defRPr>
            </a:lvl1pPr>
          </a:lstStyle>
          <a:p>
            <a:pPr>
              <a:defRPr/>
            </a:pPr>
            <a:fld id="{A3CB6A1D-7230-422E-93CC-5BF6A1F11DFA}" type="slidenum">
              <a:rPr lang="en-US"/>
              <a:pPr>
                <a:defRPr/>
              </a:pPr>
              <a:t>‹#›</a:t>
            </a:fld>
            <a:endParaRPr lang="en-US"/>
          </a:p>
        </p:txBody>
      </p:sp>
      <p:cxnSp>
        <p:nvCxnSpPr>
          <p:cNvPr id="9" name="Straight Connector 8"/>
          <p:cNvCxnSpPr>
            <a:cxnSpLocks noChangeShapeType="1"/>
          </p:cNvCxnSpPr>
          <p:nvPr/>
        </p:nvCxnSpPr>
        <p:spPr bwMode="auto">
          <a:xfrm>
            <a:off x="0" y="762000"/>
            <a:ext cx="9144000" cy="0"/>
          </a:xfrm>
          <a:prstGeom prst="line">
            <a:avLst/>
          </a:prstGeom>
          <a:noFill/>
          <a:ln w="25400">
            <a:solidFill>
              <a:schemeClr val="accent1"/>
            </a:solidFill>
            <a:round/>
            <a:headEnd/>
            <a:tailEnd/>
          </a:ln>
          <a:effectLst>
            <a:outerShdw blurRad="63500" dist="20000" dir="5400000" rotWithShape="0">
              <a:srgbClr val="000000">
                <a:alpha val="37999"/>
              </a:srgbClr>
            </a:outerShdw>
          </a:effectLst>
        </p:spPr>
      </p:cxnSp>
      <p:pic>
        <p:nvPicPr>
          <p:cNvPr id="1033" name="Picture 4" descr="June 09 text white"/>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a:cxnSpLocks noChangeShapeType="1"/>
          </p:cNvCxnSpPr>
          <p:nvPr userDrawn="1"/>
        </p:nvCxnSpPr>
        <p:spPr bwMode="auto">
          <a:xfrm>
            <a:off x="0" y="762000"/>
            <a:ext cx="9144000" cy="0"/>
          </a:xfrm>
          <a:prstGeom prst="line">
            <a:avLst/>
          </a:prstGeom>
          <a:noFill/>
          <a:ln w="25400">
            <a:solidFill>
              <a:schemeClr val="accent1"/>
            </a:solidFill>
            <a:round/>
            <a:headEnd/>
            <a:tailEnd/>
          </a:ln>
          <a:effectLst>
            <a:outerShdw blurRad="63500" dist="20000" dir="5400000" rotWithShape="0">
              <a:srgbClr val="000000">
                <a:alpha val="37999"/>
              </a:srgbClr>
            </a:outerShdw>
          </a:effectLst>
        </p:spPr>
      </p:cxnSp>
    </p:spTree>
  </p:cSld>
  <p:clrMap bg1="lt1" tx1="dk1" bg2="lt2" tx2="dk2" accent1="accent1" accent2="accent2" accent3="accent3" accent4="accent4" accent5="accent5" accent6="accent6" hlink="hlink" folHlink="folHlink"/>
  <p:sldLayoutIdLst>
    <p:sldLayoutId id="2147484316" r:id="rId1"/>
    <p:sldLayoutId id="2147484317" r:id="rId2"/>
    <p:sldLayoutId id="2147484326"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40"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charset="-128"/>
        </a:defRPr>
      </a:lvl5pPr>
      <a:lvl6pPr marL="457135" algn="ctr" rtl="0" eaLnBrk="1" fontAlgn="base" hangingPunct="1">
        <a:spcBef>
          <a:spcPct val="0"/>
        </a:spcBef>
        <a:spcAft>
          <a:spcPct val="0"/>
        </a:spcAft>
        <a:defRPr sz="4400">
          <a:solidFill>
            <a:schemeClr val="tx2"/>
          </a:solidFill>
          <a:latin typeface="Arial" charset="0"/>
          <a:ea typeface="ＭＳ Ｐゴシック" pitchFamily="1" charset="-128"/>
        </a:defRPr>
      </a:lvl6pPr>
      <a:lvl7pPr marL="914269" algn="ctr" rtl="0" eaLnBrk="1" fontAlgn="base" hangingPunct="1">
        <a:spcBef>
          <a:spcPct val="0"/>
        </a:spcBef>
        <a:spcAft>
          <a:spcPct val="0"/>
        </a:spcAft>
        <a:defRPr sz="4400">
          <a:solidFill>
            <a:schemeClr val="tx2"/>
          </a:solidFill>
          <a:latin typeface="Arial" charset="0"/>
          <a:ea typeface="ＭＳ Ｐゴシック" pitchFamily="1" charset="-128"/>
        </a:defRPr>
      </a:lvl7pPr>
      <a:lvl8pPr marL="1371404" algn="ctr" rtl="0" eaLnBrk="1" fontAlgn="base" hangingPunct="1">
        <a:spcBef>
          <a:spcPct val="0"/>
        </a:spcBef>
        <a:spcAft>
          <a:spcPct val="0"/>
        </a:spcAft>
        <a:defRPr sz="4400">
          <a:solidFill>
            <a:schemeClr val="tx2"/>
          </a:solidFill>
          <a:latin typeface="Arial" charset="0"/>
          <a:ea typeface="ＭＳ Ｐゴシック" pitchFamily="1" charset="-128"/>
        </a:defRPr>
      </a:lvl8pPr>
      <a:lvl9pPr marL="1828539" algn="ctr" rtl="0" eaLnBrk="1" fontAlgn="base" hangingPunct="1">
        <a:spcBef>
          <a:spcPct val="0"/>
        </a:spcBef>
        <a:spcAft>
          <a:spcPct val="0"/>
        </a:spcAft>
        <a:defRPr sz="4400">
          <a:solidFill>
            <a:schemeClr val="tx2"/>
          </a:solidFill>
          <a:latin typeface="Arial" charset="0"/>
          <a:ea typeface="ＭＳ Ｐゴシック" pitchFamily="1" charset="-128"/>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8613" indent="-227013" algn="l" rtl="0" eaLnBrk="0" fontAlgn="base" hangingPunct="0">
        <a:spcBef>
          <a:spcPct val="20000"/>
        </a:spcBef>
        <a:spcAft>
          <a:spcPct val="0"/>
        </a:spcAft>
        <a:buChar char="–"/>
        <a:defRPr sz="2000">
          <a:solidFill>
            <a:schemeClr val="tx1"/>
          </a:solidFill>
          <a:latin typeface="+mn-lt"/>
          <a:ea typeface="+mn-ea"/>
        </a:defRPr>
      </a:lvl4pPr>
      <a:lvl5pPr marL="2055813" indent="-227013" algn="l" rtl="0" eaLnBrk="0" fontAlgn="base" hangingPunct="0">
        <a:spcBef>
          <a:spcPct val="20000"/>
        </a:spcBef>
        <a:spcAft>
          <a:spcPct val="0"/>
        </a:spcAft>
        <a:buChar char="»"/>
        <a:defRPr sz="2000">
          <a:solidFill>
            <a:schemeClr val="tx1"/>
          </a:solidFill>
          <a:latin typeface="+mn-lt"/>
          <a:ea typeface="+mn-ea"/>
        </a:defRPr>
      </a:lvl5pPr>
      <a:lvl6pPr marL="2514241" indent="-228567" algn="l" rtl="0" eaLnBrk="1" fontAlgn="base" hangingPunct="1">
        <a:spcBef>
          <a:spcPct val="20000"/>
        </a:spcBef>
        <a:spcAft>
          <a:spcPct val="0"/>
        </a:spcAft>
        <a:buChar char="»"/>
        <a:defRPr sz="2000">
          <a:solidFill>
            <a:schemeClr val="tx1"/>
          </a:solidFill>
          <a:latin typeface="+mn-lt"/>
          <a:ea typeface="+mn-ea"/>
        </a:defRPr>
      </a:lvl6pPr>
      <a:lvl7pPr marL="2971376" indent="-228567" algn="l" rtl="0" eaLnBrk="1" fontAlgn="base" hangingPunct="1">
        <a:spcBef>
          <a:spcPct val="20000"/>
        </a:spcBef>
        <a:spcAft>
          <a:spcPct val="0"/>
        </a:spcAft>
        <a:buChar char="»"/>
        <a:defRPr sz="2000">
          <a:solidFill>
            <a:schemeClr val="tx1"/>
          </a:solidFill>
          <a:latin typeface="+mn-lt"/>
          <a:ea typeface="+mn-ea"/>
        </a:defRPr>
      </a:lvl7pPr>
      <a:lvl8pPr marL="3428511" indent="-228567" algn="l" rtl="0" eaLnBrk="1" fontAlgn="base" hangingPunct="1">
        <a:spcBef>
          <a:spcPct val="20000"/>
        </a:spcBef>
        <a:spcAft>
          <a:spcPct val="0"/>
        </a:spcAft>
        <a:buChar char="»"/>
        <a:defRPr sz="2000">
          <a:solidFill>
            <a:schemeClr val="tx1"/>
          </a:solidFill>
          <a:latin typeface="+mn-lt"/>
          <a:ea typeface="+mn-ea"/>
        </a:defRPr>
      </a:lvl8pPr>
      <a:lvl9pPr marL="3885646" indent="-228567"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269" rtl="0" eaLnBrk="1" latinLnBrk="0" hangingPunct="1">
        <a:defRPr sz="1800" kern="1200">
          <a:solidFill>
            <a:schemeClr val="tx1"/>
          </a:solidFill>
          <a:latin typeface="+mn-lt"/>
          <a:ea typeface="+mn-ea"/>
          <a:cs typeface="+mn-cs"/>
        </a:defRPr>
      </a:lvl1pPr>
      <a:lvl2pPr marL="457135" algn="l" defTabSz="914269" rtl="0" eaLnBrk="1" latinLnBrk="0" hangingPunct="1">
        <a:defRPr sz="1800" kern="1200">
          <a:solidFill>
            <a:schemeClr val="tx1"/>
          </a:solidFill>
          <a:latin typeface="+mn-lt"/>
          <a:ea typeface="+mn-ea"/>
          <a:cs typeface="+mn-cs"/>
        </a:defRPr>
      </a:lvl2pPr>
      <a:lvl3pPr marL="914269" algn="l" defTabSz="914269" rtl="0" eaLnBrk="1" latinLnBrk="0" hangingPunct="1">
        <a:defRPr sz="1800" kern="1200">
          <a:solidFill>
            <a:schemeClr val="tx1"/>
          </a:solidFill>
          <a:latin typeface="+mn-lt"/>
          <a:ea typeface="+mn-ea"/>
          <a:cs typeface="+mn-cs"/>
        </a:defRPr>
      </a:lvl3pPr>
      <a:lvl4pPr marL="1371404" algn="l" defTabSz="914269" rtl="0" eaLnBrk="1" latinLnBrk="0" hangingPunct="1">
        <a:defRPr sz="1800" kern="1200">
          <a:solidFill>
            <a:schemeClr val="tx1"/>
          </a:solidFill>
          <a:latin typeface="+mn-lt"/>
          <a:ea typeface="+mn-ea"/>
          <a:cs typeface="+mn-cs"/>
        </a:defRPr>
      </a:lvl4pPr>
      <a:lvl5pPr marL="1828539" algn="l" defTabSz="914269" rtl="0" eaLnBrk="1" latinLnBrk="0" hangingPunct="1">
        <a:defRPr sz="1800" kern="1200">
          <a:solidFill>
            <a:schemeClr val="tx1"/>
          </a:solidFill>
          <a:latin typeface="+mn-lt"/>
          <a:ea typeface="+mn-ea"/>
          <a:cs typeface="+mn-cs"/>
        </a:defRPr>
      </a:lvl5pPr>
      <a:lvl6pPr marL="2285674" algn="l" defTabSz="914269" rtl="0" eaLnBrk="1" latinLnBrk="0" hangingPunct="1">
        <a:defRPr sz="1800" kern="1200">
          <a:solidFill>
            <a:schemeClr val="tx1"/>
          </a:solidFill>
          <a:latin typeface="+mn-lt"/>
          <a:ea typeface="+mn-ea"/>
          <a:cs typeface="+mn-cs"/>
        </a:defRPr>
      </a:lvl6pPr>
      <a:lvl7pPr marL="2742809" algn="l" defTabSz="914269" rtl="0" eaLnBrk="1" latinLnBrk="0" hangingPunct="1">
        <a:defRPr sz="1800" kern="1200">
          <a:solidFill>
            <a:schemeClr val="tx1"/>
          </a:solidFill>
          <a:latin typeface="+mn-lt"/>
          <a:ea typeface="+mn-ea"/>
          <a:cs typeface="+mn-cs"/>
        </a:defRPr>
      </a:lvl7pPr>
      <a:lvl8pPr marL="3199944" algn="l" defTabSz="914269" rtl="0" eaLnBrk="1" latinLnBrk="0" hangingPunct="1">
        <a:defRPr sz="1800" kern="1200">
          <a:solidFill>
            <a:schemeClr val="tx1"/>
          </a:solidFill>
          <a:latin typeface="+mn-lt"/>
          <a:ea typeface="+mn-ea"/>
          <a:cs typeface="+mn-cs"/>
        </a:defRPr>
      </a:lvl8pPr>
      <a:lvl9pPr marL="3657078" algn="l" defTabSz="91426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88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fontAlgn="auto">
              <a:spcBef>
                <a:spcPts val="0"/>
              </a:spcBef>
              <a:spcAft>
                <a:spcPts val="0"/>
              </a:spcAft>
            </a:pPr>
            <a:fld id="{5898110B-E07E-45F5-A628-79D871CE1F54}" type="datetimeFigureOut">
              <a:rPr lang="en-US" smtClean="0"/>
              <a:pPr fontAlgn="auto">
                <a:spcBef>
                  <a:spcPts val="0"/>
                </a:spcBef>
                <a:spcAft>
                  <a:spcPts val="0"/>
                </a:spcAft>
              </a:pPr>
              <a:t>7/11/2014</a:t>
            </a:fld>
            <a:endParaRPr lang="en-US" dirty="0"/>
          </a:p>
        </p:txBody>
      </p:sp>
      <p:sp>
        <p:nvSpPr>
          <p:cNvPr id="12288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2000" b="1">
                <a:solidFill>
                  <a:srgbClr val="000000"/>
                </a:solidFill>
                <a:latin typeface="Arial" charset="0"/>
              </a:defRPr>
            </a:lvl1pPr>
          </a:lstStyle>
          <a:p>
            <a:pPr fontAlgn="auto">
              <a:spcBef>
                <a:spcPts val="0"/>
              </a:spcBef>
              <a:spcAft>
                <a:spcPts val="0"/>
              </a:spcAft>
            </a:pPr>
            <a:endParaRPr lang="en-US" dirty="0"/>
          </a:p>
        </p:txBody>
      </p:sp>
      <p:pic>
        <p:nvPicPr>
          <p:cNvPr id="6150"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562600"/>
            <a:ext cx="2876550" cy="1295400"/>
          </a:xfrm>
          <a:prstGeom prst="rect">
            <a:avLst/>
          </a:prstGeom>
          <a:noFill/>
          <a:ln w="9525">
            <a:noFill/>
            <a:miter lim="800000"/>
            <a:headEnd/>
            <a:tailEnd/>
          </a:ln>
        </p:spPr>
      </p:pic>
      <p:pic>
        <p:nvPicPr>
          <p:cNvPr id="6151"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20025" y="5562600"/>
            <a:ext cx="1323975" cy="1309688"/>
          </a:xfrm>
          <a:prstGeom prst="rect">
            <a:avLst/>
          </a:prstGeom>
          <a:noFill/>
          <a:ln w="9525">
            <a:noFill/>
            <a:miter lim="800000"/>
            <a:headEnd/>
            <a:tailEnd/>
          </a:ln>
        </p:spPr>
      </p:pic>
    </p:spTree>
    <p:extLst>
      <p:ext uri="{BB962C8B-B14F-4D97-AF65-F5344CB8AC3E}">
        <p14:creationId xmlns:p14="http://schemas.microsoft.com/office/powerpoint/2010/main" val="4235282209"/>
      </p:ext>
    </p:extLst>
  </p:cSld>
  <p:clrMap bg1="dk1" tx1="lt1" bg2="dk2" tx2="lt2" accent1="accent1" accent2="accent2" accent3="accent3" accent4="accent4" accent5="accent5" accent6="accent6" hlink="hlink" folHlink="folHlink"/>
  <p:sldLayoutIdLst>
    <p:sldLayoutId id="2147484390" r:id="rId1"/>
    <p:sldLayoutId id="2147484391" r:id="rId2"/>
  </p:sldLayoutIdLs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pitchFamily="34" charset="0"/>
        </a:defRPr>
      </a:lvl2pPr>
      <a:lvl3pPr algn="ctr" rtl="0" eaLnBrk="1" fontAlgn="base" hangingPunct="1">
        <a:spcBef>
          <a:spcPct val="0"/>
        </a:spcBef>
        <a:spcAft>
          <a:spcPct val="0"/>
        </a:spcAft>
        <a:defRPr sz="4400">
          <a:solidFill>
            <a:schemeClr val="tx1"/>
          </a:solidFill>
          <a:latin typeface="Arial" pitchFamily="34" charset="0"/>
        </a:defRPr>
      </a:lvl3pPr>
      <a:lvl4pPr algn="ctr" rtl="0" eaLnBrk="1" fontAlgn="base" hangingPunct="1">
        <a:spcBef>
          <a:spcPct val="0"/>
        </a:spcBef>
        <a:spcAft>
          <a:spcPct val="0"/>
        </a:spcAft>
        <a:defRPr sz="4400">
          <a:solidFill>
            <a:schemeClr val="tx1"/>
          </a:solidFill>
          <a:latin typeface="Arial" pitchFamily="34" charset="0"/>
        </a:defRPr>
      </a:lvl4pPr>
      <a:lvl5pPr algn="ctr" rtl="0" eaLnBrk="1" fontAlgn="base" hangingPunct="1">
        <a:spcBef>
          <a:spcPct val="0"/>
        </a:spcBef>
        <a:spcAft>
          <a:spcPct val="0"/>
        </a:spcAft>
        <a:defRPr sz="4400">
          <a:solidFill>
            <a:schemeClr val="tx1"/>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June 09 text white"/>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85800" y="762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685800" y="914400"/>
            <a:ext cx="777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7162800" y="6324600"/>
            <a:ext cx="1143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hangingPunct="0">
              <a:defRPr sz="1400">
                <a:solidFill>
                  <a:srgbClr val="000000"/>
                </a:solidFill>
                <a:latin typeface="Arial" charset="0"/>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2209800" y="6324600"/>
            <a:ext cx="4800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hangingPunct="0">
              <a:defRPr sz="1400">
                <a:solidFill>
                  <a:srgbClr val="000000"/>
                </a:solidFill>
                <a:latin typeface="Arial" charset="0"/>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8458200" y="6324600"/>
            <a:ext cx="609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hangingPunct="0">
              <a:defRPr sz="1400">
                <a:solidFill>
                  <a:srgbClr val="000000"/>
                </a:solidFill>
                <a:latin typeface="Arial" charset="0"/>
                <a:ea typeface="ＭＳ Ｐゴシック" pitchFamily="1" charset="-128"/>
                <a:cs typeface="+mn-cs"/>
              </a:defRPr>
            </a:lvl1pPr>
          </a:lstStyle>
          <a:p>
            <a:pPr>
              <a:defRPr/>
            </a:pPr>
            <a:fld id="{3150145F-011C-494C-A557-46C868810640}" type="slidenum">
              <a:rPr lang="en-US"/>
              <a:pPr>
                <a:defRPr/>
              </a:pPr>
              <a:t>‹#›</a:t>
            </a:fld>
            <a:endParaRPr lang="en-US"/>
          </a:p>
        </p:txBody>
      </p:sp>
      <p:cxnSp>
        <p:nvCxnSpPr>
          <p:cNvPr id="9" name="Straight Connector 8"/>
          <p:cNvCxnSpPr/>
          <p:nvPr/>
        </p:nvCxnSpPr>
        <p:spPr bwMode="auto">
          <a:xfrm>
            <a:off x="0" y="762000"/>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033" name="Picture 4" descr="June 09 text white"/>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userDrawn="1"/>
        </p:nvCxnSpPr>
        <p:spPr bwMode="auto">
          <a:xfrm>
            <a:off x="0" y="762000"/>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2244197"/>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39"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a:defRPr>
      </a:lvl5pPr>
      <a:lvl6pPr marL="457200" algn="ctr" rtl="0" eaLnBrk="1" fontAlgn="base" hangingPunct="1">
        <a:spcBef>
          <a:spcPct val="0"/>
        </a:spcBef>
        <a:spcAft>
          <a:spcPct val="0"/>
        </a:spcAft>
        <a:defRPr sz="4400">
          <a:solidFill>
            <a:schemeClr val="tx2"/>
          </a:solidFill>
          <a:latin typeface="Arial" charset="0"/>
          <a:ea typeface="ＭＳ Ｐゴシック" pitchFamily="1"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1"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1"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6764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defRPr sz="1400">
                <a:latin typeface="Arial" pitchFamily="-1" charset="0"/>
                <a:ea typeface="+mn-ea"/>
              </a:defRPr>
            </a:lvl1pPr>
          </a:lstStyle>
          <a:p>
            <a:pPr eaLnBrk="0" hangingPunct="0">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lgn="ctr">
              <a:defRPr sz="1400">
                <a:latin typeface="Arial" pitchFamily="-1" charset="0"/>
                <a:ea typeface="+mn-ea"/>
              </a:defRPr>
            </a:lvl1pPr>
          </a:lstStyle>
          <a:p>
            <a:pPr eaLnBrk="0" hangingPunct="0">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lgn="r">
              <a:defRPr sz="1400"/>
            </a:lvl1pPr>
          </a:lstStyle>
          <a:p>
            <a:pPr eaLnBrk="0" hangingPunct="0"/>
            <a:fld id="{3F8008BE-6860-4431-809C-A7A6B708D35B}" type="slidenum">
              <a:rPr lang="en-US" altLang="en-US" smtClean="0">
                <a:solidFill>
                  <a:srgbClr val="000000"/>
                </a:solidFill>
                <a:latin typeface="Arial"/>
                <a:ea typeface="ＭＳ Ｐゴシック"/>
              </a:rPr>
              <a:pPr eaLnBrk="0" hangingPunct="0"/>
              <a:t>‹#›</a:t>
            </a:fld>
            <a:endParaRPr lang="en-US" altLang="en-US" smtClean="0">
              <a:solidFill>
                <a:srgbClr val="000000"/>
              </a:solidFill>
              <a:latin typeface="Arial"/>
              <a:ea typeface="ＭＳ Ｐゴシック"/>
            </a:endParaRPr>
          </a:p>
        </p:txBody>
      </p:sp>
    </p:spTree>
    <p:extLst>
      <p:ext uri="{BB962C8B-B14F-4D97-AF65-F5344CB8AC3E}">
        <p14:creationId xmlns:p14="http://schemas.microsoft.com/office/powerpoint/2010/main" val="2170436349"/>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Lst>
  <p:transition>
    <p:fade/>
  </p:transition>
  <p:txStyles>
    <p:titleStyle>
      <a:lvl1pPr algn="l" rtl="0" eaLnBrk="0" fontAlgn="base" hangingPunct="0">
        <a:spcBef>
          <a:spcPct val="0"/>
        </a:spcBef>
        <a:spcAft>
          <a:spcPct val="0"/>
        </a:spcAft>
        <a:defRPr sz="3600">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2pPr>
      <a:lvl3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3pPr>
      <a:lvl4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4pPr>
      <a:lvl5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5pPr>
      <a:lvl6pPr marL="457196"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6pPr>
      <a:lvl7pPr marL="914391"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7pPr>
      <a:lvl8pPr marL="1371587"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8pPr>
      <a:lvl9pPr marL="1828782"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34" charset="-128"/>
          <a:cs typeface="+mn-cs"/>
        </a:defRPr>
      </a:lvl1pPr>
      <a:lvl2pPr marL="741363" indent="-284163" algn="l" rtl="0" eaLnBrk="0" fontAlgn="base" hangingPunct="0">
        <a:spcBef>
          <a:spcPct val="20000"/>
        </a:spcBef>
        <a:spcAft>
          <a:spcPct val="0"/>
        </a:spcAft>
        <a:buChar char="–"/>
        <a:defRPr sz="2000">
          <a:solidFill>
            <a:schemeClr val="tx1"/>
          </a:solidFill>
          <a:latin typeface="+mn-lt"/>
          <a:ea typeface="ＭＳ Ｐゴシック" pitchFamily="34" charset="-128"/>
        </a:defRPr>
      </a:lvl2pPr>
      <a:lvl3pPr marL="1141413" indent="-227013" algn="l" rtl="0" eaLnBrk="0" fontAlgn="base" hangingPunct="0">
        <a:spcBef>
          <a:spcPct val="20000"/>
        </a:spcBef>
        <a:spcAft>
          <a:spcPct val="0"/>
        </a:spcAft>
        <a:buChar char="•"/>
        <a:defRPr>
          <a:solidFill>
            <a:schemeClr val="tx1"/>
          </a:solidFill>
          <a:latin typeface="+mn-lt"/>
          <a:ea typeface="ＭＳ Ｐゴシック" pitchFamily="34" charset="-128"/>
        </a:defRPr>
      </a:lvl3pPr>
      <a:lvl4pPr marL="15986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4pPr>
      <a:lvl5pPr marL="20558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514575" indent="-228597" algn="l" rtl="0" fontAlgn="base">
        <a:spcBef>
          <a:spcPct val="20000"/>
        </a:spcBef>
        <a:spcAft>
          <a:spcPct val="0"/>
        </a:spcAft>
        <a:buChar char="»"/>
        <a:defRPr sz="1600">
          <a:solidFill>
            <a:schemeClr val="tx1"/>
          </a:solidFill>
          <a:latin typeface="+mn-lt"/>
          <a:ea typeface="+mn-ea"/>
        </a:defRPr>
      </a:lvl6pPr>
      <a:lvl7pPr marL="2971770" indent="-228597" algn="l" rtl="0" fontAlgn="base">
        <a:spcBef>
          <a:spcPct val="20000"/>
        </a:spcBef>
        <a:spcAft>
          <a:spcPct val="0"/>
        </a:spcAft>
        <a:buChar char="»"/>
        <a:defRPr sz="1600">
          <a:solidFill>
            <a:schemeClr val="tx1"/>
          </a:solidFill>
          <a:latin typeface="+mn-lt"/>
          <a:ea typeface="+mn-ea"/>
        </a:defRPr>
      </a:lvl7pPr>
      <a:lvl8pPr marL="3428966" indent="-228597" algn="l" rtl="0" fontAlgn="base">
        <a:spcBef>
          <a:spcPct val="20000"/>
        </a:spcBef>
        <a:spcAft>
          <a:spcPct val="0"/>
        </a:spcAft>
        <a:buChar char="»"/>
        <a:defRPr sz="1600">
          <a:solidFill>
            <a:schemeClr val="tx1"/>
          </a:solidFill>
          <a:latin typeface="+mn-lt"/>
          <a:ea typeface="+mn-ea"/>
        </a:defRPr>
      </a:lvl8pPr>
      <a:lvl9pPr marL="3886161" indent="-228597"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C1BC5D3-9C4D-4932-BFB7-4B6CE8A1F0B7}" type="datetimeFigureOut">
              <a:rPr lang="en-US">
                <a:solidFill>
                  <a:prstClr val="black">
                    <a:tint val="75000"/>
                  </a:prstClr>
                </a:solidFill>
                <a:ea typeface="MS PGothic" pitchFamily="34" charset="-128"/>
              </a:rPr>
              <a:pPr>
                <a:defRPr/>
              </a:pPr>
              <a:t>7/11/2014</a:t>
            </a:fld>
            <a:endParaRPr lang="en-US">
              <a:solidFill>
                <a:prstClr val="black">
                  <a:tint val="75000"/>
                </a:prstClr>
              </a:solidFill>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A956013-B57C-464D-99BC-CE03DAB3328F}" type="slidenum">
              <a:rPr lang="en-US">
                <a:solidFill>
                  <a:prstClr val="black">
                    <a:tint val="75000"/>
                  </a:prstClr>
                </a:solidFill>
                <a:ea typeface="MS PGothic" pitchFamily="34" charset="-128"/>
              </a:rPr>
              <a:pPr>
                <a:defRPr/>
              </a:pPr>
              <a:t>‹#›</a:t>
            </a:fld>
            <a:endParaRPr lang="en-US">
              <a:solidFill>
                <a:prstClr val="black">
                  <a:tint val="75000"/>
                </a:prstClr>
              </a:solidFill>
              <a:ea typeface="MS PGothic" pitchFamily="34" charset="-128"/>
            </a:endParaRPr>
          </a:p>
        </p:txBody>
      </p:sp>
    </p:spTree>
    <p:extLst>
      <p:ext uri="{BB962C8B-B14F-4D97-AF65-F5344CB8AC3E}">
        <p14:creationId xmlns:p14="http://schemas.microsoft.com/office/powerpoint/2010/main" val="3388469572"/>
      </p:ext>
    </p:extLst>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13"/>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Rectangle 14"/>
          <p:cNvSpPr>
            <a:spLocks noGrp="1" noChangeArrowheads="1"/>
          </p:cNvSpPr>
          <p:nvPr>
            <p:ph type="title"/>
          </p:nvPr>
        </p:nvSpPr>
        <p:spPr bwMode="auto">
          <a:xfrm>
            <a:off x="685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0" name="Rectangle 15"/>
          <p:cNvSpPr>
            <a:spLocks noGrp="1" noChangeArrowheads="1"/>
          </p:cNvSpPr>
          <p:nvPr>
            <p:ph type="body" idx="1"/>
          </p:nvPr>
        </p:nvSpPr>
        <p:spPr bwMode="auto">
          <a:xfrm>
            <a:off x="685800" y="2057400"/>
            <a:ext cx="7772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789010393"/>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 id="2147484377" r:id="rId12"/>
    <p:sldLayoutId id="2147484378" r:id="rId13"/>
  </p:sldLayoutIdLst>
  <p:hf hdr="0" ftr="0" dt="0"/>
  <p:txStyles>
    <p:titleStyle>
      <a:lvl1pPr algn="l" rtl="0" eaLnBrk="0" fontAlgn="base" hangingPunct="0">
        <a:spcBef>
          <a:spcPct val="0"/>
        </a:spcBef>
        <a:spcAft>
          <a:spcPct val="0"/>
        </a:spcAft>
        <a:defRPr sz="3200" b="1">
          <a:solidFill>
            <a:srgbClr val="005FAA"/>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200" b="1">
          <a:solidFill>
            <a:srgbClr val="005FAA"/>
          </a:solidFill>
          <a:effectLst>
            <a:outerShdw blurRad="38100" dist="38100" dir="2700000" algn="tl">
              <a:srgbClr val="C0C0C0"/>
            </a:outerShdw>
          </a:effectLst>
          <a:latin typeface="Arial" pitchFamily="34" charset="0"/>
          <a:cs typeface="Arial" pitchFamily="34" charset="0"/>
        </a:defRPr>
      </a:lvl2pPr>
      <a:lvl3pPr algn="l" rtl="0" eaLnBrk="0" fontAlgn="base" hangingPunct="0">
        <a:spcBef>
          <a:spcPct val="0"/>
        </a:spcBef>
        <a:spcAft>
          <a:spcPct val="0"/>
        </a:spcAft>
        <a:defRPr sz="3200" b="1">
          <a:solidFill>
            <a:srgbClr val="005FAA"/>
          </a:solidFill>
          <a:effectLst>
            <a:outerShdw blurRad="38100" dist="38100" dir="2700000" algn="tl">
              <a:srgbClr val="C0C0C0"/>
            </a:outerShdw>
          </a:effectLst>
          <a:latin typeface="Arial" pitchFamily="34" charset="0"/>
          <a:cs typeface="Arial" pitchFamily="34" charset="0"/>
        </a:defRPr>
      </a:lvl3pPr>
      <a:lvl4pPr algn="l" rtl="0" eaLnBrk="0" fontAlgn="base" hangingPunct="0">
        <a:spcBef>
          <a:spcPct val="0"/>
        </a:spcBef>
        <a:spcAft>
          <a:spcPct val="0"/>
        </a:spcAft>
        <a:defRPr sz="3200" b="1">
          <a:solidFill>
            <a:srgbClr val="005FAA"/>
          </a:solidFill>
          <a:effectLst>
            <a:outerShdw blurRad="38100" dist="38100" dir="2700000" algn="tl">
              <a:srgbClr val="C0C0C0"/>
            </a:outerShdw>
          </a:effectLst>
          <a:latin typeface="Arial" pitchFamily="34" charset="0"/>
          <a:cs typeface="Arial" pitchFamily="34" charset="0"/>
        </a:defRPr>
      </a:lvl4pPr>
      <a:lvl5pPr algn="l" rtl="0" eaLnBrk="0" fontAlgn="base" hangingPunct="0">
        <a:spcBef>
          <a:spcPct val="0"/>
        </a:spcBef>
        <a:spcAft>
          <a:spcPct val="0"/>
        </a:spcAft>
        <a:defRPr sz="3200" b="1">
          <a:solidFill>
            <a:srgbClr val="005FAA"/>
          </a:solidFill>
          <a:effectLst>
            <a:outerShdw blurRad="38100" dist="38100" dir="2700000" algn="tl">
              <a:srgbClr val="C0C0C0"/>
            </a:outerShdw>
          </a:effectLst>
          <a:latin typeface="Arial" pitchFamily="34" charset="0"/>
          <a:cs typeface="Arial" pitchFamily="34" charset="0"/>
        </a:defRPr>
      </a:lvl5pPr>
      <a:lvl6pPr marL="457200" algn="l" rtl="0" fontAlgn="base">
        <a:spcBef>
          <a:spcPct val="0"/>
        </a:spcBef>
        <a:spcAft>
          <a:spcPct val="0"/>
        </a:spcAft>
        <a:defRPr sz="3200" b="1">
          <a:solidFill>
            <a:srgbClr val="005FAA"/>
          </a:solidFill>
          <a:effectLst>
            <a:outerShdw blurRad="38100" dist="38100" dir="2700000" algn="tl">
              <a:srgbClr val="C0C0C0"/>
            </a:outerShdw>
          </a:effectLst>
          <a:latin typeface="Arial" pitchFamily="34" charset="0"/>
          <a:cs typeface="Arial" pitchFamily="34" charset="0"/>
        </a:defRPr>
      </a:lvl6pPr>
      <a:lvl7pPr marL="914400" algn="l" rtl="0" fontAlgn="base">
        <a:spcBef>
          <a:spcPct val="0"/>
        </a:spcBef>
        <a:spcAft>
          <a:spcPct val="0"/>
        </a:spcAft>
        <a:defRPr sz="3200" b="1">
          <a:solidFill>
            <a:srgbClr val="005FAA"/>
          </a:solidFill>
          <a:effectLst>
            <a:outerShdw blurRad="38100" dist="38100" dir="2700000" algn="tl">
              <a:srgbClr val="C0C0C0"/>
            </a:outerShdw>
          </a:effectLst>
          <a:latin typeface="Arial" pitchFamily="34" charset="0"/>
          <a:cs typeface="Arial" pitchFamily="34" charset="0"/>
        </a:defRPr>
      </a:lvl7pPr>
      <a:lvl8pPr marL="1371600" algn="l" rtl="0" fontAlgn="base">
        <a:spcBef>
          <a:spcPct val="0"/>
        </a:spcBef>
        <a:spcAft>
          <a:spcPct val="0"/>
        </a:spcAft>
        <a:defRPr sz="3200" b="1">
          <a:solidFill>
            <a:srgbClr val="005FAA"/>
          </a:solidFill>
          <a:effectLst>
            <a:outerShdw blurRad="38100" dist="38100" dir="2700000" algn="tl">
              <a:srgbClr val="C0C0C0"/>
            </a:outerShdw>
          </a:effectLst>
          <a:latin typeface="Arial" pitchFamily="34" charset="0"/>
          <a:cs typeface="Arial" pitchFamily="34" charset="0"/>
        </a:defRPr>
      </a:lvl8pPr>
      <a:lvl9pPr marL="1828800" algn="l" rtl="0" fontAlgn="base">
        <a:spcBef>
          <a:spcPct val="0"/>
        </a:spcBef>
        <a:spcAft>
          <a:spcPct val="0"/>
        </a:spcAft>
        <a:defRPr sz="3200" b="1">
          <a:solidFill>
            <a:srgbClr val="005FAA"/>
          </a:solidFill>
          <a:effectLst>
            <a:outerShdw blurRad="38100" dist="38100" dir="2700000" algn="tl">
              <a:srgbClr val="C0C0C0"/>
            </a:outerShdw>
          </a:effectLst>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cs typeface="+mn-cs"/>
        </a:defRPr>
      </a:lvl2pPr>
      <a:lvl3pPr marL="1143000" indent="-228600" algn="l" rtl="0" eaLnBrk="0" fontAlgn="base" hangingPunct="0">
        <a:spcBef>
          <a:spcPct val="20000"/>
        </a:spcBef>
        <a:spcAft>
          <a:spcPct val="0"/>
        </a:spcAft>
        <a:buChar char="•"/>
        <a:defRPr sz="2400" b="1">
          <a:solidFill>
            <a:schemeClr val="tx1"/>
          </a:solidFill>
          <a:latin typeface="+mn-lt"/>
          <a:cs typeface="+mn-cs"/>
        </a:defRPr>
      </a:lvl3pPr>
      <a:lvl4pPr marL="1600200" indent="-228600" algn="l" rtl="0" eaLnBrk="0" fontAlgn="base" hangingPunct="0">
        <a:spcBef>
          <a:spcPct val="20000"/>
        </a:spcBef>
        <a:spcAft>
          <a:spcPct val="0"/>
        </a:spcAft>
        <a:buChar char="–"/>
        <a:defRPr sz="2400" b="1">
          <a:solidFill>
            <a:schemeClr val="tx1"/>
          </a:solidFill>
          <a:latin typeface="+mn-lt"/>
          <a:cs typeface="+mn-cs"/>
        </a:defRPr>
      </a:lvl4pPr>
      <a:lvl5pPr marL="2057400" indent="-228600" algn="l" rtl="0" eaLnBrk="0" fontAlgn="base" hangingPunct="0">
        <a:spcBef>
          <a:spcPct val="20000"/>
        </a:spcBef>
        <a:spcAft>
          <a:spcPct val="0"/>
        </a:spcAft>
        <a:buChar char="»"/>
        <a:defRPr sz="2400" b="1">
          <a:solidFill>
            <a:schemeClr val="tx1"/>
          </a:solidFill>
          <a:latin typeface="+mn-lt"/>
          <a:cs typeface="+mn-cs"/>
        </a:defRPr>
      </a:lvl5pPr>
      <a:lvl6pPr marL="2514600" indent="-228600" algn="l" rtl="0" fontAlgn="base">
        <a:spcBef>
          <a:spcPct val="20000"/>
        </a:spcBef>
        <a:spcAft>
          <a:spcPct val="0"/>
        </a:spcAft>
        <a:buChar char="»"/>
        <a:defRPr sz="2400" b="1">
          <a:solidFill>
            <a:schemeClr val="tx1"/>
          </a:solidFill>
          <a:latin typeface="+mn-lt"/>
          <a:cs typeface="+mn-cs"/>
        </a:defRPr>
      </a:lvl6pPr>
      <a:lvl7pPr marL="2971800" indent="-228600" algn="l" rtl="0" fontAlgn="base">
        <a:spcBef>
          <a:spcPct val="20000"/>
        </a:spcBef>
        <a:spcAft>
          <a:spcPct val="0"/>
        </a:spcAft>
        <a:buChar char="»"/>
        <a:defRPr sz="2400" b="1">
          <a:solidFill>
            <a:schemeClr val="tx1"/>
          </a:solidFill>
          <a:latin typeface="+mn-lt"/>
          <a:cs typeface="+mn-cs"/>
        </a:defRPr>
      </a:lvl7pPr>
      <a:lvl8pPr marL="3429000" indent="-228600" algn="l" rtl="0" fontAlgn="base">
        <a:spcBef>
          <a:spcPct val="20000"/>
        </a:spcBef>
        <a:spcAft>
          <a:spcPct val="0"/>
        </a:spcAft>
        <a:buChar char="»"/>
        <a:defRPr sz="2400" b="1">
          <a:solidFill>
            <a:schemeClr val="tx1"/>
          </a:solidFill>
          <a:latin typeface="+mn-lt"/>
          <a:cs typeface="+mn-cs"/>
        </a:defRPr>
      </a:lvl8pPr>
      <a:lvl9pPr marL="3886200" indent="-228600" algn="l" rtl="0" fontAlgn="base">
        <a:spcBef>
          <a:spcPct val="20000"/>
        </a:spcBef>
        <a:spcAft>
          <a:spcPct val="0"/>
        </a:spcAft>
        <a:buChar char="»"/>
        <a:defRPr sz="24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email">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88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fontAlgn="auto">
              <a:spcBef>
                <a:spcPts val="0"/>
              </a:spcBef>
              <a:spcAft>
                <a:spcPts val="0"/>
              </a:spcAft>
            </a:pPr>
            <a:fld id="{5898110B-E07E-45F5-A628-79D871CE1F54}" type="datetimeFigureOut">
              <a:rPr lang="en-US" smtClean="0"/>
              <a:pPr fontAlgn="auto">
                <a:spcBef>
                  <a:spcPts val="0"/>
                </a:spcBef>
                <a:spcAft>
                  <a:spcPts val="0"/>
                </a:spcAft>
              </a:pPr>
              <a:t>7/11/2014</a:t>
            </a:fld>
            <a:endParaRPr lang="en-US"/>
          </a:p>
        </p:txBody>
      </p:sp>
      <p:sp>
        <p:nvSpPr>
          <p:cNvPr id="12288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2000" b="1">
                <a:solidFill>
                  <a:srgbClr val="000000"/>
                </a:solidFill>
                <a:latin typeface="Arial" charset="0"/>
              </a:defRPr>
            </a:lvl1pPr>
          </a:lstStyle>
          <a:p>
            <a:pPr fontAlgn="auto">
              <a:spcBef>
                <a:spcPts val="0"/>
              </a:spcBef>
              <a:spcAft>
                <a:spcPts val="0"/>
              </a:spcAft>
            </a:pPr>
            <a:endParaRPr lang="en-US"/>
          </a:p>
        </p:txBody>
      </p:sp>
      <p:pic>
        <p:nvPicPr>
          <p:cNvPr id="6150"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562600"/>
            <a:ext cx="2876550" cy="1295400"/>
          </a:xfrm>
          <a:prstGeom prst="rect">
            <a:avLst/>
          </a:prstGeom>
          <a:noFill/>
          <a:ln w="9525">
            <a:noFill/>
            <a:miter lim="800000"/>
            <a:headEnd/>
            <a:tailEnd/>
          </a:ln>
        </p:spPr>
      </p:pic>
      <p:pic>
        <p:nvPicPr>
          <p:cNvPr id="6151"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20025" y="5562600"/>
            <a:ext cx="1323975" cy="1309688"/>
          </a:xfrm>
          <a:prstGeom prst="rect">
            <a:avLst/>
          </a:prstGeom>
          <a:noFill/>
          <a:ln w="9525">
            <a:noFill/>
            <a:miter lim="800000"/>
            <a:headEnd/>
            <a:tailEnd/>
          </a:ln>
        </p:spPr>
      </p:pic>
    </p:spTree>
    <p:extLst>
      <p:ext uri="{BB962C8B-B14F-4D97-AF65-F5344CB8AC3E}">
        <p14:creationId xmlns:p14="http://schemas.microsoft.com/office/powerpoint/2010/main" val="716653138"/>
      </p:ext>
    </p:extLst>
  </p:cSld>
  <p:clrMap bg1="lt1" tx1="dk1" bg2="lt2" tx2="dk2" accent1="accent1" accent2="accent2" accent3="accent3" accent4="accent4" accent5="accent5" accent6="accent6" hlink="hlink" folHlink="folHlink"/>
  <p:sldLayoutIdLst>
    <p:sldLayoutId id="2147484380" r:id="rId1"/>
  </p:sldLayoutIdLs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pitchFamily="34" charset="0"/>
        </a:defRPr>
      </a:lvl2pPr>
      <a:lvl3pPr algn="ctr" rtl="0" eaLnBrk="1" fontAlgn="base" hangingPunct="1">
        <a:spcBef>
          <a:spcPct val="0"/>
        </a:spcBef>
        <a:spcAft>
          <a:spcPct val="0"/>
        </a:spcAft>
        <a:defRPr sz="4400">
          <a:solidFill>
            <a:schemeClr val="tx1"/>
          </a:solidFill>
          <a:latin typeface="Arial" pitchFamily="34" charset="0"/>
        </a:defRPr>
      </a:lvl3pPr>
      <a:lvl4pPr algn="ctr" rtl="0" eaLnBrk="1" fontAlgn="base" hangingPunct="1">
        <a:spcBef>
          <a:spcPct val="0"/>
        </a:spcBef>
        <a:spcAft>
          <a:spcPct val="0"/>
        </a:spcAft>
        <a:defRPr sz="4400">
          <a:solidFill>
            <a:schemeClr val="tx1"/>
          </a:solidFill>
          <a:latin typeface="Arial" pitchFamily="34" charset="0"/>
        </a:defRPr>
      </a:lvl4pPr>
      <a:lvl5pPr algn="ctr" rtl="0" eaLnBrk="1" fontAlgn="base" hangingPunct="1">
        <a:spcBef>
          <a:spcPct val="0"/>
        </a:spcBef>
        <a:spcAft>
          <a:spcPct val="0"/>
        </a:spcAft>
        <a:defRPr sz="4400">
          <a:solidFill>
            <a:schemeClr val="tx1"/>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88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fontAlgn="auto">
              <a:spcBef>
                <a:spcPts val="0"/>
              </a:spcBef>
              <a:spcAft>
                <a:spcPts val="0"/>
              </a:spcAft>
            </a:pPr>
            <a:fld id="{5898110B-E07E-45F5-A628-79D871CE1F54}" type="datetimeFigureOut">
              <a:rPr lang="en-US" smtClean="0"/>
              <a:pPr fontAlgn="auto">
                <a:spcBef>
                  <a:spcPts val="0"/>
                </a:spcBef>
                <a:spcAft>
                  <a:spcPts val="0"/>
                </a:spcAft>
              </a:pPr>
              <a:t>7/11/2014</a:t>
            </a:fld>
            <a:endParaRPr lang="en-US" dirty="0"/>
          </a:p>
        </p:txBody>
      </p:sp>
      <p:sp>
        <p:nvSpPr>
          <p:cNvPr id="12288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2000" b="1">
                <a:solidFill>
                  <a:srgbClr val="000000"/>
                </a:solidFill>
                <a:latin typeface="Arial" charset="0"/>
              </a:defRPr>
            </a:lvl1pPr>
          </a:lstStyle>
          <a:p>
            <a:pPr fontAlgn="auto">
              <a:spcBef>
                <a:spcPts val="0"/>
              </a:spcBef>
              <a:spcAft>
                <a:spcPts val="0"/>
              </a:spcAft>
            </a:pPr>
            <a:endParaRPr lang="en-US" dirty="0"/>
          </a:p>
        </p:txBody>
      </p:sp>
      <p:pic>
        <p:nvPicPr>
          <p:cNvPr id="6150"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562600"/>
            <a:ext cx="2876550" cy="1295400"/>
          </a:xfrm>
          <a:prstGeom prst="rect">
            <a:avLst/>
          </a:prstGeom>
          <a:noFill/>
          <a:ln w="9525">
            <a:noFill/>
            <a:miter lim="800000"/>
            <a:headEnd/>
            <a:tailEnd/>
          </a:ln>
        </p:spPr>
      </p:pic>
      <p:pic>
        <p:nvPicPr>
          <p:cNvPr id="6151"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20025" y="5562600"/>
            <a:ext cx="1323975" cy="1309688"/>
          </a:xfrm>
          <a:prstGeom prst="rect">
            <a:avLst/>
          </a:prstGeom>
          <a:noFill/>
          <a:ln w="9525">
            <a:noFill/>
            <a:miter lim="800000"/>
            <a:headEnd/>
            <a:tailEnd/>
          </a:ln>
        </p:spPr>
      </p:pic>
    </p:spTree>
    <p:extLst>
      <p:ext uri="{BB962C8B-B14F-4D97-AF65-F5344CB8AC3E}">
        <p14:creationId xmlns:p14="http://schemas.microsoft.com/office/powerpoint/2010/main" val="897370648"/>
      </p:ext>
    </p:extLst>
  </p:cSld>
  <p:clrMap bg1="dk1" tx1="lt1" bg2="dk2" tx2="lt2" accent1="accent1" accent2="accent2" accent3="accent3" accent4="accent4" accent5="accent5" accent6="accent6" hlink="hlink" folHlink="folHlink"/>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pitchFamily="34" charset="0"/>
        </a:defRPr>
      </a:lvl2pPr>
      <a:lvl3pPr algn="ctr" rtl="0" eaLnBrk="1" fontAlgn="base" hangingPunct="1">
        <a:spcBef>
          <a:spcPct val="0"/>
        </a:spcBef>
        <a:spcAft>
          <a:spcPct val="0"/>
        </a:spcAft>
        <a:defRPr sz="4400">
          <a:solidFill>
            <a:schemeClr val="tx1"/>
          </a:solidFill>
          <a:latin typeface="Arial" pitchFamily="34" charset="0"/>
        </a:defRPr>
      </a:lvl3pPr>
      <a:lvl4pPr algn="ctr" rtl="0" eaLnBrk="1" fontAlgn="base" hangingPunct="1">
        <a:spcBef>
          <a:spcPct val="0"/>
        </a:spcBef>
        <a:spcAft>
          <a:spcPct val="0"/>
        </a:spcAft>
        <a:defRPr sz="4400">
          <a:solidFill>
            <a:schemeClr val="tx1"/>
          </a:solidFill>
          <a:latin typeface="Arial" pitchFamily="34" charset="0"/>
        </a:defRPr>
      </a:lvl4pPr>
      <a:lvl5pPr algn="ctr" rtl="0" eaLnBrk="1" fontAlgn="base" hangingPunct="1">
        <a:spcBef>
          <a:spcPct val="0"/>
        </a:spcBef>
        <a:spcAft>
          <a:spcPct val="0"/>
        </a:spcAft>
        <a:defRPr sz="4400">
          <a:solidFill>
            <a:schemeClr val="tx1"/>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88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fontAlgn="auto">
              <a:spcBef>
                <a:spcPts val="0"/>
              </a:spcBef>
              <a:spcAft>
                <a:spcPts val="0"/>
              </a:spcAft>
            </a:pPr>
            <a:fld id="{5898110B-E07E-45F5-A628-79D871CE1F54}" type="datetimeFigureOut">
              <a:rPr lang="en-US" smtClean="0"/>
              <a:pPr fontAlgn="auto">
                <a:spcBef>
                  <a:spcPts val="0"/>
                </a:spcBef>
                <a:spcAft>
                  <a:spcPts val="0"/>
                </a:spcAft>
              </a:pPr>
              <a:t>7/11/2014</a:t>
            </a:fld>
            <a:endParaRPr lang="en-US" dirty="0"/>
          </a:p>
        </p:txBody>
      </p:sp>
      <p:sp>
        <p:nvSpPr>
          <p:cNvPr id="12288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2000" b="1">
                <a:solidFill>
                  <a:srgbClr val="000000"/>
                </a:solidFill>
                <a:latin typeface="Arial" charset="0"/>
              </a:defRPr>
            </a:lvl1pPr>
          </a:lstStyle>
          <a:p>
            <a:pPr fontAlgn="auto">
              <a:spcBef>
                <a:spcPts val="0"/>
              </a:spcBef>
              <a:spcAft>
                <a:spcPts val="0"/>
              </a:spcAft>
            </a:pPr>
            <a:endParaRPr lang="en-US" dirty="0"/>
          </a:p>
        </p:txBody>
      </p:sp>
      <p:pic>
        <p:nvPicPr>
          <p:cNvPr id="6150"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562600"/>
            <a:ext cx="2876550" cy="1295400"/>
          </a:xfrm>
          <a:prstGeom prst="rect">
            <a:avLst/>
          </a:prstGeom>
          <a:noFill/>
          <a:ln w="9525">
            <a:noFill/>
            <a:miter lim="800000"/>
            <a:headEnd/>
            <a:tailEnd/>
          </a:ln>
        </p:spPr>
      </p:pic>
      <p:pic>
        <p:nvPicPr>
          <p:cNvPr id="6151"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20025" y="5562600"/>
            <a:ext cx="1323975" cy="1309688"/>
          </a:xfrm>
          <a:prstGeom prst="rect">
            <a:avLst/>
          </a:prstGeom>
          <a:noFill/>
          <a:ln w="9525">
            <a:noFill/>
            <a:miter lim="800000"/>
            <a:headEnd/>
            <a:tailEnd/>
          </a:ln>
        </p:spPr>
      </p:pic>
    </p:spTree>
    <p:extLst>
      <p:ext uri="{BB962C8B-B14F-4D97-AF65-F5344CB8AC3E}">
        <p14:creationId xmlns:p14="http://schemas.microsoft.com/office/powerpoint/2010/main" val="378234819"/>
      </p:ext>
    </p:extLst>
  </p:cSld>
  <p:clrMap bg1="dk1" tx1="lt1" bg2="dk2" tx2="lt2" accent1="accent1" accent2="accent2" accent3="accent3" accent4="accent4" accent5="accent5" accent6="accent6" hlink="hlink" folHlink="folHlink"/>
  <p:sldLayoutIdLst>
    <p:sldLayoutId id="2147484384" r:id="rId1"/>
    <p:sldLayoutId id="2147484385" r:id="rId2"/>
  </p:sldLayoutIdLs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pitchFamily="34" charset="0"/>
        </a:defRPr>
      </a:lvl2pPr>
      <a:lvl3pPr algn="ctr" rtl="0" eaLnBrk="1" fontAlgn="base" hangingPunct="1">
        <a:spcBef>
          <a:spcPct val="0"/>
        </a:spcBef>
        <a:spcAft>
          <a:spcPct val="0"/>
        </a:spcAft>
        <a:defRPr sz="4400">
          <a:solidFill>
            <a:schemeClr val="tx1"/>
          </a:solidFill>
          <a:latin typeface="Arial" pitchFamily="34" charset="0"/>
        </a:defRPr>
      </a:lvl3pPr>
      <a:lvl4pPr algn="ctr" rtl="0" eaLnBrk="1" fontAlgn="base" hangingPunct="1">
        <a:spcBef>
          <a:spcPct val="0"/>
        </a:spcBef>
        <a:spcAft>
          <a:spcPct val="0"/>
        </a:spcAft>
        <a:defRPr sz="4400">
          <a:solidFill>
            <a:schemeClr val="tx1"/>
          </a:solidFill>
          <a:latin typeface="Arial" pitchFamily="34" charset="0"/>
        </a:defRPr>
      </a:lvl4pPr>
      <a:lvl5pPr algn="ctr" rtl="0" eaLnBrk="1" fontAlgn="base" hangingPunct="1">
        <a:spcBef>
          <a:spcPct val="0"/>
        </a:spcBef>
        <a:spcAft>
          <a:spcPct val="0"/>
        </a:spcAft>
        <a:defRPr sz="4400">
          <a:solidFill>
            <a:schemeClr val="tx1"/>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88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fontAlgn="auto">
              <a:spcBef>
                <a:spcPts val="0"/>
              </a:spcBef>
              <a:spcAft>
                <a:spcPts val="0"/>
              </a:spcAft>
            </a:pPr>
            <a:fld id="{5898110B-E07E-45F5-A628-79D871CE1F54}" type="datetimeFigureOut">
              <a:rPr lang="en-US" smtClean="0"/>
              <a:pPr fontAlgn="auto">
                <a:spcBef>
                  <a:spcPts val="0"/>
                </a:spcBef>
                <a:spcAft>
                  <a:spcPts val="0"/>
                </a:spcAft>
              </a:pPr>
              <a:t>7/11/2014</a:t>
            </a:fld>
            <a:endParaRPr lang="en-US" dirty="0"/>
          </a:p>
        </p:txBody>
      </p:sp>
      <p:sp>
        <p:nvSpPr>
          <p:cNvPr id="12288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2000" b="1">
                <a:solidFill>
                  <a:srgbClr val="000000"/>
                </a:solidFill>
                <a:latin typeface="Arial" charset="0"/>
              </a:defRPr>
            </a:lvl1pPr>
          </a:lstStyle>
          <a:p>
            <a:pPr fontAlgn="auto">
              <a:spcBef>
                <a:spcPts val="0"/>
              </a:spcBef>
              <a:spcAft>
                <a:spcPts val="0"/>
              </a:spcAft>
            </a:pPr>
            <a:endParaRPr lang="en-US" dirty="0"/>
          </a:p>
        </p:txBody>
      </p:sp>
      <p:pic>
        <p:nvPicPr>
          <p:cNvPr id="6150"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562600"/>
            <a:ext cx="2876550" cy="1295400"/>
          </a:xfrm>
          <a:prstGeom prst="rect">
            <a:avLst/>
          </a:prstGeom>
          <a:noFill/>
          <a:ln w="9525">
            <a:noFill/>
            <a:miter lim="800000"/>
            <a:headEnd/>
            <a:tailEnd/>
          </a:ln>
        </p:spPr>
      </p:pic>
      <p:pic>
        <p:nvPicPr>
          <p:cNvPr id="6151"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20025" y="5562600"/>
            <a:ext cx="1323975" cy="1309688"/>
          </a:xfrm>
          <a:prstGeom prst="rect">
            <a:avLst/>
          </a:prstGeom>
          <a:noFill/>
          <a:ln w="9525">
            <a:noFill/>
            <a:miter lim="800000"/>
            <a:headEnd/>
            <a:tailEnd/>
          </a:ln>
        </p:spPr>
      </p:pic>
    </p:spTree>
    <p:extLst>
      <p:ext uri="{BB962C8B-B14F-4D97-AF65-F5344CB8AC3E}">
        <p14:creationId xmlns:p14="http://schemas.microsoft.com/office/powerpoint/2010/main" val="2750075833"/>
      </p:ext>
    </p:extLst>
  </p:cSld>
  <p:clrMap bg1="dk1" tx1="lt1" bg2="dk2" tx2="lt2" accent1="accent1" accent2="accent2" accent3="accent3" accent4="accent4" accent5="accent5" accent6="accent6" hlink="hlink" folHlink="folHlink"/>
  <p:sldLayoutIdLst>
    <p:sldLayoutId id="2147484388" r:id="rId1"/>
  </p:sldLayoutIdLs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pitchFamily="34" charset="0"/>
        </a:defRPr>
      </a:lvl2pPr>
      <a:lvl3pPr algn="ctr" rtl="0" eaLnBrk="1" fontAlgn="base" hangingPunct="1">
        <a:spcBef>
          <a:spcPct val="0"/>
        </a:spcBef>
        <a:spcAft>
          <a:spcPct val="0"/>
        </a:spcAft>
        <a:defRPr sz="4400">
          <a:solidFill>
            <a:schemeClr val="tx1"/>
          </a:solidFill>
          <a:latin typeface="Arial" pitchFamily="34" charset="0"/>
        </a:defRPr>
      </a:lvl3pPr>
      <a:lvl4pPr algn="ctr" rtl="0" eaLnBrk="1" fontAlgn="base" hangingPunct="1">
        <a:spcBef>
          <a:spcPct val="0"/>
        </a:spcBef>
        <a:spcAft>
          <a:spcPct val="0"/>
        </a:spcAft>
        <a:defRPr sz="4400">
          <a:solidFill>
            <a:schemeClr val="tx1"/>
          </a:solidFill>
          <a:latin typeface="Arial" pitchFamily="34" charset="0"/>
        </a:defRPr>
      </a:lvl4pPr>
      <a:lvl5pPr algn="ctr" rtl="0" eaLnBrk="1" fontAlgn="base" hangingPunct="1">
        <a:spcBef>
          <a:spcPct val="0"/>
        </a:spcBef>
        <a:spcAft>
          <a:spcPct val="0"/>
        </a:spcAft>
        <a:defRPr sz="4400">
          <a:solidFill>
            <a:schemeClr val="tx1"/>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1.xml"/><Relationship Id="rId7"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emf"/><Relationship Id="rId10" Type="http://schemas.openxmlformats.org/officeDocument/2006/relationships/image" Target="../media/image16.jpeg"/><Relationship Id="rId4" Type="http://schemas.openxmlformats.org/officeDocument/2006/relationships/oleObject" Target="../embeddings/oleObject1.bin"/><Relationship Id="rId9"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jpeg"/></Relationships>
</file>

<file path=ppt/slides/_rels/slide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13.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1.jpeg"/><Relationship Id="rId3" Type="http://schemas.openxmlformats.org/officeDocument/2006/relationships/image" Target="../media/image85.jpeg"/><Relationship Id="rId7" Type="http://schemas.openxmlformats.org/officeDocument/2006/relationships/image" Target="../media/image89.jpeg"/><Relationship Id="rId12" Type="http://schemas.openxmlformats.org/officeDocument/2006/relationships/hyperlink" Target="http://www.sccoos.org/data/tracking/IB/" TargetMode="External"/><Relationship Id="rId2" Type="http://schemas.openxmlformats.org/officeDocument/2006/relationships/notesSlide" Target="../notesSlides/notesSlide14.xml"/><Relationship Id="rId16" Type="http://schemas.openxmlformats.org/officeDocument/2006/relationships/hyperlink" Target="http://www.sccoos.org/data/autoshorestations/autoshorestations.php" TargetMode="External"/><Relationship Id="rId1" Type="http://schemas.openxmlformats.org/officeDocument/2006/relationships/slideLayout" Target="../slideLayouts/slideLayout60.xml"/><Relationship Id="rId6" Type="http://schemas.openxmlformats.org/officeDocument/2006/relationships/image" Target="../media/image88.png"/><Relationship Id="rId11" Type="http://schemas.openxmlformats.org/officeDocument/2006/relationships/hyperlink" Target="http://sccoos.ucsd.edu/docs/Summary_CAC_2013.pdf" TargetMode="External"/><Relationship Id="rId5" Type="http://schemas.openxmlformats.org/officeDocument/2006/relationships/image" Target="../media/image87.png"/><Relationship Id="rId15" Type="http://schemas.openxmlformats.org/officeDocument/2006/relationships/image" Target="../media/image92.jpeg"/><Relationship Id="rId10" Type="http://schemas.openxmlformats.org/officeDocument/2006/relationships/hyperlink" Target="http://www.sccoos.org/data/habs/index.php" TargetMode="External"/><Relationship Id="rId4" Type="http://schemas.openxmlformats.org/officeDocument/2006/relationships/image" Target="../media/image86.jpeg"/><Relationship Id="rId9" Type="http://schemas.openxmlformats.org/officeDocument/2006/relationships/hyperlink" Target="http://www.sccoos.org/data/elnino/" TargetMode="External"/><Relationship Id="rId14" Type="http://schemas.openxmlformats.org/officeDocument/2006/relationships/hyperlink" Target="http://www.sccoos.org/data/roms-3k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15.xml"/><Relationship Id="rId1" Type="http://schemas.openxmlformats.org/officeDocument/2006/relationships/slideLayout" Target="../slideLayouts/slideLayout62.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png"/></Relationships>
</file>

<file path=ppt/slides/_rels/slide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63.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png"/></Relationships>
</file>

<file path=ppt/slides/_rels/slide17.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hyperlink" Target="http://www.sccoos.org/data/habs/species.php?specie=Pseudo-nitzschia%20spp." TargetMode="External"/><Relationship Id="rId7"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64.xml"/><Relationship Id="rId6" Type="http://schemas.openxmlformats.org/officeDocument/2006/relationships/image" Target="../media/image103.jpeg"/><Relationship Id="rId5" Type="http://schemas.openxmlformats.org/officeDocument/2006/relationships/hyperlink" Target="http://www.sccoos.org/data/habs/species.php?specie=Alexandrium%20spp." TargetMode="External"/><Relationship Id="rId10" Type="http://schemas.openxmlformats.org/officeDocument/2006/relationships/image" Target="../media/image106.jpeg"/><Relationship Id="rId4" Type="http://schemas.openxmlformats.org/officeDocument/2006/relationships/image" Target="../media/image102.jpeg"/><Relationship Id="rId9" Type="http://schemas.openxmlformats.org/officeDocument/2006/relationships/image" Target="../media/image88.png"/></Relationships>
</file>

<file path=ppt/slides/_rels/slide1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notesSlide" Target="../notesSlides/notesSlide18.xml"/><Relationship Id="rId1" Type="http://schemas.openxmlformats.org/officeDocument/2006/relationships/slideLayout" Target="../slideLayouts/slideLayout64.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19.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3.png"/><Relationship Id="rId7" Type="http://schemas.openxmlformats.org/officeDocument/2006/relationships/image" Target="../media/image115.jpeg"/><Relationship Id="rId2" Type="http://schemas.openxmlformats.org/officeDocument/2006/relationships/notesSlide" Target="../notesSlides/notesSlide19.xml"/><Relationship Id="rId1" Type="http://schemas.openxmlformats.org/officeDocument/2006/relationships/slideLayout" Target="../slideLayouts/slideLayout64.xml"/><Relationship Id="rId6" Type="http://schemas.openxmlformats.org/officeDocument/2006/relationships/image" Target="../media/image87.png"/><Relationship Id="rId5" Type="http://schemas.openxmlformats.org/officeDocument/2006/relationships/image" Target="../media/image85.jpeg"/><Relationship Id="rId4" Type="http://schemas.openxmlformats.org/officeDocument/2006/relationships/image" Target="../media/image114.png"/><Relationship Id="rId9" Type="http://schemas.openxmlformats.org/officeDocument/2006/relationships/image" Target="../media/image117.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21.jpeg"/><Relationship Id="rId11" Type="http://schemas.openxmlformats.org/officeDocument/2006/relationships/image" Target="../media/image126.jpeg"/><Relationship Id="rId5" Type="http://schemas.openxmlformats.org/officeDocument/2006/relationships/image" Target="../media/image120.png"/><Relationship Id="rId10" Type="http://schemas.openxmlformats.org/officeDocument/2006/relationships/image" Target="../media/image125.jpeg"/><Relationship Id="rId4" Type="http://schemas.openxmlformats.org/officeDocument/2006/relationships/image" Target="../media/image119.png"/><Relationship Id="rId9" Type="http://schemas.openxmlformats.org/officeDocument/2006/relationships/image" Target="../media/image124.jpeg"/></Relationships>
</file>

<file path=ppt/slides/_rels/slide21.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2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138.jpeg"/><Relationship Id="rId13" Type="http://schemas.openxmlformats.org/officeDocument/2006/relationships/image" Target="../media/image143.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jpeg"/><Relationship Id="rId4" Type="http://schemas.openxmlformats.org/officeDocument/2006/relationships/image" Target="../media/image134.png"/><Relationship Id="rId9" Type="http://schemas.openxmlformats.org/officeDocument/2006/relationships/image" Target="../media/image139.png"/><Relationship Id="rId14" Type="http://schemas.openxmlformats.org/officeDocument/2006/relationships/image" Target="../media/image144.png"/></Relationships>
</file>

<file path=ppt/slides/_rels/slide24.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5.png"/><Relationship Id="rId7" Type="http://schemas.openxmlformats.org/officeDocument/2006/relationships/image" Target="../media/image149.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48.png"/><Relationship Id="rId11" Type="http://schemas.openxmlformats.org/officeDocument/2006/relationships/image" Target="../media/image153.jpeg"/><Relationship Id="rId5" Type="http://schemas.openxmlformats.org/officeDocument/2006/relationships/image" Target="../media/image147.png"/><Relationship Id="rId10" Type="http://schemas.openxmlformats.org/officeDocument/2006/relationships/image" Target="../media/image152.jpeg"/><Relationship Id="rId4" Type="http://schemas.openxmlformats.org/officeDocument/2006/relationships/image" Target="../media/image146.png"/><Relationship Id="rId9" Type="http://schemas.openxmlformats.org/officeDocument/2006/relationships/image" Target="../media/image151.png"/></Relationships>
</file>

<file path=ppt/slides/_rels/slide2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5.xml"/><Relationship Id="rId1" Type="http://schemas.openxmlformats.org/officeDocument/2006/relationships/slideLayout" Target="../slideLayouts/slideLayout41.xml"/><Relationship Id="rId6" Type="http://schemas.openxmlformats.org/officeDocument/2006/relationships/image" Target="../media/image157.jpeg"/><Relationship Id="rId5" Type="http://schemas.openxmlformats.org/officeDocument/2006/relationships/image" Target="../media/image156.png"/><Relationship Id="rId4" Type="http://schemas.openxmlformats.org/officeDocument/2006/relationships/image" Target="../media/image155.gif"/></Relationships>
</file>

<file path=ppt/slides/_rels/slide2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159.jpeg"/></Relationships>
</file>

<file path=ppt/slides/_rels/slide2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7.xml"/><Relationship Id="rId1" Type="http://schemas.openxmlformats.org/officeDocument/2006/relationships/slideLayout" Target="../slideLayouts/slideLayout30.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png"/></Relationships>
</file>

<file path=ppt/slides/_rels/slide2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9.xml"/><Relationship Id="rId1" Type="http://schemas.openxmlformats.org/officeDocument/2006/relationships/slideLayout" Target="../slideLayouts/slideLayout53.xml"/><Relationship Id="rId6" Type="http://schemas.openxmlformats.org/officeDocument/2006/relationships/image" Target="../media/image168.png"/><Relationship Id="rId5" Type="http://schemas.openxmlformats.org/officeDocument/2006/relationships/image" Target="../media/image167.emf"/><Relationship Id="rId4" Type="http://schemas.openxmlformats.org/officeDocument/2006/relationships/image" Target="../media/image166.png"/></Relationships>
</file>

<file path=ppt/slides/_rels/slide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jpeg"/></Relationships>
</file>

<file path=ppt/slides/_rels/slide30.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169.png"/><Relationship Id="rId7" Type="http://schemas.openxmlformats.org/officeDocument/2006/relationships/image" Target="../media/image173.jpeg"/><Relationship Id="rId2" Type="http://schemas.openxmlformats.org/officeDocument/2006/relationships/notesSlide" Target="../notesSlides/notesSlide30.xml"/><Relationship Id="rId1" Type="http://schemas.openxmlformats.org/officeDocument/2006/relationships/slideLayout" Target="../slideLayouts/slideLayout53.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75.emf"/><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78.png"/><Relationship Id="rId4" Type="http://schemas.openxmlformats.org/officeDocument/2006/relationships/image" Target="../media/image177.png"/></Relationships>
</file>

<file path=ppt/slides/_rels/slide3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83.jpeg"/><Relationship Id="rId5" Type="http://schemas.openxmlformats.org/officeDocument/2006/relationships/image" Target="../media/image182.jpeg"/><Relationship Id="rId10" Type="http://schemas.openxmlformats.org/officeDocument/2006/relationships/image" Target="../media/image187.png"/><Relationship Id="rId4" Type="http://schemas.openxmlformats.org/officeDocument/2006/relationships/image" Target="../media/image181.jpeg"/><Relationship Id="rId9" Type="http://schemas.openxmlformats.org/officeDocument/2006/relationships/image" Target="../media/image186.png"/></Relationships>
</file>

<file path=ppt/slides/_rels/slide36.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3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190.png"/><Relationship Id="rId4" Type="http://schemas.openxmlformats.org/officeDocument/2006/relationships/image" Target="../media/image189.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96.jpeg"/><Relationship Id="rId4" Type="http://schemas.openxmlformats.org/officeDocument/2006/relationships/image" Target="../media/image195.png"/></Relationships>
</file>

<file path=ppt/slides/_rels/slide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7.png"/><Relationship Id="rId11" Type="http://schemas.openxmlformats.org/officeDocument/2006/relationships/image" Target="../media/image41.jpeg"/><Relationship Id="rId5" Type="http://schemas.openxmlformats.org/officeDocument/2006/relationships/image" Target="../media/image36.jpe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1.jpeg"/></Relationships>
</file>

<file path=ppt/slides/_rels/slide4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98.jpeg"/></Relationships>
</file>

<file path=ppt/slides/_rels/slide41.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200.jpeg"/></Relationships>
</file>

<file path=ppt/slides/_rels/slide42.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3.png"/><Relationship Id="rId7" Type="http://schemas.openxmlformats.org/officeDocument/2006/relationships/image" Target="../media/image206.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205.png"/><Relationship Id="rId5" Type="http://schemas.openxmlformats.org/officeDocument/2006/relationships/image" Target="../media/image204.jpeg"/><Relationship Id="rId4" Type="http://schemas.openxmlformats.org/officeDocument/2006/relationships/image" Target="../media/image199.jpeg"/></Relationships>
</file>

<file path=ppt/slides/_rels/slide43.xml.rels><?xml version="1.0" encoding="UTF-8" standalone="yes"?>
<Relationships xmlns="http://schemas.openxmlformats.org/package/2006/relationships"><Relationship Id="rId8" Type="http://schemas.openxmlformats.org/officeDocument/2006/relationships/image" Target="../media/image213.jpeg"/><Relationship Id="rId3" Type="http://schemas.openxmlformats.org/officeDocument/2006/relationships/image" Target="../media/image208.jpeg"/><Relationship Id="rId7" Type="http://schemas.openxmlformats.org/officeDocument/2006/relationships/image" Target="../media/image212.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11.png"/><Relationship Id="rId5" Type="http://schemas.openxmlformats.org/officeDocument/2006/relationships/image" Target="../media/image210.jpeg"/><Relationship Id="rId4" Type="http://schemas.openxmlformats.org/officeDocument/2006/relationships/image" Target="../media/image209.jpeg"/><Relationship Id="rId9" Type="http://schemas.openxmlformats.org/officeDocument/2006/relationships/image" Target="../media/image214.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16.jpeg"/></Relationships>
</file>

<file path=ppt/slides/_rels/slide46.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slideLayout" Target="../slideLayouts/slideLayout2.xml"/><Relationship Id="rId7" Type="http://schemas.openxmlformats.org/officeDocument/2006/relationships/image" Target="../media/image219.jpe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18.png"/><Relationship Id="rId5" Type="http://schemas.openxmlformats.org/officeDocument/2006/relationships/image" Target="../media/image217.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221.png"/><Relationship Id="rId7" Type="http://schemas.openxmlformats.org/officeDocument/2006/relationships/image" Target="../media/image223.pn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222.png"/><Relationship Id="rId5" Type="http://schemas.openxmlformats.org/officeDocument/2006/relationships/hyperlink" Target="https://www.facebook.com/usioosgov" TargetMode="External"/><Relationship Id="rId4" Type="http://schemas.openxmlformats.org/officeDocument/2006/relationships/hyperlink" Target="http://www.noaa.ioss.gov/"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image" Target="../media/image43.jpe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 Id="rId14" Type="http://schemas.openxmlformats.org/officeDocument/2006/relationships/image" Target="../media/image54.jpe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 Id="rId9"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6"/>
          <p:cNvSpPr>
            <a:spLocks noGrp="1"/>
          </p:cNvSpPr>
          <p:nvPr>
            <p:ph type="ctrTitle"/>
          </p:nvPr>
        </p:nvSpPr>
        <p:spPr>
          <a:xfrm>
            <a:off x="609600" y="228600"/>
            <a:ext cx="8305800" cy="609600"/>
          </a:xfrm>
        </p:spPr>
        <p:txBody>
          <a:bodyPr/>
          <a:lstStyle/>
          <a:p>
            <a:pPr eaLnBrk="1" hangingPunct="1"/>
            <a:r>
              <a:rPr lang="en-US" sz="2800" smtClean="0">
                <a:solidFill>
                  <a:srgbClr val="002060"/>
                </a:solidFill>
                <a:latin typeface="Calibri" pitchFamily="34" charset="0"/>
              </a:rPr>
              <a:t>U.S. Integrated Ocean Observing System (IOOS</a:t>
            </a:r>
            <a:r>
              <a:rPr lang="en-US" sz="2800" baseline="30000" smtClean="0">
                <a:solidFill>
                  <a:srgbClr val="002060"/>
                </a:solidFill>
                <a:latin typeface="Calibri" pitchFamily="34" charset="0"/>
              </a:rPr>
              <a:t>®</a:t>
            </a:r>
            <a:r>
              <a:rPr lang="en-US" sz="2800" smtClean="0">
                <a:solidFill>
                  <a:srgbClr val="002060"/>
                </a:solidFill>
                <a:latin typeface="Calibri" pitchFamily="34" charset="0"/>
              </a:rPr>
              <a:t>)</a:t>
            </a:r>
          </a:p>
        </p:txBody>
      </p:sp>
      <p:sp>
        <p:nvSpPr>
          <p:cNvPr id="5123" name="Subtitle 11"/>
          <p:cNvSpPr>
            <a:spLocks noGrp="1"/>
          </p:cNvSpPr>
          <p:nvPr>
            <p:ph type="subTitle" idx="1"/>
          </p:nvPr>
        </p:nvSpPr>
        <p:spPr>
          <a:xfrm>
            <a:off x="533400" y="5105400"/>
            <a:ext cx="8458200" cy="990600"/>
          </a:xfrm>
        </p:spPr>
        <p:txBody>
          <a:bodyPr/>
          <a:lstStyle/>
          <a:p>
            <a:r>
              <a:rPr lang="en-US" sz="1900" dirty="0" err="1" smtClean="0">
                <a:solidFill>
                  <a:srgbClr val="002060"/>
                </a:solidFill>
                <a:latin typeface="Calibri" pitchFamily="34" charset="0"/>
              </a:rPr>
              <a:t>Zdenka</a:t>
            </a:r>
            <a:r>
              <a:rPr lang="en-US" sz="1900" dirty="0" smtClean="0">
                <a:solidFill>
                  <a:srgbClr val="002060"/>
                </a:solidFill>
                <a:latin typeface="Calibri" pitchFamily="34" charset="0"/>
              </a:rPr>
              <a:t> Willis, Director, U.S. IOOS Program</a:t>
            </a:r>
          </a:p>
          <a:p>
            <a:r>
              <a:rPr lang="en-US" sz="1900" dirty="0" smtClean="0">
                <a:solidFill>
                  <a:srgbClr val="002060"/>
                </a:solidFill>
                <a:latin typeface="Calibri" pitchFamily="34" charset="0"/>
              </a:rPr>
              <a:t>July 10, 2014</a:t>
            </a:r>
            <a:endParaRPr lang="en-US" sz="1900" dirty="0" smtClean="0">
              <a:solidFill>
                <a:srgbClr val="002060"/>
              </a:solidFil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597233406"/>
              </p:ext>
            </p:extLst>
          </p:nvPr>
        </p:nvGraphicFramePr>
        <p:xfrm>
          <a:off x="3090494" y="3509477"/>
          <a:ext cx="1938706" cy="1456305"/>
        </p:xfrm>
        <a:graphic>
          <a:graphicData uri="http://schemas.openxmlformats.org/presentationml/2006/ole">
            <mc:AlternateContent xmlns:mc="http://schemas.openxmlformats.org/markup-compatibility/2006">
              <mc:Choice xmlns:v="urn:schemas-microsoft-com:vml" Requires="v">
                <p:oleObj spid="_x0000_s2073" name="Image" r:id="rId4" imgW="4572000" imgH="2743200" progId="Photoshop.Image.11">
                  <p:embed/>
                </p:oleObj>
              </mc:Choice>
              <mc:Fallback>
                <p:oleObj name="Image" r:id="rId4" imgW="4572000" imgH="2743200" progId="Photoshop.Image.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0494" y="3509477"/>
                        <a:ext cx="1938706" cy="1456305"/>
                      </a:xfrm>
                      <a:prstGeom prst="rect">
                        <a:avLst/>
                      </a:prstGeom>
                      <a:noFill/>
                      <a:ln>
                        <a:noFill/>
                      </a:ln>
                    </p:spPr>
                  </p:pic>
                </p:oleObj>
              </mc:Fallback>
            </mc:AlternateContent>
          </a:graphicData>
        </a:graphic>
      </p:graphicFrame>
      <p:pic>
        <p:nvPicPr>
          <p:cNvPr id="16" name="Picture 16"/>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80680" y="2015867"/>
            <a:ext cx="2086498" cy="154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1656" y="3048000"/>
            <a:ext cx="2810170" cy="1371600"/>
          </a:xfrm>
          <a:prstGeom prst="rect">
            <a:avLst/>
          </a:prstGeom>
        </p:spPr>
      </p:pic>
      <p:pic>
        <p:nvPicPr>
          <p:cNvPr id="18" name="Picture 17" descr="MAB110828f_irene_rain.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72674" y="1264785"/>
            <a:ext cx="2180126" cy="1543494"/>
          </a:xfrm>
          <a:prstGeom prst="rect">
            <a:avLst/>
          </a:prstGeom>
        </p:spPr>
      </p:pic>
      <p:pic>
        <p:nvPicPr>
          <p:cNvPr id="19" name="Pictur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501826" y="1896808"/>
            <a:ext cx="1950720" cy="1463040"/>
          </a:xfrm>
          <a:prstGeom prst="rect">
            <a:avLst/>
          </a:prstGeom>
        </p:spPr>
      </p:pic>
      <p:pic>
        <p:nvPicPr>
          <p:cNvPr id="20" name="Picture 14" descr="I:\IOOS\__NEW FOLDERS\READ\Communications\Images Videos Animations\Coast Guard Search and Rescue Exercise.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075336" y="1264785"/>
            <a:ext cx="1951225"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81600" y="3359848"/>
            <a:ext cx="2998565" cy="1755565"/>
          </a:xfrm>
          <a:prstGeom prst="rect">
            <a:avLst/>
          </a:prstGeom>
        </p:spPr>
      </p:pic>
    </p:spTree>
    <p:extLst>
      <p:ext uri="{BB962C8B-B14F-4D97-AF65-F5344CB8AC3E}">
        <p14:creationId xmlns:p14="http://schemas.microsoft.com/office/powerpoint/2010/main" val="31169683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ience5 copy.jpg"/>
          <p:cNvPicPr>
            <a:picLocks noChangeAspect="1"/>
          </p:cNvPicPr>
          <p:nvPr/>
        </p:nvPicPr>
        <p:blipFill>
          <a:blip r:embed="rId3" cstate="email"/>
          <a:srcRect/>
          <a:stretch>
            <a:fillRect/>
          </a:stretch>
        </p:blipFill>
        <p:spPr>
          <a:xfrm>
            <a:off x="1029269" y="838200"/>
            <a:ext cx="7239000" cy="5322794"/>
          </a:xfrm>
          <a:prstGeom prst="rect">
            <a:avLst/>
          </a:prstGeom>
        </p:spPr>
      </p:pic>
      <p:sp>
        <p:nvSpPr>
          <p:cNvPr id="5" name="Title 4"/>
          <p:cNvSpPr>
            <a:spLocks noGrp="1"/>
          </p:cNvSpPr>
          <p:nvPr>
            <p:ph type="title"/>
          </p:nvPr>
        </p:nvSpPr>
        <p:spPr/>
        <p:txBody>
          <a:bodyPr>
            <a:normAutofit/>
          </a:bodyPr>
          <a:lstStyle/>
          <a:p>
            <a:r>
              <a:rPr lang="en-US" sz="2400" dirty="0" smtClean="0"/>
              <a:t>Adaptive/Integrated Ocean Observing Approach</a:t>
            </a:r>
            <a:endParaRPr lang="en-US" sz="2400" dirty="0"/>
          </a:p>
        </p:txBody>
      </p:sp>
    </p:spTree>
    <p:extLst>
      <p:ext uri="{BB962C8B-B14F-4D97-AF65-F5344CB8AC3E}">
        <p14:creationId xmlns:p14="http://schemas.microsoft.com/office/powerpoint/2010/main" val="613865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4"/>
          <p:cNvSpPr txBox="1">
            <a:spLocks noChangeArrowheads="1"/>
          </p:cNvSpPr>
          <p:nvPr/>
        </p:nvSpPr>
        <p:spPr bwMode="auto">
          <a:xfrm>
            <a:off x="186756" y="838200"/>
            <a:ext cx="3928044" cy="3416320"/>
          </a:xfrm>
          <a:prstGeom prst="rect">
            <a:avLst/>
          </a:prstGeom>
          <a:noFill/>
          <a:ln w="9525">
            <a:noFill/>
            <a:miter lim="800000"/>
            <a:headEnd/>
            <a:tailEnd/>
          </a:ln>
        </p:spPr>
        <p:txBody>
          <a:bodyPr wrap="square">
            <a:spAutoFit/>
          </a:bodyPr>
          <a:lstStyle/>
          <a:p>
            <a:pPr defTabSz="914400" eaLnBrk="0" fontAlgn="auto" hangingPunct="0">
              <a:spcBef>
                <a:spcPts val="0"/>
              </a:spcBef>
              <a:spcAft>
                <a:spcPts val="0"/>
              </a:spcAft>
              <a:defRPr/>
            </a:pPr>
            <a:r>
              <a:rPr lang="en-US" b="1" dirty="0">
                <a:solidFill>
                  <a:srgbClr val="002060"/>
                </a:solidFill>
                <a:latin typeface="Calibri" pitchFamily="34" charset="0"/>
              </a:rPr>
              <a:t>U.S. IOOS partnership demonstrated ability to:  </a:t>
            </a:r>
          </a:p>
          <a:p>
            <a:pPr defTabSz="914400" eaLnBrk="0" fontAlgn="auto" hangingPunct="0">
              <a:spcBef>
                <a:spcPts val="0"/>
              </a:spcBef>
              <a:spcAft>
                <a:spcPts val="0"/>
              </a:spcAft>
              <a:defRPr/>
            </a:pPr>
            <a:endParaRPr lang="en-US" sz="800" b="1" dirty="0">
              <a:solidFill>
                <a:srgbClr val="002060"/>
              </a:solidFill>
              <a:latin typeface="Calibri" pitchFamily="34" charset="0"/>
            </a:endParaRPr>
          </a:p>
          <a:p>
            <a:pPr marL="176213" indent="-176213" defTabSz="914400" eaLnBrk="0" fontAlgn="auto" hangingPunct="0">
              <a:spcBef>
                <a:spcPts val="0"/>
              </a:spcBef>
              <a:spcAft>
                <a:spcPts val="0"/>
              </a:spcAft>
              <a:buFont typeface="Arial" pitchFamily="34" charset="0"/>
              <a:buChar char="•"/>
              <a:defRPr/>
            </a:pPr>
            <a:r>
              <a:rPr lang="en-US" sz="2000" dirty="0">
                <a:solidFill>
                  <a:srgbClr val="002060"/>
                </a:solidFill>
                <a:latin typeface="Calibri" pitchFamily="34" charset="0"/>
              </a:rPr>
              <a:t>Quickly deploy technologies: Gliders and HF radar, saving resources/improving safety</a:t>
            </a:r>
          </a:p>
          <a:p>
            <a:pPr marL="176213" indent="-176213" defTabSz="914400" eaLnBrk="0" fontAlgn="auto" hangingPunct="0">
              <a:spcBef>
                <a:spcPts val="0"/>
              </a:spcBef>
              <a:spcAft>
                <a:spcPts val="0"/>
              </a:spcAft>
              <a:buFont typeface="Arial" pitchFamily="34" charset="0"/>
              <a:buChar char="•"/>
              <a:defRPr/>
            </a:pPr>
            <a:r>
              <a:rPr lang="en-US" sz="2000" dirty="0" smtClean="0">
                <a:solidFill>
                  <a:srgbClr val="002060"/>
                </a:solidFill>
                <a:latin typeface="Calibri" pitchFamily="34" charset="0"/>
              </a:rPr>
              <a:t>Models/Imagery </a:t>
            </a:r>
            <a:r>
              <a:rPr lang="en-US" sz="2000" dirty="0">
                <a:solidFill>
                  <a:srgbClr val="002060"/>
                </a:solidFill>
                <a:latin typeface="Calibri" pitchFamily="34" charset="0"/>
              </a:rPr>
              <a:t>ingested into NOAA/Navy models</a:t>
            </a:r>
          </a:p>
          <a:p>
            <a:pPr marL="176213" indent="-176213" defTabSz="914400" eaLnBrk="0" fontAlgn="auto" hangingPunct="0">
              <a:spcBef>
                <a:spcPts val="0"/>
              </a:spcBef>
              <a:spcAft>
                <a:spcPts val="0"/>
              </a:spcAft>
              <a:buFont typeface="Arial" pitchFamily="34" charset="0"/>
              <a:buChar char="•"/>
              <a:defRPr/>
            </a:pPr>
            <a:r>
              <a:rPr lang="en-US" sz="2000" dirty="0" smtClean="0">
                <a:solidFill>
                  <a:srgbClr val="002060"/>
                </a:solidFill>
                <a:latin typeface="Calibri" pitchFamily="34" charset="0"/>
              </a:rPr>
              <a:t>Data </a:t>
            </a:r>
            <a:r>
              <a:rPr lang="en-US" sz="2000" dirty="0">
                <a:solidFill>
                  <a:srgbClr val="002060"/>
                </a:solidFill>
                <a:latin typeface="Calibri" pitchFamily="34" charset="0"/>
              </a:rPr>
              <a:t>assimilation improved spill response decision-making and public understanding</a:t>
            </a:r>
            <a:endParaRPr lang="en-US" sz="2000" dirty="0">
              <a:solidFill>
                <a:prstClr val="black"/>
              </a:solidFill>
              <a:latin typeface="Tw Cen MT"/>
            </a:endParaRPr>
          </a:p>
        </p:txBody>
      </p:sp>
      <p:sp>
        <p:nvSpPr>
          <p:cNvPr id="33796" name="TextBox 6"/>
          <p:cNvSpPr txBox="1">
            <a:spLocks noChangeArrowheads="1"/>
          </p:cNvSpPr>
          <p:nvPr/>
        </p:nvSpPr>
        <p:spPr bwMode="auto">
          <a:xfrm>
            <a:off x="6096000" y="1676400"/>
            <a:ext cx="1004888" cy="307975"/>
          </a:xfrm>
          <a:prstGeom prst="rect">
            <a:avLst/>
          </a:prstGeom>
          <a:noFill/>
          <a:ln w="9525">
            <a:noFill/>
            <a:miter lim="800000"/>
            <a:headEnd/>
            <a:tailEnd/>
          </a:ln>
        </p:spPr>
        <p:txBody>
          <a:bodyPr wrap="none">
            <a:spAutoFit/>
          </a:bodyPr>
          <a:lstStyle/>
          <a:p>
            <a:pPr defTabSz="914400" eaLnBrk="0" fontAlgn="auto" hangingPunct="0">
              <a:spcBef>
                <a:spcPts val="0"/>
              </a:spcBef>
              <a:spcAft>
                <a:spcPts val="0"/>
              </a:spcAft>
            </a:pPr>
            <a:r>
              <a:rPr lang="en-US" sz="1400" b="1">
                <a:solidFill>
                  <a:srgbClr val="FFFFFF"/>
                </a:solidFill>
                <a:latin typeface="Tw Cen MT"/>
                <a:cs typeface="ＭＳ Ｐゴシック"/>
              </a:rPr>
              <a:t>USM HFR</a:t>
            </a:r>
          </a:p>
        </p:txBody>
      </p:sp>
      <p:sp>
        <p:nvSpPr>
          <p:cNvPr id="33797" name="TextBox 7"/>
          <p:cNvSpPr txBox="1">
            <a:spLocks noChangeArrowheads="1"/>
          </p:cNvSpPr>
          <p:nvPr/>
        </p:nvSpPr>
        <p:spPr bwMode="auto">
          <a:xfrm>
            <a:off x="7620000" y="3124200"/>
            <a:ext cx="966788" cy="307975"/>
          </a:xfrm>
          <a:prstGeom prst="rect">
            <a:avLst/>
          </a:prstGeom>
          <a:noFill/>
          <a:ln w="9525">
            <a:noFill/>
            <a:miter lim="800000"/>
            <a:headEnd/>
            <a:tailEnd/>
          </a:ln>
        </p:spPr>
        <p:txBody>
          <a:bodyPr wrap="none">
            <a:spAutoFit/>
          </a:bodyPr>
          <a:lstStyle/>
          <a:p>
            <a:pPr defTabSz="914400" eaLnBrk="0" fontAlgn="auto" hangingPunct="0">
              <a:spcBef>
                <a:spcPts val="0"/>
              </a:spcBef>
              <a:spcAft>
                <a:spcPts val="0"/>
              </a:spcAft>
            </a:pPr>
            <a:r>
              <a:rPr lang="en-US" sz="1400" b="1">
                <a:solidFill>
                  <a:srgbClr val="FFFFFF"/>
                </a:solidFill>
                <a:latin typeface="Tw Cen MT"/>
                <a:cs typeface="ＭＳ Ｐゴシック"/>
              </a:rPr>
              <a:t>USF HFR</a:t>
            </a:r>
          </a:p>
        </p:txBody>
      </p:sp>
      <p:sp>
        <p:nvSpPr>
          <p:cNvPr id="33798" name="TextBox 8"/>
          <p:cNvSpPr txBox="1">
            <a:spLocks noChangeArrowheads="1"/>
          </p:cNvSpPr>
          <p:nvPr/>
        </p:nvSpPr>
        <p:spPr bwMode="auto">
          <a:xfrm>
            <a:off x="3124200" y="2133600"/>
            <a:ext cx="1071563" cy="307975"/>
          </a:xfrm>
          <a:prstGeom prst="rect">
            <a:avLst/>
          </a:prstGeom>
          <a:noFill/>
          <a:ln w="9525">
            <a:noFill/>
            <a:miter lim="800000"/>
            <a:headEnd/>
            <a:tailEnd/>
          </a:ln>
        </p:spPr>
        <p:txBody>
          <a:bodyPr wrap="none">
            <a:spAutoFit/>
          </a:bodyPr>
          <a:lstStyle/>
          <a:p>
            <a:pPr defTabSz="914400" eaLnBrk="0" fontAlgn="auto" hangingPunct="0">
              <a:spcBef>
                <a:spcPts val="0"/>
              </a:spcBef>
              <a:spcAft>
                <a:spcPts val="0"/>
              </a:spcAft>
            </a:pPr>
            <a:r>
              <a:rPr lang="en-US" sz="1400" b="1">
                <a:solidFill>
                  <a:srgbClr val="FFFFFF"/>
                </a:solidFill>
                <a:latin typeface="Tw Cen MT"/>
                <a:cs typeface="ＭＳ Ｐゴシック"/>
              </a:rPr>
              <a:t>TS Bonnie</a:t>
            </a:r>
          </a:p>
        </p:txBody>
      </p:sp>
      <p:pic>
        <p:nvPicPr>
          <p:cNvPr id="33799" name="Picture 4" descr="Screen shot 2010-10-29 at 7.35.15 AM.png"/>
          <p:cNvPicPr>
            <a:picLocks noChangeAspect="1"/>
          </p:cNvPicPr>
          <p:nvPr/>
        </p:nvPicPr>
        <p:blipFill>
          <a:blip r:embed="rId3" cstate="email"/>
          <a:srcRect/>
          <a:stretch>
            <a:fillRect/>
          </a:stretch>
        </p:blipFill>
        <p:spPr bwMode="auto">
          <a:xfrm>
            <a:off x="186756" y="4259262"/>
            <a:ext cx="1908175" cy="1922463"/>
          </a:xfrm>
          <a:prstGeom prst="rect">
            <a:avLst/>
          </a:prstGeom>
          <a:noFill/>
          <a:ln w="9525">
            <a:solidFill>
              <a:schemeClr val="tx1"/>
            </a:solidFill>
            <a:miter lim="800000"/>
            <a:headEnd/>
            <a:tailEnd/>
          </a:ln>
        </p:spPr>
      </p:pic>
      <p:sp>
        <p:nvSpPr>
          <p:cNvPr id="33800" name="TextBox 12"/>
          <p:cNvSpPr txBox="1">
            <a:spLocks noChangeArrowheads="1"/>
          </p:cNvSpPr>
          <p:nvPr/>
        </p:nvSpPr>
        <p:spPr bwMode="auto">
          <a:xfrm>
            <a:off x="609600" y="6181725"/>
            <a:ext cx="1752600" cy="338138"/>
          </a:xfrm>
          <a:prstGeom prst="rect">
            <a:avLst/>
          </a:prstGeom>
          <a:noFill/>
          <a:ln w="9525">
            <a:noFill/>
            <a:miter lim="800000"/>
            <a:headEnd/>
            <a:tailEnd/>
          </a:ln>
        </p:spPr>
        <p:txBody>
          <a:bodyPr>
            <a:spAutoFit/>
          </a:bodyPr>
          <a:lstStyle/>
          <a:p>
            <a:pPr defTabSz="914400" eaLnBrk="0" fontAlgn="auto" hangingPunct="0">
              <a:spcBef>
                <a:spcPts val="0"/>
              </a:spcBef>
              <a:spcAft>
                <a:spcPts val="0"/>
              </a:spcAft>
            </a:pPr>
            <a:r>
              <a:rPr lang="en-US" sz="1600" b="1" dirty="0">
                <a:solidFill>
                  <a:srgbClr val="002060"/>
                </a:solidFill>
                <a:latin typeface="Calibri" pitchFamily="34" charset="0"/>
                <a:cs typeface="ＭＳ Ｐゴシック"/>
              </a:rPr>
              <a:t>Web Portal</a:t>
            </a:r>
          </a:p>
        </p:txBody>
      </p:sp>
      <p:sp>
        <p:nvSpPr>
          <p:cNvPr id="22" name="Title 21"/>
          <p:cNvSpPr>
            <a:spLocks noGrp="1"/>
          </p:cNvSpPr>
          <p:nvPr>
            <p:ph type="title"/>
          </p:nvPr>
        </p:nvSpPr>
        <p:spPr/>
        <p:txBody>
          <a:bodyPr/>
          <a:lstStyle/>
          <a:p>
            <a:r>
              <a:rPr lang="en-US" dirty="0" smtClean="0"/>
              <a:t>US IOOS Response to DHW</a:t>
            </a:r>
            <a:endParaRPr lang="en-US" dirty="0"/>
          </a:p>
        </p:txBody>
      </p:sp>
      <p:pic>
        <p:nvPicPr>
          <p:cNvPr id="33803" name="Picture 5" descr="Screen shot 2011-03-16 at 3.58.32 PM.png"/>
          <p:cNvPicPr>
            <a:picLocks noChangeAspect="1"/>
          </p:cNvPicPr>
          <p:nvPr/>
        </p:nvPicPr>
        <p:blipFill>
          <a:blip r:embed="rId4" cstate="email"/>
          <a:srcRect/>
          <a:stretch>
            <a:fillRect/>
          </a:stretch>
        </p:blipFill>
        <p:spPr bwMode="auto">
          <a:xfrm>
            <a:off x="7332260" y="3647884"/>
            <a:ext cx="1706563" cy="2667000"/>
          </a:xfrm>
          <a:prstGeom prst="rect">
            <a:avLst/>
          </a:prstGeom>
          <a:noFill/>
          <a:ln w="9525">
            <a:solidFill>
              <a:schemeClr val="tx1"/>
            </a:solidFill>
            <a:miter lim="800000"/>
            <a:headEnd/>
            <a:tailEnd/>
          </a:ln>
        </p:spPr>
      </p:pic>
      <p:pic>
        <p:nvPicPr>
          <p:cNvPr id="33804" name="Picture 2"/>
          <p:cNvPicPr>
            <a:picLocks noChangeAspect="1" noChangeArrowheads="1"/>
          </p:cNvPicPr>
          <p:nvPr/>
        </p:nvPicPr>
        <p:blipFill>
          <a:blip r:embed="rId5" cstate="email"/>
          <a:srcRect/>
          <a:stretch>
            <a:fillRect/>
          </a:stretch>
        </p:blipFill>
        <p:spPr bwMode="auto">
          <a:xfrm>
            <a:off x="2286000" y="4164013"/>
            <a:ext cx="1828800" cy="2355850"/>
          </a:xfrm>
          <a:prstGeom prst="rect">
            <a:avLst/>
          </a:prstGeom>
          <a:noFill/>
          <a:ln w="9525">
            <a:solidFill>
              <a:schemeClr val="tx1"/>
            </a:solidFill>
            <a:miter lim="800000"/>
            <a:headEnd/>
            <a:tailEnd/>
          </a:ln>
        </p:spPr>
      </p:pic>
      <p:pic>
        <p:nvPicPr>
          <p:cNvPr id="33805" name="Picture 4" descr="100722_slick_sabgom_cstars.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09234" y="3807634"/>
            <a:ext cx="2592388" cy="1730058"/>
          </a:xfrm>
          <a:prstGeom prst="rect">
            <a:avLst/>
          </a:prstGeom>
          <a:noFill/>
          <a:ln w="19050">
            <a:solidFill>
              <a:srgbClr val="FFFFFF"/>
            </a:solidFill>
            <a:miter lim="800000"/>
            <a:headEnd/>
            <a:tailEnd/>
          </a:ln>
        </p:spPr>
      </p:pic>
      <p:grpSp>
        <p:nvGrpSpPr>
          <p:cNvPr id="2" name="Group 17"/>
          <p:cNvGrpSpPr>
            <a:grpSpLocks/>
          </p:cNvGrpSpPr>
          <p:nvPr/>
        </p:nvGrpSpPr>
        <p:grpSpPr bwMode="auto">
          <a:xfrm>
            <a:off x="2133600" y="6019800"/>
            <a:ext cx="2018372" cy="669131"/>
            <a:chOff x="9372600" y="4876800"/>
            <a:chExt cx="1905000" cy="838200"/>
          </a:xfrm>
        </p:grpSpPr>
        <p:sp>
          <p:nvSpPr>
            <p:cNvPr id="33809" name="Rectangle 16"/>
            <p:cNvSpPr>
              <a:spLocks noChangeArrowheads="1"/>
            </p:cNvSpPr>
            <p:nvPr/>
          </p:nvSpPr>
          <p:spPr bwMode="auto">
            <a:xfrm>
              <a:off x="9372600" y="4876800"/>
              <a:ext cx="1905000" cy="838200"/>
            </a:xfrm>
            <a:prstGeom prst="rect">
              <a:avLst/>
            </a:prstGeom>
            <a:solidFill>
              <a:schemeClr val="accent1"/>
            </a:solidFill>
            <a:ln w="9525" algn="ctr">
              <a:solidFill>
                <a:schemeClr val="tx1"/>
              </a:solidFill>
              <a:round/>
              <a:headEnd/>
              <a:tailEnd/>
            </a:ln>
          </p:spPr>
          <p:txBody>
            <a:bodyPr/>
            <a:lstStyle/>
            <a:p>
              <a:pPr defTabSz="914400" eaLnBrk="0" fontAlgn="auto" hangingPunct="0">
                <a:spcBef>
                  <a:spcPts val="0"/>
                </a:spcBef>
                <a:spcAft>
                  <a:spcPts val="0"/>
                </a:spcAft>
              </a:pPr>
              <a:endParaRPr lang="en-US" sz="2400">
                <a:solidFill>
                  <a:srgbClr val="000000"/>
                </a:solidFill>
                <a:latin typeface="Tw Cen MT"/>
                <a:cs typeface="ＭＳ Ｐゴシック"/>
              </a:endParaRPr>
            </a:p>
          </p:txBody>
        </p:sp>
        <p:sp>
          <p:nvSpPr>
            <p:cNvPr id="33810" name="TextBox 12"/>
            <p:cNvSpPr txBox="1">
              <a:spLocks noChangeArrowheads="1"/>
            </p:cNvSpPr>
            <p:nvPr/>
          </p:nvSpPr>
          <p:spPr bwMode="auto">
            <a:xfrm>
              <a:off x="9448800" y="4876800"/>
              <a:ext cx="1828800" cy="523220"/>
            </a:xfrm>
            <a:prstGeom prst="rect">
              <a:avLst/>
            </a:prstGeom>
            <a:noFill/>
            <a:ln w="9525">
              <a:noFill/>
              <a:miter lim="800000"/>
              <a:headEnd/>
              <a:tailEnd/>
            </a:ln>
          </p:spPr>
          <p:txBody>
            <a:bodyPr>
              <a:spAutoFit/>
            </a:bodyPr>
            <a:lstStyle/>
            <a:p>
              <a:pPr defTabSz="914400" eaLnBrk="0" fontAlgn="auto" hangingPunct="0">
                <a:spcBef>
                  <a:spcPts val="0"/>
                </a:spcBef>
                <a:spcAft>
                  <a:spcPts val="0"/>
                </a:spcAft>
              </a:pPr>
              <a:r>
                <a:rPr lang="en-US" sz="1400" b="1" dirty="0">
                  <a:solidFill>
                    <a:srgbClr val="002060"/>
                  </a:solidFill>
                  <a:latin typeface="Calibri" pitchFamily="34" charset="0"/>
                  <a:cs typeface="ＭＳ Ｐゴシック"/>
                </a:rPr>
                <a:t>HFR data informed  NOAA </a:t>
              </a:r>
              <a:r>
                <a:rPr lang="en-US" sz="1400" b="1" dirty="0" smtClean="0">
                  <a:solidFill>
                    <a:srgbClr val="002060"/>
                  </a:solidFill>
                  <a:latin typeface="Calibri" pitchFamily="34" charset="0"/>
                  <a:cs typeface="ＭＳ Ｐゴシック"/>
                </a:rPr>
                <a:t> trajectory </a:t>
              </a:r>
              <a:r>
                <a:rPr lang="en-US" sz="1400" b="1" dirty="0">
                  <a:solidFill>
                    <a:srgbClr val="002060"/>
                  </a:solidFill>
                  <a:latin typeface="Calibri" pitchFamily="34" charset="0"/>
                  <a:cs typeface="ＭＳ Ｐゴシック"/>
                </a:rPr>
                <a:t>forecasts</a:t>
              </a:r>
            </a:p>
          </p:txBody>
        </p:sp>
      </p:grpSp>
      <p:sp>
        <p:nvSpPr>
          <p:cNvPr id="33807" name="TextBox 11"/>
          <p:cNvSpPr txBox="1">
            <a:spLocks noChangeArrowheads="1"/>
          </p:cNvSpPr>
          <p:nvPr/>
        </p:nvSpPr>
        <p:spPr bwMode="auto">
          <a:xfrm>
            <a:off x="7239000" y="6519863"/>
            <a:ext cx="1725613" cy="338137"/>
          </a:xfrm>
          <a:prstGeom prst="rect">
            <a:avLst/>
          </a:prstGeom>
          <a:noFill/>
          <a:ln w="9525">
            <a:noFill/>
            <a:miter lim="800000"/>
            <a:headEnd/>
            <a:tailEnd/>
          </a:ln>
        </p:spPr>
        <p:txBody>
          <a:bodyPr>
            <a:spAutoFit/>
          </a:bodyPr>
          <a:lstStyle/>
          <a:p>
            <a:pPr algn="ctr" defTabSz="914400" eaLnBrk="0" fontAlgn="auto" hangingPunct="0">
              <a:spcBef>
                <a:spcPts val="0"/>
              </a:spcBef>
              <a:spcAft>
                <a:spcPts val="0"/>
              </a:spcAft>
            </a:pPr>
            <a:r>
              <a:rPr lang="en-US" sz="1600" b="1" dirty="0">
                <a:solidFill>
                  <a:srgbClr val="002060"/>
                </a:solidFill>
                <a:latin typeface="Calibri" pitchFamily="34" charset="0"/>
                <a:cs typeface="ＭＳ Ｐゴシック"/>
              </a:rPr>
              <a:t>Briefing Blog</a:t>
            </a:r>
          </a:p>
        </p:txBody>
      </p:sp>
      <p:sp>
        <p:nvSpPr>
          <p:cNvPr id="33808" name="TextBox 10"/>
          <p:cNvSpPr txBox="1">
            <a:spLocks noChangeArrowheads="1"/>
          </p:cNvSpPr>
          <p:nvPr/>
        </p:nvSpPr>
        <p:spPr bwMode="auto">
          <a:xfrm>
            <a:off x="4286748" y="5546024"/>
            <a:ext cx="2971800" cy="523220"/>
          </a:xfrm>
          <a:prstGeom prst="rect">
            <a:avLst/>
          </a:prstGeom>
          <a:noFill/>
          <a:ln w="9525">
            <a:noFill/>
            <a:miter lim="800000"/>
            <a:headEnd/>
            <a:tailEnd/>
          </a:ln>
        </p:spPr>
        <p:txBody>
          <a:bodyPr>
            <a:spAutoFit/>
          </a:bodyPr>
          <a:lstStyle/>
          <a:p>
            <a:pPr defTabSz="914400" fontAlgn="auto">
              <a:spcBef>
                <a:spcPts val="0"/>
              </a:spcBef>
              <a:spcAft>
                <a:spcPts val="0"/>
              </a:spcAft>
            </a:pPr>
            <a:r>
              <a:rPr lang="en-US" sz="1400" b="1" dirty="0">
                <a:solidFill>
                  <a:srgbClr val="0070C0"/>
                </a:solidFill>
                <a:latin typeface="Tw Cen MT"/>
                <a:cs typeface="ＭＳ Ｐゴシック"/>
              </a:rPr>
              <a:t>HFR validation of SABGOM Forecast with satellite detected oil slicks</a:t>
            </a:r>
          </a:p>
        </p:txBody>
      </p:sp>
      <p:pic>
        <p:nvPicPr>
          <p:cNvPr id="20" name="Picture 1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51971" y="801687"/>
            <a:ext cx="4735686" cy="2971800"/>
          </a:xfrm>
          <a:prstGeom prst="rect">
            <a:avLst/>
          </a:prstGeom>
        </p:spPr>
      </p:pic>
    </p:spTree>
    <p:extLst>
      <p:ext uri="{BB962C8B-B14F-4D97-AF65-F5344CB8AC3E}">
        <p14:creationId xmlns:p14="http://schemas.microsoft.com/office/powerpoint/2010/main" val="474266289"/>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1118206426_2340b3d5e9_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98" y="7882"/>
            <a:ext cx="9191297" cy="6859588"/>
          </a:xfrm>
          <a:prstGeom prst="rect">
            <a:avLst/>
          </a:prstGeom>
          <a:noFill/>
          <a:ln w="9525">
            <a:noFill/>
            <a:miter lim="800000"/>
            <a:headEnd/>
            <a:tailEnd/>
          </a:ln>
        </p:spPr>
      </p:pic>
      <p:pic>
        <p:nvPicPr>
          <p:cNvPr id="8" name="Picture 21" descr="sarops hfr.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27813" y="2819400"/>
            <a:ext cx="3516187" cy="2261608"/>
          </a:xfrm>
          <a:prstGeom prst="rect">
            <a:avLst/>
          </a:prstGeom>
          <a:noFill/>
          <a:ln w="9525">
            <a:solidFill>
              <a:schemeClr val="tx1"/>
            </a:solidFill>
            <a:miter lim="800000"/>
            <a:headEnd/>
            <a:tailEnd/>
          </a:ln>
        </p:spPr>
      </p:pic>
      <p:grpSp>
        <p:nvGrpSpPr>
          <p:cNvPr id="7" name="Group 6"/>
          <p:cNvGrpSpPr/>
          <p:nvPr/>
        </p:nvGrpSpPr>
        <p:grpSpPr>
          <a:xfrm>
            <a:off x="-152400" y="5376446"/>
            <a:ext cx="3657600" cy="338554"/>
            <a:chOff x="1897117" y="8001000"/>
            <a:chExt cx="3657600" cy="338554"/>
          </a:xfrm>
        </p:grpSpPr>
        <p:sp>
          <p:nvSpPr>
            <p:cNvPr id="4" name="Rectangle 3"/>
            <p:cNvSpPr/>
            <p:nvPr/>
          </p:nvSpPr>
          <p:spPr bwMode="auto">
            <a:xfrm>
              <a:off x="1981200" y="8001000"/>
              <a:ext cx="3489434" cy="33855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0" name="TextBox 20"/>
            <p:cNvSpPr txBox="1">
              <a:spLocks noChangeArrowheads="1"/>
            </p:cNvSpPr>
            <p:nvPr/>
          </p:nvSpPr>
          <p:spPr bwMode="auto">
            <a:xfrm>
              <a:off x="1897117" y="8001000"/>
              <a:ext cx="3657600" cy="338554"/>
            </a:xfrm>
            <a:prstGeom prst="rect">
              <a:avLst/>
            </a:prstGeom>
            <a:noFill/>
            <a:ln w="9525">
              <a:noFill/>
              <a:miter lim="800000"/>
              <a:headEnd/>
              <a:tailEnd/>
            </a:ln>
          </p:spPr>
          <p:txBody>
            <a:bodyPr wrap="square">
              <a:spAutoFit/>
            </a:bodyPr>
            <a:lstStyle/>
            <a:p>
              <a:pPr algn="ctr"/>
              <a:r>
                <a:rPr lang="en-US" sz="1600" b="1" dirty="0"/>
                <a:t>96 hr:  </a:t>
              </a:r>
              <a:r>
                <a:rPr lang="en-US" sz="1600" b="1" u="sng" dirty="0"/>
                <a:t>Without</a:t>
              </a:r>
              <a:r>
                <a:rPr lang="en-US" sz="1600" b="1" dirty="0"/>
                <a:t> </a:t>
              </a:r>
              <a:r>
                <a:rPr lang="en-US" sz="1600" b="1" dirty="0" smtClean="0"/>
                <a:t>HFR (36,000 Km</a:t>
              </a:r>
              <a:r>
                <a:rPr lang="en-US" sz="1600" b="1" baseline="30000" dirty="0" smtClean="0"/>
                <a:t>2</a:t>
              </a:r>
              <a:r>
                <a:rPr lang="en-US" sz="1600" b="1" dirty="0" smtClean="0"/>
                <a:t>)</a:t>
              </a:r>
              <a:endParaRPr lang="en-US" sz="1600" b="1" baseline="30000" dirty="0"/>
            </a:p>
          </p:txBody>
        </p:sp>
      </p:grpSp>
      <p:pic>
        <p:nvPicPr>
          <p:cNvPr id="11" name="Picture 20" descr="sarops hycom.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200" y="2895600"/>
            <a:ext cx="3505200" cy="2209800"/>
          </a:xfrm>
          <a:prstGeom prst="rect">
            <a:avLst/>
          </a:prstGeom>
          <a:noFill/>
          <a:ln w="9525">
            <a:solidFill>
              <a:schemeClr val="tx1"/>
            </a:solidFill>
            <a:miter lim="800000"/>
            <a:headEnd/>
            <a:tailEnd/>
          </a:ln>
        </p:spPr>
      </p:pic>
      <p:grpSp>
        <p:nvGrpSpPr>
          <p:cNvPr id="5" name="Group 4"/>
          <p:cNvGrpSpPr/>
          <p:nvPr/>
        </p:nvGrpSpPr>
        <p:grpSpPr>
          <a:xfrm>
            <a:off x="5767550" y="5369471"/>
            <a:ext cx="3657600" cy="345529"/>
            <a:chOff x="9601200" y="5027379"/>
            <a:chExt cx="3657600" cy="345529"/>
          </a:xfrm>
        </p:grpSpPr>
        <p:sp>
          <p:nvSpPr>
            <p:cNvPr id="15" name="Rectangle 14"/>
            <p:cNvSpPr/>
            <p:nvPr/>
          </p:nvSpPr>
          <p:spPr bwMode="auto">
            <a:xfrm>
              <a:off x="9955923" y="5027379"/>
              <a:ext cx="2948153" cy="34229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2" name="TextBox 20"/>
            <p:cNvSpPr txBox="1">
              <a:spLocks noChangeArrowheads="1"/>
            </p:cNvSpPr>
            <p:nvPr/>
          </p:nvSpPr>
          <p:spPr bwMode="auto">
            <a:xfrm>
              <a:off x="9601200" y="5034354"/>
              <a:ext cx="3657600" cy="338554"/>
            </a:xfrm>
            <a:prstGeom prst="rect">
              <a:avLst/>
            </a:prstGeom>
            <a:noFill/>
            <a:ln w="9525">
              <a:noFill/>
              <a:miter lim="800000"/>
              <a:headEnd/>
              <a:tailEnd/>
            </a:ln>
          </p:spPr>
          <p:txBody>
            <a:bodyPr wrap="square">
              <a:spAutoFit/>
            </a:bodyPr>
            <a:lstStyle/>
            <a:p>
              <a:pPr algn="ctr"/>
              <a:r>
                <a:rPr lang="en-US" sz="1600" b="1" dirty="0"/>
                <a:t>96 hr:  </a:t>
              </a:r>
              <a:r>
                <a:rPr lang="en-US" sz="1600" b="1" u="sng" dirty="0" smtClean="0"/>
                <a:t>With</a:t>
              </a:r>
              <a:r>
                <a:rPr lang="en-US" sz="1600" b="1" dirty="0" smtClean="0"/>
                <a:t> HFR (12,000 Km</a:t>
              </a:r>
              <a:r>
                <a:rPr lang="en-US" sz="1600" b="1" baseline="30000" dirty="0" smtClean="0"/>
                <a:t>2</a:t>
              </a:r>
              <a:r>
                <a:rPr lang="en-US" sz="1600" b="1" dirty="0" smtClean="0"/>
                <a:t>)</a:t>
              </a:r>
              <a:endParaRPr lang="en-US" sz="1600" b="1" baseline="30000" dirty="0"/>
            </a:p>
          </p:txBody>
        </p:sp>
      </p:grpSp>
      <p:sp>
        <p:nvSpPr>
          <p:cNvPr id="2" name="Title 1"/>
          <p:cNvSpPr>
            <a:spLocks noGrp="1"/>
          </p:cNvSpPr>
          <p:nvPr>
            <p:ph type="title"/>
          </p:nvPr>
        </p:nvSpPr>
        <p:spPr/>
        <p:txBody>
          <a:bodyPr/>
          <a:lstStyle/>
          <a:p>
            <a:r>
              <a:rPr lang="en-US" dirty="0" smtClean="0"/>
              <a:t>HF Radars Decreases Search Area</a:t>
            </a:r>
            <a:endParaRPr lang="en-US" dirty="0"/>
          </a:p>
        </p:txBody>
      </p:sp>
      <p:pic>
        <p:nvPicPr>
          <p:cNvPr id="30725" name="Picture 5" descr="1468414560_d638cdb7d2_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05200" y="4976648"/>
            <a:ext cx="2438400" cy="1828800"/>
          </a:xfrm>
          <a:prstGeom prst="rect">
            <a:avLst/>
          </a:prstGeom>
          <a:noFill/>
          <a:ln w="38100">
            <a:solidFill>
              <a:srgbClr val="000000"/>
            </a:solidFill>
            <a:miter lim="800000"/>
            <a:headEnd/>
            <a:tailEnd/>
          </a:ln>
        </p:spPr>
      </p:pic>
    </p:spTree>
    <p:extLst>
      <p:ext uri="{BB962C8B-B14F-4D97-AF65-F5344CB8AC3E}">
        <p14:creationId xmlns:p14="http://schemas.microsoft.com/office/powerpoint/2010/main" val="15381955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map_lar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19600" y="914400"/>
            <a:ext cx="4603675" cy="2994738"/>
          </a:xfrm>
          <a:prstGeom prst="rect">
            <a:avLst/>
          </a:prstGeom>
          <a:noFill/>
          <a:ln>
            <a:solidFill>
              <a:schemeClr val="tx1"/>
            </a:solidFill>
          </a:ln>
        </p:spPr>
      </p:pic>
      <p:sp>
        <p:nvSpPr>
          <p:cNvPr id="136195" name="Text Box 3"/>
          <p:cNvSpPr txBox="1">
            <a:spLocks noChangeArrowheads="1"/>
          </p:cNvSpPr>
          <p:nvPr/>
        </p:nvSpPr>
        <p:spPr bwMode="auto">
          <a:xfrm>
            <a:off x="152400" y="838200"/>
            <a:ext cx="4343400" cy="3170099"/>
          </a:xfrm>
          <a:prstGeom prst="rect">
            <a:avLst/>
          </a:prstGeom>
          <a:noFill/>
          <a:ln w="9525">
            <a:noFill/>
            <a:miter lim="800000"/>
            <a:headEnd/>
            <a:tailEnd/>
          </a:ln>
          <a:effectLst/>
        </p:spPr>
        <p:txBody>
          <a:bodyPr wrap="square">
            <a:spAutoFit/>
          </a:bodyPr>
          <a:lstStyle/>
          <a:p>
            <a:pPr>
              <a:spcAft>
                <a:spcPts val="600"/>
              </a:spcAft>
              <a:buFontTx/>
              <a:buChar char="•"/>
            </a:pPr>
            <a:r>
              <a:rPr lang="en-US" sz="2000" i="0" dirty="0"/>
              <a:t> Inspection of Hyperion Outfall </a:t>
            </a:r>
            <a:r>
              <a:rPr lang="en-US" sz="2000" i="0" dirty="0" smtClean="0"/>
              <a:t>Pipe</a:t>
            </a:r>
          </a:p>
          <a:p>
            <a:pPr>
              <a:spcAft>
                <a:spcPts val="600"/>
              </a:spcAft>
              <a:buFontTx/>
              <a:buChar char="•"/>
            </a:pPr>
            <a:r>
              <a:rPr lang="en-US" sz="2000" i="0" dirty="0" smtClean="0"/>
              <a:t> </a:t>
            </a:r>
            <a:r>
              <a:rPr lang="en-US" sz="2000" dirty="0" smtClean="0"/>
              <a:t>~B</a:t>
            </a:r>
            <a:r>
              <a:rPr lang="en-US" sz="2000" i="0" dirty="0" smtClean="0"/>
              <a:t>illion </a:t>
            </a:r>
            <a:r>
              <a:rPr lang="en-US" sz="2000" i="0" dirty="0"/>
              <a:t>gallons of sewage to be diverted to an in-</a:t>
            </a:r>
            <a:r>
              <a:rPr lang="en-US" sz="2000" i="0" dirty="0" smtClean="0"/>
              <a:t>shore</a:t>
            </a:r>
            <a:r>
              <a:rPr lang="en-US" sz="2000" dirty="0" smtClean="0"/>
              <a:t> outfall</a:t>
            </a:r>
            <a:endParaRPr lang="en-US" sz="2000" i="0" dirty="0" smtClean="0"/>
          </a:p>
          <a:p>
            <a:pPr>
              <a:spcAft>
                <a:spcPts val="600"/>
              </a:spcAft>
              <a:buFontTx/>
              <a:buChar char="•"/>
            </a:pPr>
            <a:r>
              <a:rPr lang="en-US" sz="2000" i="0" dirty="0"/>
              <a:t> Concern</a:t>
            </a:r>
            <a:r>
              <a:rPr lang="en-US" sz="2000" i="0" dirty="0" smtClean="0"/>
              <a:t> </a:t>
            </a:r>
            <a:r>
              <a:rPr lang="en-US" sz="2000" dirty="0" smtClean="0"/>
              <a:t>about</a:t>
            </a:r>
            <a:r>
              <a:rPr lang="en-US" sz="2000" i="0" dirty="0" smtClean="0"/>
              <a:t> </a:t>
            </a:r>
            <a:r>
              <a:rPr lang="en-US" sz="2000" i="0" dirty="0"/>
              <a:t>extent of impact and public health </a:t>
            </a:r>
            <a:r>
              <a:rPr lang="en-US" sz="2000" i="0" dirty="0" smtClean="0"/>
              <a:t>risks</a:t>
            </a:r>
          </a:p>
          <a:p>
            <a:pPr>
              <a:spcAft>
                <a:spcPts val="600"/>
              </a:spcAft>
              <a:buFontTx/>
              <a:buChar char="•"/>
            </a:pPr>
            <a:r>
              <a:rPr lang="en-US" sz="2000" dirty="0" smtClean="0"/>
              <a:t> Offshore and surf zone circulation had to monitored</a:t>
            </a:r>
          </a:p>
          <a:p>
            <a:pPr>
              <a:spcAft>
                <a:spcPts val="600"/>
              </a:spcAft>
              <a:buFontTx/>
              <a:buChar char="•"/>
            </a:pPr>
            <a:r>
              <a:rPr lang="en-US" sz="2000" dirty="0" smtClean="0"/>
              <a:t> Real-time trajectory tool implemented at surfacing outfall </a:t>
            </a:r>
            <a:endParaRPr lang="en-US" sz="2000" i="0" dirty="0"/>
          </a:p>
        </p:txBody>
      </p:sp>
      <p:pic>
        <p:nvPicPr>
          <p:cNvPr id="6" name="Picture 2" descr="hyperion_rtv_latest[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9738" y="4114800"/>
            <a:ext cx="2438400" cy="1950720"/>
          </a:xfrm>
          <a:prstGeom prst="rect">
            <a:avLst/>
          </a:prstGeom>
          <a:noFill/>
        </p:spPr>
      </p:pic>
      <p:pic>
        <p:nvPicPr>
          <p:cNvPr id="7" name="Picture 3" descr="site_100_hsVm"/>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18415" y="4114800"/>
            <a:ext cx="2820785" cy="1967659"/>
          </a:xfrm>
          <a:prstGeom prst="rect">
            <a:avLst/>
          </a:prstGeom>
          <a:noFill/>
          <a:ln>
            <a:solidFill>
              <a:schemeClr val="tx1"/>
            </a:solidFill>
          </a:ln>
        </p:spPr>
      </p:pic>
      <p:pic>
        <p:nvPicPr>
          <p:cNvPr id="8" name="Picture 4" descr="hyp-div-200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20538" y="4114800"/>
            <a:ext cx="2946862" cy="1956901"/>
          </a:xfrm>
          <a:prstGeom prst="rect">
            <a:avLst/>
          </a:prstGeom>
          <a:noFill/>
          <a:ln>
            <a:solidFill>
              <a:schemeClr val="tx1"/>
            </a:solidFill>
          </a:ln>
        </p:spPr>
      </p:pic>
      <p:pic>
        <p:nvPicPr>
          <p:cNvPr id="9" name="Picture 8" descr="sccoos.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8077200" y="984257"/>
            <a:ext cx="862491" cy="844543"/>
          </a:xfrm>
          <a:prstGeom prst="rect">
            <a:avLst/>
          </a:prstGeom>
          <a:noFill/>
          <a:ln w="9525">
            <a:noFill/>
            <a:miter lim="800000"/>
            <a:headEnd/>
            <a:tailEnd/>
          </a:ln>
        </p:spPr>
      </p:pic>
      <p:pic>
        <p:nvPicPr>
          <p:cNvPr id="10" name="Picture 9" descr="sccoos.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590800" y="6248400"/>
            <a:ext cx="551213" cy="539743"/>
          </a:xfrm>
          <a:prstGeom prst="rect">
            <a:avLst/>
          </a:prstGeom>
          <a:noFill/>
          <a:ln w="9525">
            <a:noFill/>
            <a:miter lim="800000"/>
            <a:headEnd/>
            <a:tailEnd/>
          </a:ln>
        </p:spPr>
      </p:pic>
      <p:sp>
        <p:nvSpPr>
          <p:cNvPr id="4" name="Title 3"/>
          <p:cNvSpPr>
            <a:spLocks noGrp="1"/>
          </p:cNvSpPr>
          <p:nvPr>
            <p:ph type="title"/>
          </p:nvPr>
        </p:nvSpPr>
        <p:spPr/>
        <p:txBody>
          <a:bodyPr/>
          <a:lstStyle/>
          <a:p>
            <a:r>
              <a:rPr lang="en-US" smtClean="0"/>
              <a:t>Support for Water Quality Projects</a:t>
            </a:r>
            <a:endParaRPr lang="en-US" dirty="0"/>
          </a:p>
        </p:txBody>
      </p:sp>
    </p:spTree>
    <p:extLst>
      <p:ext uri="{BB962C8B-B14F-4D97-AF65-F5344CB8AC3E}">
        <p14:creationId xmlns:p14="http://schemas.microsoft.com/office/powerpoint/2010/main" val="10641978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9" name="Picture 2" descr="http://ucsdnews.ucsd.edu/graphics/images/2009/04-09MarineLife0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29966" y="4727338"/>
            <a:ext cx="1219200" cy="1462088"/>
          </a:xfrm>
          <a:prstGeom prst="rect">
            <a:avLst/>
          </a:prstGeom>
          <a:noFill/>
          <a:ln w="9525">
            <a:noFill/>
            <a:miter lim="800000"/>
            <a:headEnd/>
            <a:tailEnd/>
          </a:ln>
        </p:spPr>
      </p:pic>
      <p:sp>
        <p:nvSpPr>
          <p:cNvPr id="33795" name="Rectangle 2"/>
          <p:cNvSpPr>
            <a:spLocks noGrp="1" noChangeArrowheads="1"/>
          </p:cNvSpPr>
          <p:nvPr>
            <p:ph type="title" idx="4294967295"/>
          </p:nvPr>
        </p:nvSpPr>
        <p:spPr>
          <a:xfrm>
            <a:off x="157030" y="160673"/>
            <a:ext cx="5927976" cy="914400"/>
          </a:xfrm>
        </p:spPr>
        <p:txBody>
          <a:bodyPr/>
          <a:lstStyle/>
          <a:p>
            <a:pPr eaLnBrk="1" hangingPunct="1"/>
            <a:r>
              <a:rPr lang="en-US" sz="4000" b="1" dirty="0" smtClean="0">
                <a:solidFill>
                  <a:srgbClr val="000000"/>
                </a:solidFill>
              </a:rPr>
              <a:t>SCCOOS Observations</a:t>
            </a:r>
            <a:endParaRPr lang="en-US" sz="4000" b="1" dirty="0" smtClean="0"/>
          </a:p>
        </p:txBody>
      </p:sp>
      <p:pic>
        <p:nvPicPr>
          <p:cNvPr id="3379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37151" y="4344927"/>
            <a:ext cx="2362200" cy="1406525"/>
          </a:xfrm>
          <a:prstGeom prst="rect">
            <a:avLst/>
          </a:prstGeom>
          <a:noFill/>
          <a:ln w="9525">
            <a:noFill/>
            <a:miter lim="800000"/>
            <a:headEnd/>
            <a:tailEnd/>
          </a:ln>
        </p:spPr>
      </p:pic>
      <p:pic>
        <p:nvPicPr>
          <p:cNvPr id="33798" name="Picture 7" descr="http://adcp.ucsd.edu/calcofi/images/calcofi_logo.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59037" y="5614003"/>
            <a:ext cx="1143000" cy="1123950"/>
          </a:xfrm>
          <a:prstGeom prst="rect">
            <a:avLst/>
          </a:prstGeom>
          <a:noFill/>
          <a:ln w="9525">
            <a:noFill/>
            <a:miter lim="800000"/>
            <a:headEnd/>
            <a:tailEnd/>
          </a:ln>
        </p:spPr>
      </p:pic>
      <p:pic>
        <p:nvPicPr>
          <p:cNvPr id="33801" name="Picture 3"/>
          <p:cNvPicPr>
            <a:picLocks noChangeAspect="1" noChangeArrowheads="1"/>
          </p:cNvPicPr>
          <p:nvPr/>
        </p:nvPicPr>
        <p:blipFill>
          <a:blip r:embed="rId6" cstate="print"/>
          <a:srcRect/>
          <a:stretch>
            <a:fillRect/>
          </a:stretch>
        </p:blipFill>
        <p:spPr bwMode="auto">
          <a:xfrm>
            <a:off x="5333200" y="4246707"/>
            <a:ext cx="1371600" cy="1641475"/>
          </a:xfrm>
          <a:prstGeom prst="rect">
            <a:avLst/>
          </a:prstGeom>
          <a:noFill/>
          <a:ln w="9525">
            <a:noFill/>
            <a:miter lim="800000"/>
            <a:headEnd/>
            <a:tailEnd/>
          </a:ln>
        </p:spPr>
      </p:pic>
      <p:pic>
        <p:nvPicPr>
          <p:cNvPr id="33802" name="Picture 15" descr="http://sccoos.org/projects/2012OA/images/gliders.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1395" y="5257800"/>
            <a:ext cx="2060159" cy="1343582"/>
          </a:xfrm>
          <a:prstGeom prst="rect">
            <a:avLst/>
          </a:prstGeom>
          <a:noFill/>
          <a:ln w="9525">
            <a:noFill/>
            <a:miter lim="800000"/>
            <a:headEnd/>
            <a:tailEnd/>
          </a:ln>
        </p:spPr>
      </p:pic>
      <p:pic>
        <p:nvPicPr>
          <p:cNvPr id="33804"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34285" y="2227585"/>
            <a:ext cx="1524000" cy="2201863"/>
          </a:xfrm>
          <a:prstGeom prst="rect">
            <a:avLst/>
          </a:prstGeom>
          <a:noFill/>
          <a:ln w="9525">
            <a:noFill/>
            <a:miter lim="800000"/>
            <a:headEnd/>
            <a:tailEnd/>
          </a:ln>
        </p:spPr>
      </p:pic>
      <p:sp>
        <p:nvSpPr>
          <p:cNvPr id="19" name="Rectangle 3"/>
          <p:cNvSpPr txBox="1">
            <a:spLocks noChangeArrowheads="1"/>
          </p:cNvSpPr>
          <p:nvPr/>
        </p:nvSpPr>
        <p:spPr bwMode="auto">
          <a:xfrm>
            <a:off x="135306" y="1143000"/>
            <a:ext cx="7256093" cy="3076657"/>
          </a:xfrm>
          <a:prstGeom prst="rect">
            <a:avLst/>
          </a:prstGeom>
          <a:solidFill>
            <a:schemeClr val="accent1">
              <a:alpha val="65881"/>
            </a:schemeClr>
          </a:solidFill>
          <a:ln w="38100">
            <a:solidFill>
              <a:schemeClr val="accent3">
                <a:lumMod val="75000"/>
              </a:schemeClr>
            </a:solidFill>
            <a:miter lim="800000"/>
            <a:headEnd/>
            <a:tailEnd/>
          </a:ln>
        </p:spPr>
        <p:txBody>
          <a:bodyPr/>
          <a:lstStyle/>
          <a:p>
            <a:pPr marL="342900" indent="-342900" fontAlgn="auto">
              <a:spcBef>
                <a:spcPct val="20000"/>
              </a:spcBef>
              <a:spcAft>
                <a:spcPts val="0"/>
              </a:spcAft>
              <a:defRPr/>
            </a:pPr>
            <a:r>
              <a:rPr lang="en-US" dirty="0">
                <a:solidFill>
                  <a:srgbClr val="262626"/>
                </a:solidFill>
                <a:latin typeface="Arial"/>
              </a:rPr>
              <a:t>Observational assets include:</a:t>
            </a:r>
          </a:p>
          <a:p>
            <a:pPr marL="342900" indent="-342900" fontAlgn="auto">
              <a:spcBef>
                <a:spcPct val="20000"/>
              </a:spcBef>
              <a:spcAft>
                <a:spcPts val="0"/>
              </a:spcAft>
              <a:buFontTx/>
              <a:buChar char="•"/>
              <a:defRPr/>
            </a:pPr>
            <a:r>
              <a:rPr lang="en-US" dirty="0">
                <a:solidFill>
                  <a:srgbClr val="262626"/>
                </a:solidFill>
                <a:latin typeface="Arial"/>
              </a:rPr>
              <a:t>Shore stations</a:t>
            </a:r>
          </a:p>
          <a:p>
            <a:pPr marL="342900" indent="-342900" fontAlgn="auto">
              <a:spcBef>
                <a:spcPct val="20000"/>
              </a:spcBef>
              <a:spcAft>
                <a:spcPts val="0"/>
              </a:spcAft>
              <a:buFontTx/>
              <a:buChar char="•"/>
              <a:defRPr/>
            </a:pPr>
            <a:r>
              <a:rPr lang="en-US" dirty="0">
                <a:solidFill>
                  <a:srgbClr val="262626"/>
                </a:solidFill>
                <a:latin typeface="Arial"/>
              </a:rPr>
              <a:t>Gliders</a:t>
            </a:r>
          </a:p>
          <a:p>
            <a:pPr marL="342900" indent="-342900" fontAlgn="auto">
              <a:spcBef>
                <a:spcPct val="20000"/>
              </a:spcBef>
              <a:spcAft>
                <a:spcPts val="0"/>
              </a:spcAft>
              <a:buFontTx/>
              <a:buChar char="•"/>
              <a:defRPr/>
            </a:pPr>
            <a:r>
              <a:rPr lang="en-US" dirty="0" smtClean="0">
                <a:solidFill>
                  <a:srgbClr val="262626"/>
                </a:solidFill>
                <a:latin typeface="Arial"/>
              </a:rPr>
              <a:t>High </a:t>
            </a:r>
            <a:r>
              <a:rPr lang="en-US" dirty="0">
                <a:solidFill>
                  <a:srgbClr val="262626"/>
                </a:solidFill>
                <a:latin typeface="Arial"/>
              </a:rPr>
              <a:t>F</a:t>
            </a:r>
            <a:r>
              <a:rPr lang="en-US" dirty="0" smtClean="0">
                <a:solidFill>
                  <a:srgbClr val="262626"/>
                </a:solidFill>
                <a:latin typeface="Arial"/>
              </a:rPr>
              <a:t>requency </a:t>
            </a:r>
            <a:r>
              <a:rPr lang="en-US" dirty="0">
                <a:solidFill>
                  <a:srgbClr val="262626"/>
                </a:solidFill>
                <a:latin typeface="Arial"/>
              </a:rPr>
              <a:t>R</a:t>
            </a:r>
            <a:r>
              <a:rPr lang="en-US" dirty="0" smtClean="0">
                <a:solidFill>
                  <a:srgbClr val="262626"/>
                </a:solidFill>
                <a:latin typeface="Arial"/>
              </a:rPr>
              <a:t>adar Derived Surface Currents</a:t>
            </a:r>
            <a:endParaRPr lang="en-US" dirty="0">
              <a:solidFill>
                <a:srgbClr val="262626"/>
              </a:solidFill>
              <a:latin typeface="Arial"/>
            </a:endParaRPr>
          </a:p>
          <a:p>
            <a:pPr marL="342900" indent="-342900" fontAlgn="auto">
              <a:spcBef>
                <a:spcPct val="20000"/>
              </a:spcBef>
              <a:spcAft>
                <a:spcPts val="0"/>
              </a:spcAft>
              <a:buFontTx/>
              <a:buChar char="•"/>
              <a:defRPr/>
            </a:pPr>
            <a:r>
              <a:rPr lang="en-US" dirty="0">
                <a:solidFill>
                  <a:srgbClr val="262626"/>
                </a:solidFill>
                <a:latin typeface="Arial"/>
              </a:rPr>
              <a:t>Ship-based </a:t>
            </a:r>
            <a:r>
              <a:rPr lang="en-US" dirty="0" smtClean="0">
                <a:solidFill>
                  <a:srgbClr val="262626"/>
                </a:solidFill>
                <a:latin typeface="Arial"/>
              </a:rPr>
              <a:t>surveys</a:t>
            </a:r>
          </a:p>
          <a:p>
            <a:pPr marL="342900" indent="-342900" fontAlgn="auto">
              <a:spcBef>
                <a:spcPct val="20000"/>
              </a:spcBef>
              <a:spcAft>
                <a:spcPts val="0"/>
              </a:spcAft>
              <a:buFontTx/>
              <a:buChar char="•"/>
              <a:defRPr/>
            </a:pPr>
            <a:r>
              <a:rPr lang="en-US" dirty="0" smtClean="0">
                <a:solidFill>
                  <a:srgbClr val="262626"/>
                </a:solidFill>
                <a:latin typeface="Arial"/>
              </a:rPr>
              <a:t>Models</a:t>
            </a:r>
          </a:p>
          <a:p>
            <a:pPr marL="342900" indent="-342900" fontAlgn="auto">
              <a:spcBef>
                <a:spcPct val="20000"/>
              </a:spcBef>
              <a:spcAft>
                <a:spcPts val="0"/>
              </a:spcAft>
              <a:buFontTx/>
              <a:buChar char="•"/>
              <a:defRPr/>
            </a:pPr>
            <a:r>
              <a:rPr lang="en-US" dirty="0" smtClean="0">
                <a:solidFill>
                  <a:srgbClr val="262626"/>
                </a:solidFill>
                <a:latin typeface="Arial"/>
              </a:rPr>
              <a:t>Harmful Algal Bloom Monitoring Program</a:t>
            </a:r>
          </a:p>
        </p:txBody>
      </p:sp>
      <p:sp>
        <p:nvSpPr>
          <p:cNvPr id="23" name="TextBox 22"/>
          <p:cNvSpPr txBox="1"/>
          <p:nvPr/>
        </p:nvSpPr>
        <p:spPr>
          <a:xfrm>
            <a:off x="914400" y="4962649"/>
            <a:ext cx="914400" cy="369888"/>
          </a:xfrm>
          <a:prstGeom prst="rect">
            <a:avLst/>
          </a:prstGeom>
          <a:solidFill>
            <a:schemeClr val="accent3"/>
          </a:solidFill>
          <a:ln w="12700">
            <a:solidFill>
              <a:srgbClr val="FF0000"/>
            </a:solidFill>
          </a:ln>
        </p:spPr>
        <p:txBody>
          <a:bodyPr>
            <a:spAutoFit/>
          </a:bodyPr>
          <a:lstStyle/>
          <a:p>
            <a:pPr algn="r" fontAlgn="auto">
              <a:spcBef>
                <a:spcPts val="0"/>
              </a:spcBef>
              <a:spcAft>
                <a:spcPts val="0"/>
              </a:spcAft>
              <a:defRPr/>
            </a:pPr>
            <a:r>
              <a:rPr lang="en-US" sz="1800" dirty="0">
                <a:solidFill>
                  <a:srgbClr val="000000"/>
                </a:solidFill>
                <a:latin typeface="Arial"/>
                <a:hlinkClick r:id="rId9"/>
              </a:rPr>
              <a:t>Gliders</a:t>
            </a:r>
            <a:endParaRPr lang="en-US" sz="1800" dirty="0">
              <a:solidFill>
                <a:srgbClr val="000000"/>
              </a:solidFill>
              <a:latin typeface="Arial"/>
            </a:endParaRPr>
          </a:p>
        </p:txBody>
      </p:sp>
      <p:sp>
        <p:nvSpPr>
          <p:cNvPr id="24" name="TextBox 23"/>
          <p:cNvSpPr txBox="1"/>
          <p:nvPr/>
        </p:nvSpPr>
        <p:spPr>
          <a:xfrm>
            <a:off x="5599900" y="5932825"/>
            <a:ext cx="838200" cy="369888"/>
          </a:xfrm>
          <a:prstGeom prst="rect">
            <a:avLst/>
          </a:prstGeom>
          <a:solidFill>
            <a:schemeClr val="accent3"/>
          </a:solidFill>
          <a:ln w="12700">
            <a:solidFill>
              <a:srgbClr val="FF0000"/>
            </a:solidFill>
          </a:ln>
        </p:spPr>
        <p:txBody>
          <a:bodyPr>
            <a:spAutoFit/>
          </a:bodyPr>
          <a:lstStyle/>
          <a:p>
            <a:pPr algn="r" fontAlgn="auto">
              <a:spcBef>
                <a:spcPts val="0"/>
              </a:spcBef>
              <a:spcAft>
                <a:spcPts val="0"/>
              </a:spcAft>
              <a:defRPr/>
            </a:pPr>
            <a:r>
              <a:rPr lang="en-US" sz="1800" dirty="0">
                <a:solidFill>
                  <a:srgbClr val="808080">
                    <a:lumMod val="50000"/>
                  </a:srgbClr>
                </a:solidFill>
                <a:latin typeface="Arial"/>
                <a:hlinkClick r:id="rId10"/>
              </a:rPr>
              <a:t>HABs</a:t>
            </a:r>
            <a:endParaRPr lang="en-US" sz="1800" dirty="0">
              <a:solidFill>
                <a:srgbClr val="808080">
                  <a:lumMod val="50000"/>
                </a:srgbClr>
              </a:solidFill>
              <a:latin typeface="Arial"/>
            </a:endParaRPr>
          </a:p>
        </p:txBody>
      </p:sp>
      <p:sp>
        <p:nvSpPr>
          <p:cNvPr id="25" name="TextBox 24"/>
          <p:cNvSpPr txBox="1"/>
          <p:nvPr/>
        </p:nvSpPr>
        <p:spPr>
          <a:xfrm>
            <a:off x="4205154" y="6208654"/>
            <a:ext cx="990600" cy="369888"/>
          </a:xfrm>
          <a:prstGeom prst="rect">
            <a:avLst/>
          </a:prstGeom>
          <a:solidFill>
            <a:schemeClr val="accent3"/>
          </a:solidFill>
          <a:ln w="12700">
            <a:solidFill>
              <a:srgbClr val="FF0000"/>
            </a:solidFill>
          </a:ln>
        </p:spPr>
        <p:txBody>
          <a:bodyPr>
            <a:spAutoFit/>
          </a:bodyPr>
          <a:lstStyle/>
          <a:p>
            <a:pPr algn="r" fontAlgn="auto">
              <a:spcBef>
                <a:spcPts val="0"/>
              </a:spcBef>
              <a:spcAft>
                <a:spcPts val="0"/>
              </a:spcAft>
              <a:defRPr/>
            </a:pPr>
            <a:r>
              <a:rPr lang="en-US" sz="1800" dirty="0">
                <a:solidFill>
                  <a:srgbClr val="808080">
                    <a:lumMod val="50000"/>
                  </a:srgbClr>
                </a:solidFill>
                <a:latin typeface="Arial"/>
                <a:hlinkClick r:id="rId11"/>
              </a:rPr>
              <a:t>Cruises</a:t>
            </a:r>
            <a:endParaRPr lang="en-US" sz="1800" dirty="0">
              <a:solidFill>
                <a:srgbClr val="808080">
                  <a:lumMod val="50000"/>
                </a:srgbClr>
              </a:solidFill>
              <a:latin typeface="Arial"/>
            </a:endParaRPr>
          </a:p>
        </p:txBody>
      </p:sp>
      <p:sp>
        <p:nvSpPr>
          <p:cNvPr id="26" name="TextBox 25"/>
          <p:cNvSpPr txBox="1"/>
          <p:nvPr/>
        </p:nvSpPr>
        <p:spPr>
          <a:xfrm>
            <a:off x="8196285" y="2778918"/>
            <a:ext cx="685800" cy="369888"/>
          </a:xfrm>
          <a:prstGeom prst="rect">
            <a:avLst/>
          </a:prstGeom>
          <a:solidFill>
            <a:schemeClr val="accent3"/>
          </a:solidFill>
          <a:ln w="12700">
            <a:solidFill>
              <a:srgbClr val="FF0000"/>
            </a:solidFill>
          </a:ln>
        </p:spPr>
        <p:txBody>
          <a:bodyPr>
            <a:spAutoFit/>
          </a:bodyPr>
          <a:lstStyle/>
          <a:p>
            <a:pPr algn="r" fontAlgn="auto">
              <a:spcBef>
                <a:spcPts val="0"/>
              </a:spcBef>
              <a:spcAft>
                <a:spcPts val="0"/>
              </a:spcAft>
              <a:defRPr/>
            </a:pPr>
            <a:r>
              <a:rPr lang="en-US" sz="1800" dirty="0">
                <a:solidFill>
                  <a:srgbClr val="808080">
                    <a:lumMod val="50000"/>
                  </a:srgbClr>
                </a:solidFill>
                <a:latin typeface="Arial"/>
                <a:hlinkClick r:id="rId12"/>
              </a:rPr>
              <a:t>HFR</a:t>
            </a:r>
            <a:endParaRPr lang="en-US" sz="1800" dirty="0">
              <a:solidFill>
                <a:srgbClr val="808080">
                  <a:lumMod val="50000"/>
                </a:srgbClr>
              </a:solidFill>
              <a:latin typeface="Arial"/>
            </a:endParaRPr>
          </a:p>
        </p:txBody>
      </p:sp>
      <p:pic>
        <p:nvPicPr>
          <p:cNvPr id="1026" name="Picture 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769800" y="4418938"/>
            <a:ext cx="2162444" cy="2350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7904327" y="5211014"/>
            <a:ext cx="983013" cy="369332"/>
          </a:xfrm>
          <a:prstGeom prst="rect">
            <a:avLst/>
          </a:prstGeom>
          <a:solidFill>
            <a:schemeClr val="accent3"/>
          </a:solidFill>
          <a:ln w="12700">
            <a:solidFill>
              <a:srgbClr val="FF0000"/>
            </a:solidFill>
          </a:ln>
        </p:spPr>
        <p:txBody>
          <a:bodyPr wrap="square">
            <a:spAutoFit/>
          </a:bodyPr>
          <a:lstStyle/>
          <a:p>
            <a:pPr algn="r" fontAlgn="auto">
              <a:spcBef>
                <a:spcPts val="0"/>
              </a:spcBef>
              <a:spcAft>
                <a:spcPts val="0"/>
              </a:spcAft>
              <a:defRPr/>
            </a:pPr>
            <a:r>
              <a:rPr lang="en-US" sz="1800" dirty="0" smtClean="0">
                <a:solidFill>
                  <a:srgbClr val="808080">
                    <a:lumMod val="50000"/>
                  </a:srgbClr>
                </a:solidFill>
                <a:latin typeface="Arial"/>
                <a:hlinkClick r:id="rId14"/>
              </a:rPr>
              <a:t>Models</a:t>
            </a:r>
            <a:endParaRPr lang="en-US" sz="1800" dirty="0">
              <a:solidFill>
                <a:srgbClr val="808080">
                  <a:lumMod val="50000"/>
                </a:srgbClr>
              </a:solidFill>
              <a:latin typeface="Arial"/>
            </a:endParaRPr>
          </a:p>
        </p:txBody>
      </p:sp>
      <p:pic>
        <p:nvPicPr>
          <p:cNvPr id="4" name="Picture 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809123" y="958461"/>
            <a:ext cx="2400300" cy="1257300"/>
          </a:xfrm>
          <a:prstGeom prst="rect">
            <a:avLst/>
          </a:prstGeom>
        </p:spPr>
      </p:pic>
      <p:sp>
        <p:nvSpPr>
          <p:cNvPr id="20" name="TextBox 19"/>
          <p:cNvSpPr txBox="1"/>
          <p:nvPr/>
        </p:nvSpPr>
        <p:spPr>
          <a:xfrm>
            <a:off x="5923178" y="1066800"/>
            <a:ext cx="1693244" cy="369332"/>
          </a:xfrm>
          <a:prstGeom prst="rect">
            <a:avLst/>
          </a:prstGeom>
          <a:solidFill>
            <a:schemeClr val="accent3"/>
          </a:solidFill>
          <a:ln w="12700">
            <a:solidFill>
              <a:srgbClr val="FF0000"/>
            </a:solidFill>
          </a:ln>
        </p:spPr>
        <p:txBody>
          <a:bodyPr wrap="square">
            <a:spAutoFit/>
          </a:bodyPr>
          <a:lstStyle/>
          <a:p>
            <a:pPr algn="r" fontAlgn="auto">
              <a:spcBef>
                <a:spcPts val="0"/>
              </a:spcBef>
              <a:spcAft>
                <a:spcPts val="0"/>
              </a:spcAft>
              <a:defRPr/>
            </a:pPr>
            <a:r>
              <a:rPr lang="en-US" sz="1800" dirty="0" smtClean="0">
                <a:solidFill>
                  <a:srgbClr val="000000"/>
                </a:solidFill>
                <a:latin typeface="Arial"/>
                <a:hlinkClick r:id="rId16"/>
              </a:rPr>
              <a:t>Shore Stations</a:t>
            </a:r>
            <a:endParaRPr lang="en-US" sz="1800" dirty="0">
              <a:solidFill>
                <a:srgbClr val="000000"/>
              </a:solidFill>
              <a:latin typeface="Arial"/>
            </a:endParaRPr>
          </a:p>
        </p:txBody>
      </p:sp>
    </p:spTree>
    <p:extLst>
      <p:ext uri="{BB962C8B-B14F-4D97-AF65-F5344CB8AC3E}">
        <p14:creationId xmlns:p14="http://schemas.microsoft.com/office/powerpoint/2010/main" val="3174817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9" name="Text Box 5"/>
          <p:cNvSpPr txBox="1">
            <a:spLocks noChangeArrowheads="1"/>
          </p:cNvSpPr>
          <p:nvPr/>
        </p:nvSpPr>
        <p:spPr bwMode="auto">
          <a:xfrm>
            <a:off x="579835" y="152400"/>
            <a:ext cx="7930376" cy="646331"/>
          </a:xfrm>
          <a:prstGeom prst="rect">
            <a:avLst/>
          </a:prstGeom>
          <a:noFill/>
          <a:ln w="9525">
            <a:solidFill>
              <a:srgbClr val="FFFF00"/>
            </a:solidFill>
            <a:miter lim="800000"/>
            <a:headEnd/>
            <a:tailEnd/>
          </a:ln>
        </p:spPr>
        <p:txBody>
          <a:bodyPr wrap="none">
            <a:spAutoFit/>
          </a:bodyPr>
          <a:lstStyle/>
          <a:p>
            <a:pPr algn="ctr" fontAlgn="auto">
              <a:spcBef>
                <a:spcPts val="0"/>
              </a:spcBef>
              <a:spcAft>
                <a:spcPts val="0"/>
              </a:spcAft>
              <a:defRPr/>
            </a:pPr>
            <a:r>
              <a:rPr lang="en-US" sz="3600" dirty="0" smtClean="0">
                <a:solidFill>
                  <a:prstClr val="white"/>
                </a:solidFill>
                <a:effectLst>
                  <a:outerShdw blurRad="38100" dist="38100" dir="2700000" algn="tl">
                    <a:srgbClr val="000000"/>
                  </a:outerShdw>
                </a:effectLst>
                <a:latin typeface="Arial"/>
              </a:rPr>
              <a:t>ECONOMICS – Commercial Shipping</a:t>
            </a:r>
            <a:endParaRPr lang="en-US" sz="3200" dirty="0">
              <a:solidFill>
                <a:prstClr val="white"/>
              </a:solidFill>
              <a:effectLst>
                <a:outerShdw blurRad="38100" dist="38100" dir="2700000" algn="tl">
                  <a:srgbClr val="000000"/>
                </a:outerShdw>
              </a:effectLst>
              <a:latin typeface="Tahoma" pitchFamily="34" charset="0"/>
            </a:endParaRPr>
          </a:p>
        </p:txBody>
      </p:sp>
      <p:sp>
        <p:nvSpPr>
          <p:cNvPr id="10243" name="Text Box 7"/>
          <p:cNvSpPr txBox="1">
            <a:spLocks noChangeArrowheads="1"/>
          </p:cNvSpPr>
          <p:nvPr/>
        </p:nvSpPr>
        <p:spPr bwMode="auto">
          <a:xfrm>
            <a:off x="5562600" y="1408113"/>
            <a:ext cx="3455166" cy="1846659"/>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2000" dirty="0">
                <a:solidFill>
                  <a:prstClr val="white"/>
                </a:solidFill>
                <a:latin typeface="Tahoma" pitchFamily="34" charset="0"/>
              </a:rPr>
              <a:t>CDIP </a:t>
            </a:r>
            <a:r>
              <a:rPr lang="en-US" sz="2000" dirty="0" smtClean="0">
                <a:solidFill>
                  <a:prstClr val="white"/>
                </a:solidFill>
                <a:latin typeface="Tahoma" pitchFamily="34" charset="0"/>
              </a:rPr>
              <a:t>provides </a:t>
            </a:r>
            <a:r>
              <a:rPr lang="en-US" sz="2000" dirty="0">
                <a:solidFill>
                  <a:prstClr val="white"/>
                </a:solidFill>
                <a:latin typeface="Tahoma" pitchFamily="34" charset="0"/>
              </a:rPr>
              <a:t>wave </a:t>
            </a:r>
            <a:r>
              <a:rPr lang="en-US" sz="2000" dirty="0" smtClean="0">
                <a:solidFill>
                  <a:prstClr val="white"/>
                </a:solidFill>
                <a:latin typeface="Tahoma" pitchFamily="34" charset="0"/>
              </a:rPr>
              <a:t>observations, </a:t>
            </a:r>
            <a:r>
              <a:rPr lang="en-US" sz="2000" dirty="0" err="1" smtClean="0">
                <a:solidFill>
                  <a:prstClr val="white"/>
                </a:solidFill>
                <a:latin typeface="Tahoma" pitchFamily="34" charset="0"/>
              </a:rPr>
              <a:t>nowcasts</a:t>
            </a:r>
            <a:r>
              <a:rPr lang="en-US" sz="2000" dirty="0" smtClean="0">
                <a:solidFill>
                  <a:prstClr val="white"/>
                </a:solidFill>
                <a:latin typeface="Tahoma" pitchFamily="34" charset="0"/>
              </a:rPr>
              <a:t>, </a:t>
            </a:r>
            <a:r>
              <a:rPr lang="en-US" sz="2000" dirty="0">
                <a:solidFill>
                  <a:prstClr val="white"/>
                </a:solidFill>
                <a:latin typeface="Tahoma" pitchFamily="34" charset="0"/>
              </a:rPr>
              <a:t>and forecasts. </a:t>
            </a:r>
          </a:p>
          <a:p>
            <a:pPr fontAlgn="auto">
              <a:spcBef>
                <a:spcPts val="0"/>
              </a:spcBef>
              <a:spcAft>
                <a:spcPts val="0"/>
              </a:spcAft>
              <a:defRPr/>
            </a:pPr>
            <a:endParaRPr lang="en-US" sz="1400" dirty="0">
              <a:solidFill>
                <a:prstClr val="white"/>
              </a:solidFill>
              <a:latin typeface="Tahoma" pitchFamily="34" charset="0"/>
            </a:endParaRPr>
          </a:p>
          <a:p>
            <a:pPr fontAlgn="auto">
              <a:spcBef>
                <a:spcPts val="0"/>
              </a:spcBef>
              <a:spcAft>
                <a:spcPts val="0"/>
              </a:spcAft>
              <a:defRPr/>
            </a:pPr>
            <a:r>
              <a:rPr lang="en-US" sz="2000" dirty="0" smtClean="0">
                <a:solidFill>
                  <a:prstClr val="white"/>
                </a:solidFill>
                <a:latin typeface="Tahoma" pitchFamily="34" charset="0"/>
              </a:rPr>
              <a:t>SCCOOS provides </a:t>
            </a:r>
            <a:r>
              <a:rPr lang="en-US" sz="2000" dirty="0">
                <a:solidFill>
                  <a:prstClr val="white"/>
                </a:solidFill>
                <a:latin typeface="Tahoma" pitchFamily="34" charset="0"/>
              </a:rPr>
              <a:t>HF Radar </a:t>
            </a:r>
            <a:endParaRPr lang="en-US" sz="2000" dirty="0" smtClean="0">
              <a:solidFill>
                <a:prstClr val="white"/>
              </a:solidFill>
              <a:latin typeface="Tahoma" pitchFamily="34" charset="0"/>
            </a:endParaRPr>
          </a:p>
          <a:p>
            <a:pPr fontAlgn="auto">
              <a:spcBef>
                <a:spcPts val="0"/>
              </a:spcBef>
              <a:spcAft>
                <a:spcPts val="0"/>
              </a:spcAft>
              <a:defRPr/>
            </a:pPr>
            <a:r>
              <a:rPr lang="en-US" sz="2000" dirty="0" smtClean="0">
                <a:solidFill>
                  <a:prstClr val="white"/>
                </a:solidFill>
                <a:latin typeface="Tahoma" pitchFamily="34" charset="0"/>
              </a:rPr>
              <a:t>surface </a:t>
            </a:r>
            <a:r>
              <a:rPr lang="en-US" sz="2000" dirty="0">
                <a:solidFill>
                  <a:prstClr val="white"/>
                </a:solidFill>
                <a:latin typeface="Tahoma" pitchFamily="34" charset="0"/>
              </a:rPr>
              <a:t>currents</a:t>
            </a:r>
            <a:r>
              <a:rPr lang="en-US" sz="2000" i="1" dirty="0">
                <a:solidFill>
                  <a:prstClr val="black"/>
                </a:solidFill>
                <a:effectLst>
                  <a:outerShdw blurRad="38100" dist="38100" dir="2700000" algn="tl">
                    <a:srgbClr val="000000"/>
                  </a:outerShdw>
                </a:effectLst>
                <a:latin typeface="Tahoma" pitchFamily="34" charset="0"/>
              </a:rPr>
              <a:t> </a:t>
            </a:r>
          </a:p>
        </p:txBody>
      </p:sp>
      <p:pic>
        <p:nvPicPr>
          <p:cNvPr id="6148" name="Picture 9" descr="C:\Documents and Settings\jot\Desktop\IOOS_bann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4517" y="6053795"/>
            <a:ext cx="3200400" cy="403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9" descr="C:\Documents and Settings\cdip_admin.JOTLAPTOP\Desktop\bright2.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05200" y="6053795"/>
            <a:ext cx="771525" cy="574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0" name="Picture 1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0283" y="1066800"/>
            <a:ext cx="5231552" cy="480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51" name="Text Box 16"/>
          <p:cNvSpPr txBox="1">
            <a:spLocks noChangeArrowheads="1"/>
          </p:cNvSpPr>
          <p:nvPr/>
        </p:nvSpPr>
        <p:spPr bwMode="auto">
          <a:xfrm>
            <a:off x="6765925" y="1408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0"/>
              </a:spcBef>
              <a:spcAft>
                <a:spcPts val="0"/>
              </a:spcAft>
            </a:pPr>
            <a:endParaRPr lang="en-US" altLang="en-US" sz="1800">
              <a:solidFill>
                <a:prstClr val="white"/>
              </a:solidFill>
            </a:endParaRPr>
          </a:p>
        </p:txBody>
      </p:sp>
      <p:sp>
        <p:nvSpPr>
          <p:cNvPr id="6152" name="Text Box 20"/>
          <p:cNvSpPr txBox="1">
            <a:spLocks noChangeArrowheads="1"/>
          </p:cNvSpPr>
          <p:nvPr/>
        </p:nvSpPr>
        <p:spPr bwMode="auto">
          <a:xfrm>
            <a:off x="6156325" y="3008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0"/>
              </a:spcBef>
              <a:spcAft>
                <a:spcPts val="0"/>
              </a:spcAft>
            </a:pPr>
            <a:endParaRPr lang="en-US" altLang="en-US" sz="1800">
              <a:solidFill>
                <a:prstClr val="white"/>
              </a:solidFill>
            </a:endParaRPr>
          </a:p>
        </p:txBody>
      </p:sp>
      <p:sp>
        <p:nvSpPr>
          <p:cNvPr id="6153" name="Text Box 8"/>
          <p:cNvSpPr txBox="1">
            <a:spLocks noChangeArrowheads="1"/>
          </p:cNvSpPr>
          <p:nvPr/>
        </p:nvSpPr>
        <p:spPr bwMode="auto">
          <a:xfrm>
            <a:off x="5951144" y="3726543"/>
            <a:ext cx="2964256" cy="2862322"/>
          </a:xfrm>
          <a:prstGeom prst="rect">
            <a:avLst/>
          </a:prstGeom>
          <a:solidFill>
            <a:srgbClr val="0099CC"/>
          </a:solidFill>
          <a:ln w="9525">
            <a:solidFill>
              <a:srgbClr val="FFFF00"/>
            </a:solidFill>
            <a:miter lim="800000"/>
            <a:headEnd/>
            <a:tailEnd/>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altLang="en-US" sz="2000" b="1" i="1" dirty="0">
                <a:solidFill>
                  <a:prstClr val="white"/>
                </a:solidFill>
              </a:rPr>
              <a:t>USACE - LAD</a:t>
            </a:r>
          </a:p>
          <a:p>
            <a:pPr algn="ctr" fontAlgn="auto">
              <a:spcBef>
                <a:spcPts val="0"/>
              </a:spcBef>
              <a:spcAft>
                <a:spcPts val="0"/>
              </a:spcAft>
            </a:pPr>
            <a:r>
              <a:rPr lang="en-US" altLang="en-US" sz="2000" b="1" i="1" dirty="0">
                <a:solidFill>
                  <a:prstClr val="white"/>
                </a:solidFill>
              </a:rPr>
              <a:t>Catalina Express</a:t>
            </a:r>
          </a:p>
          <a:p>
            <a:pPr algn="ctr" fontAlgn="auto">
              <a:spcBef>
                <a:spcPts val="0"/>
              </a:spcBef>
              <a:spcAft>
                <a:spcPts val="0"/>
              </a:spcAft>
            </a:pPr>
            <a:r>
              <a:rPr lang="en-US" altLang="en-US" sz="2000" b="1" i="1" dirty="0">
                <a:solidFill>
                  <a:prstClr val="white"/>
                </a:solidFill>
              </a:rPr>
              <a:t>Los Angeles Bar Pilots</a:t>
            </a:r>
          </a:p>
          <a:p>
            <a:pPr algn="ctr" fontAlgn="auto">
              <a:spcBef>
                <a:spcPts val="0"/>
              </a:spcBef>
              <a:spcAft>
                <a:spcPts val="0"/>
              </a:spcAft>
            </a:pPr>
            <a:r>
              <a:rPr lang="en-US" altLang="en-US" sz="2000" b="1" i="1" dirty="0">
                <a:solidFill>
                  <a:prstClr val="white"/>
                </a:solidFill>
              </a:rPr>
              <a:t>Long Beach Bar Pilots</a:t>
            </a:r>
          </a:p>
          <a:p>
            <a:pPr algn="ctr" fontAlgn="auto">
              <a:spcBef>
                <a:spcPts val="0"/>
              </a:spcBef>
              <a:spcAft>
                <a:spcPts val="0"/>
              </a:spcAft>
            </a:pPr>
            <a:r>
              <a:rPr lang="en-US" altLang="en-US" sz="2000" b="1" i="1" dirty="0">
                <a:solidFill>
                  <a:prstClr val="white"/>
                </a:solidFill>
              </a:rPr>
              <a:t>NOAA - Navigation</a:t>
            </a:r>
          </a:p>
          <a:p>
            <a:pPr algn="ctr" fontAlgn="auto">
              <a:spcBef>
                <a:spcPts val="0"/>
              </a:spcBef>
              <a:spcAft>
                <a:spcPts val="0"/>
              </a:spcAft>
            </a:pPr>
            <a:r>
              <a:rPr lang="en-US" altLang="en-US" sz="2000" b="1" i="1" dirty="0">
                <a:solidFill>
                  <a:prstClr val="white"/>
                </a:solidFill>
              </a:rPr>
              <a:t>San Pedro Marine Exchange</a:t>
            </a:r>
          </a:p>
          <a:p>
            <a:pPr algn="ctr" fontAlgn="auto">
              <a:spcBef>
                <a:spcPts val="0"/>
              </a:spcBef>
              <a:spcAft>
                <a:spcPts val="0"/>
              </a:spcAft>
            </a:pPr>
            <a:r>
              <a:rPr lang="en-US" altLang="en-US" sz="2000" b="1" i="1" dirty="0" err="1">
                <a:solidFill>
                  <a:prstClr val="white"/>
                </a:solidFill>
              </a:rPr>
              <a:t>Sause</a:t>
            </a:r>
            <a:r>
              <a:rPr lang="en-US" altLang="en-US" sz="2000" b="1" i="1" dirty="0">
                <a:solidFill>
                  <a:prstClr val="white"/>
                </a:solidFill>
              </a:rPr>
              <a:t> Brothers</a:t>
            </a:r>
          </a:p>
          <a:p>
            <a:pPr algn="ctr" fontAlgn="auto">
              <a:spcBef>
                <a:spcPts val="0"/>
              </a:spcBef>
              <a:spcAft>
                <a:spcPts val="0"/>
              </a:spcAft>
            </a:pPr>
            <a:r>
              <a:rPr lang="en-US" altLang="en-US" sz="2000" b="1" i="1" dirty="0">
                <a:solidFill>
                  <a:prstClr val="white"/>
                </a:solidFill>
              </a:rPr>
              <a:t>US Coast Guard</a:t>
            </a:r>
            <a:endParaRPr lang="en-US" altLang="en-US" sz="2000" b="1" dirty="0">
              <a:solidFill>
                <a:prstClr val="white"/>
              </a:solidFill>
            </a:endParaRPr>
          </a:p>
        </p:txBody>
      </p:sp>
      <p:sp>
        <p:nvSpPr>
          <p:cNvPr id="6154" name="Text Box 14"/>
          <p:cNvSpPr txBox="1">
            <a:spLocks noChangeArrowheads="1"/>
          </p:cNvSpPr>
          <p:nvPr/>
        </p:nvSpPr>
        <p:spPr bwMode="auto">
          <a:xfrm>
            <a:off x="409575" y="2793531"/>
            <a:ext cx="184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0"/>
              </a:spcBef>
              <a:spcAft>
                <a:spcPts val="0"/>
              </a:spcAft>
            </a:pPr>
            <a:r>
              <a:rPr lang="en-US" altLang="en-US" sz="1800" dirty="0">
                <a:solidFill>
                  <a:prstClr val="white"/>
                </a:solidFill>
              </a:rPr>
              <a:t>San Pedro Buoy</a:t>
            </a:r>
          </a:p>
        </p:txBody>
      </p:sp>
      <p:sp>
        <p:nvSpPr>
          <p:cNvPr id="6155" name="Oval 15"/>
          <p:cNvSpPr>
            <a:spLocks noChangeArrowheads="1"/>
          </p:cNvSpPr>
          <p:nvPr/>
        </p:nvSpPr>
        <p:spPr bwMode="auto">
          <a:xfrm>
            <a:off x="825062" y="1591469"/>
            <a:ext cx="152400" cy="15240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0"/>
              </a:spcBef>
              <a:spcAft>
                <a:spcPts val="0"/>
              </a:spcAft>
            </a:pPr>
            <a:endParaRPr lang="en-US" altLang="en-US" sz="1800">
              <a:solidFill>
                <a:prstClr val="white"/>
              </a:solidFill>
            </a:endParaRPr>
          </a:p>
        </p:txBody>
      </p:sp>
      <p:sp>
        <p:nvSpPr>
          <p:cNvPr id="6156" name="Oval 16"/>
          <p:cNvSpPr>
            <a:spLocks noChangeArrowheads="1"/>
          </p:cNvSpPr>
          <p:nvPr/>
        </p:nvSpPr>
        <p:spPr bwMode="auto">
          <a:xfrm>
            <a:off x="2316217" y="2913826"/>
            <a:ext cx="152400" cy="15240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0"/>
              </a:spcBef>
              <a:spcAft>
                <a:spcPts val="0"/>
              </a:spcAft>
            </a:pPr>
            <a:endParaRPr lang="en-US" altLang="en-US" sz="1800">
              <a:solidFill>
                <a:prstClr val="white"/>
              </a:solidFill>
            </a:endParaRPr>
          </a:p>
        </p:txBody>
      </p:sp>
      <p:sp>
        <p:nvSpPr>
          <p:cNvPr id="6157" name="Oval 17"/>
          <p:cNvSpPr>
            <a:spLocks noChangeArrowheads="1"/>
          </p:cNvSpPr>
          <p:nvPr/>
        </p:nvSpPr>
        <p:spPr bwMode="auto">
          <a:xfrm>
            <a:off x="4927710" y="3815411"/>
            <a:ext cx="152400" cy="15240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0"/>
              </a:spcBef>
              <a:spcAft>
                <a:spcPts val="0"/>
              </a:spcAft>
            </a:pPr>
            <a:endParaRPr lang="en-US" altLang="en-US" sz="1800">
              <a:solidFill>
                <a:prstClr val="white"/>
              </a:solidFill>
            </a:endParaRPr>
          </a:p>
        </p:txBody>
      </p:sp>
      <p:sp>
        <p:nvSpPr>
          <p:cNvPr id="6158" name="Text Box 18"/>
          <p:cNvSpPr txBox="1">
            <a:spLocks noChangeArrowheads="1"/>
          </p:cNvSpPr>
          <p:nvPr/>
        </p:nvSpPr>
        <p:spPr bwMode="auto">
          <a:xfrm>
            <a:off x="372789" y="1238430"/>
            <a:ext cx="1581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0"/>
              </a:spcBef>
              <a:spcAft>
                <a:spcPts val="0"/>
              </a:spcAft>
            </a:pPr>
            <a:r>
              <a:rPr lang="en-US" altLang="en-US" sz="1800" dirty="0">
                <a:solidFill>
                  <a:prstClr val="white"/>
                </a:solidFill>
              </a:rPr>
              <a:t>Santa Monica</a:t>
            </a:r>
          </a:p>
          <a:p>
            <a:pPr fontAlgn="auto">
              <a:spcBef>
                <a:spcPts val="0"/>
              </a:spcBef>
              <a:spcAft>
                <a:spcPts val="0"/>
              </a:spcAft>
            </a:pPr>
            <a:r>
              <a:rPr lang="en-US" altLang="en-US" sz="1800" dirty="0">
                <a:solidFill>
                  <a:prstClr val="white"/>
                </a:solidFill>
              </a:rPr>
              <a:t>           Buoy</a:t>
            </a:r>
          </a:p>
        </p:txBody>
      </p:sp>
      <p:sp>
        <p:nvSpPr>
          <p:cNvPr id="6159" name="Text Box 19"/>
          <p:cNvSpPr txBox="1">
            <a:spLocks noChangeArrowheads="1"/>
          </p:cNvSpPr>
          <p:nvPr/>
        </p:nvSpPr>
        <p:spPr bwMode="auto">
          <a:xfrm>
            <a:off x="3354442" y="3706945"/>
            <a:ext cx="16033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0"/>
              </a:spcBef>
              <a:spcAft>
                <a:spcPts val="0"/>
              </a:spcAft>
            </a:pPr>
            <a:r>
              <a:rPr lang="en-US" altLang="en-US" sz="1800" dirty="0">
                <a:solidFill>
                  <a:prstClr val="white"/>
                </a:solidFill>
              </a:rPr>
              <a:t>Dana </a:t>
            </a:r>
            <a:r>
              <a:rPr lang="en-US" altLang="en-US" sz="1800" dirty="0" smtClean="0">
                <a:solidFill>
                  <a:prstClr val="white"/>
                </a:solidFill>
              </a:rPr>
              <a:t>Pt Buoy</a:t>
            </a:r>
            <a:endParaRPr lang="en-US" altLang="en-US" sz="1800" dirty="0">
              <a:solidFill>
                <a:prstClr val="white"/>
              </a:solidFill>
            </a:endParaRPr>
          </a:p>
        </p:txBody>
      </p:sp>
      <p:pic>
        <p:nvPicPr>
          <p:cNvPr id="6160" name="Picture 20" descr="usace_crop"/>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05400" y="6047527"/>
            <a:ext cx="685800" cy="541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61" name="Picture 21" descr="CB_lrg_logo_PM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19600" y="6053795"/>
            <a:ext cx="528638" cy="585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1230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2" name="Picture 10" descr="tp_mop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752" y="1070819"/>
            <a:ext cx="3501544" cy="271224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3195" name="Text Box 11"/>
          <p:cNvSpPr txBox="1">
            <a:spLocks noChangeArrowheads="1"/>
          </p:cNvSpPr>
          <p:nvPr/>
        </p:nvSpPr>
        <p:spPr bwMode="auto">
          <a:xfrm>
            <a:off x="1087438" y="3246438"/>
            <a:ext cx="857250" cy="366712"/>
          </a:xfrm>
          <a:prstGeom prst="rect">
            <a:avLst/>
          </a:prstGeom>
          <a:solidFill>
            <a:schemeClr val="bg1"/>
          </a:solidFill>
          <a:ln w="9525">
            <a:noFill/>
            <a:miter lim="800000"/>
            <a:headEnd/>
            <a:tailEnd/>
          </a:ln>
          <a:effectLst/>
        </p:spPr>
        <p:txBody>
          <a:bodyPr wrap="none">
            <a:spAutoFit/>
          </a:bodyPr>
          <a:lstStyle/>
          <a:p>
            <a:pPr fontAlgn="auto">
              <a:spcBef>
                <a:spcPts val="0"/>
              </a:spcBef>
              <a:spcAft>
                <a:spcPts val="0"/>
              </a:spcAft>
              <a:defRPr/>
            </a:pPr>
            <a:r>
              <a:rPr lang="en-US" sz="1800">
                <a:solidFill>
                  <a:srgbClr val="FF0000"/>
                </a:solidFill>
                <a:effectLst>
                  <a:outerShdw blurRad="38100" dist="38100" dir="2700000" algn="tl">
                    <a:srgbClr val="C0C0C0"/>
                  </a:outerShdw>
                </a:effectLst>
                <a:latin typeface="Arial"/>
              </a:rPr>
              <a:t>D0587</a:t>
            </a:r>
          </a:p>
        </p:txBody>
      </p:sp>
      <p:sp>
        <p:nvSpPr>
          <p:cNvPr id="12294" name="Line 12"/>
          <p:cNvSpPr>
            <a:spLocks noChangeShapeType="1"/>
          </p:cNvSpPr>
          <p:nvPr/>
        </p:nvSpPr>
        <p:spPr bwMode="auto">
          <a:xfrm flipV="1">
            <a:off x="1941513" y="3246437"/>
            <a:ext cx="420687" cy="192087"/>
          </a:xfrm>
          <a:prstGeom prst="line">
            <a:avLst/>
          </a:prstGeom>
          <a:noFill/>
          <a:ln w="19050">
            <a:solidFill>
              <a:srgbClr val="FF0000"/>
            </a:solidFill>
            <a:round/>
            <a:headEnd/>
            <a:tailEnd type="triangle" w="lg" len="sm"/>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white"/>
              </a:solidFill>
              <a:latin typeface="Arial"/>
            </a:endParaRPr>
          </a:p>
        </p:txBody>
      </p:sp>
      <p:pic>
        <p:nvPicPr>
          <p:cNvPr id="12295" name="Picture 13" descr="inundation"/>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2595"/>
          <a:stretch/>
        </p:blipFill>
        <p:spPr bwMode="auto">
          <a:xfrm>
            <a:off x="3732844" y="1039947"/>
            <a:ext cx="5258756" cy="2819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3198" name="Text Box 14"/>
          <p:cNvSpPr txBox="1">
            <a:spLocks noChangeArrowheads="1"/>
          </p:cNvSpPr>
          <p:nvPr/>
        </p:nvSpPr>
        <p:spPr bwMode="auto">
          <a:xfrm>
            <a:off x="5626100" y="3056732"/>
            <a:ext cx="3289300" cy="373062"/>
          </a:xfrm>
          <a:prstGeom prst="rect">
            <a:avLst/>
          </a:prstGeom>
          <a:solidFill>
            <a:schemeClr val="bg1"/>
          </a:solidFill>
          <a:ln w="6350">
            <a:solidFill>
              <a:schemeClr val="tx1"/>
            </a:solidFill>
            <a:miter lim="800000"/>
            <a:headEnd/>
            <a:tailEnd/>
          </a:ln>
          <a:effectLst/>
        </p:spPr>
        <p:txBody>
          <a:bodyPr wrap="none">
            <a:spAutoFit/>
          </a:bodyPr>
          <a:lstStyle/>
          <a:p>
            <a:pPr fontAlgn="auto">
              <a:spcBef>
                <a:spcPts val="0"/>
              </a:spcBef>
              <a:spcAft>
                <a:spcPts val="0"/>
              </a:spcAft>
              <a:defRPr/>
            </a:pPr>
            <a:r>
              <a:rPr lang="en-US" sz="1800" dirty="0">
                <a:solidFill>
                  <a:prstClr val="white"/>
                </a:solidFill>
                <a:latin typeface="Arial"/>
              </a:rPr>
              <a:t>Water Level Forecast – </a:t>
            </a:r>
            <a:r>
              <a:rPr lang="en-US" sz="1800" dirty="0">
                <a:solidFill>
                  <a:srgbClr val="FF0000"/>
                </a:solidFill>
                <a:effectLst>
                  <a:outerShdw blurRad="38100" dist="38100" dir="2700000" algn="tl">
                    <a:srgbClr val="C0C0C0"/>
                  </a:outerShdw>
                </a:effectLst>
                <a:latin typeface="Arial"/>
              </a:rPr>
              <a:t>D0587</a:t>
            </a:r>
          </a:p>
        </p:txBody>
      </p:sp>
      <p:sp>
        <p:nvSpPr>
          <p:cNvPr id="12297" name="Text Box 15"/>
          <p:cNvSpPr txBox="1">
            <a:spLocks noChangeArrowheads="1"/>
          </p:cNvSpPr>
          <p:nvPr/>
        </p:nvSpPr>
        <p:spPr bwMode="auto">
          <a:xfrm>
            <a:off x="2792413" y="1278367"/>
            <a:ext cx="636587" cy="36671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0"/>
              </a:spcBef>
              <a:spcAft>
                <a:spcPts val="0"/>
              </a:spcAft>
            </a:pPr>
            <a:r>
              <a:rPr lang="en-US" altLang="en-US" sz="1800" b="1" dirty="0">
                <a:solidFill>
                  <a:prstClr val="white"/>
                </a:solidFill>
              </a:rPr>
              <a:t>3.5</a:t>
            </a:r>
            <a:r>
              <a:rPr lang="en-US" altLang="en-US" sz="1200" b="1" dirty="0">
                <a:solidFill>
                  <a:prstClr val="white"/>
                </a:solidFill>
              </a:rPr>
              <a:t>m</a:t>
            </a:r>
          </a:p>
        </p:txBody>
      </p:sp>
      <p:sp>
        <p:nvSpPr>
          <p:cNvPr id="12298" name="Line 16"/>
          <p:cNvSpPr>
            <a:spLocks noChangeShapeType="1"/>
          </p:cNvSpPr>
          <p:nvPr/>
        </p:nvSpPr>
        <p:spPr bwMode="auto">
          <a:xfrm flipV="1">
            <a:off x="4191000" y="1278367"/>
            <a:ext cx="47244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white"/>
              </a:solidFill>
              <a:latin typeface="Arial"/>
            </a:endParaRPr>
          </a:p>
        </p:txBody>
      </p:sp>
      <p:sp>
        <p:nvSpPr>
          <p:cNvPr id="12299" name="Text Box 18"/>
          <p:cNvSpPr txBox="1">
            <a:spLocks noChangeArrowheads="1"/>
          </p:cNvSpPr>
          <p:nvPr/>
        </p:nvSpPr>
        <p:spPr bwMode="auto">
          <a:xfrm>
            <a:off x="457200" y="5059363"/>
            <a:ext cx="29718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altLang="en-US">
                <a:solidFill>
                  <a:prstClr val="white"/>
                </a:solidFill>
              </a:rPr>
              <a:t>Nowcast and Forecast of waves and tide - Torrey Pines Inundation </a:t>
            </a:r>
          </a:p>
        </p:txBody>
      </p:sp>
      <p:pic>
        <p:nvPicPr>
          <p:cNvPr id="12290" name="Picture 17" descr="torreypines_inundation4_12050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18612" y="3962400"/>
            <a:ext cx="5071640" cy="272338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descr="Leucadia0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0048" y="3962400"/>
            <a:ext cx="3584680" cy="27728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0"/>
            <a:ext cx="8839200" cy="1015663"/>
          </a:xfrm>
          <a:prstGeom prst="rect">
            <a:avLst/>
          </a:prstGeom>
        </p:spPr>
        <p:txBody>
          <a:bodyPr wrap="square">
            <a:spAutoFit/>
          </a:bodyPr>
          <a:lstStyle/>
          <a:p>
            <a:pPr algn="ctr" fontAlgn="auto">
              <a:spcBef>
                <a:spcPts val="0"/>
              </a:spcBef>
              <a:spcAft>
                <a:spcPts val="0"/>
              </a:spcAft>
            </a:pPr>
            <a:r>
              <a:rPr lang="en-US" altLang="en-US" sz="3200" b="1" dirty="0" smtClean="0">
                <a:solidFill>
                  <a:prstClr val="white"/>
                </a:solidFill>
                <a:latin typeface="Arial"/>
              </a:rPr>
              <a:t>COASTAL HAZARDS </a:t>
            </a:r>
          </a:p>
          <a:p>
            <a:pPr algn="ctr" fontAlgn="auto">
              <a:spcBef>
                <a:spcPts val="0"/>
              </a:spcBef>
              <a:spcAft>
                <a:spcPts val="0"/>
              </a:spcAft>
            </a:pPr>
            <a:r>
              <a:rPr lang="en-US" sz="2800" dirty="0" smtClean="0">
                <a:solidFill>
                  <a:prstClr val="white"/>
                </a:solidFill>
                <a:latin typeface="Arial"/>
              </a:rPr>
              <a:t>Shoreline protection needed for flooding and erosion</a:t>
            </a:r>
            <a:endParaRPr lang="en-US" sz="2800" dirty="0">
              <a:solidFill>
                <a:prstClr val="white"/>
              </a:solidFill>
              <a:latin typeface="Arial"/>
            </a:endParaRPr>
          </a:p>
        </p:txBody>
      </p:sp>
      <p:sp>
        <p:nvSpPr>
          <p:cNvPr id="3" name="TextBox 2"/>
          <p:cNvSpPr txBox="1"/>
          <p:nvPr/>
        </p:nvSpPr>
        <p:spPr>
          <a:xfrm>
            <a:off x="304800" y="6248400"/>
            <a:ext cx="3428044" cy="369332"/>
          </a:xfrm>
          <a:prstGeom prst="rect">
            <a:avLst/>
          </a:prstGeom>
          <a:noFill/>
        </p:spPr>
        <p:txBody>
          <a:bodyPr wrap="square" rtlCol="0">
            <a:spAutoFit/>
          </a:bodyPr>
          <a:lstStyle/>
          <a:p>
            <a:pPr algn="ctr" fontAlgn="auto">
              <a:spcBef>
                <a:spcPts val="0"/>
              </a:spcBef>
              <a:spcAft>
                <a:spcPts val="0"/>
              </a:spcAft>
            </a:pPr>
            <a:r>
              <a:rPr lang="en-US" sz="1800" dirty="0" err="1" smtClean="0">
                <a:solidFill>
                  <a:prstClr val="white"/>
                </a:solidFill>
                <a:latin typeface="Arial"/>
              </a:rPr>
              <a:t>Leucadia</a:t>
            </a:r>
            <a:r>
              <a:rPr lang="en-US" sz="1800" dirty="0" smtClean="0">
                <a:solidFill>
                  <a:prstClr val="white"/>
                </a:solidFill>
                <a:latin typeface="Arial"/>
              </a:rPr>
              <a:t>, California</a:t>
            </a:r>
            <a:endParaRPr lang="en-US" sz="1800" dirty="0">
              <a:solidFill>
                <a:prstClr val="white"/>
              </a:solidFill>
              <a:latin typeface="Arial"/>
            </a:endParaRPr>
          </a:p>
        </p:txBody>
      </p:sp>
      <p:sp>
        <p:nvSpPr>
          <p:cNvPr id="4" name="TextBox 3"/>
          <p:cNvSpPr txBox="1"/>
          <p:nvPr/>
        </p:nvSpPr>
        <p:spPr>
          <a:xfrm>
            <a:off x="4105569" y="4038600"/>
            <a:ext cx="4876800" cy="369332"/>
          </a:xfrm>
          <a:prstGeom prst="rect">
            <a:avLst/>
          </a:prstGeom>
          <a:noFill/>
        </p:spPr>
        <p:txBody>
          <a:bodyPr wrap="square" rtlCol="0">
            <a:spAutoFit/>
          </a:bodyPr>
          <a:lstStyle/>
          <a:p>
            <a:pPr algn="ctr" fontAlgn="auto">
              <a:spcBef>
                <a:spcPts val="0"/>
              </a:spcBef>
              <a:spcAft>
                <a:spcPts val="0"/>
              </a:spcAft>
            </a:pPr>
            <a:r>
              <a:rPr lang="en-US" sz="1800" dirty="0" smtClean="0">
                <a:solidFill>
                  <a:prstClr val="white"/>
                </a:solidFill>
                <a:latin typeface="Arial"/>
              </a:rPr>
              <a:t>Cardiff State Beach, California</a:t>
            </a:r>
            <a:endParaRPr lang="en-US" sz="1800" dirty="0">
              <a:solidFill>
                <a:prstClr val="white"/>
              </a:solidFill>
              <a:latin typeface="Arial"/>
            </a:endParaRPr>
          </a:p>
        </p:txBody>
      </p:sp>
    </p:spTree>
    <p:extLst>
      <p:ext uri="{BB962C8B-B14F-4D97-AF65-F5344CB8AC3E}">
        <p14:creationId xmlns:p14="http://schemas.microsoft.com/office/powerpoint/2010/main" val="32689830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832" y="2532993"/>
            <a:ext cx="2408722" cy="1600200"/>
          </a:xfrm>
          <a:prstGeom prst="rect">
            <a:avLst/>
          </a:prstGeom>
          <a:noFill/>
          <a:ln w="9525">
            <a:noFill/>
            <a:miter lim="800000"/>
            <a:headEnd/>
            <a:tailEnd/>
          </a:ln>
        </p:spPr>
      </p:pic>
      <p:sp>
        <p:nvSpPr>
          <p:cNvPr id="40962" name="Rectangle 2"/>
          <p:cNvSpPr>
            <a:spLocks noGrp="1" noChangeArrowheads="1"/>
          </p:cNvSpPr>
          <p:nvPr>
            <p:ph type="title" idx="4294967295"/>
          </p:nvPr>
        </p:nvSpPr>
        <p:spPr>
          <a:xfrm>
            <a:off x="0" y="0"/>
            <a:ext cx="9144000" cy="1447800"/>
          </a:xfrm>
        </p:spPr>
        <p:txBody>
          <a:bodyPr/>
          <a:lstStyle/>
          <a:p>
            <a:pPr eaLnBrk="1" hangingPunct="1"/>
            <a:r>
              <a:rPr lang="en-US" sz="3200" b="1" dirty="0" smtClean="0"/>
              <a:t>HUMAN AND OCEAN MAMMAL HEALTH</a:t>
            </a:r>
            <a:r>
              <a:rPr lang="en-US" sz="3200" dirty="0" smtClean="0"/>
              <a:t/>
            </a:r>
            <a:br>
              <a:rPr lang="en-US" sz="3200" dirty="0" smtClean="0"/>
            </a:br>
            <a:r>
              <a:rPr lang="en-US" sz="3200" dirty="0" smtClean="0"/>
              <a:t>Monitoring of Water Properties and Harmful Algae Blooms </a:t>
            </a:r>
            <a:endParaRPr lang="en-US" sz="2400" b="1" dirty="0" smtClean="0"/>
          </a:p>
        </p:txBody>
      </p:sp>
      <p:pic>
        <p:nvPicPr>
          <p:cNvPr id="1026" name="Picture 2">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832" y="5287688"/>
            <a:ext cx="1506266" cy="1419485"/>
          </a:xfrm>
          <a:prstGeom prst="rect">
            <a:avLst/>
          </a:prstGeom>
          <a:noFill/>
          <a:ln w="9525">
            <a:noFill/>
            <a:miter lim="800000"/>
            <a:headEnd/>
            <a:tailEnd/>
          </a:ln>
        </p:spPr>
      </p:pic>
      <p:pic>
        <p:nvPicPr>
          <p:cNvPr id="1027"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48639" y="4254225"/>
            <a:ext cx="1884322" cy="2481263"/>
          </a:xfrm>
          <a:prstGeom prst="rect">
            <a:avLst/>
          </a:prstGeom>
          <a:noFill/>
          <a:ln w="9525">
            <a:noFill/>
            <a:miter lim="800000"/>
            <a:headEnd/>
            <a:tailEnd/>
          </a:ln>
        </p:spPr>
      </p:pic>
      <p:sp>
        <p:nvSpPr>
          <p:cNvPr id="10" name="TextBox 9"/>
          <p:cNvSpPr txBox="1"/>
          <p:nvPr/>
        </p:nvSpPr>
        <p:spPr>
          <a:xfrm>
            <a:off x="187396" y="2153137"/>
            <a:ext cx="1981200" cy="369332"/>
          </a:xfrm>
          <a:prstGeom prst="rect">
            <a:avLst/>
          </a:prstGeom>
          <a:solidFill>
            <a:schemeClr val="bg1"/>
          </a:solidFill>
        </p:spPr>
        <p:txBody>
          <a:bodyPr wrap="square" rtlCol="0">
            <a:spAutoFit/>
          </a:bodyPr>
          <a:lstStyle/>
          <a:p>
            <a:pPr fontAlgn="auto">
              <a:spcBef>
                <a:spcPts val="0"/>
              </a:spcBef>
              <a:spcAft>
                <a:spcPts val="0"/>
              </a:spcAft>
            </a:pPr>
            <a:r>
              <a:rPr lang="en-US" sz="1800" dirty="0" err="1" smtClean="0">
                <a:solidFill>
                  <a:prstClr val="white"/>
                </a:solidFill>
                <a:latin typeface="Arial"/>
              </a:rPr>
              <a:t>Psuedo-nitzschia</a:t>
            </a:r>
            <a:endParaRPr lang="en-US" sz="1800" dirty="0">
              <a:solidFill>
                <a:prstClr val="white"/>
              </a:solidFill>
              <a:latin typeface="Arial"/>
            </a:endParaRPr>
          </a:p>
        </p:txBody>
      </p:sp>
      <p:sp>
        <p:nvSpPr>
          <p:cNvPr id="11" name="TextBox 10"/>
          <p:cNvSpPr txBox="1"/>
          <p:nvPr/>
        </p:nvSpPr>
        <p:spPr>
          <a:xfrm>
            <a:off x="202324" y="4902590"/>
            <a:ext cx="1981200" cy="369332"/>
          </a:xfrm>
          <a:prstGeom prst="rect">
            <a:avLst/>
          </a:prstGeom>
          <a:solidFill>
            <a:schemeClr val="bg1"/>
          </a:solidFill>
        </p:spPr>
        <p:txBody>
          <a:bodyPr wrap="square" rtlCol="0">
            <a:spAutoFit/>
          </a:bodyPr>
          <a:lstStyle/>
          <a:p>
            <a:pPr fontAlgn="auto">
              <a:spcBef>
                <a:spcPts val="0"/>
              </a:spcBef>
              <a:spcAft>
                <a:spcPts val="0"/>
              </a:spcAft>
            </a:pPr>
            <a:r>
              <a:rPr lang="en-US" sz="1800" dirty="0" err="1" smtClean="0">
                <a:solidFill>
                  <a:prstClr val="white"/>
                </a:solidFill>
                <a:latin typeface="Arial"/>
              </a:rPr>
              <a:t>Alexandrium</a:t>
            </a:r>
            <a:r>
              <a:rPr lang="en-US" sz="1800" dirty="0" smtClean="0">
                <a:solidFill>
                  <a:prstClr val="white"/>
                </a:solidFill>
                <a:latin typeface="Arial"/>
              </a:rPr>
              <a:t> spp.</a:t>
            </a:r>
            <a:endParaRPr lang="en-US" sz="1800" dirty="0">
              <a:solidFill>
                <a:prstClr val="white"/>
              </a:solidFill>
              <a:latin typeface="Arial"/>
            </a:endParaRPr>
          </a:p>
        </p:txBody>
      </p:sp>
      <p:pic>
        <p:nvPicPr>
          <p:cNvPr id="12"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276007" y="1461342"/>
            <a:ext cx="4724400" cy="5065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6638206" y="1509842"/>
            <a:ext cx="2253545" cy="2862322"/>
          </a:xfrm>
          <a:prstGeom prst="rect">
            <a:avLst/>
          </a:prstGeom>
          <a:solidFill>
            <a:schemeClr val="tx1"/>
          </a:solidFill>
        </p:spPr>
        <p:txBody>
          <a:bodyPr wrap="square" rtlCol="0">
            <a:spAutoFit/>
          </a:bodyPr>
          <a:lstStyle/>
          <a:p>
            <a:pPr algn="ctr" fontAlgn="auto">
              <a:spcBef>
                <a:spcPts val="0"/>
              </a:spcBef>
              <a:spcAft>
                <a:spcPts val="0"/>
              </a:spcAft>
            </a:pPr>
            <a:r>
              <a:rPr lang="en-US" sz="1800" b="1" dirty="0" smtClean="0">
                <a:solidFill>
                  <a:prstClr val="black"/>
                </a:solidFill>
                <a:latin typeface="Arial"/>
              </a:rPr>
              <a:t>HABs Sampling Sites</a:t>
            </a:r>
          </a:p>
          <a:p>
            <a:pPr algn="ctr" fontAlgn="auto">
              <a:spcBef>
                <a:spcPts val="0"/>
              </a:spcBef>
              <a:spcAft>
                <a:spcPts val="0"/>
              </a:spcAft>
            </a:pPr>
            <a:r>
              <a:rPr lang="en-US" sz="1800" dirty="0" smtClean="0">
                <a:solidFill>
                  <a:prstClr val="black"/>
                </a:solidFill>
                <a:latin typeface="Arial"/>
              </a:rPr>
              <a:t>Santa Cruz Wharf</a:t>
            </a:r>
          </a:p>
          <a:p>
            <a:pPr algn="ctr" fontAlgn="auto">
              <a:spcBef>
                <a:spcPts val="0"/>
              </a:spcBef>
              <a:spcAft>
                <a:spcPts val="0"/>
              </a:spcAft>
            </a:pPr>
            <a:r>
              <a:rPr lang="en-US" sz="1800" dirty="0" smtClean="0">
                <a:solidFill>
                  <a:prstClr val="black"/>
                </a:solidFill>
                <a:latin typeface="Arial"/>
              </a:rPr>
              <a:t>Monterey Wharf</a:t>
            </a:r>
          </a:p>
          <a:p>
            <a:pPr algn="ctr" fontAlgn="auto">
              <a:spcBef>
                <a:spcPts val="0"/>
              </a:spcBef>
              <a:spcAft>
                <a:spcPts val="0"/>
              </a:spcAft>
            </a:pPr>
            <a:r>
              <a:rPr lang="en-US" sz="1800" dirty="0" err="1" smtClean="0">
                <a:solidFill>
                  <a:prstClr val="black"/>
                </a:solidFill>
                <a:latin typeface="Arial"/>
              </a:rPr>
              <a:t>CalPoly</a:t>
            </a:r>
            <a:r>
              <a:rPr lang="en-US" sz="1800" dirty="0" smtClean="0">
                <a:solidFill>
                  <a:prstClr val="black"/>
                </a:solidFill>
                <a:latin typeface="Arial"/>
              </a:rPr>
              <a:t> Pier</a:t>
            </a:r>
          </a:p>
          <a:p>
            <a:pPr algn="ctr" fontAlgn="auto">
              <a:spcBef>
                <a:spcPts val="0"/>
              </a:spcBef>
              <a:spcAft>
                <a:spcPts val="0"/>
              </a:spcAft>
            </a:pPr>
            <a:r>
              <a:rPr lang="en-US" sz="1800" dirty="0" smtClean="0">
                <a:solidFill>
                  <a:prstClr val="black"/>
                </a:solidFill>
                <a:latin typeface="Arial"/>
              </a:rPr>
              <a:t>Goleta Pier</a:t>
            </a:r>
          </a:p>
          <a:p>
            <a:pPr algn="ctr" fontAlgn="auto">
              <a:spcBef>
                <a:spcPts val="0"/>
              </a:spcBef>
              <a:spcAft>
                <a:spcPts val="0"/>
              </a:spcAft>
            </a:pPr>
            <a:r>
              <a:rPr lang="en-US" sz="1800" dirty="0" smtClean="0">
                <a:solidFill>
                  <a:prstClr val="black"/>
                </a:solidFill>
                <a:latin typeface="Arial"/>
              </a:rPr>
              <a:t>Stearns Wharf</a:t>
            </a:r>
          </a:p>
          <a:p>
            <a:pPr algn="ctr" fontAlgn="auto">
              <a:spcBef>
                <a:spcPts val="0"/>
              </a:spcBef>
              <a:spcAft>
                <a:spcPts val="0"/>
              </a:spcAft>
            </a:pPr>
            <a:r>
              <a:rPr lang="en-US" sz="1800" dirty="0" smtClean="0">
                <a:solidFill>
                  <a:prstClr val="black"/>
                </a:solidFill>
                <a:latin typeface="Arial"/>
              </a:rPr>
              <a:t>Santa Monica Pier</a:t>
            </a:r>
          </a:p>
          <a:p>
            <a:pPr algn="ctr" fontAlgn="auto">
              <a:spcBef>
                <a:spcPts val="0"/>
              </a:spcBef>
              <a:spcAft>
                <a:spcPts val="0"/>
              </a:spcAft>
            </a:pPr>
            <a:r>
              <a:rPr lang="en-US" sz="1800" dirty="0" smtClean="0">
                <a:solidFill>
                  <a:prstClr val="black"/>
                </a:solidFill>
                <a:latin typeface="Arial"/>
              </a:rPr>
              <a:t>Newport Pier</a:t>
            </a:r>
          </a:p>
          <a:p>
            <a:pPr algn="ctr" fontAlgn="auto">
              <a:spcBef>
                <a:spcPts val="0"/>
              </a:spcBef>
              <a:spcAft>
                <a:spcPts val="0"/>
              </a:spcAft>
            </a:pPr>
            <a:r>
              <a:rPr lang="en-US" sz="1800" dirty="0" smtClean="0">
                <a:solidFill>
                  <a:prstClr val="black"/>
                </a:solidFill>
                <a:latin typeface="Arial"/>
              </a:rPr>
              <a:t>Scripps Pier</a:t>
            </a:r>
            <a:endParaRPr lang="en-US" sz="1800" dirty="0">
              <a:solidFill>
                <a:prstClr val="black"/>
              </a:solidFill>
              <a:latin typeface="Arial"/>
            </a:endParaRPr>
          </a:p>
        </p:txBody>
      </p:sp>
      <p:sp>
        <p:nvSpPr>
          <p:cNvPr id="17" name="TextBox 16"/>
          <p:cNvSpPr txBox="1"/>
          <p:nvPr/>
        </p:nvSpPr>
        <p:spPr>
          <a:xfrm>
            <a:off x="1078148" y="4418488"/>
            <a:ext cx="1143000" cy="381000"/>
          </a:xfrm>
          <a:prstGeom prst="rect">
            <a:avLst/>
          </a:prstGeom>
          <a:solidFill>
            <a:schemeClr val="bg1"/>
          </a:solidFill>
        </p:spPr>
        <p:txBody>
          <a:bodyPr wrap="square" rtlCol="0">
            <a:spAutoFit/>
          </a:bodyPr>
          <a:lstStyle/>
          <a:p>
            <a:pPr fontAlgn="auto">
              <a:spcBef>
                <a:spcPts val="0"/>
              </a:spcBef>
              <a:spcAft>
                <a:spcPts val="0"/>
              </a:spcAft>
            </a:pPr>
            <a:r>
              <a:rPr lang="en-US" sz="1800" dirty="0" smtClean="0">
                <a:solidFill>
                  <a:prstClr val="white"/>
                </a:solidFill>
                <a:latin typeface="Arial"/>
              </a:rPr>
              <a:t>Red Tide</a:t>
            </a:r>
            <a:endParaRPr lang="en-US" sz="1800" dirty="0">
              <a:solidFill>
                <a:prstClr val="white"/>
              </a:solidFill>
              <a:latin typeface="Arial"/>
            </a:endParaRPr>
          </a:p>
        </p:txBody>
      </p:sp>
      <p:pic>
        <p:nvPicPr>
          <p:cNvPr id="18" name="Picture 3"/>
          <p:cNvPicPr>
            <a:picLocks noChangeAspect="1" noChangeArrowheads="1"/>
          </p:cNvPicPr>
          <p:nvPr/>
        </p:nvPicPr>
        <p:blipFill>
          <a:blip r:embed="rId9" cstate="print"/>
          <a:srcRect/>
          <a:stretch>
            <a:fillRect/>
          </a:stretch>
        </p:blipFill>
        <p:spPr bwMode="auto">
          <a:xfrm>
            <a:off x="3596253" y="4254225"/>
            <a:ext cx="2073319" cy="2481263"/>
          </a:xfrm>
          <a:prstGeom prst="rect">
            <a:avLst/>
          </a:prstGeom>
          <a:noFill/>
          <a:ln w="9525">
            <a:noFill/>
            <a:miter lim="800000"/>
            <a:headEnd/>
            <a:tailEnd/>
          </a:ln>
        </p:spPr>
      </p:pic>
      <p:pic>
        <p:nvPicPr>
          <p:cNvPr id="2050"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641984" y="2009640"/>
            <a:ext cx="1818739" cy="2221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1516870" y="1669661"/>
            <a:ext cx="2759137" cy="369332"/>
          </a:xfrm>
          <a:prstGeom prst="rect">
            <a:avLst/>
          </a:prstGeom>
          <a:solidFill>
            <a:schemeClr val="bg1"/>
          </a:solidFill>
        </p:spPr>
        <p:txBody>
          <a:bodyPr wrap="square" rtlCol="0">
            <a:spAutoFit/>
          </a:bodyPr>
          <a:lstStyle/>
          <a:p>
            <a:pPr fontAlgn="auto">
              <a:spcBef>
                <a:spcPts val="0"/>
              </a:spcBef>
              <a:spcAft>
                <a:spcPts val="0"/>
              </a:spcAft>
            </a:pPr>
            <a:r>
              <a:rPr lang="en-US" sz="1800" dirty="0" err="1" smtClean="0">
                <a:solidFill>
                  <a:prstClr val="white"/>
                </a:solidFill>
                <a:latin typeface="Arial"/>
              </a:rPr>
              <a:t>Domoic</a:t>
            </a:r>
            <a:r>
              <a:rPr lang="en-US" sz="1800" dirty="0" smtClean="0">
                <a:solidFill>
                  <a:prstClr val="white"/>
                </a:solidFill>
                <a:latin typeface="Arial"/>
              </a:rPr>
              <a:t> Acid Poisonings</a:t>
            </a:r>
            <a:endParaRPr lang="en-US" sz="1800" dirty="0">
              <a:solidFill>
                <a:prstClr val="white"/>
              </a:solidFill>
              <a:latin typeface="Arial"/>
            </a:endParaRPr>
          </a:p>
        </p:txBody>
      </p:sp>
    </p:spTree>
    <p:extLst>
      <p:ext uri="{BB962C8B-B14F-4D97-AF65-F5344CB8AC3E}">
        <p14:creationId xmlns:p14="http://schemas.microsoft.com/office/powerpoint/2010/main" val="13007095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idx="4294967295"/>
          </p:nvPr>
        </p:nvSpPr>
        <p:spPr>
          <a:xfrm>
            <a:off x="10510" y="1295400"/>
            <a:ext cx="5791200" cy="3429000"/>
          </a:xfrm>
        </p:spPr>
        <p:txBody>
          <a:bodyPr/>
          <a:lstStyle/>
          <a:p>
            <a:pPr eaLnBrk="1" hangingPunct="1">
              <a:lnSpc>
                <a:spcPct val="90000"/>
              </a:lnSpc>
              <a:buFontTx/>
              <a:buNone/>
            </a:pPr>
            <a:r>
              <a:rPr lang="en-US" sz="2400" b="1" dirty="0" smtClean="0">
                <a:solidFill>
                  <a:schemeClr val="tx1"/>
                </a:solidFill>
              </a:rPr>
              <a:t>Data collected include:</a:t>
            </a:r>
          </a:p>
          <a:p>
            <a:pPr eaLnBrk="1" hangingPunct="1">
              <a:lnSpc>
                <a:spcPct val="90000"/>
              </a:lnSpc>
              <a:buFontTx/>
              <a:buNone/>
            </a:pPr>
            <a:r>
              <a:rPr lang="en-US" sz="2400" dirty="0" smtClean="0">
                <a:solidFill>
                  <a:schemeClr val="tx1"/>
                </a:solidFill>
              </a:rPr>
              <a:t>Temperature &amp; salinity (SIO since 1916)</a:t>
            </a:r>
          </a:p>
          <a:p>
            <a:pPr eaLnBrk="1" hangingPunct="1">
              <a:lnSpc>
                <a:spcPct val="90000"/>
              </a:lnSpc>
              <a:buFontTx/>
              <a:buNone/>
            </a:pPr>
            <a:r>
              <a:rPr lang="en-US" sz="2400" dirty="0" smtClean="0">
                <a:solidFill>
                  <a:schemeClr val="tx1"/>
                </a:solidFill>
              </a:rPr>
              <a:t>Chlorophyll fluorescence &amp; </a:t>
            </a:r>
            <a:br>
              <a:rPr lang="en-US" sz="2400" dirty="0" smtClean="0">
                <a:solidFill>
                  <a:schemeClr val="tx1"/>
                </a:solidFill>
              </a:rPr>
            </a:br>
            <a:r>
              <a:rPr lang="en-US" sz="2400" dirty="0" smtClean="0">
                <a:solidFill>
                  <a:schemeClr val="tx1"/>
                </a:solidFill>
              </a:rPr>
              <a:t>turbidity or </a:t>
            </a:r>
            <a:r>
              <a:rPr lang="en-US" sz="2400" dirty="0" err="1" smtClean="0">
                <a:solidFill>
                  <a:schemeClr val="tx1"/>
                </a:solidFill>
              </a:rPr>
              <a:t>transmissivity</a:t>
            </a:r>
            <a:endParaRPr lang="en-US" sz="2400" dirty="0" smtClean="0">
              <a:solidFill>
                <a:schemeClr val="tx1"/>
              </a:solidFill>
            </a:endParaRPr>
          </a:p>
          <a:p>
            <a:pPr eaLnBrk="1" hangingPunct="1">
              <a:lnSpc>
                <a:spcPct val="90000"/>
              </a:lnSpc>
              <a:buFontTx/>
              <a:buNone/>
            </a:pPr>
            <a:r>
              <a:rPr lang="en-US" sz="2400" dirty="0" smtClean="0">
                <a:solidFill>
                  <a:schemeClr val="tx1"/>
                </a:solidFill>
              </a:rPr>
              <a:t>Dissolved oxygen, pH, &amp; water </a:t>
            </a:r>
            <a:br>
              <a:rPr lang="en-US" sz="2400" dirty="0" smtClean="0">
                <a:solidFill>
                  <a:schemeClr val="tx1"/>
                </a:solidFill>
              </a:rPr>
            </a:br>
            <a:r>
              <a:rPr lang="en-US" sz="2400" dirty="0" smtClean="0">
                <a:solidFill>
                  <a:schemeClr val="tx1"/>
                </a:solidFill>
              </a:rPr>
              <a:t>level</a:t>
            </a:r>
            <a:endParaRPr lang="en-US" sz="2400" dirty="0">
              <a:solidFill>
                <a:schemeClr val="tx1"/>
              </a:solidFill>
            </a:endParaRPr>
          </a:p>
          <a:p>
            <a:pPr eaLnBrk="1" hangingPunct="1">
              <a:lnSpc>
                <a:spcPct val="90000"/>
              </a:lnSpc>
              <a:buFontTx/>
              <a:buNone/>
            </a:pPr>
            <a:r>
              <a:rPr lang="en-US" sz="2400" dirty="0" smtClean="0">
                <a:solidFill>
                  <a:schemeClr val="tx1"/>
                </a:solidFill>
              </a:rPr>
              <a:t>Meteorological variables</a:t>
            </a:r>
          </a:p>
          <a:p>
            <a:pPr eaLnBrk="1" hangingPunct="1">
              <a:lnSpc>
                <a:spcPct val="90000"/>
              </a:lnSpc>
              <a:buFontTx/>
              <a:buNone/>
            </a:pPr>
            <a:r>
              <a:rPr lang="en-US" sz="2400" dirty="0" smtClean="0">
                <a:solidFill>
                  <a:schemeClr val="tx1"/>
                </a:solidFill>
              </a:rPr>
              <a:t>Phytoplankton &amp; algal toxins to </a:t>
            </a:r>
            <a:br>
              <a:rPr lang="en-US" sz="2400" dirty="0" smtClean="0">
                <a:solidFill>
                  <a:schemeClr val="tx1"/>
                </a:solidFill>
              </a:rPr>
            </a:br>
            <a:r>
              <a:rPr lang="en-US" sz="2400" dirty="0" smtClean="0">
                <a:solidFill>
                  <a:schemeClr val="tx1"/>
                </a:solidFill>
              </a:rPr>
              <a:t>detect Harmful Algal Blooms</a:t>
            </a:r>
          </a:p>
        </p:txBody>
      </p:sp>
      <p:sp>
        <p:nvSpPr>
          <p:cNvPr id="35843" name="Rectangle 2"/>
          <p:cNvSpPr>
            <a:spLocks noGrp="1" noChangeArrowheads="1"/>
          </p:cNvSpPr>
          <p:nvPr>
            <p:ph type="title" idx="4294967295"/>
          </p:nvPr>
        </p:nvSpPr>
        <p:spPr>
          <a:xfrm>
            <a:off x="0" y="0"/>
            <a:ext cx="6934200" cy="1143000"/>
          </a:xfrm>
        </p:spPr>
        <p:txBody>
          <a:bodyPr/>
          <a:lstStyle/>
          <a:p>
            <a:pPr eaLnBrk="1" hangingPunct="1"/>
            <a:r>
              <a:rPr lang="en-US" sz="3600" b="1" dirty="0" smtClean="0"/>
              <a:t>Climate &amp; Ecosystem: </a:t>
            </a:r>
            <a:br>
              <a:rPr lang="en-US" sz="3600" b="1" dirty="0" smtClean="0"/>
            </a:br>
            <a:r>
              <a:rPr lang="en-US" sz="3600" b="1" dirty="0" smtClean="0"/>
              <a:t>Long-term Monitoring</a:t>
            </a:r>
          </a:p>
        </p:txBody>
      </p:sp>
      <p:pic>
        <p:nvPicPr>
          <p:cNvPr id="35845" name="Picture 5" descr="http://sio.ucsd.edu/About/Venue_Rentals/Scripps_Pier/images/sio_A_pier08_00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5181660"/>
            <a:ext cx="2133600" cy="1543050"/>
          </a:xfrm>
          <a:prstGeom prst="rect">
            <a:avLst/>
          </a:prstGeom>
          <a:noFill/>
          <a:ln w="9525">
            <a:noFill/>
            <a:miter lim="800000"/>
            <a:headEnd/>
            <a:tailEnd/>
          </a:ln>
        </p:spPr>
      </p:pic>
      <p:sp>
        <p:nvSpPr>
          <p:cNvPr id="6" name="TextBox 5"/>
          <p:cNvSpPr txBox="1"/>
          <p:nvPr/>
        </p:nvSpPr>
        <p:spPr>
          <a:xfrm>
            <a:off x="304800" y="6243145"/>
            <a:ext cx="1676400" cy="400110"/>
          </a:xfrm>
          <a:prstGeom prst="rect">
            <a:avLst/>
          </a:prstGeom>
          <a:solidFill>
            <a:schemeClr val="bg2">
              <a:lumMod val="20000"/>
              <a:lumOff val="80000"/>
              <a:alpha val="54000"/>
            </a:schemeClr>
          </a:solidFill>
        </p:spPr>
        <p:txBody>
          <a:bodyPr wrap="square">
            <a:spAutoFit/>
          </a:bodyPr>
          <a:lstStyle/>
          <a:p>
            <a:pPr algn="ctr" fontAlgn="auto">
              <a:spcBef>
                <a:spcPts val="0"/>
              </a:spcBef>
              <a:spcAft>
                <a:spcPts val="0"/>
              </a:spcAft>
              <a:defRPr/>
            </a:pPr>
            <a:r>
              <a:rPr lang="en-US" sz="2000" b="1" dirty="0">
                <a:solidFill>
                  <a:prstClr val="white"/>
                </a:solidFill>
                <a:latin typeface="Arial"/>
              </a:rPr>
              <a:t>Scripps Pier</a:t>
            </a: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0800000" flipV="1">
            <a:off x="2209800" y="5181600"/>
            <a:ext cx="2133600" cy="1543110"/>
          </a:xfrm>
          <a:prstGeom prst="rect">
            <a:avLst/>
          </a:prstGeom>
          <a:noFill/>
          <a:ln w="9525">
            <a:noFill/>
            <a:miter lim="800000"/>
            <a:headEnd/>
            <a:tailEnd/>
          </a:ln>
        </p:spPr>
      </p:pic>
      <p:sp>
        <p:nvSpPr>
          <p:cNvPr id="9" name="TextBox 8"/>
          <p:cNvSpPr txBox="1"/>
          <p:nvPr/>
        </p:nvSpPr>
        <p:spPr>
          <a:xfrm>
            <a:off x="2286000" y="6248400"/>
            <a:ext cx="1981200" cy="400110"/>
          </a:xfrm>
          <a:prstGeom prst="rect">
            <a:avLst/>
          </a:prstGeom>
          <a:solidFill>
            <a:schemeClr val="bg2">
              <a:lumMod val="20000"/>
              <a:lumOff val="80000"/>
              <a:alpha val="54000"/>
            </a:schemeClr>
          </a:solidFill>
        </p:spPr>
        <p:txBody>
          <a:bodyPr wrap="square">
            <a:spAutoFit/>
          </a:bodyPr>
          <a:lstStyle/>
          <a:p>
            <a:pPr algn="ctr" fontAlgn="auto">
              <a:spcBef>
                <a:spcPts val="0"/>
              </a:spcBef>
              <a:spcAft>
                <a:spcPts val="0"/>
              </a:spcAft>
              <a:defRPr/>
            </a:pPr>
            <a:r>
              <a:rPr lang="en-US" sz="2000" b="1" dirty="0" err="1" smtClean="0">
                <a:solidFill>
                  <a:prstClr val="white"/>
                </a:solidFill>
                <a:latin typeface="Arial"/>
              </a:rPr>
              <a:t>Stearn’s</a:t>
            </a:r>
            <a:r>
              <a:rPr lang="en-US" sz="2000" b="1" dirty="0" smtClean="0">
                <a:solidFill>
                  <a:prstClr val="white"/>
                </a:solidFill>
                <a:latin typeface="Arial"/>
              </a:rPr>
              <a:t> Wharf</a:t>
            </a:r>
            <a:endParaRPr lang="en-US" sz="2000" b="1" dirty="0">
              <a:solidFill>
                <a:prstClr val="white"/>
              </a:solidFill>
              <a:latin typeface="Arial"/>
            </a:endParaRPr>
          </a:p>
        </p:txBody>
      </p:sp>
      <p:pic>
        <p:nvPicPr>
          <p:cNvPr id="102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43400" y="5191185"/>
            <a:ext cx="2514600" cy="1524000"/>
          </a:xfrm>
          <a:prstGeom prst="rect">
            <a:avLst/>
          </a:prstGeom>
          <a:noFill/>
          <a:ln w="9525">
            <a:noFill/>
            <a:miter lim="800000"/>
            <a:headEnd/>
            <a:tailEnd/>
          </a:ln>
        </p:spPr>
      </p:pic>
      <p:sp>
        <p:nvSpPr>
          <p:cNvPr id="11" name="TextBox 10"/>
          <p:cNvSpPr txBox="1"/>
          <p:nvPr/>
        </p:nvSpPr>
        <p:spPr>
          <a:xfrm>
            <a:off x="4381500" y="5191902"/>
            <a:ext cx="2438400" cy="400110"/>
          </a:xfrm>
          <a:prstGeom prst="rect">
            <a:avLst/>
          </a:prstGeom>
          <a:solidFill>
            <a:schemeClr val="bg2">
              <a:lumMod val="20000"/>
              <a:lumOff val="80000"/>
              <a:alpha val="54000"/>
            </a:schemeClr>
          </a:solidFill>
        </p:spPr>
        <p:txBody>
          <a:bodyPr wrap="square">
            <a:spAutoFit/>
          </a:bodyPr>
          <a:lstStyle/>
          <a:p>
            <a:pPr algn="ctr" fontAlgn="auto">
              <a:spcBef>
                <a:spcPts val="0"/>
              </a:spcBef>
              <a:spcAft>
                <a:spcPts val="0"/>
              </a:spcAft>
              <a:defRPr/>
            </a:pPr>
            <a:r>
              <a:rPr lang="en-US" sz="2000" b="1" dirty="0" smtClean="0">
                <a:solidFill>
                  <a:prstClr val="white"/>
                </a:solidFill>
                <a:latin typeface="Arial"/>
              </a:rPr>
              <a:t>Santa Monica Pier</a:t>
            </a:r>
            <a:endParaRPr lang="en-US" sz="2000" b="1" dirty="0">
              <a:solidFill>
                <a:prstClr val="white"/>
              </a:solidFill>
              <a:latin typeface="Arial"/>
            </a:endParaRPr>
          </a:p>
        </p:txBody>
      </p:sp>
      <p:pic>
        <p:nvPicPr>
          <p:cNvPr id="1029"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51431" y="5206951"/>
            <a:ext cx="2133600" cy="1543050"/>
          </a:xfrm>
          <a:prstGeom prst="rect">
            <a:avLst/>
          </a:prstGeom>
          <a:noFill/>
          <a:ln w="9525">
            <a:noFill/>
            <a:miter lim="800000"/>
            <a:headEnd/>
            <a:tailEnd/>
          </a:ln>
        </p:spPr>
      </p:pic>
      <p:sp>
        <p:nvSpPr>
          <p:cNvPr id="13" name="TextBox 12"/>
          <p:cNvSpPr txBox="1"/>
          <p:nvPr/>
        </p:nvSpPr>
        <p:spPr>
          <a:xfrm>
            <a:off x="7016595" y="6315075"/>
            <a:ext cx="1828800" cy="400110"/>
          </a:xfrm>
          <a:prstGeom prst="rect">
            <a:avLst/>
          </a:prstGeom>
          <a:solidFill>
            <a:schemeClr val="bg2">
              <a:lumMod val="20000"/>
              <a:lumOff val="80000"/>
              <a:alpha val="54000"/>
            </a:schemeClr>
          </a:solidFill>
        </p:spPr>
        <p:txBody>
          <a:bodyPr wrap="square">
            <a:spAutoFit/>
          </a:bodyPr>
          <a:lstStyle/>
          <a:p>
            <a:pPr algn="ctr" fontAlgn="auto">
              <a:spcBef>
                <a:spcPts val="0"/>
              </a:spcBef>
              <a:spcAft>
                <a:spcPts val="0"/>
              </a:spcAft>
              <a:defRPr/>
            </a:pPr>
            <a:r>
              <a:rPr lang="en-US" sz="2000" b="1" dirty="0" smtClean="0">
                <a:solidFill>
                  <a:prstClr val="white"/>
                </a:solidFill>
                <a:latin typeface="Arial"/>
              </a:rPr>
              <a:t>Newport Pier</a:t>
            </a:r>
            <a:endParaRPr lang="en-US" sz="2000" b="1" dirty="0">
              <a:solidFill>
                <a:prstClr val="white"/>
              </a:solidFill>
              <a:latin typeface="Arial"/>
            </a:endParaRPr>
          </a:p>
        </p:txBody>
      </p:sp>
      <p:pic>
        <p:nvPicPr>
          <p:cNvPr id="14" name="Picture 4"/>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456386" y="2138122"/>
            <a:ext cx="4389009" cy="2906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98424" y="152401"/>
            <a:ext cx="2246971" cy="2651598"/>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058412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6200"/>
            <a:ext cx="9144000" cy="1323439"/>
          </a:xfrm>
          <a:prstGeom prst="rect">
            <a:avLst/>
          </a:prstGeom>
        </p:spPr>
        <p:txBody>
          <a:bodyPr wrap="square">
            <a:spAutoFit/>
          </a:bodyPr>
          <a:lstStyle/>
          <a:p>
            <a:pPr algn="r" fontAlgn="auto">
              <a:spcBef>
                <a:spcPts val="0"/>
              </a:spcBef>
              <a:spcAft>
                <a:spcPts val="0"/>
              </a:spcAft>
            </a:pPr>
            <a:r>
              <a:rPr lang="en-US" sz="4000" b="1" dirty="0" smtClean="0">
                <a:solidFill>
                  <a:prstClr val="white"/>
                </a:solidFill>
                <a:latin typeface="Arial"/>
              </a:rPr>
              <a:t>Climate &amp; Ecosystem: Long-term Monitoring</a:t>
            </a:r>
            <a:endParaRPr lang="en-US" sz="4000" b="1" dirty="0">
              <a:solidFill>
                <a:prstClr val="white"/>
              </a:solidFill>
              <a:latin typeface="Arial"/>
            </a:endParaRPr>
          </a:p>
        </p:txBody>
      </p:sp>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267" y="818688"/>
            <a:ext cx="4286108" cy="3219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05400" y="3352800"/>
            <a:ext cx="3919537" cy="3381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http://ucsdnews.ucsd.edu/graphics/images/2009/04-09MarineLife0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67200" y="999095"/>
            <a:ext cx="1219200" cy="1462088"/>
          </a:xfrm>
          <a:prstGeom prst="rect">
            <a:avLst/>
          </a:prstGeom>
          <a:noFill/>
          <a:ln w="9525">
            <a:noFill/>
            <a:miter lim="800000"/>
            <a:headEnd/>
            <a:tailEnd/>
          </a:ln>
        </p:spPr>
      </p:pic>
      <p:pic>
        <p:nvPicPr>
          <p:cNvPr id="3" name="Picture 7" descr="http://adcp.ucsd.edu/calcofi/images/calcofi_logo.gi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9825" y="895966"/>
            <a:ext cx="689741" cy="678245"/>
          </a:xfrm>
          <a:prstGeom prst="rect">
            <a:avLst/>
          </a:prstGeom>
          <a:noFill/>
          <a:ln w="9525">
            <a:noFill/>
            <a:miter lim="800000"/>
            <a:headEnd/>
            <a:tailEnd/>
          </a:ln>
        </p:spPr>
      </p:pic>
      <p:pic>
        <p:nvPicPr>
          <p:cNvPr id="2" name="Picture 15" descr="http://sccoos.org/projects/2012OA/images/gliders.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46853" y="3657600"/>
            <a:ext cx="1676430" cy="1093324"/>
          </a:xfrm>
          <a:prstGeom prst="rect">
            <a:avLst/>
          </a:prstGeom>
          <a:noFill/>
          <a:ln w="9525">
            <a:noFill/>
            <a:miter lim="800000"/>
            <a:headEnd/>
            <a:tailEnd/>
          </a:ln>
        </p:spPr>
      </p:pic>
      <p:pic>
        <p:nvPicPr>
          <p:cNvPr id="6" name="Picture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81380" y="5198637"/>
            <a:ext cx="2048040" cy="1536030"/>
          </a:xfrm>
          <a:prstGeom prst="rect">
            <a:avLst/>
          </a:prstGeom>
        </p:spPr>
      </p:pic>
      <p:pic>
        <p:nvPicPr>
          <p:cNvPr id="3074"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885176" y="1399639"/>
            <a:ext cx="2723354" cy="2154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05267" y="4088284"/>
            <a:ext cx="3704733" cy="2677656"/>
          </a:xfrm>
          <a:prstGeom prst="rect">
            <a:avLst/>
          </a:prstGeom>
          <a:noFill/>
        </p:spPr>
        <p:txBody>
          <a:bodyPr wrap="square" rtlCol="0">
            <a:spAutoFit/>
          </a:bodyPr>
          <a:lstStyle/>
          <a:p>
            <a:pPr fontAlgn="auto">
              <a:spcBef>
                <a:spcPts val="0"/>
              </a:spcBef>
              <a:spcAft>
                <a:spcPts val="0"/>
              </a:spcAft>
            </a:pPr>
            <a:r>
              <a:rPr lang="en-US" b="1" dirty="0" smtClean="0">
                <a:solidFill>
                  <a:prstClr val="white"/>
                </a:solidFill>
                <a:latin typeface="Arial"/>
              </a:rPr>
              <a:t>SCCOOS funds </a:t>
            </a:r>
            <a:r>
              <a:rPr lang="en-US" b="1" dirty="0" err="1" smtClean="0">
                <a:solidFill>
                  <a:prstClr val="white"/>
                </a:solidFill>
                <a:latin typeface="Arial"/>
              </a:rPr>
              <a:t>nearshore</a:t>
            </a:r>
            <a:r>
              <a:rPr lang="en-US" b="1" dirty="0" smtClean="0">
                <a:solidFill>
                  <a:prstClr val="white"/>
                </a:solidFill>
                <a:latin typeface="Arial"/>
              </a:rPr>
              <a:t> </a:t>
            </a:r>
            <a:r>
              <a:rPr lang="en-US" b="1" dirty="0" err="1" smtClean="0">
                <a:solidFill>
                  <a:prstClr val="white"/>
                </a:solidFill>
                <a:latin typeface="Arial"/>
              </a:rPr>
              <a:t>CalCOFI</a:t>
            </a:r>
            <a:r>
              <a:rPr lang="en-US" b="1" dirty="0" smtClean="0">
                <a:solidFill>
                  <a:prstClr val="white"/>
                </a:solidFill>
                <a:latin typeface="Arial"/>
              </a:rPr>
              <a:t> stations since 2004</a:t>
            </a:r>
          </a:p>
          <a:p>
            <a:pPr fontAlgn="auto">
              <a:spcBef>
                <a:spcPts val="0"/>
              </a:spcBef>
              <a:spcAft>
                <a:spcPts val="0"/>
              </a:spcAft>
            </a:pPr>
            <a:endParaRPr lang="en-US" b="1" dirty="0">
              <a:solidFill>
                <a:prstClr val="white"/>
              </a:solidFill>
              <a:latin typeface="Arial"/>
            </a:endParaRPr>
          </a:p>
          <a:p>
            <a:pPr fontAlgn="auto">
              <a:spcBef>
                <a:spcPts val="0"/>
              </a:spcBef>
              <a:spcAft>
                <a:spcPts val="0"/>
              </a:spcAft>
            </a:pPr>
            <a:r>
              <a:rPr lang="en-US" b="1" dirty="0" smtClean="0">
                <a:solidFill>
                  <a:prstClr val="white"/>
                </a:solidFill>
                <a:latin typeface="Arial"/>
              </a:rPr>
              <a:t>SCCOOS funds a glider track off of Dana Point, CA since 2007 </a:t>
            </a:r>
            <a:endParaRPr lang="en-US" b="1" dirty="0">
              <a:solidFill>
                <a:prstClr val="white"/>
              </a:solidFill>
              <a:latin typeface="Arial"/>
            </a:endParaRPr>
          </a:p>
        </p:txBody>
      </p:sp>
    </p:spTree>
    <p:extLst>
      <p:ext uri="{BB962C8B-B14F-4D97-AF65-F5344CB8AC3E}">
        <p14:creationId xmlns:p14="http://schemas.microsoft.com/office/powerpoint/2010/main" val="7738233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0981" y="868680"/>
            <a:ext cx="5377962" cy="5303520"/>
          </a:xfrm>
          <a:prstGeom prst="rect">
            <a:avLst/>
          </a:prstGeom>
        </p:spPr>
      </p:pic>
      <p:sp>
        <p:nvSpPr>
          <p:cNvPr id="4099" name="Title 1"/>
          <p:cNvSpPr>
            <a:spLocks noGrp="1"/>
          </p:cNvSpPr>
          <p:nvPr>
            <p:ph type="title"/>
          </p:nvPr>
        </p:nvSpPr>
        <p:spPr/>
        <p:txBody>
          <a:bodyPr/>
          <a:lstStyle/>
          <a:p>
            <a:r>
              <a:rPr lang="en-US" altLang="en-US" dirty="0" smtClean="0"/>
              <a:t>IOOS at Work! </a:t>
            </a:r>
          </a:p>
        </p:txBody>
      </p:sp>
      <p:sp>
        <p:nvSpPr>
          <p:cNvPr id="4100"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fld id="{DA6AF474-62D2-4889-8E7F-31C706FC55DB}" type="slidenum">
              <a:rPr lang="en-US" altLang="en-US" smtClean="0">
                <a:ea typeface="ＭＳ Ｐゴシック" pitchFamily="34" charset="-128"/>
              </a:rPr>
              <a:pPr>
                <a:defRPr/>
              </a:pPr>
              <a:t>2</a:t>
            </a:fld>
            <a:endParaRPr lang="en-US" altLang="en-US" smtClean="0">
              <a:ea typeface="ＭＳ Ｐゴシック" pitchFamily="34" charset="-128"/>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6963" y="1401763"/>
            <a:ext cx="3941762"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38325" y="2103438"/>
            <a:ext cx="2468563"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33418" y="2880616"/>
            <a:ext cx="914207" cy="91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a:grpSpLocks/>
          </p:cNvGrpSpPr>
          <p:nvPr/>
        </p:nvGrpSpPr>
        <p:grpSpPr bwMode="auto">
          <a:xfrm>
            <a:off x="5894388" y="884238"/>
            <a:ext cx="3151187" cy="5211762"/>
            <a:chOff x="5893620" y="883920"/>
            <a:chExt cx="3151372" cy="5212080"/>
          </a:xfrm>
        </p:grpSpPr>
        <p:pic>
          <p:nvPicPr>
            <p:cNvPr id="4104" name="Picture 8"/>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477000" y="1447800"/>
              <a:ext cx="2057400" cy="2325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22"/>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893620" y="4127155"/>
              <a:ext cx="3151372" cy="196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Box 23"/>
            <p:cNvSpPr txBox="1">
              <a:spLocks noChangeArrowheads="1"/>
            </p:cNvSpPr>
            <p:nvPr/>
          </p:nvSpPr>
          <p:spPr bwMode="auto">
            <a:xfrm>
              <a:off x="6549348" y="883920"/>
              <a:ext cx="14734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600" b="1">
                  <a:solidFill>
                    <a:schemeClr val="accent2"/>
                  </a:solidFill>
                </a:rPr>
                <a:t>Operated By:</a:t>
              </a:r>
            </a:p>
          </p:txBody>
        </p:sp>
        <p:sp>
          <p:nvSpPr>
            <p:cNvPr id="4107" name="TextBox 26"/>
            <p:cNvSpPr txBox="1">
              <a:spLocks noChangeArrowheads="1"/>
            </p:cNvSpPr>
            <p:nvPr/>
          </p:nvSpPr>
          <p:spPr bwMode="auto">
            <a:xfrm>
              <a:off x="6416299" y="1143000"/>
              <a:ext cx="21788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600" b="1">
                  <a:solidFill>
                    <a:schemeClr val="accent2"/>
                  </a:solidFill>
                </a:rPr>
                <a:t>Federal Component:</a:t>
              </a:r>
            </a:p>
          </p:txBody>
        </p:sp>
        <p:sp>
          <p:nvSpPr>
            <p:cNvPr id="4108" name="TextBox 27"/>
            <p:cNvSpPr txBox="1">
              <a:spLocks noChangeArrowheads="1"/>
            </p:cNvSpPr>
            <p:nvPr/>
          </p:nvSpPr>
          <p:spPr bwMode="auto">
            <a:xfrm>
              <a:off x="6355598" y="3773557"/>
              <a:ext cx="2315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600" b="1">
                  <a:solidFill>
                    <a:schemeClr val="accent2"/>
                  </a:solidFill>
                </a:rPr>
                <a:t>Regional Component:</a:t>
              </a:r>
            </a:p>
          </p:txBody>
        </p:sp>
      </p:grpSp>
      <p:pic>
        <p:nvPicPr>
          <p:cNvPr id="4" name="Picture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24561" y="1371759"/>
            <a:ext cx="3931920" cy="3931920"/>
          </a:xfrm>
          <a:prstGeom prst="rect">
            <a:avLst/>
          </a:prstGeom>
        </p:spPr>
      </p:pic>
    </p:spTree>
    <p:extLst>
      <p:ext uri="{BB962C8B-B14F-4D97-AF65-F5344CB8AC3E}">
        <p14:creationId xmlns:p14="http://schemas.microsoft.com/office/powerpoint/2010/main" val="165160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110"/>
                                        </p:tgtEl>
                                        <p:attrNameLst>
                                          <p:attrName>style.visibility</p:attrName>
                                        </p:attrNameLst>
                                      </p:cBhvr>
                                      <p:to>
                                        <p:strVal val="visible"/>
                                      </p:to>
                                    </p:set>
                                    <p:animEffect transition="in" filter="fade">
                                      <p:cBhvr>
                                        <p:cTn id="10" dur="500"/>
                                        <p:tgtEl>
                                          <p:spTgt spid="4110"/>
                                        </p:tgtEl>
                                      </p:cBhvr>
                                    </p:animEffect>
                                  </p:childTnLst>
                                </p:cTn>
                              </p:par>
                              <p:par>
                                <p:cTn id="11" presetID="1" presetClass="entr" presetSubtype="0" fill="hold" nodeType="withEffect">
                                  <p:stCondLst>
                                    <p:cond delay="0"/>
                                  </p:stCondLst>
                                  <p:childTnLst>
                                    <p:set>
                                      <p:cBhvr>
                                        <p:cTn id="12" dur="1" fill="hold">
                                          <p:stCondLst>
                                            <p:cond delay="0"/>
                                          </p:stCondLst>
                                        </p:cTn>
                                        <p:tgtEl>
                                          <p:spTgt spid="410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p:txBody>
          <a:bodyPr/>
          <a:lstStyle/>
          <a:p>
            <a:r>
              <a:rPr lang="en-US" altLang="en-US" smtClean="0"/>
              <a:t>Glider Missions</a:t>
            </a:r>
          </a:p>
        </p:txBody>
      </p:sp>
      <p:sp>
        <p:nvSpPr>
          <p:cNvPr id="3" name="Slide Number Placeholder 2"/>
          <p:cNvSpPr>
            <a:spLocks noGrp="1"/>
          </p:cNvSpPr>
          <p:nvPr>
            <p:ph type="sldNum" sz="quarter" idx="12"/>
          </p:nvPr>
        </p:nvSpPr>
        <p:spPr>
          <a:prstGeom prst="rect">
            <a:avLst/>
          </a:prstGeom>
        </p:spPr>
        <p:txBody>
          <a:bodyPr lIns="68524" tIns="34262" rIns="68524" bIns="34262"/>
          <a:lstStyle/>
          <a:p>
            <a:pPr>
              <a:defRPr/>
            </a:pPr>
            <a:fld id="{DA93CE1F-AE88-4DD6-BA0B-532756CC9DB9}" type="slidenum">
              <a:rPr lang="en-US" smtClean="0">
                <a:solidFill>
                  <a:srgbClr val="000000"/>
                </a:solidFill>
              </a:rPr>
              <a:pPr>
                <a:defRPr/>
              </a:pPr>
              <a:t>20</a:t>
            </a:fld>
            <a:endParaRPr lang="en-US" dirty="0">
              <a:solidFill>
                <a:srgbClr val="000000"/>
              </a:solidFill>
            </a:endParaRPr>
          </a:p>
        </p:txBody>
      </p:sp>
      <p:cxnSp>
        <p:nvCxnSpPr>
          <p:cNvPr id="188420" name="Straight Connector 4"/>
          <p:cNvCxnSpPr>
            <a:cxnSpLocks noChangeShapeType="1"/>
          </p:cNvCxnSpPr>
          <p:nvPr/>
        </p:nvCxnSpPr>
        <p:spPr bwMode="auto">
          <a:xfrm flipH="1">
            <a:off x="4400371" y="3543420"/>
            <a:ext cx="14302" cy="2688851"/>
          </a:xfrm>
          <a:prstGeom prst="line">
            <a:avLst/>
          </a:prstGeom>
          <a:noFill/>
          <a:ln w="25400" algn="ctr">
            <a:solidFill>
              <a:schemeClr val="accent2"/>
            </a:solidFill>
            <a:round/>
            <a:headEnd/>
            <a:tailEnd/>
          </a:ln>
          <a:extLst>
            <a:ext uri="{909E8E84-426E-40DD-AFC4-6F175D3DCCD1}">
              <a14:hiddenFill xmlns:a14="http://schemas.microsoft.com/office/drawing/2010/main">
                <a:noFill/>
              </a14:hiddenFill>
            </a:ext>
          </a:extLst>
        </p:spPr>
      </p:cxnSp>
      <p:cxnSp>
        <p:nvCxnSpPr>
          <p:cNvPr id="188421" name="Straight Connector 6"/>
          <p:cNvCxnSpPr>
            <a:cxnSpLocks noChangeShapeType="1"/>
          </p:cNvCxnSpPr>
          <p:nvPr/>
        </p:nvCxnSpPr>
        <p:spPr bwMode="auto">
          <a:xfrm>
            <a:off x="0" y="3543420"/>
            <a:ext cx="9144000" cy="0"/>
          </a:xfrm>
          <a:prstGeom prst="line">
            <a:avLst/>
          </a:prstGeom>
          <a:noFill/>
          <a:ln w="25400" algn="ctr">
            <a:solidFill>
              <a:schemeClr val="accent2"/>
            </a:solidFill>
            <a:round/>
            <a:headEnd/>
            <a:tailEnd/>
          </a:ln>
          <a:extLst>
            <a:ext uri="{909E8E84-426E-40DD-AFC4-6F175D3DCCD1}">
              <a14:hiddenFill xmlns:a14="http://schemas.microsoft.com/office/drawing/2010/main">
                <a:noFill/>
              </a14:hiddenFill>
            </a:ext>
          </a:extLst>
        </p:spPr>
      </p:cxnSp>
      <p:sp>
        <p:nvSpPr>
          <p:cNvPr id="188422" name="TextBox 7"/>
          <p:cNvSpPr txBox="1">
            <a:spLocks noChangeArrowheads="1"/>
          </p:cNvSpPr>
          <p:nvPr/>
        </p:nvSpPr>
        <p:spPr bwMode="auto">
          <a:xfrm>
            <a:off x="752690" y="789841"/>
            <a:ext cx="7323738" cy="43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724" tIns="33838" rIns="67724" bIns="33838">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r>
              <a:rPr lang="en-US" altLang="en-US" dirty="0">
                <a:solidFill>
                  <a:srgbClr val="000000"/>
                </a:solidFill>
                <a:cs typeface="Arial" pitchFamily="34" charset="0"/>
              </a:rPr>
              <a:t>Climate/Ecosystem/Fisheries Management/Water Quality</a:t>
            </a:r>
          </a:p>
        </p:txBody>
      </p:sp>
      <p:sp>
        <p:nvSpPr>
          <p:cNvPr id="188423" name="TextBox 9"/>
          <p:cNvSpPr txBox="1">
            <a:spLocks noChangeArrowheads="1"/>
          </p:cNvSpPr>
          <p:nvPr/>
        </p:nvSpPr>
        <p:spPr bwMode="auto">
          <a:xfrm>
            <a:off x="853385" y="3543425"/>
            <a:ext cx="2862645" cy="43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724" tIns="33838" rIns="67724" bIns="33838">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r>
              <a:rPr lang="en-US" altLang="en-US">
                <a:solidFill>
                  <a:srgbClr val="000000"/>
                </a:solidFill>
                <a:cs typeface="Arial" pitchFamily="34" charset="0"/>
              </a:rPr>
              <a:t>Hurricane Forecasting</a:t>
            </a:r>
          </a:p>
        </p:txBody>
      </p:sp>
      <p:sp>
        <p:nvSpPr>
          <p:cNvPr id="188424" name="TextBox 10"/>
          <p:cNvSpPr txBox="1">
            <a:spLocks noChangeArrowheads="1"/>
          </p:cNvSpPr>
          <p:nvPr/>
        </p:nvSpPr>
        <p:spPr bwMode="auto">
          <a:xfrm>
            <a:off x="5760295" y="3525549"/>
            <a:ext cx="2659513" cy="43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724" tIns="33838" rIns="67724" bIns="33838">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r>
              <a:rPr lang="en-US" altLang="en-US">
                <a:solidFill>
                  <a:srgbClr val="000000"/>
                </a:solidFill>
                <a:cs typeface="Arial" pitchFamily="34" charset="0"/>
              </a:rPr>
              <a:t>Response to Oil Spill</a:t>
            </a:r>
          </a:p>
        </p:txBody>
      </p:sp>
      <p:pic>
        <p:nvPicPr>
          <p:cNvPr id="188425"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09508" y="1221676"/>
            <a:ext cx="1551810" cy="204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6" name="Picture 6" descr="ru07_out_transec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45030" y="2898619"/>
            <a:ext cx="1864079" cy="53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7"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80766" y="1505328"/>
            <a:ext cx="2128674" cy="171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88428"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302" y="1227635"/>
            <a:ext cx="1912946" cy="1691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88429" name="Picture 3" descr="Chukchi_2010_gliders.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07942" y="3984410"/>
            <a:ext cx="2283616" cy="168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30"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10024" y="4125063"/>
            <a:ext cx="2137017" cy="1437391"/>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88431" name="Picture 17"/>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282474" y="3872375"/>
            <a:ext cx="3431383" cy="22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32" name="Picture 2" descr="http://www.udel.edu/udaily/2013/may/images/OTISandSturgeon.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009439" y="1511299"/>
            <a:ext cx="2050010" cy="1367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33" name="Picture 4" descr="hab.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563597" y="1573276"/>
            <a:ext cx="1489833" cy="1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34" name="Rectangle 5"/>
          <p:cNvSpPr>
            <a:spLocks noChangeArrowheads="1"/>
          </p:cNvSpPr>
          <p:nvPr/>
        </p:nvSpPr>
        <p:spPr bwMode="auto">
          <a:xfrm>
            <a:off x="1998760" y="3063098"/>
            <a:ext cx="2359537" cy="38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724" tIns="33838" rIns="67724" bIns="33838">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r>
              <a:rPr lang="en-US" altLang="en-US" sz="2000" dirty="0">
                <a:solidFill>
                  <a:srgbClr val="000000"/>
                </a:solidFill>
                <a:cs typeface="Arial" pitchFamily="34" charset="0"/>
              </a:rPr>
              <a:t>The SoCal Niño Index</a:t>
            </a:r>
          </a:p>
        </p:txBody>
      </p:sp>
      <p:sp>
        <p:nvSpPr>
          <p:cNvPr id="188435" name="Rectangle 19"/>
          <p:cNvSpPr>
            <a:spLocks noChangeArrowheads="1"/>
          </p:cNvSpPr>
          <p:nvPr/>
        </p:nvSpPr>
        <p:spPr bwMode="auto">
          <a:xfrm>
            <a:off x="513703" y="2998742"/>
            <a:ext cx="1011369" cy="43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724" tIns="33838" rIns="67724" bIns="33838">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r>
              <a:rPr lang="en-US" altLang="en-US" sz="2000" dirty="0" err="1">
                <a:solidFill>
                  <a:srgbClr val="000000"/>
                </a:solidFill>
                <a:cs typeface="Arial" pitchFamily="34" charset="0"/>
              </a:rPr>
              <a:t>CalCOFI</a:t>
            </a:r>
            <a:r>
              <a:rPr lang="en-US" altLang="en-US" dirty="0">
                <a:solidFill>
                  <a:srgbClr val="000000"/>
                </a:solidFill>
                <a:cs typeface="Arial" pitchFamily="34" charset="0"/>
              </a:rPr>
              <a:t> </a:t>
            </a:r>
          </a:p>
        </p:txBody>
      </p:sp>
      <p:sp>
        <p:nvSpPr>
          <p:cNvPr id="188436" name="Rectangle 22"/>
          <p:cNvSpPr>
            <a:spLocks noChangeArrowheads="1"/>
          </p:cNvSpPr>
          <p:nvPr/>
        </p:nvSpPr>
        <p:spPr bwMode="auto">
          <a:xfrm>
            <a:off x="4556506" y="2943910"/>
            <a:ext cx="1477896" cy="38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724" tIns="33838" rIns="67724" bIns="33838">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r>
              <a:rPr lang="en-US" altLang="en-US" sz="2000" dirty="0">
                <a:solidFill>
                  <a:srgbClr val="000000"/>
                </a:solidFill>
                <a:cs typeface="Arial" pitchFamily="34" charset="0"/>
              </a:rPr>
              <a:t>Fish Tracking</a:t>
            </a:r>
          </a:p>
        </p:txBody>
      </p:sp>
      <p:sp>
        <p:nvSpPr>
          <p:cNvPr id="188437" name="Rectangle 23"/>
          <p:cNvSpPr>
            <a:spLocks noChangeArrowheads="1"/>
          </p:cNvSpPr>
          <p:nvPr/>
        </p:nvSpPr>
        <p:spPr bwMode="auto">
          <a:xfrm>
            <a:off x="8184549" y="1159687"/>
            <a:ext cx="590721" cy="38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724" tIns="33838" rIns="67724" bIns="33838">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r>
              <a:rPr lang="en-US" altLang="en-US" sz="2000" dirty="0">
                <a:solidFill>
                  <a:srgbClr val="000000"/>
                </a:solidFill>
                <a:cs typeface="Arial" pitchFamily="34" charset="0"/>
              </a:rPr>
              <a:t>HAB</a:t>
            </a:r>
          </a:p>
        </p:txBody>
      </p:sp>
      <p:sp>
        <p:nvSpPr>
          <p:cNvPr id="188438" name="Rectangle 25"/>
          <p:cNvSpPr>
            <a:spLocks noChangeArrowheads="1"/>
          </p:cNvSpPr>
          <p:nvPr/>
        </p:nvSpPr>
        <p:spPr bwMode="auto">
          <a:xfrm>
            <a:off x="4510030" y="5687594"/>
            <a:ext cx="2673171" cy="43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724" tIns="33838" rIns="67724" bIns="33838">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r>
              <a:rPr lang="en-US" altLang="en-US">
                <a:solidFill>
                  <a:srgbClr val="000000"/>
                </a:solidFill>
                <a:cs typeface="Arial" pitchFamily="34" charset="0"/>
              </a:rPr>
              <a:t>Deep Water Horizon</a:t>
            </a:r>
          </a:p>
        </p:txBody>
      </p:sp>
      <p:sp>
        <p:nvSpPr>
          <p:cNvPr id="188439" name="Rectangle 27"/>
          <p:cNvSpPr>
            <a:spLocks noChangeArrowheads="1"/>
          </p:cNvSpPr>
          <p:nvPr/>
        </p:nvSpPr>
        <p:spPr bwMode="auto">
          <a:xfrm>
            <a:off x="7594582" y="5687594"/>
            <a:ext cx="934618" cy="43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724" tIns="33838" rIns="67724" bIns="33838">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11938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r>
              <a:rPr lang="en-US" altLang="en-US">
                <a:solidFill>
                  <a:srgbClr val="000000"/>
                </a:solidFill>
                <a:cs typeface="Arial" pitchFamily="34" charset="0"/>
              </a:rPr>
              <a:t>Alaska</a:t>
            </a:r>
          </a:p>
        </p:txBody>
      </p:sp>
    </p:spTree>
    <p:extLst>
      <p:ext uri="{BB962C8B-B14F-4D97-AF65-F5344CB8AC3E}">
        <p14:creationId xmlns:p14="http://schemas.microsoft.com/office/powerpoint/2010/main" val="7315192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US IOOS - </a:t>
            </a:r>
            <a:r>
              <a:rPr lang="en-US" dirty="0" err="1" smtClean="0"/>
              <a:t>Gliderpalooza</a:t>
            </a:r>
            <a:endParaRPr lang="en-US" dirty="0"/>
          </a:p>
        </p:txBody>
      </p:sp>
      <p:sp>
        <p:nvSpPr>
          <p:cNvPr id="2" name="Content Placeholder 1"/>
          <p:cNvSpPr>
            <a:spLocks noGrp="1"/>
          </p:cNvSpPr>
          <p:nvPr>
            <p:ph idx="1"/>
          </p:nvPr>
        </p:nvSpPr>
        <p:spPr>
          <a:xfrm>
            <a:off x="5186855" y="964421"/>
            <a:ext cx="3576145" cy="5181600"/>
          </a:xfrm>
        </p:spPr>
        <p:txBody>
          <a:bodyPr>
            <a:normAutofit fontScale="92500"/>
          </a:bodyPr>
          <a:lstStyle/>
          <a:p>
            <a:r>
              <a:rPr lang="en-US" dirty="0" smtClean="0"/>
              <a:t>15 gliders</a:t>
            </a:r>
          </a:p>
          <a:p>
            <a:r>
              <a:rPr lang="en-US" dirty="0" smtClean="0"/>
              <a:t>15 Partners: </a:t>
            </a:r>
          </a:p>
          <a:p>
            <a:pPr lvl="1"/>
            <a:r>
              <a:rPr lang="en-US" dirty="0" smtClean="0"/>
              <a:t>Ocean Tracking Network, Canada; </a:t>
            </a:r>
          </a:p>
          <a:p>
            <a:pPr lvl="1"/>
            <a:r>
              <a:rPr lang="en-US" dirty="0" smtClean="0"/>
              <a:t>9 U.S. Universities </a:t>
            </a:r>
          </a:p>
          <a:p>
            <a:pPr lvl="1"/>
            <a:r>
              <a:rPr lang="en-US" dirty="0" smtClean="0"/>
              <a:t>Teledyne Webb Research Corporation</a:t>
            </a:r>
          </a:p>
          <a:p>
            <a:pPr lvl="1"/>
            <a:r>
              <a:rPr lang="en-US" dirty="0" smtClean="0"/>
              <a:t>State Agency </a:t>
            </a:r>
          </a:p>
          <a:p>
            <a:pPr lvl="1"/>
            <a:r>
              <a:rPr lang="en-US" dirty="0" smtClean="0"/>
              <a:t>National: IOOS, NOAA, US Navy and NASA</a:t>
            </a:r>
          </a:p>
          <a:p>
            <a:r>
              <a:rPr lang="en-US" dirty="0" smtClean="0"/>
              <a:t>&gt;25,000 profiles to date – NOAA’s Buoy Center sent data to the Global Telecommunications Systems (GTS)</a:t>
            </a:r>
            <a:endParaRPr lang="en-US" dirty="0"/>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682" y="2056658"/>
            <a:ext cx="5113918" cy="4191755"/>
          </a:xfrm>
          <a:prstGeom prst="rect">
            <a:avLst/>
          </a:prstGeom>
          <a:noFill/>
          <a:ln w="9525">
            <a:noFill/>
            <a:miter lim="800000"/>
            <a:headEnd/>
            <a:tailEnd/>
          </a:ln>
          <a:effec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682" y="685800"/>
            <a:ext cx="2645797" cy="1731765"/>
          </a:xfrm>
          <a:prstGeom prst="rect">
            <a:avLst/>
          </a:prstGeom>
        </p:spPr>
      </p:pic>
      <p:pic>
        <p:nvPicPr>
          <p:cNvPr id="8" name="Picture 3" descr="C:\Users\crowley\Desktop\MARACOOS\Gliders\Gliderpaloosa 2013\brandon.and.RU2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11602" y="4139319"/>
            <a:ext cx="982640" cy="1060006"/>
          </a:xfrm>
          <a:prstGeom prst="rect">
            <a:avLst/>
          </a:prstGeom>
          <a:noFill/>
          <a:ln>
            <a:solidFill>
              <a:schemeClr val="bg1"/>
            </a:solidFill>
          </a:ln>
          <a:effectLst/>
        </p:spPr>
      </p:pic>
      <p:pic>
        <p:nvPicPr>
          <p:cNvPr id="9" name="Picture 7" descr="http://maracoos.org/blogs/main/wp-content/uploads/2013/09/2-1024x678.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8321" y="4222366"/>
            <a:ext cx="1441213" cy="952552"/>
          </a:xfrm>
          <a:prstGeom prst="rect">
            <a:avLst/>
          </a:prstGeom>
          <a:noFill/>
          <a:ln>
            <a:solidFill>
              <a:schemeClr val="bg1"/>
            </a:solidFill>
          </a:ln>
          <a:effectLst/>
        </p:spPr>
      </p:pic>
      <p:pic>
        <p:nvPicPr>
          <p:cNvPr id="10" name="Picture 13" descr="http://maracoos.org/blogs/main/wp-content/uploads/2013/09/photo-21-1024x764.jpg"/>
          <p:cNvPicPr>
            <a:picLocks noChangeAspect="1" noChangeArrowheads="1"/>
          </p:cNvPicPr>
          <p:nvPr/>
        </p:nvPicPr>
        <p:blipFill>
          <a:blip r:embed="rId7" cstate="email">
            <a:lum bright="9000"/>
            <a:extLst>
              <a:ext uri="{28A0092B-C50C-407E-A947-70E740481C1C}">
                <a14:useLocalDpi xmlns:a14="http://schemas.microsoft.com/office/drawing/2010/main"/>
              </a:ext>
            </a:extLst>
          </a:blip>
          <a:srcRect/>
          <a:stretch>
            <a:fillRect/>
          </a:stretch>
        </p:blipFill>
        <p:spPr bwMode="auto">
          <a:xfrm>
            <a:off x="3844119" y="3102574"/>
            <a:ext cx="1214650" cy="905294"/>
          </a:xfrm>
          <a:prstGeom prst="rect">
            <a:avLst/>
          </a:prstGeom>
          <a:noFill/>
          <a:ln>
            <a:solidFill>
              <a:schemeClr val="bg1"/>
            </a:solidFill>
          </a:ln>
          <a:effectLst/>
        </p:spPr>
      </p:pic>
    </p:spTree>
    <p:extLst>
      <p:ext uri="{BB962C8B-B14F-4D97-AF65-F5344CB8AC3E}">
        <p14:creationId xmlns:p14="http://schemas.microsoft.com/office/powerpoint/2010/main" val="297865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t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1106159"/>
            <a:ext cx="7157400" cy="496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lstStyle/>
          <a:p>
            <a:r>
              <a:rPr lang="en-US" dirty="0" smtClean="0"/>
              <a:t>Emerging Observing Assets</a:t>
            </a:r>
            <a:endParaRPr lang="en-US" dirty="0"/>
          </a:p>
        </p:txBody>
      </p:sp>
    </p:spTree>
    <p:extLst>
      <p:ext uri="{BB962C8B-B14F-4D97-AF65-F5344CB8AC3E}">
        <p14:creationId xmlns:p14="http://schemas.microsoft.com/office/powerpoint/2010/main" val="40986529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0693" y="1029494"/>
            <a:ext cx="7501236" cy="5066506"/>
            <a:chOff x="0" y="990600"/>
            <a:chExt cx="8229600" cy="5738813"/>
          </a:xfrm>
        </p:grpSpPr>
        <p:pic>
          <p:nvPicPr>
            <p:cNvPr id="41987" name="Picture 3" descr="sat_lar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143000"/>
              <a:ext cx="8223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988" name="AutoShape 5"/>
            <p:cNvCxnSpPr>
              <a:cxnSpLocks noChangeShapeType="1"/>
              <a:endCxn id="41987" idx="2"/>
            </p:cNvCxnSpPr>
            <p:nvPr/>
          </p:nvCxnSpPr>
          <p:spPr bwMode="auto">
            <a:xfrm flipV="1">
              <a:off x="1104900" y="1908175"/>
              <a:ext cx="1058863" cy="3425825"/>
            </a:xfrm>
            <a:prstGeom prst="straightConnector1">
              <a:avLst/>
            </a:prstGeom>
            <a:noFill/>
            <a:ln w="76200">
              <a:solidFill>
                <a:srgbClr val="CC0000"/>
              </a:solidFill>
              <a:prstDash val="lgDashDot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1989" name="Picture 6" descr="antenna0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9400" y="3200400"/>
              <a:ext cx="10779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990" name="AutoShape 7"/>
            <p:cNvCxnSpPr>
              <a:cxnSpLocks noChangeShapeType="1"/>
              <a:stCxn id="41987" idx="2"/>
              <a:endCxn id="41989" idx="0"/>
            </p:cNvCxnSpPr>
            <p:nvPr/>
          </p:nvCxnSpPr>
          <p:spPr bwMode="auto">
            <a:xfrm>
              <a:off x="2163763" y="1908175"/>
              <a:ext cx="1195387" cy="1292225"/>
            </a:xfrm>
            <a:prstGeom prst="straightConnector1">
              <a:avLst/>
            </a:prstGeom>
            <a:noFill/>
            <a:ln w="76200">
              <a:solidFill>
                <a:srgbClr val="CC0000"/>
              </a:solidFill>
              <a:prstDash val="lgDashDot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991" name="AutoShape 8"/>
            <p:cNvCxnSpPr>
              <a:cxnSpLocks noChangeShapeType="1"/>
              <a:stCxn id="41989" idx="2"/>
              <a:endCxn id="42005" idx="0"/>
            </p:cNvCxnSpPr>
            <p:nvPr/>
          </p:nvCxnSpPr>
          <p:spPr bwMode="auto">
            <a:xfrm>
              <a:off x="3359150" y="4724400"/>
              <a:ext cx="31750" cy="762000"/>
            </a:xfrm>
            <a:prstGeom prst="straightConnector1">
              <a:avLst/>
            </a:prstGeom>
            <a:noFill/>
            <a:ln w="76200">
              <a:solidFill>
                <a:srgbClr val="CC0000"/>
              </a:solidFill>
              <a:prstDash val="lgDashDot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992" name="AutoShape 9"/>
            <p:cNvCxnSpPr>
              <a:cxnSpLocks noChangeShapeType="1"/>
              <a:stCxn id="42005" idx="3"/>
              <a:endCxn id="42007" idx="1"/>
            </p:cNvCxnSpPr>
            <p:nvPr/>
          </p:nvCxnSpPr>
          <p:spPr bwMode="auto">
            <a:xfrm>
              <a:off x="3962400" y="6057900"/>
              <a:ext cx="2286000" cy="9525"/>
            </a:xfrm>
            <a:prstGeom prst="straightConnector1">
              <a:avLst/>
            </a:prstGeom>
            <a:noFill/>
            <a:ln w="76200">
              <a:solidFill>
                <a:srgbClr val="CC0000"/>
              </a:solidFill>
              <a:prstDash val="lgDashDot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1993" name="Group 10"/>
            <p:cNvGrpSpPr>
              <a:grpSpLocks/>
            </p:cNvGrpSpPr>
            <p:nvPr/>
          </p:nvGrpSpPr>
          <p:grpSpPr bwMode="auto">
            <a:xfrm>
              <a:off x="4572001" y="2819400"/>
              <a:ext cx="3484563" cy="1676400"/>
              <a:chOff x="2880" y="1776"/>
              <a:chExt cx="2195" cy="1056"/>
            </a:xfrm>
          </p:grpSpPr>
          <p:sp>
            <p:nvSpPr>
              <p:cNvPr id="42012" name="Rectangle 11"/>
              <p:cNvSpPr>
                <a:spLocks noChangeArrowheads="1"/>
              </p:cNvSpPr>
              <p:nvPr/>
            </p:nvSpPr>
            <p:spPr bwMode="auto">
              <a:xfrm>
                <a:off x="2880" y="1776"/>
                <a:ext cx="2195" cy="1056"/>
              </a:xfrm>
              <a:prstGeom prst="rect">
                <a:avLst/>
              </a:prstGeom>
              <a:noFill/>
              <a:ln w="34925">
                <a:solidFill>
                  <a:srgbClr val="1C1C1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GB" altLang="en-US">
                  <a:latin typeface="Calibri" pitchFamily="34" charset="0"/>
                </a:endParaRPr>
              </a:p>
            </p:txBody>
          </p:sp>
          <p:pic>
            <p:nvPicPr>
              <p:cNvPr id="42013" name="Picture 12" descr="spid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76" y="1824"/>
                <a:ext cx="795"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14" name="Text Box 13"/>
              <p:cNvSpPr txBox="1">
                <a:spLocks noChangeArrowheads="1"/>
              </p:cNvSpPr>
              <p:nvPr/>
            </p:nvSpPr>
            <p:spPr bwMode="auto">
              <a:xfrm>
                <a:off x="3792" y="2139"/>
                <a:ext cx="576" cy="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de-DE" altLang="en-US" sz="2000" dirty="0" smtClean="0">
                    <a:latin typeface="Times New Roman" pitchFamily="18" charset="0"/>
                    <a:cs typeface="Times New Roman" pitchFamily="18" charset="0"/>
                  </a:rPr>
                  <a:t>GTS</a:t>
                </a:r>
                <a:endParaRPr lang="en-GB" altLang="en-US" sz="2000" dirty="0">
                  <a:latin typeface="Times New Roman" pitchFamily="18" charset="0"/>
                  <a:cs typeface="Times New Roman" pitchFamily="18" charset="0"/>
                </a:endParaRPr>
              </a:p>
            </p:txBody>
          </p:sp>
        </p:grpSp>
        <p:cxnSp>
          <p:nvCxnSpPr>
            <p:cNvPr id="41994" name="AutoShape 14"/>
            <p:cNvCxnSpPr>
              <a:cxnSpLocks noChangeShapeType="1"/>
              <a:stCxn id="42007" idx="0"/>
              <a:endCxn id="42012" idx="2"/>
            </p:cNvCxnSpPr>
            <p:nvPr/>
          </p:nvCxnSpPr>
          <p:spPr bwMode="auto">
            <a:xfrm flipH="1" flipV="1">
              <a:off x="6314608" y="4495799"/>
              <a:ext cx="362418" cy="1143001"/>
            </a:xfrm>
            <a:prstGeom prst="straightConnector1">
              <a:avLst/>
            </a:prstGeom>
            <a:noFill/>
            <a:ln w="76200">
              <a:solidFill>
                <a:srgbClr val="CC0000"/>
              </a:solidFill>
              <a:prstDash val="lgDashDot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1995" name="Picture 16" descr="logo_me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2000" y="990600"/>
              <a:ext cx="66357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Picture 17" descr="logo_corioili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10200" y="990600"/>
              <a:ext cx="11144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Picture 18" descr="11912_happy_computer_cartoon_characte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934200" y="9906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8" name="Text Box 19"/>
            <p:cNvSpPr txBox="1">
              <a:spLocks noChangeArrowheads="1"/>
            </p:cNvSpPr>
            <p:nvPr/>
          </p:nvSpPr>
          <p:spPr bwMode="auto">
            <a:xfrm>
              <a:off x="7010400" y="1600200"/>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de-DE" altLang="en-US">
                  <a:latin typeface="Times New Roman" pitchFamily="18" charset="0"/>
                  <a:cs typeface="Times New Roman" pitchFamily="18" charset="0"/>
                </a:rPr>
                <a:t>user</a:t>
              </a:r>
              <a:endParaRPr lang="en-GB" altLang="en-US">
                <a:latin typeface="Times New Roman" pitchFamily="18" charset="0"/>
                <a:cs typeface="Times New Roman" pitchFamily="18" charset="0"/>
              </a:endParaRPr>
            </a:p>
          </p:txBody>
        </p:sp>
        <p:grpSp>
          <p:nvGrpSpPr>
            <p:cNvPr id="41999" name="Group 20"/>
            <p:cNvGrpSpPr>
              <a:grpSpLocks/>
            </p:cNvGrpSpPr>
            <p:nvPr/>
          </p:nvGrpSpPr>
          <p:grpSpPr bwMode="auto">
            <a:xfrm>
              <a:off x="4903788" y="1608139"/>
              <a:ext cx="2106612" cy="1211263"/>
              <a:chOff x="3089" y="1013"/>
              <a:chExt cx="1327" cy="763"/>
            </a:xfrm>
          </p:grpSpPr>
          <p:cxnSp>
            <p:nvCxnSpPr>
              <p:cNvPr id="42009" name="AutoShape 21"/>
              <p:cNvCxnSpPr>
                <a:cxnSpLocks noChangeShapeType="1"/>
                <a:stCxn id="42012" idx="0"/>
                <a:endCxn id="41995" idx="2"/>
              </p:cNvCxnSpPr>
              <p:nvPr/>
            </p:nvCxnSpPr>
            <p:spPr bwMode="auto">
              <a:xfrm flipH="1" flipV="1">
                <a:off x="3089" y="1042"/>
                <a:ext cx="889" cy="734"/>
              </a:xfrm>
              <a:prstGeom prst="straightConnector1">
                <a:avLst/>
              </a:prstGeom>
              <a:noFill/>
              <a:ln w="76200">
                <a:solidFill>
                  <a:srgbClr val="CC0000"/>
                </a:solidFill>
                <a:prstDash val="lgDashDot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010" name="AutoShape 22"/>
              <p:cNvCxnSpPr>
                <a:cxnSpLocks noChangeShapeType="1"/>
                <a:stCxn id="42012" idx="0"/>
                <a:endCxn id="41996" idx="2"/>
              </p:cNvCxnSpPr>
              <p:nvPr/>
            </p:nvCxnSpPr>
            <p:spPr bwMode="auto">
              <a:xfrm flipH="1" flipV="1">
                <a:off x="3759" y="1013"/>
                <a:ext cx="219" cy="763"/>
              </a:xfrm>
              <a:prstGeom prst="straightConnector1">
                <a:avLst/>
              </a:prstGeom>
              <a:noFill/>
              <a:ln w="76200">
                <a:solidFill>
                  <a:srgbClr val="CC0000"/>
                </a:solidFill>
                <a:prstDash val="lgDashDot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011" name="AutoShape 23"/>
              <p:cNvCxnSpPr>
                <a:cxnSpLocks noChangeShapeType="1"/>
                <a:stCxn id="42012" idx="0"/>
                <a:endCxn id="41998" idx="1"/>
              </p:cNvCxnSpPr>
              <p:nvPr/>
            </p:nvCxnSpPr>
            <p:spPr bwMode="auto">
              <a:xfrm flipV="1">
                <a:off x="3978" y="1152"/>
                <a:ext cx="438" cy="624"/>
              </a:xfrm>
              <a:prstGeom prst="straightConnector1">
                <a:avLst/>
              </a:prstGeom>
              <a:noFill/>
              <a:ln w="76200">
                <a:solidFill>
                  <a:srgbClr val="CC0000"/>
                </a:solidFill>
                <a:prstDash val="lgDashDot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42007" name="Picture 25" descr="bodc_logo"/>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248400" y="5638800"/>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001" name="Group 27"/>
            <p:cNvGrpSpPr>
              <a:grpSpLocks/>
            </p:cNvGrpSpPr>
            <p:nvPr/>
          </p:nvGrpSpPr>
          <p:grpSpPr bwMode="auto">
            <a:xfrm>
              <a:off x="2819400" y="5486400"/>
              <a:ext cx="1247775" cy="1243013"/>
              <a:chOff x="1776" y="3456"/>
              <a:chExt cx="786" cy="783"/>
            </a:xfrm>
          </p:grpSpPr>
          <p:pic>
            <p:nvPicPr>
              <p:cNvPr id="42005" name="Picture 28" descr="serve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776" y="3456"/>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6" name="Picture 29" descr="smru_blue"/>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208" y="3888"/>
                <a:ext cx="354"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002" name="Line 30"/>
            <p:cNvSpPr>
              <a:spLocks noChangeShapeType="1"/>
            </p:cNvSpPr>
            <p:nvPr/>
          </p:nvSpPr>
          <p:spPr bwMode="auto">
            <a:xfrm>
              <a:off x="4648200" y="4876800"/>
              <a:ext cx="3581400" cy="0"/>
            </a:xfrm>
            <a:prstGeom prst="line">
              <a:avLst/>
            </a:prstGeom>
            <a:noFill/>
            <a:ln w="5715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2003" name="Picture 25" descr="Rudolph"/>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0" y="5257800"/>
              <a:ext cx="1957388"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6"/>
          <p:cNvSpPr/>
          <p:nvPr/>
        </p:nvSpPr>
        <p:spPr>
          <a:xfrm>
            <a:off x="67048" y="798661"/>
            <a:ext cx="3443236" cy="461665"/>
          </a:xfrm>
          <a:prstGeom prst="rect">
            <a:avLst/>
          </a:prstGeom>
        </p:spPr>
        <p:txBody>
          <a:bodyPr wrap="square">
            <a:spAutoFit/>
          </a:bodyPr>
          <a:lstStyle/>
          <a:p>
            <a:pPr fontAlgn="auto">
              <a:spcBef>
                <a:spcPts val="0"/>
              </a:spcBef>
              <a:spcAft>
                <a:spcPts val="0"/>
              </a:spcAft>
              <a:defRPr/>
            </a:pPr>
            <a:r>
              <a:rPr lang="de-DE" dirty="0">
                <a:ea typeface="ＭＳ Ｐゴシック" pitchFamily="34" charset="-128"/>
                <a:cs typeface="Times New Roman" pitchFamily="18" charset="0"/>
              </a:rPr>
              <a:t>Real-time data flow</a:t>
            </a:r>
            <a:endParaRPr lang="en-GB" sz="2000" dirty="0">
              <a:ea typeface="ＭＳ Ｐゴシック" pitchFamily="34" charset="-128"/>
              <a:cs typeface="Times New Roman" pitchFamily="18" charset="0"/>
            </a:endParaRPr>
          </a:p>
        </p:txBody>
      </p:sp>
      <p:grpSp>
        <p:nvGrpSpPr>
          <p:cNvPr id="4" name="Group 3"/>
          <p:cNvGrpSpPr/>
          <p:nvPr/>
        </p:nvGrpSpPr>
        <p:grpSpPr>
          <a:xfrm>
            <a:off x="664615" y="551183"/>
            <a:ext cx="7948891" cy="5881753"/>
            <a:chOff x="208623" y="367165"/>
            <a:chExt cx="7948891" cy="5881753"/>
          </a:xfrm>
        </p:grpSpPr>
        <p:pic>
          <p:nvPicPr>
            <p:cNvPr id="93187" name="Picture 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08623" y="367165"/>
              <a:ext cx="7948891" cy="5881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00442" y="5907375"/>
              <a:ext cx="2857072" cy="338554"/>
            </a:xfrm>
            <a:prstGeom prst="rect">
              <a:avLst/>
            </a:prstGeom>
            <a:noFill/>
          </p:spPr>
          <p:txBody>
            <a:bodyPr wrap="square" rtlCol="0">
              <a:spAutoFit/>
            </a:bodyPr>
            <a:lstStyle/>
            <a:p>
              <a:r>
                <a:rPr lang="en-US" sz="1600" i="1" dirty="0" smtClean="0"/>
                <a:t>Courtesy: Dan Costa UCSC.</a:t>
              </a:r>
              <a:endParaRPr lang="en-US" sz="1600" i="1" dirty="0"/>
            </a:p>
          </p:txBody>
        </p:sp>
      </p:grpSp>
      <p:pic>
        <p:nvPicPr>
          <p:cNvPr id="93188" name="Picture 4"/>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552442" y="677421"/>
            <a:ext cx="8346474" cy="562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p:txBody>
          <a:bodyPr>
            <a:normAutofit fontScale="90000"/>
          </a:bodyPr>
          <a:lstStyle/>
          <a:p>
            <a:r>
              <a:rPr lang="en-US" dirty="0"/>
              <a:t>From Animals to GTS to Ocean Modelers </a:t>
            </a:r>
          </a:p>
        </p:txBody>
      </p:sp>
    </p:spTree>
    <p:extLst>
      <p:ext uri="{BB962C8B-B14F-4D97-AF65-F5344CB8AC3E}">
        <p14:creationId xmlns:p14="http://schemas.microsoft.com/office/powerpoint/2010/main" val="270964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188"/>
                                        </p:tgtEl>
                                        <p:attrNameLst>
                                          <p:attrName>style.visibility</p:attrName>
                                        </p:attrNameLst>
                                      </p:cBhvr>
                                      <p:to>
                                        <p:strVal val="visible"/>
                                      </p:to>
                                    </p:set>
                                    <p:animEffect transition="in" filter="fade">
                                      <p:cBhvr>
                                        <p:cTn id="12" dur="500"/>
                                        <p:tgtEl>
                                          <p:spTgt spid="93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735013"/>
            <a:ext cx="8940800" cy="552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59" name="AutoShape 2" descr="data:image/jpeg;base64,/9j/4AAQSkZJRgABAQAAAQABAAD/2wCEAAkGBhISEBUUEhQVFRUWGBUVFxYYFBcYFxgVFBcXFRcVFRQYHCcgFxwjGRQWHy8gJCcpLCwsFx4xNTAqNiYrLSkBCQoKDgwOGg8PGi0kHiQsKiwvLDUqKjQpKSwsNSwtLCosLDApLC0sLCwsLCwpLCwsLSwsKSwsLCwpLCwsLCwsLP/AABEIAIsBawMBIgACEQEDEQH/xAAcAAACAgMBAQAAAAAAAAAAAAAABwUGAQMEAgj/xABMEAACAQMCAwUDBwcICAcBAAABAgMABBESIQUGMQcTQVFhInGRFDJCcoGhsSMzUmKCksEVQ3OisrPC0RY1U1SDk+HwJCU0RGN0wxf/xAAZAQACAwEAAAAAAAAAAAAAAAAABAECAwX/xAA1EQABAwICBwcEAgEFAAAAAAABAAIDBBEhMRITQVFxofAFMmGBkbHRFBUi4TPBUiMkQmJy/9oADAMBAAIRAxEAPwB40UUUIRRRRQhFFFFCEUUUUIRRRRQhFFFFCEUUUUIRRRWDQhZzRVJ5r5wa1lG+UyQGEcgAON0ZiO7l6E5VgVYKCMFjUpylzSl1GcEBgwwM74ZS+PsIkUeYjz41qYXhmnbBYiZhfoXxUze3qxLljgf9k/AZP2Uv+XucJruYaUZiFjGExnGlTJlm2iUyFtTnchECgnOOvtav9FvGgbSxZ2Hky6DC6/CcH7D5Vo7N7JVQBmbXs5hjzhMjZ7l12LkEERsdlxhScmmY4mtgMhzOSWkkc6YRjIZq/wBqzlAZFVX8VVi6g+jFVJ+ArdRRSKfRRRRQhFFFFCEUUUUIRRRRQhFFFFCEUUUUIRRRRQhFFFFCEUUUUIRRRRQhFFFFCEUUUUIRRRRQhFFFFCEUVhmxUEOe+H/71F+9Vmtc7IXVXOa3MqeoqEj52sGOBdQ/a4X7zipeGdXGVIYHoQQR8RQWubmEBzXZFbKKKKqrIooooQiiiihCKwazRQhV7iXLwlDyFmRyT7aKjSiJchY4SwITOMnA3LHpStu4ZuG3KSKpT2tYjkuInlPssoLiMDSSsjeBAydzTpv+JRQIXmdUQdWY4G/h6n0pd8w8/WEwaOOKRtRyXWCE6vHZZwfHxKZ2roUj5MRo3btXPq2R2vpWdsUZ2gcdF1bWzoQfZUygHOiV01KvwEmR6Dyqc7Or1YrUySyMkIHUqkcAcn2sMfyksmerfN8B0pd8QYIumJZkikOWEoX2niZlyrKoBC6iMDoc1K8t8Oa+7uF58iLUEhLacDSZAw8wWypIywDA9KfkhaIdHJt+vhIRzuM2lmSFdOJdr0Ktpt4XmOQASe7U5/RGCxPppFe+AdoVzdPpW0UZBYEzMMhTpYr+TJfSdjpBwTvit9r2awxqCmGYYDLIAUkUH5rjfSxGk616MoYDBZTbreyRBso65z4k406iepbAAyd9q5kj6cNsxt/EkrpMZOTd7reAC9wSEjJGP+/UA/ECttYqO4hzHawHE08aH9EuNX7vWlAC42AThIaMSpKiqwnaXw0tj5R6bxSgfvFMVNcP43bzjMMscn1XBI94zkVd0T294EeSo2Vju6QfNdtFYzWazWiKKKKEIorGaj+IcxWsBxNPHGfJnAb7F61IBOAUFwGJUjRVYHaXw3Vj5RvnH5qYD94pjHrmpjh/Href8zNHJ5hXBI965yKu6J7e8CPJUbKx2RB8130VjNZrNaIoorBNCFmioS751sYiQ9zHkdQrayD5EJmujh3MtrOcQzxu36IYav3Tv91XMbwLkG3BUEjCbXF+Kk6KKKoroooooQiiiihCKKKKEIooooQsGvn7m2zWHiE6Y9gSlsA/RfEmAfDZsV9BGkJ2kf6yufen90ldPsw/6hHguZ2kP9MHxTBveyOzZfybSxNvg6tQ/aVhuPcRVBu4b3hFzpVyufaUjPdSrnxU7E+BHUZ69DT3XpVN7VrBXsDIR7UToyn6zBGHuw33Cq01U8vDJDcHDFWqaZgYXx4EY4KY5R5nS+txIBpYHTIv6LjfbzBByD61N0oOx26IvJY/ovDqP1o3UL90jU3s0vVRCKUtGSYpZTLEHHNZorll4pCpw0sanyLqD95roSQEZBBHmDS1kxcL1RRRQpRWq6uFRGdzhVUsxPQKoJJ+ArZmuPiTQtGyTMgRgVYMwAKnqpz5japGJUE4JV3fDbzi0hmYMkembuUYbLoEehT6sZBk/qN5DF+4XybbWy50j2Rux26AZYnzwiHPmufE1M2c8RGImRhkn2WB3JyenqagO0i/MXDpQvzpSsI9dZ9oAeqBhTZmfKRGMBlZJiFkQMhxOaoq2f8AKRvLhRiGCF44IwMBQi6o9IxtsCSMfSxXPwTl5rrh3eRHTNBMFU5wcH2wcjcHVKMH0ph8icPCcORM5VlLK2Nyk35QZ9R3hFVrsWmDRXKEdDE376sP8FNmchj9DJpFuGXNKagFzA7NwN/fkrTyJzKby1DP+dQ6JB09obhseowffkeFTl9fxwxtJKwRFGWY9AP4n0qqcD4WbXikyKCI7iNpfHAZJB8NpiMfqmqf2k8xPdXQtYslI2CaR9OcnH3E6R66vSlm04llszBufAJp05iiu7F2XEo5g5/ur2XubQOiHZVTPev6sR80eg6eJPhrseye9kGXMUWd8M5Zsnz0gj76Y3J3KUdlCAADKwzJJ4k/og+CjwH29TVgxV3Vmr/GAADftKzbRmT8pzc7tgSgm7H7sD2ZYWPkS6/fpNVnivL13ZsGljePB9mRTlc9PZkU7H0yDX0LivE0CupVgGUjBUgEEHwIPUVLO0ZB3wCEP7OjPduClNyn2pSRER3hMkfQSYzIn1sfPX+t76bME6uoZCGVgCrA5BB3BBHUYpR9oPIHybNxbg9z9NPGMnxHmh+4+h9nf2V81FJPkkh9h8mI/ov1Ke5tz7x+tV6iCOWPXQ+YVIJ5IpNTN5FNmtN3dpEjPIwVFBLMegA8a3Uoe1DmRp7gWkWSkZAYD+cmOMDHjpyAB5k+QpGnhMz9H1T1RMIWaXovHMfaJc3cnc2YdEY6V0A99J67boPHA323PgNFh2U30g1Sd3FnJw7lnz66QR99MPkvlBLKEZAMzAGR+u/6CnwUdPXrVkxTTqwRfhAABv2lKNozL+UxJO7YEoZex67A9mWFj5ZcffpNVni3LV3ZkNNGyAHaRTlc9BiRfmnfbODX0JivMsIYFWAIIwQRkEHwIPWhnaMo71iEP7OiPdwKUPKnahLCRHdkyx7DX1kQev8AtB7/AGvU9KbdrdJIiujBkYAqwOQQehBpVdoPZ+IAbi2B7vOZI+ujP01/U8x4e7pr7LeaTFMLWQ/k5SdGfoSdcD0b8ceZrSeCOaPXQ+YWcE0kMmpl8im8WpM84c5TX8/ye21dyW0KidZj01Mf0fIdMbn0ZPPN6YuHXDDIOjQCOoMhEYI/fqgdj9mjXMrn50cYC+ms4JH2Lj9o1nSNayN07he2XFa1Ti+RsINr58F02HY05QGW4VG/RWPUB6aiwz8KheJ8iz2VxCzYkiMsQEigjB1rgOv0ST03I9adorxNbq6lWAIPUGqtr5b/AJG43KxoIrfiLFbKKKKQT6KKKKEIooooQiiiihCKKKKELBpDdpP+srn9j+6Sn1SG7SR/5nc5/U/ukrp9mfynh8Lmdpfxjj8p7qdqoHa5x1VtxbAgvKVZhndY0OQT5ZYADzw3lWb3jnHHXEVksWR11xu3vGXAH2g1A8O7Mr25lMl43dhjl2LB5T7gMqNhsSdttjVKeJkbhJI4YbL3PJWnmfI3VxtOO22C6uxzhTd5NcEEKF7pT4EsQ7/DSn71TvaPYXNybe2tw3tF3c5Kxqq6VHeMPVjgb5wcA42tvDOGR28SxRKFRRgAfEknxJO5PjXTispKkum1oHBbR0wbDqieKWSdi40b3Pt48Ihpz+9k1WLG/ueEXuhidKkd4gJMckbYOpR543B6gjHmKelKDthVflkZHUwjPns74/E03S1D5n6uTEG+xKVVOyFmsjwIsm7HICAQcggEH0NcHHuPw2cJlmbA6ADdmY9FUeJ2+zBJrZwMH5LBnr3UeffoFKbmy8fiPFVt0OEV+4X0wfysmPP2W+xBSVPAJHkHIYngnJ5zGwEZnJdq8X4pxZ2FvmCAHBKsUUejSj2nb0XbzHjXV/8AxglSWusyHx7rI+3L5PvpjcO4dHBEsUS6UQBQPd4k+JPUnxrqrQ1jmm0Q0R1mqCka4XlOkeskruTeTJ7Lii96oK93KUkXJUn2Rgn6LYPQ+uM4NW3nmwMtvHg6WWeFkPhrLaIwfQu6j7aseK0XtqJE0nzVh6MjB1P2MoP2Vk+odI8PdmtWQNYwsbktkcYUYAwPIbdd+lLDsSbe6+rb/wD60yeJ3HdwSOdgiOx/ZUn+FLfsTXe69Ftx/fVrCP8Abyn/AM+6yl/njHH2TB43cLDDJcEZaKKRh64UnT9pApR9mFj33EVZ8t3avKSd8tsoJ9cuT7xTQ53/ANXXP9E/4Uu+x9wL6QeJhbH2PHWtNhTyOHBY1ONRG05JwYrNFFc1dNFFFFCFquYFdGRwGVgVZT0KkYIP2V8+cY4e9lePGCdUMgKN44GHjY+uNJPrmvoikv2tIBxHbxhjJ9+px+AFdPs55EhbsIXM7RYNWH7QU1v5YX5H8p+h3Pf/ALOjvPwpQdndqbjiaNJuV1zt6sPH99wavyqf9Hj/APSY/s90T/ZqmdkjAcQPrC4H7yH8AatA3QilI4Ks7i6WIHinNRRRXKXVRRRRQheJogylWAKkEEHcEEYIIr595j4WbO8kjUkd24aNvHScOhyepAwM+Yr6FpO9r8IF7GR1aFc/Y7gV0uznkSluwhc3tFl4w7aCmDfR/wAocLOkDM8AZQegkKh1B8sOB8KT3LPH5LC6Emk7ZSRDsSufaXfowIz7xjxpyciqf5Nts/7MfDJx92KjebezmG8Yyoe6mI3YDKvjprXzxtqG/nnAogmZE58T+6SieF8gbKzvAKe4LzBBdR64JAw8R0ZT5MvUVJV8+8U4HecPlBcNGc4WWNjpPorjHl0ODt0q18r9q8isI7z20O3egYZfV1GzD1GD76iWhNtOI6Q5oirhfQlFimvRXiKUMAykEEAgjcEHcEHxr3XOXSRRRRQhFFFFCEUUUUIRRRRQhYNIntNH/mVx7k/ulp7mkV2mkHiU+PKMH392v+ddLs3+U8Phc3tL+IcU84+gr1Wq2fKKfMA/EVtrmrohFVHnHtAjsz3Ua97OcexnCoD01keJ8FG/uyKtcjYBPlv8KS3IbC64ssku5JkmwfF8EqN/LOR5aR5U3TRNfpPdk0eqUqZXNLWNzcfRT8txx+6XKoLdD0A0RsQfD2iXB+FUPmHhFxbzabnPeMA+S+ssCSoJbJJ+aetfRNJrtgP/AI9f6BP7clO0U5dJoBoA8Ak62DRj0i4kptcK/wDTxf0cf9kUm+Q5McYTX1LTD9sq/wD1py8MH5CL6if2RST5ptXsOKOybESCePyKs2vHu1al9wrGiGlrI9pC2rTo6D9gKeorNR/AuNxXcCzRHIYbjxVvFG8iP+vQ1IVziC02K6LSCLhFFFFQpVY7SL/uuHTecmIh66zhv6uqq92MW+IriT9J40/cUt/+lR3a/wAbDzR2ynIjzI/12GFHoQuT+2Kt3Znw/uuHRkjBkLSn9o4U/uha6Rbq6THNxXNDtZV4ZNCsXE7ITQyRN0kR0PudSp/GkTyvxI2N+jSbBGaOUeQOUf34O/7NP80qu1LlFlc3cS5Vsd8B9FhsJMeRGx8iAfE4ihkbcxPycpro3WErM2ppRvkAjcHcHzHnXulFyL2jfJ1WC5yYhskg3MY/RYDcr5Y3Hu6NazvY5UDxurqejKwIP2ilZ6d8LrO9UzBUMmbdvot9FFYJrBMINIrm+7N9xNhFvqZYIz7vYz7tRY58qu3PvaBHHG0Fq4eVsq7qciNejYYdX8Num5Phng7LOUCCLuVcDGIFI6gjBlx5Y2X0JPlXTpm/TsMz+AXLqXa94hZxKYf8mJ8n7jA0d33WNvm6dGMe6kVwS9bh9+rPn8jIUkG+67o5A8diSPPavoGlf2qconPyyIZGAJgPDGwlx5YwD5YB8zVKGQaRjfk73V62I6IkZm1M2GYMoZSCpAII6EHcEGvdJ3kXtD+SgQXGpofoMMlo/wBXHVk9248Mjo2rHiEcyB4nV0PRlYEe7bx9KXnp3wusct6ZgqGzNuM9y6KKKKXTCwaRnPl+bviTLF7WCtun6zA4P9dmH2VeOe+0KOGNobZw07ZUspyIh0Jz019QB4dT5GG7LeUGLi7lXCr+ZU/SJ2MmP0QMgeec+AJ6dK3UMM7+A8Vy6p2veIWeaZfC7IQwRxL0jRUHuRQv8K6q8sdj7qjOXOYYry3WaI9R7S+KPgEo3qM/aMHxrnWJBculcCzVIXNqkilJFV1YYKsAQR5EHrSY7ROUEs5UeLPdS6sLnOh1xlQTuVIOR7j6U7KVnbFxZWaGBd2TVI/6uoAID6kZPw86doHPEoDcjmkq9jDESc9inOyXiLSWJRjnupGRfqEK4+BYj3AVd6pXZRwxorHW23fO0g+phUX46S3uYVdawqba51t63pr6pt9yKKKKXTCKKKKEIooooQiiiihCwa+fea52mvbiTS2GkYA4O6p7Cnp4hQa+g68haapqjUOLrXStTT69obeyi+U7/vrKBz1Mahtse2g0vt4e0pqWrArNLOIJJCYaLAArBFJHmPlS6sboyQq+gOXiljBOkE5CtjOCM6d9mHvIp31it6eoMJJAuDsWM9OJgATYjalNwrnbi9ywiiRCx6uYiNI8WZidI+HuFQ/aDw2dLpRNI08hhQs+gAAln9hAo2UY8d9yaeAFBFbsrAx+k1gHW9YPoy9mi55Kh+UOKCeyhcbEIqOMEYdAFYYPqMj0Irl5z5PS+iAzplTJjfHTPVW/VOB7iAfQ2MCs0oJC1+mzBNmMOZoOxSCeO/4XKT+UhPQsN4n8tzlW9M7jPhUkna1fAbtCfUx7/cwH3U6WUHrvWlLCMHIjQHzCKD8cU8a1j8ZIwT14JEUT2YRyEBVTkK5vblflN1IdByIowoVT5ytgZPkATjqcHY1Jc5c2R2MGo4Mj5ESZ+cw6k/qrkE/YPGrABXiaBXGGUMPIgEfA0kZGufpEYbk4I3NZog471813NwzuzuSzsSzMepY7k19D8vRqtpAFIKiKIAjoRoGD9taRyjYg5+SW+R/8KfhjFSqgDpTNXVNnADRayWpKUwElxvdeq8ugIIIyDsR4EeRr1mikU+ljzT2UEsZLIgZ3MLHAH9G3h9U7eo6VRWhu7FySJrdtsn2kB8vaHsuPiK+iK8kV0Iq97RovGkFz5KBjjpMNikTD2k8QUf8AqM/WSM/fprZBPxXiQ0hppUOxOyReR1FQqn3bn0p1iwi692mfqL/lXQoqxrWDFkYB68FUUTzg+QkdeKoXK3ZZFCRJdETSDcIB+SU+4/nD6kAenjV9ArNFIySvlOk83TscTIhZoRWGUEYO46YrNFZrVLXmrso1MZLIhc5JhbZf+G30fqnbfqOlUGW1vLFySJrdhjLDUoOOg1j2WG/mRX0RXkrnrXQir3tGi8aQXPloGOOkw6JSIh7R+IL/AO4LD9ZIz9+nNbYb3ivEfYV5pUOxxhI/UMyhVI9DmnZ8giznu0z9Rf8AKtyrirGtYMWRgHrwVBRPOD5CR14qgcr9lMcRD3ZErjpGB+SHvzvJ9uB6HrTAVcVmikpZXym7ynooWRCzAvL9K+euHcSu+HyZXXCx2KupAYDwZGHtYz9mfWvoevDxg7EAjyO9a09QIQQW3BWNRTmWxDrEJNt2o8QmHdxiMMR1jiZn94BZvwrr5a7Np7iTvr7UiE6mVjmWQ9fa/QB8Sd/DA602I4FUYVQPcAPwrZWrqwAERNDfdZto7kGVxd7LxFEFACgAAAAAYAA2AA8BivdFFIJ9FFFGaEIorGaNVCFmiivEkoUEsQAOpJwB9tCLr3WM1W+Jc/2seysZW/UG375wPhmq9Nz/AHc21vFgeitI33DH3Uyyklfjaw8cEhL2jTxm2lc7himLmuK847bxfnJo1PkWGf3etLuThHFLn84JSp2Otwi49Y8j+zW+27M7g/PkiQempj8MAffWwpom9+QeSVNfUP8A4oT54deqsl12hWa/NZ3+qh/FsVF3Hagv83AT9Zwv3AH8a9wdl6fTnY/VQL+Jau+Ds5tF+d3j+98f2QKv/s27z15Kh+5Sf4t681XJ+0u5PzY4lHqGY/HUB91ccvP163SRV90a/wAQavkPJVmv8yDj9Jmb45NdKctWg6W8P/LU/iKn6mmblGqGirnd6b3/AEle/N14etw/2YH4AVyy8w3DdbiX/mMPwNOVOHxAYEaAeiKP4VuVAOgA+yp+ujGUY5fCg9kzO70x5/KSa31w3SSZv23P8azouf8A5v69OzFFH3Hcwev6QOxTtlPp+0kWFwOvej9+tT3cg6u497MP4088Uaakdo/9Of6UHsU7JT6ftIscQfwkb7HP+dbV4rMOk0o/4j/507mjB6gGtRsYz1RP3R/lU/cWnNnP9Kv2V4yl5ftJuLjtyvSeb/mMfxNb05qvB0nk+0g/iKaj8v2p628J/wCEn+VaW5Usz/7eP7FA/Cp+thObPZR9pqW92X3S4j52vR/PE+9EP+GuiPtCvB1ZG96D+GKuz8jWR/mQPc7j/FWmTs9sz0V190jfxzUfU0pzZyCPoe0G5S8z8KsRdplyD7UcJHoHB+Oo/hXVH2ov9K3U+6Qj7tJqUk7M7Y9HlX0yp/Fa5pOy+P6M7jyyoPxxijTonbLeqNV2ozJ1/Mf2FmPtPi+lDIPcVP4kV1w9o1ocZ7xfemcfuk1Ev2XP4XCn3xEf4jXNN2ZXA+bJEfeXX8FNGro3ZOt6/CnW9pszaD6f0VbIueLI/wA9j3o4/Fa64+ZbQ9LiL/mKPxNL9+zq8H+zPuf/ADUVytyPfD+Z/rxn/FUfS0xyk9lb6+ub3oeR/aa0V/GwyrowPTDA/ga3A0m5OU7wdbd/sAb7lJrWODXUZyIZlJ8VRx+Aqv0LD3ZB15q33aUd6E8/hOjNGaTBmvE+lcp+1Kv+Ve149eJ/PTD6zMf7WaPtxOTgp+9NHejITlopNf6XXf8AvD/EUf6XXf8AvD/EUfbZN45/Cn75D/i7l8py1jNJxOa7w9J5D7jn+FH8o3znaS5J/VaX8FqPtzhm4I+9RnuscU480ZpQJZcRfwum95k/FjW4cl30pBaI/WeRdv6xNQaJg70g681YdqSO7kLj1wTTlv41GWdFA82A/E1xyczWi9biL7HB/CqNbdmdwfnvEo9CzH4YA++pW27MIx+cmdvqqF/HVVDDTtzkvwC0bU1r+7CBxKl5efLJf50n3I5/hXBL2k2+cJHK5PTZRk+Xzs/dXfbciWab93rP67E/d0+6pi14fFEMRxog/VUL+ArMmnGQJ87LYNrHd5zW8AT7lVyHma8l/M2TAeDSPp+4gfcTXZDbcRf85LBF6Rxl2x73OM/YansVmszKP+LQOfut2wO/5vJ5e1lHwcJx+ckllP6z6R5/MjCr8Qa7FiA2AAHurZRWRN80wGBuSh76/uGOm2iH9LKdKD6qj2n9+APU1FvyU851Xdy8m+dCgKg9ANx9oANWvFZrRspZ3cPdYPpmyfyXPhs9Pm6hrPlC0i+bChPXL5c58xqzj7KlljAGAAB5AY+6vdVPnu+mjNosUrxd7cJEzJpzpfrjUCM+PSgaUrrE+qtoxwtu1th4BWugCqVwvmSSC6uoLiU3EcIjZZBHmXVIQBEyxL7TZbwHgfXE9w7mq3m7zDMhiAaRZUaJkUgkMwcDbAzmh0Tm9b1ZsrXdblMUVWLrnCKWGbuGkQrDJKsz20vdaUxl1JX8oBqB2zkbgEVBcV5gkf5HEbiZVkgM0k1tA5kckDQUTu2IGckjT5ZAqzYHu6PFQ6Zo68kxKKgoOb7X5Mk4kJjY6EOhy8jAldKR41ucg9B4Gu/hPF0uELIsi4YqRJG0bAgA/NYA9GFZFjhmFcPaciu6iqm/F5F4w8bSEQLa98VONIYNguTjPT1xWeLc2JLZ3DW5lVkhaRJDE6KQBs0bOuG/6itNS648bc1TXNx8L8laqzVVs+booLa3E3fu3yeGSR1hlkADJu8kiqQD7LE758fGu+65xtU7sFmYyp3kYSKSQuv6uhTk+nWqmJ98lIlbbEqboqGt+bLV7c3HeBYlJViwKlWG2hlO4bJG3jkVB8P5nV+ITuZJFt4rYPpkR4gp1DUxR1B6Y3I91SInm+GSDK0WxzV1rGajeEcwR3JYRrKNIVsyQyRhlfOkprA1D2T06bZ61EcV4lNPemzt5O6CIJJ5gFZxqxpjjDZAYjByQdj8YEZJscFJkAF1ac1mqJx8XXDUFylzLcQqyiaKbQzaWONUbqq4OSB9uasd/wA1QRFVOt3ZQ4SKJ5X0HozKgOkepxUmI2BbjdQJRch2FlMUVDXnNcEYTJdmkQSKiRO8mg/TZFBKjfqcb7V5k5vtxFHKheVZc6O6ieRiF2YlVGVwTg5xg7VXVu3K2sbvU3RUD/ptad0kpkOiR+6U93JnvBnKMunKnbxxXTwXmSG6LrGWDR41o8bxuurdSUcAgEUGNwFyCgSNJsCpQmjNVfi/FZpr0WVu/c6Y+9mmChmCkgCOMNsGORuQdjUfzCl1w1Bcx3MtxEjKJop9DEqzBQUdVXSckD7c74wbthLrC+JyHW9ZumAubYBXijFUeLmsR8QujI8rRCOBokVGfSroHdtCDYdCWbpnGfCp6TnC2EcUis0gmBMaxxu7sF+d+TUZGnoc4wdjvUOheLYdZqzZWm+KmsUYqIuOaYEjjc68ygmOMRO0rY3P5EDUMeOQMeNaW52tBCkxkIR5O5B0PkS7ko66cocA9QKqI3nIFWMjN6ncVgioqz5ogkkjjBdXlRpEV4nQlVJB+cAAdvm9cb4qK45zOGVTbziPRdJbys0MjAtvqiUhevT2unhkZzUiNxNrKrpGgXVp7pfIfAUdyvkPgKgLznu0iLhmkJiYpJphlYIR4uwXAG/Xx8M10X/N1tEVBZnZ070CKN5D3X+1IQHC79T1o1b9xRpx7wpgRgeA+FZrh4TxuG5QvA4dQcEgEb4zjcCqhwSaW8mn13s0M0crKLdNCqsaEacoV1SA+JyOtSIyb3wsgyAWtjdX2jFQ0fNlsYZptZ0W7MkpKOCrJjUukjJO46CsPzdAJBGO9ZiYw2mGRghlxoErBcIfaHXoOuKrq3blbWN3qarNV6x5yjkvZbYJJlNChu6kILkOW1ELiNcKMMxGrJxnx2f6aWveBNTbv3Qk7t+5MnTQJtOgnOR167VOqflbxUCVhF7qdoqvXnPVpE0iszkxNpk0wyNo9XIXAX16HfGa3WXOFtLOsKM2pwShMbqkgUZJjcjDgDxFGqfa9ijWMva6m6KKKzWiKKKKEIooooQiqX2j2wk+RIVLKbqPUBn5hyGJI3AwevrV0rGKvG/QcHLORmm0tVW4+i8OtM2cKoDIgkKR6iqE4eUgbuwHTOeoqoX1q90eIC3eaXvILco7oUaQRuC4VdC5GBgALvn1psYo01rHPoY2x3+h/pZPg09uG71VKveaYLmwuIoxIJfks2qMwyLoIjK6CxXTnUQAAcnw6HHJwZSLjhWQRpsmDZB2Ohdj5H2Tt6GmBijFQJQAQBv27xZW1RJBJSj5dV7e34ZcPG5ihN0suEYtEZWOlygGRtvnHh6jLO4RxmK5QvCWKg6clHTJG5wHAJG/XGPga7sUAUSy6zEjHH3v/aIojHgDh0FROKxIeLTmVXMRsGV9Kscgt7SjSN2074G9RHeyrBdQQTPc2gtG0M0ZDRucKkIfA1HGfZxsMbDG7SxRpqwqLWwyty8lU09yTffzSzHHH7oW0pmhj+RwiERQlmnZoRr1NoYrg+zgaehJNb+Woz3/AAvYjTazBtjsTsAfL5p+FMXTQBQZxYgN6tZQICDcnq90pliddcxR2ii4rNNIAhJ7vI0ygeKgZ3HnUnPfW1zd3UjiU2z2iIW7mVWOJBlkVl1HTkHIB6HrTGxQFqTUXxtz4H1QKe2F+sVTeS7mbv5IRM1zaoiGOZ0KkOdu61YHeYUEk+G3nitPFe8seKNd92729wipKyKWMboFAcqN9OEHxbxwDeNNGKprvyJtmLHrmr6n8QL5G4VG5j40OIwfJbIO5lKiSUxOkcSAhmLNIoydvmjetVperw/iF18oDrHMITFMI3dSsSae7JQHBHlj6J8xV+xRipEwDdC2HHHZtt4blBhJOlfHlt+Ut+KS93xF7iWa5gguIojFLHEdtKj8lIDGzKc6mwQCM71th4klolukUlwlrMZpGnMBMpfUMKEMfshjnqmSDkY60w8UYqdeCACOshszUaixJB627UqLOM9zbbSbcULHUrBtJ+m4wCOozkDc1a+DKRxm+ODgx2+Dg4JCjOD0OMirZigCh9RpXwzv7gobBo2xyt7EKkca7yy4n8s7t5LeWMRSlAWaMrghyo304Ub/AFvQHzzLxpeIwG0sxJIZTHrkMTpHEiurlnaQDJ2+aN+vjV5xRiqiYAg2xH9ZXUmE4i+B6KoVlxCOz4ldhxKVMdsiaYZZC3dxjIGhSM7jy+6o2HgyW9tB3sz2d0O/miKIXVFdgTAwAKscafZ2J3xnBpn4oxVvqDs8L+Qtu9VGovmd/M3Stnmue+tbu8M9uHtjE8kKZZHEjMNaaW0B10E4Gc+WDWy9sohHbPA80qycSgld5EKkkAh3C6F9np7RGKZ2KMVb6nKwt7e39qv02dyql2gQvGkN3CpaS2k1YAJLRyew64G/Ur7gDUVxPhLQcNs0bJkNzBLL4nW7NJITjwBOM+lMIigis2zloAtl18rR0IJJ3pflD8n4yMHLPLp2O+Y9I0+e+23jUUt1JBLatCJFd+HwpITbvMmwUDCIQwYEHOdhsPGmrilr2hytBexSQu8bzBUkKuw1KGwBjO32UxTyax2hbP4sl52atulfq6tXIkcC2EaW7s8a611MpVi+ti+VPT2idvxqq82XlvdaTaJIOII6rGVikRlKsA3ePjSVAzuSevlmr5wPh8cMCJGulcasZJyW9piSSSSSScmu7FLiUNkL8Tj1dbmMujDevJLnjfDJP5S+TAEw3rwTv5D5OS0wA8NWhDk+LCvXGZjDdSSWEsnyh5UWW0aNikp2UuDp9gady4ONuo6VP2KB+LXDNuY4YUTf5quWZgB03IG/XarLprR0ujYEbB59CyzZFpAkHb6dYqi2s/d8Uv42Dq9ysAgYRuVJWJgW1qMKASNyRVe4LaQtbJZ3U15HIH0m2WIlNXeFlKsIjsdmLFsdTnG9NvFGKgVFhlu5YblY09znv54pflD3HGRg5LyYGDvmPSMeeSCNvGvUUZ1cE2PsxnVsfZ/8Oi+15e1tv41fsUYquv8ADq1lbUePV7oFZoopdMIooooQv//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5060" name="AutoShape 4" descr="data:image/jpeg;base64,/9j/4AAQSkZJRgABAQAAAQABAAD/2wCEAAkGBhISEBUUEhQVFRUWGBUVFxYYFBcYFxgVFBcXFRcVFRQYHCcgFxwjGRQWHy8gJCcpLCwsFx4xNTAqNiYrLSkBCQoKDgwOGg8PGi0kHiQsKiwvLDUqKjQpKSwsNSwtLCosLDApLC0sLCwsLCwpLCwsLSwsKSwsLCwpLCwsLCwsLP/AABEIAIsBawMBIgACEQEDEQH/xAAcAAACAgMBAQAAAAAAAAAAAAAABwUGAQMEAgj/xABMEAACAQMCAwUDBwcICAcBAAABAgMABBESIQUGMQcTQVFhInGRFDJCcoGhsSMzUmKCksEVQ3OisrPC0RY1U1SDk+HwJCU0RGN0wxf/xAAZAQACAwEAAAAAAAAAAAAAAAAABAECAwX/xAA1EQABAwICBwcEAgEFAAAAAAABAAIDBBEhMRITQVFxofAFMmGBkbHRFBUi4TPBUiMkQmJy/9oADAMBAAIRAxEAPwB40UUUIRRRRQhFFFFCEUUUUIRRRRQhFFFFCEUUUUIRRRWDQhZzRVJ5r5wa1lG+UyQGEcgAON0ZiO7l6E5VgVYKCMFjUpylzSl1GcEBgwwM74ZS+PsIkUeYjz41qYXhmnbBYiZhfoXxUze3qxLljgf9k/AZP2Uv+XucJruYaUZiFjGExnGlTJlm2iUyFtTnchECgnOOvtav9FvGgbSxZ2Hky6DC6/CcH7D5Vo7N7JVQBmbXs5hjzhMjZ7l12LkEERsdlxhScmmY4mtgMhzOSWkkc6YRjIZq/wBqzlAZFVX8VVi6g+jFVJ+ArdRRSKfRRRRQhFFFFCEUUUUIRRRRQhFFFFCEUUUUIRRRRQhFFFFCEUUUUIRRRRQhFFFFCEUUUUIRRRRQhFFFFCEUVhmxUEOe+H/71F+9Vmtc7IXVXOa3MqeoqEj52sGOBdQ/a4X7zipeGdXGVIYHoQQR8RQWubmEBzXZFbKKKKqrIooooQiiiihCKwazRQhV7iXLwlDyFmRyT7aKjSiJchY4SwITOMnA3LHpStu4ZuG3KSKpT2tYjkuInlPssoLiMDSSsjeBAydzTpv+JRQIXmdUQdWY4G/h6n0pd8w8/WEwaOOKRtRyXWCE6vHZZwfHxKZ2roUj5MRo3btXPq2R2vpWdsUZ2gcdF1bWzoQfZUygHOiV01KvwEmR6Dyqc7Or1YrUySyMkIHUqkcAcn2sMfyksmerfN8B0pd8QYIumJZkikOWEoX2niZlyrKoBC6iMDoc1K8t8Oa+7uF58iLUEhLacDSZAw8wWypIywDA9KfkhaIdHJt+vhIRzuM2lmSFdOJdr0Ktpt4XmOQASe7U5/RGCxPppFe+AdoVzdPpW0UZBYEzMMhTpYr+TJfSdjpBwTvit9r2awxqCmGYYDLIAUkUH5rjfSxGk616MoYDBZTbreyRBso65z4k406iepbAAyd9q5kj6cNsxt/EkrpMZOTd7reAC9wSEjJGP+/UA/ECttYqO4hzHawHE08aH9EuNX7vWlAC42AThIaMSpKiqwnaXw0tj5R6bxSgfvFMVNcP43bzjMMscn1XBI94zkVd0T294EeSo2Vju6QfNdtFYzWazWiKKKKEIorGaj+IcxWsBxNPHGfJnAb7F61IBOAUFwGJUjRVYHaXw3Vj5RvnH5qYD94pjHrmpjh/Href8zNHJ5hXBI965yKu6J7e8CPJUbKx2RB8130VjNZrNaIoorBNCFmioS751sYiQ9zHkdQrayD5EJmujh3MtrOcQzxu36IYav3Tv91XMbwLkG3BUEjCbXF+Kk6KKKoroooooQiiiihCKKKKEIooooQsGvn7m2zWHiE6Y9gSlsA/RfEmAfDZsV9BGkJ2kf6yufen90ldPsw/6hHguZ2kP9MHxTBveyOzZfybSxNvg6tQ/aVhuPcRVBu4b3hFzpVyufaUjPdSrnxU7E+BHUZ69DT3XpVN7VrBXsDIR7UToyn6zBGHuw33Cq01U8vDJDcHDFWqaZgYXx4EY4KY5R5nS+txIBpYHTIv6LjfbzBByD61N0oOx26IvJY/ovDqP1o3UL90jU3s0vVRCKUtGSYpZTLEHHNZorll4pCpw0sanyLqD95roSQEZBBHmDS1kxcL1RRRQpRWq6uFRGdzhVUsxPQKoJJ+ArZmuPiTQtGyTMgRgVYMwAKnqpz5japGJUE4JV3fDbzi0hmYMkembuUYbLoEehT6sZBk/qN5DF+4XybbWy50j2Rux26AZYnzwiHPmufE1M2c8RGImRhkn2WB3JyenqagO0i/MXDpQvzpSsI9dZ9oAeqBhTZmfKRGMBlZJiFkQMhxOaoq2f8AKRvLhRiGCF44IwMBQi6o9IxtsCSMfSxXPwTl5rrh3eRHTNBMFU5wcH2wcjcHVKMH0ph8icPCcORM5VlLK2Nyk35QZ9R3hFVrsWmDRXKEdDE376sP8FNmchj9DJpFuGXNKagFzA7NwN/fkrTyJzKby1DP+dQ6JB09obhseowffkeFTl9fxwxtJKwRFGWY9AP4n0qqcD4WbXikyKCI7iNpfHAZJB8NpiMfqmqf2k8xPdXQtYslI2CaR9OcnH3E6R66vSlm04llszBufAJp05iiu7F2XEo5g5/ur2XubQOiHZVTPev6sR80eg6eJPhrseye9kGXMUWd8M5Zsnz0gj76Y3J3KUdlCAADKwzJJ4k/og+CjwH29TVgxV3Vmr/GAADftKzbRmT8pzc7tgSgm7H7sD2ZYWPkS6/fpNVnivL13ZsGljePB9mRTlc9PZkU7H0yDX0LivE0CupVgGUjBUgEEHwIPUVLO0ZB3wCEP7OjPduClNyn2pSRER3hMkfQSYzIn1sfPX+t76bME6uoZCGVgCrA5BB3BBHUYpR9oPIHybNxbg9z9NPGMnxHmh+4+h9nf2V81FJPkkh9h8mI/ov1Ke5tz7x+tV6iCOWPXQ+YVIJ5IpNTN5FNmtN3dpEjPIwVFBLMegA8a3Uoe1DmRp7gWkWSkZAYD+cmOMDHjpyAB5k+QpGnhMz9H1T1RMIWaXovHMfaJc3cnc2YdEY6V0A99J67boPHA323PgNFh2U30g1Sd3FnJw7lnz66QR99MPkvlBLKEZAMzAGR+u/6CnwUdPXrVkxTTqwRfhAABv2lKNozL+UxJO7YEoZex67A9mWFj5ZcffpNVni3LV3ZkNNGyAHaRTlc9BiRfmnfbODX0JivMsIYFWAIIwQRkEHwIPWhnaMo71iEP7OiPdwKUPKnahLCRHdkyx7DX1kQev8AtB7/AGvU9KbdrdJIiujBkYAqwOQQehBpVdoPZ+IAbi2B7vOZI+ujP01/U8x4e7pr7LeaTFMLWQ/k5SdGfoSdcD0b8ceZrSeCOaPXQ+YWcE0kMmpl8im8WpM84c5TX8/ye21dyW0KidZj01Mf0fIdMbn0ZPPN6YuHXDDIOjQCOoMhEYI/fqgdj9mjXMrn50cYC+ms4JH2Lj9o1nSNayN07he2XFa1Ti+RsINr58F02HY05QGW4VG/RWPUB6aiwz8KheJ8iz2VxCzYkiMsQEigjB1rgOv0ST03I9adorxNbq6lWAIPUGqtr5b/AJG43KxoIrfiLFbKKKKQT6KKKKEIooooQiiiihCKKKKELBpDdpP+srn9j+6Sn1SG7SR/5nc5/U/ukrp9mfynh8Lmdpfxjj8p7qdqoHa5x1VtxbAgvKVZhndY0OQT5ZYADzw3lWb3jnHHXEVksWR11xu3vGXAH2g1A8O7Mr25lMl43dhjl2LB5T7gMqNhsSdttjVKeJkbhJI4YbL3PJWnmfI3VxtOO22C6uxzhTd5NcEEKF7pT4EsQ7/DSn71TvaPYXNybe2tw3tF3c5Kxqq6VHeMPVjgb5wcA42tvDOGR28SxRKFRRgAfEknxJO5PjXTispKkum1oHBbR0wbDqieKWSdi40b3Pt48Ihpz+9k1WLG/ueEXuhidKkd4gJMckbYOpR543B6gjHmKelKDthVflkZHUwjPns74/E03S1D5n6uTEG+xKVVOyFmsjwIsm7HICAQcggEH0NcHHuPw2cJlmbA6ADdmY9FUeJ2+zBJrZwMH5LBnr3UeffoFKbmy8fiPFVt0OEV+4X0wfysmPP2W+xBSVPAJHkHIYngnJ5zGwEZnJdq8X4pxZ2FvmCAHBKsUUejSj2nb0XbzHjXV/8AxglSWusyHx7rI+3L5PvpjcO4dHBEsUS6UQBQPd4k+JPUnxrqrQ1jmm0Q0R1mqCka4XlOkeskruTeTJ7Lii96oK93KUkXJUn2Rgn6LYPQ+uM4NW3nmwMtvHg6WWeFkPhrLaIwfQu6j7aseK0XtqJE0nzVh6MjB1P2MoP2Vk+odI8PdmtWQNYwsbktkcYUYAwPIbdd+lLDsSbe6+rb/wD60yeJ3HdwSOdgiOx/ZUn+FLfsTXe69Ftx/fVrCP8Abyn/AM+6yl/njHH2TB43cLDDJcEZaKKRh64UnT9pApR9mFj33EVZ8t3avKSd8tsoJ9cuT7xTQ53/ANXXP9E/4Uu+x9wL6QeJhbH2PHWtNhTyOHBY1ONRG05JwYrNFFc1dNFFFFCFquYFdGRwGVgVZT0KkYIP2V8+cY4e9lePGCdUMgKN44GHjY+uNJPrmvoikv2tIBxHbxhjJ9+px+AFdPs55EhbsIXM7RYNWH7QU1v5YX5H8p+h3Pf/ALOjvPwpQdndqbjiaNJuV1zt6sPH99wavyqf9Hj/APSY/s90T/ZqmdkjAcQPrC4H7yH8AatA3QilI4Ks7i6WIHinNRRRXKXVRRRRQheJogylWAKkEEHcEEYIIr595j4WbO8kjUkd24aNvHScOhyepAwM+Yr6FpO9r8IF7GR1aFc/Y7gV0uznkSluwhc3tFl4w7aCmDfR/wAocLOkDM8AZQegkKh1B8sOB8KT3LPH5LC6Emk7ZSRDsSufaXfowIz7xjxpyciqf5Nts/7MfDJx92KjebezmG8Yyoe6mI3YDKvjprXzxtqG/nnAogmZE58T+6SieF8gbKzvAKe4LzBBdR64JAw8R0ZT5MvUVJV8+8U4HecPlBcNGc4WWNjpPorjHl0ODt0q18r9q8isI7z20O3egYZfV1GzD1GD76iWhNtOI6Q5oirhfQlFimvRXiKUMAykEEAgjcEHcEHxr3XOXSRRRRQhFFFFCEUUUUIRRRRQhYNIntNH/mVx7k/ulp7mkV2mkHiU+PKMH392v+ddLs3+U8Phc3tL+IcU84+gr1Wq2fKKfMA/EVtrmrohFVHnHtAjsz3Ua97OcexnCoD01keJ8FG/uyKtcjYBPlv8KS3IbC64ssku5JkmwfF8EqN/LOR5aR5U3TRNfpPdk0eqUqZXNLWNzcfRT8txx+6XKoLdD0A0RsQfD2iXB+FUPmHhFxbzabnPeMA+S+ssCSoJbJJ+aetfRNJrtgP/AI9f6BP7clO0U5dJoBoA8Ak62DRj0i4kptcK/wDTxf0cf9kUm+Q5McYTX1LTD9sq/wD1py8MH5CL6if2RST5ptXsOKOybESCePyKs2vHu1al9wrGiGlrI9pC2rTo6D9gKeorNR/AuNxXcCzRHIYbjxVvFG8iP+vQ1IVziC02K6LSCLhFFFFQpVY7SL/uuHTecmIh66zhv6uqq92MW+IriT9J40/cUt/+lR3a/wAbDzR2ynIjzI/12GFHoQuT+2Kt3Znw/uuHRkjBkLSn9o4U/uha6Rbq6THNxXNDtZV4ZNCsXE7ITQyRN0kR0PudSp/GkTyvxI2N+jSbBGaOUeQOUf34O/7NP80qu1LlFlc3cS5Vsd8B9FhsJMeRGx8iAfE4ihkbcxPycpro3WErM2ppRvkAjcHcHzHnXulFyL2jfJ1WC5yYhskg3MY/RYDcr5Y3Hu6NazvY5UDxurqejKwIP2ilZ6d8LrO9UzBUMmbdvot9FFYJrBMINIrm+7N9xNhFvqZYIz7vYz7tRY58qu3PvaBHHG0Fq4eVsq7qciNejYYdX8Num5Phng7LOUCCLuVcDGIFI6gjBlx5Y2X0JPlXTpm/TsMz+AXLqXa94hZxKYf8mJ8n7jA0d33WNvm6dGMe6kVwS9bh9+rPn8jIUkG+67o5A8diSPPavoGlf2qconPyyIZGAJgPDGwlx5YwD5YB8zVKGQaRjfk73V62I6IkZm1M2GYMoZSCpAII6EHcEGvdJ3kXtD+SgQXGpofoMMlo/wBXHVk9248Mjo2rHiEcyB4nV0PRlYEe7bx9KXnp3wusct6ZgqGzNuM9y6KKKKXTCwaRnPl+bviTLF7WCtun6zA4P9dmH2VeOe+0KOGNobZw07ZUspyIh0Jz019QB4dT5GG7LeUGLi7lXCr+ZU/SJ2MmP0QMgeec+AJ6dK3UMM7+A8Vy6p2veIWeaZfC7IQwRxL0jRUHuRQv8K6q8sdj7qjOXOYYry3WaI9R7S+KPgEo3qM/aMHxrnWJBculcCzVIXNqkilJFV1YYKsAQR5EHrSY7ROUEs5UeLPdS6sLnOh1xlQTuVIOR7j6U7KVnbFxZWaGBd2TVI/6uoAID6kZPw86doHPEoDcjmkq9jDESc9inOyXiLSWJRjnupGRfqEK4+BYj3AVd6pXZRwxorHW23fO0g+phUX46S3uYVdawqba51t63pr6pt9yKKKKXTCKKKKEIooooQiiiihCwa+fea52mvbiTS2GkYA4O6p7Cnp4hQa+g68haapqjUOLrXStTT69obeyi+U7/vrKBz1Mahtse2g0vt4e0pqWrArNLOIJJCYaLAArBFJHmPlS6sboyQq+gOXiljBOkE5CtjOCM6d9mHvIp31it6eoMJJAuDsWM9OJgATYjalNwrnbi9ywiiRCx6uYiNI8WZidI+HuFQ/aDw2dLpRNI08hhQs+gAAln9hAo2UY8d9yaeAFBFbsrAx+k1gHW9YPoy9mi55Kh+UOKCeyhcbEIqOMEYdAFYYPqMj0Irl5z5PS+iAzplTJjfHTPVW/VOB7iAfQ2MCs0oJC1+mzBNmMOZoOxSCeO/4XKT+UhPQsN4n8tzlW9M7jPhUkna1fAbtCfUx7/cwH3U6WUHrvWlLCMHIjQHzCKD8cU8a1j8ZIwT14JEUT2YRyEBVTkK5vblflN1IdByIowoVT5ytgZPkATjqcHY1Jc5c2R2MGo4Mj5ESZ+cw6k/qrkE/YPGrABXiaBXGGUMPIgEfA0kZGufpEYbk4I3NZog471813NwzuzuSzsSzMepY7k19D8vRqtpAFIKiKIAjoRoGD9taRyjYg5+SW+R/8KfhjFSqgDpTNXVNnADRayWpKUwElxvdeq8ugIIIyDsR4EeRr1mikU+ljzT2UEsZLIgZ3MLHAH9G3h9U7eo6VRWhu7FySJrdtsn2kB8vaHsuPiK+iK8kV0Iq97RovGkFz5KBjjpMNikTD2k8QUf8AqM/WSM/fprZBPxXiQ0hppUOxOyReR1FQqn3bn0p1iwi692mfqL/lXQoqxrWDFkYB68FUUTzg+QkdeKoXK3ZZFCRJdETSDcIB+SU+4/nD6kAenjV9ArNFIySvlOk83TscTIhZoRWGUEYO46YrNFZrVLXmrso1MZLIhc5JhbZf+G30fqnbfqOlUGW1vLFySJrdhjLDUoOOg1j2WG/mRX0RXkrnrXQir3tGi8aQXPloGOOkw6JSIh7R+IL/AO4LD9ZIz9+nNbYb3ivEfYV5pUOxxhI/UMyhVI9DmnZ8giznu0z9Rf8AKtyrirGtYMWRgHrwVBRPOD5CR14qgcr9lMcRD3ZErjpGB+SHvzvJ9uB6HrTAVcVmikpZXym7ynooWRCzAvL9K+euHcSu+HyZXXCx2KupAYDwZGHtYz9mfWvoevDxg7EAjyO9a09QIQQW3BWNRTmWxDrEJNt2o8QmHdxiMMR1jiZn94BZvwrr5a7Np7iTvr7UiE6mVjmWQ9fa/QB8Sd/DA602I4FUYVQPcAPwrZWrqwAERNDfdZto7kGVxd7LxFEFACgAAAAAYAA2AA8BivdFFIJ9FFFGaEIorGaNVCFmiivEkoUEsQAOpJwB9tCLr3WM1W+Jc/2seysZW/UG375wPhmq9Nz/AHc21vFgeitI33DH3Uyyklfjaw8cEhL2jTxm2lc7himLmuK847bxfnJo1PkWGf3etLuThHFLn84JSp2Otwi49Y8j+zW+27M7g/PkiQempj8MAffWwpom9+QeSVNfUP8A4oT54deqsl12hWa/NZ3+qh/FsVF3Hagv83AT9Zwv3AH8a9wdl6fTnY/VQL+Jau+Ds5tF+d3j+98f2QKv/s27z15Kh+5Sf4t681XJ+0u5PzY4lHqGY/HUB91ccvP163SRV90a/wAQavkPJVmv8yDj9Jmb45NdKctWg6W8P/LU/iKn6mmblGqGirnd6b3/AEle/N14etw/2YH4AVyy8w3DdbiX/mMPwNOVOHxAYEaAeiKP4VuVAOgA+yp+ujGUY5fCg9kzO70x5/KSa31w3SSZv23P8azouf8A5v69OzFFH3Hcwev6QOxTtlPp+0kWFwOvej9+tT3cg6u497MP4088Uaakdo/9Of6UHsU7JT6ftIscQfwkb7HP+dbV4rMOk0o/4j/507mjB6gGtRsYz1RP3R/lU/cWnNnP9Kv2V4yl5ftJuLjtyvSeb/mMfxNb05qvB0nk+0g/iKaj8v2p628J/wCEn+VaW5Usz/7eP7FA/Cp+thObPZR9pqW92X3S4j52vR/PE+9EP+GuiPtCvB1ZG96D+GKuz8jWR/mQPc7j/FWmTs9sz0V190jfxzUfU0pzZyCPoe0G5S8z8KsRdplyD7UcJHoHB+Oo/hXVH2ov9K3U+6Qj7tJqUk7M7Y9HlX0yp/Fa5pOy+P6M7jyyoPxxijTonbLeqNV2ozJ1/Mf2FmPtPi+lDIPcVP4kV1w9o1ocZ7xfemcfuk1Ev2XP4XCn3xEf4jXNN2ZXA+bJEfeXX8FNGro3ZOt6/CnW9pszaD6f0VbIueLI/wA9j3o4/Fa64+ZbQ9LiL/mKPxNL9+zq8H+zPuf/ADUVytyPfD+Z/rxn/FUfS0xyk9lb6+ub3oeR/aa0V/GwyrowPTDA/ga3A0m5OU7wdbd/sAb7lJrWODXUZyIZlJ8VRx+Aqv0LD3ZB15q33aUd6E8/hOjNGaTBmvE+lcp+1Kv+Ve149eJ/PTD6zMf7WaPtxOTgp+9NHejITlopNf6XXf8AvD/EUf6XXf8AvD/EUfbZN45/Cn75D/i7l8py1jNJxOa7w9J5D7jn+FH8o3znaS5J/VaX8FqPtzhm4I+9RnuscU480ZpQJZcRfwum95k/FjW4cl30pBaI/WeRdv6xNQaJg70g681YdqSO7kLj1wTTlv41GWdFA82A/E1xyczWi9biL7HB/CqNbdmdwfnvEo9CzH4YA++pW27MIx+cmdvqqF/HVVDDTtzkvwC0bU1r+7CBxKl5efLJf50n3I5/hXBL2k2+cJHK5PTZRk+Xzs/dXfbciWab93rP67E/d0+6pi14fFEMRxog/VUL+ArMmnGQJ87LYNrHd5zW8AT7lVyHma8l/M2TAeDSPp+4gfcTXZDbcRf85LBF6Rxl2x73OM/YansVmszKP+LQOfut2wO/5vJ5e1lHwcJx+ckllP6z6R5/MjCr8Qa7FiA2AAHurZRWRN80wGBuSh76/uGOm2iH9LKdKD6qj2n9+APU1FvyU851Xdy8m+dCgKg9ANx9oANWvFZrRspZ3cPdYPpmyfyXPhs9Pm6hrPlC0i+bChPXL5c58xqzj7KlljAGAAB5AY+6vdVPnu+mjNosUrxd7cJEzJpzpfrjUCM+PSgaUrrE+qtoxwtu1th4BWugCqVwvmSSC6uoLiU3EcIjZZBHmXVIQBEyxL7TZbwHgfXE9w7mq3m7zDMhiAaRZUaJkUgkMwcDbAzmh0Tm9b1ZsrXdblMUVWLrnCKWGbuGkQrDJKsz20vdaUxl1JX8oBqB2zkbgEVBcV5gkf5HEbiZVkgM0k1tA5kckDQUTu2IGckjT5ZAqzYHu6PFQ6Zo68kxKKgoOb7X5Mk4kJjY6EOhy8jAldKR41ucg9B4Gu/hPF0uELIsi4YqRJG0bAgA/NYA9GFZFjhmFcPaciu6iqm/F5F4w8bSEQLa98VONIYNguTjPT1xWeLc2JLZ3DW5lVkhaRJDE6KQBs0bOuG/6itNS648bc1TXNx8L8laqzVVs+booLa3E3fu3yeGSR1hlkADJu8kiqQD7LE758fGu+65xtU7sFmYyp3kYSKSQuv6uhTk+nWqmJ98lIlbbEqboqGt+bLV7c3HeBYlJViwKlWG2hlO4bJG3jkVB8P5nV+ITuZJFt4rYPpkR4gp1DUxR1B6Y3I91SInm+GSDK0WxzV1rGajeEcwR3JYRrKNIVsyQyRhlfOkprA1D2T06bZ61EcV4lNPemzt5O6CIJJ5gFZxqxpjjDZAYjByQdj8YEZJscFJkAF1ac1mqJx8XXDUFylzLcQqyiaKbQzaWONUbqq4OSB9uasd/wA1QRFVOt3ZQ4SKJ5X0HozKgOkepxUmI2BbjdQJRch2FlMUVDXnNcEYTJdmkQSKiRO8mg/TZFBKjfqcb7V5k5vtxFHKheVZc6O6ieRiF2YlVGVwTg5xg7VXVu3K2sbvU3RUD/ptad0kpkOiR+6U93JnvBnKMunKnbxxXTwXmSG6LrGWDR41o8bxuurdSUcAgEUGNwFyCgSNJsCpQmjNVfi/FZpr0WVu/c6Y+9mmChmCkgCOMNsGORuQdjUfzCl1w1Bcx3MtxEjKJop9DEqzBQUdVXSckD7c74wbthLrC+JyHW9ZumAubYBXijFUeLmsR8QujI8rRCOBokVGfSroHdtCDYdCWbpnGfCp6TnC2EcUis0gmBMaxxu7sF+d+TUZGnoc4wdjvUOheLYdZqzZWm+KmsUYqIuOaYEjjc68ygmOMRO0rY3P5EDUMeOQMeNaW52tBCkxkIR5O5B0PkS7ko66cocA9QKqI3nIFWMjN6ncVgioqz5ogkkjjBdXlRpEV4nQlVJB+cAAdvm9cb4qK45zOGVTbziPRdJbys0MjAtvqiUhevT2unhkZzUiNxNrKrpGgXVp7pfIfAUdyvkPgKgLznu0iLhmkJiYpJphlYIR4uwXAG/Xx8M10X/N1tEVBZnZ070CKN5D3X+1IQHC79T1o1b9xRpx7wpgRgeA+FZrh4TxuG5QvA4dQcEgEb4zjcCqhwSaW8mn13s0M0crKLdNCqsaEacoV1SA+JyOtSIyb3wsgyAWtjdX2jFQ0fNlsYZptZ0W7MkpKOCrJjUukjJO46CsPzdAJBGO9ZiYw2mGRghlxoErBcIfaHXoOuKrq3blbWN3qarNV6x5yjkvZbYJJlNChu6kILkOW1ELiNcKMMxGrJxnx2f6aWveBNTbv3Qk7t+5MnTQJtOgnOR167VOqflbxUCVhF7qdoqvXnPVpE0iszkxNpk0wyNo9XIXAX16HfGa3WXOFtLOsKM2pwShMbqkgUZJjcjDgDxFGqfa9ijWMva6m6KKKzWiKKKKEIooooQiqX2j2wk+RIVLKbqPUBn5hyGJI3AwevrV0rGKvG/QcHLORmm0tVW4+i8OtM2cKoDIgkKR6iqE4eUgbuwHTOeoqoX1q90eIC3eaXvILco7oUaQRuC4VdC5GBgALvn1psYo01rHPoY2x3+h/pZPg09uG71VKveaYLmwuIoxIJfks2qMwyLoIjK6CxXTnUQAAcnw6HHJwZSLjhWQRpsmDZB2Ohdj5H2Tt6GmBijFQJQAQBv27xZW1RJBJSj5dV7e34ZcPG5ihN0suEYtEZWOlygGRtvnHh6jLO4RxmK5QvCWKg6clHTJG5wHAJG/XGPga7sUAUSy6zEjHH3v/aIojHgDh0FROKxIeLTmVXMRsGV9Kscgt7SjSN2074G9RHeyrBdQQTPc2gtG0M0ZDRucKkIfA1HGfZxsMbDG7SxRpqwqLWwyty8lU09yTffzSzHHH7oW0pmhj+RwiERQlmnZoRr1NoYrg+zgaehJNb+Woz3/AAvYjTazBtjsTsAfL5p+FMXTQBQZxYgN6tZQICDcnq90pliddcxR2ii4rNNIAhJ7vI0ygeKgZ3HnUnPfW1zd3UjiU2z2iIW7mVWOJBlkVl1HTkHIB6HrTGxQFqTUXxtz4H1QKe2F+sVTeS7mbv5IRM1zaoiGOZ0KkOdu61YHeYUEk+G3nitPFe8seKNd92729wipKyKWMboFAcqN9OEHxbxwDeNNGKprvyJtmLHrmr6n8QL5G4VG5j40OIwfJbIO5lKiSUxOkcSAhmLNIoydvmjetVperw/iF18oDrHMITFMI3dSsSae7JQHBHlj6J8xV+xRipEwDdC2HHHZtt4blBhJOlfHlt+Ut+KS93xF7iWa5gguIojFLHEdtKj8lIDGzKc6mwQCM71th4klolukUlwlrMZpGnMBMpfUMKEMfshjnqmSDkY60w8UYqdeCACOshszUaixJB627UqLOM9zbbSbcULHUrBtJ+m4wCOozkDc1a+DKRxm+ODgx2+Dg4JCjOD0OMirZigCh9RpXwzv7gobBo2xyt7EKkca7yy4n8s7t5LeWMRSlAWaMrghyo304Ub/AFvQHzzLxpeIwG0sxJIZTHrkMTpHEiurlnaQDJ2+aN+vjV5xRiqiYAg2xH9ZXUmE4i+B6KoVlxCOz4ldhxKVMdsiaYZZC3dxjIGhSM7jy+6o2HgyW9tB3sz2d0O/miKIXVFdgTAwAKscafZ2J3xnBpn4oxVvqDs8L+Qtu9VGovmd/M3Stnmue+tbu8M9uHtjE8kKZZHEjMNaaW0B10E4Gc+WDWy9sohHbPA80qycSgld5EKkkAh3C6F9np7RGKZ2KMVb6nKwt7e39qv02dyql2gQvGkN3CpaS2k1YAJLRyew64G/Ur7gDUVxPhLQcNs0bJkNzBLL4nW7NJITjwBOM+lMIigis2zloAtl18rR0IJJ3pflD8n4yMHLPLp2O+Y9I0+e+23jUUt1JBLatCJFd+HwpITbvMmwUDCIQwYEHOdhsPGmrilr2hytBexSQu8bzBUkKuw1KGwBjO32UxTyax2hbP4sl52atulfq6tXIkcC2EaW7s8a611MpVi+ti+VPT2idvxqq82XlvdaTaJIOII6rGVikRlKsA3ePjSVAzuSevlmr5wPh8cMCJGulcasZJyW9piSSSSSScmu7FLiUNkL8Tj1dbmMujDevJLnjfDJP5S+TAEw3rwTv5D5OS0wA8NWhDk+LCvXGZjDdSSWEsnyh5UWW0aNikp2UuDp9gady4ONuo6VP2KB+LXDNuY4YUTf5quWZgB03IG/XarLprR0ujYEbB59CyzZFpAkHb6dYqi2s/d8Uv42Dq9ysAgYRuVJWJgW1qMKASNyRVe4LaQtbJZ3U15HIH0m2WIlNXeFlKsIjsdmLFsdTnG9NvFGKgVFhlu5YblY09znv54pflD3HGRg5LyYGDvmPSMeeSCNvGvUUZ1cE2PsxnVsfZ/8Oi+15e1tv41fsUYquv8ADq1lbUePV7oFZoopdMIooooQv//Z"/>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5061" name="AutoShape 6" descr="data:image/jpeg;base64,/9j/4AAQSkZJRgABAQAAAQABAAD/2wCEAAkGBhISEBUUEhQVFRUWGBUVFxYYFBcYFxgVFBcXFRcVFRQYHCcgFxwjGRQWHy8gJCcpLCwsFx4xNTAqNiYrLSkBCQoKDgwOGg8PGi0kHiQsKiwvLDUqKjQpKSwsNSwtLCosLDApLC0sLCwsLCwpLCwsLSwsKSwsLCwpLCwsLCwsLP/AABEIAIsBawMBIgACEQEDEQH/xAAcAAACAgMBAQAAAAAAAAAAAAAABwUGAQMEAgj/xABMEAACAQMCAwUDBwcICAcBAAABAgMABBESIQUGMQcTQVFhInGRFDJCcoGhsSMzUmKCksEVQ3OisrPC0RY1U1SDk+HwJCU0RGN0wxf/xAAZAQACAwEAAAAAAAAAAAAAAAAABAECAwX/xAA1EQABAwICBwcEAgEFAAAAAAABAAIDBBEhMRITQVFxofAFMmGBkbHRFBUi4TPBUiMkQmJy/9oADAMBAAIRAxEAPwB40UUUIRRRRQhFFFFCEUUUUIRRRRQhFFFFCEUUUUIRRRWDQhZzRVJ5r5wa1lG+UyQGEcgAON0ZiO7l6E5VgVYKCMFjUpylzSl1GcEBgwwM74ZS+PsIkUeYjz41qYXhmnbBYiZhfoXxUze3qxLljgf9k/AZP2Uv+XucJruYaUZiFjGExnGlTJlm2iUyFtTnchECgnOOvtav9FvGgbSxZ2Hky6DC6/CcH7D5Vo7N7JVQBmbXs5hjzhMjZ7l12LkEERsdlxhScmmY4mtgMhzOSWkkc6YRjIZq/wBqzlAZFVX8VVi6g+jFVJ+ArdRRSKfRRRRQhFFFFCEUUUUIRRRRQhFFFFCEUUUUIRRRRQhFFFFCEUUUUIRRRRQhFFFFCEUUUUIRRRRQhFFFFCEUVhmxUEOe+H/71F+9Vmtc7IXVXOa3MqeoqEj52sGOBdQ/a4X7zipeGdXGVIYHoQQR8RQWubmEBzXZFbKKKKqrIooooQiiiihCKwazRQhV7iXLwlDyFmRyT7aKjSiJchY4SwITOMnA3LHpStu4ZuG3KSKpT2tYjkuInlPssoLiMDSSsjeBAydzTpv+JRQIXmdUQdWY4G/h6n0pd8w8/WEwaOOKRtRyXWCE6vHZZwfHxKZ2roUj5MRo3btXPq2R2vpWdsUZ2gcdF1bWzoQfZUygHOiV01KvwEmR6Dyqc7Or1YrUySyMkIHUqkcAcn2sMfyksmerfN8B0pd8QYIumJZkikOWEoX2niZlyrKoBC6iMDoc1K8t8Oa+7uF58iLUEhLacDSZAw8wWypIywDA9KfkhaIdHJt+vhIRzuM2lmSFdOJdr0Ktpt4XmOQASe7U5/RGCxPppFe+AdoVzdPpW0UZBYEzMMhTpYr+TJfSdjpBwTvit9r2awxqCmGYYDLIAUkUH5rjfSxGk616MoYDBZTbreyRBso65z4k406iepbAAyd9q5kj6cNsxt/EkrpMZOTd7reAC9wSEjJGP+/UA/ECttYqO4hzHawHE08aH9EuNX7vWlAC42AThIaMSpKiqwnaXw0tj5R6bxSgfvFMVNcP43bzjMMscn1XBI94zkVd0T294EeSo2Vju6QfNdtFYzWazWiKKKKEIorGaj+IcxWsBxNPHGfJnAb7F61IBOAUFwGJUjRVYHaXw3Vj5RvnH5qYD94pjHrmpjh/Href8zNHJ5hXBI965yKu6J7e8CPJUbKx2RB8130VjNZrNaIoorBNCFmioS751sYiQ9zHkdQrayD5EJmujh3MtrOcQzxu36IYav3Tv91XMbwLkG3BUEjCbXF+Kk6KKKoroooooQiiiihCKKKKEIooooQsGvn7m2zWHiE6Y9gSlsA/RfEmAfDZsV9BGkJ2kf6yufen90ldPsw/6hHguZ2kP9MHxTBveyOzZfybSxNvg6tQ/aVhuPcRVBu4b3hFzpVyufaUjPdSrnxU7E+BHUZ69DT3XpVN7VrBXsDIR7UToyn6zBGHuw33Cq01U8vDJDcHDFWqaZgYXx4EY4KY5R5nS+txIBpYHTIv6LjfbzBByD61N0oOx26IvJY/ovDqP1o3UL90jU3s0vVRCKUtGSYpZTLEHHNZorll4pCpw0sanyLqD95roSQEZBBHmDS1kxcL1RRRQpRWq6uFRGdzhVUsxPQKoJJ+ArZmuPiTQtGyTMgRgVYMwAKnqpz5japGJUE4JV3fDbzi0hmYMkembuUYbLoEehT6sZBk/qN5DF+4XybbWy50j2Rux26AZYnzwiHPmufE1M2c8RGImRhkn2WB3JyenqagO0i/MXDpQvzpSsI9dZ9oAeqBhTZmfKRGMBlZJiFkQMhxOaoq2f8AKRvLhRiGCF44IwMBQi6o9IxtsCSMfSxXPwTl5rrh3eRHTNBMFU5wcH2wcjcHVKMH0ph8icPCcORM5VlLK2Nyk35QZ9R3hFVrsWmDRXKEdDE376sP8FNmchj9DJpFuGXNKagFzA7NwN/fkrTyJzKby1DP+dQ6JB09obhseowffkeFTl9fxwxtJKwRFGWY9AP4n0qqcD4WbXikyKCI7iNpfHAZJB8NpiMfqmqf2k8xPdXQtYslI2CaR9OcnH3E6R66vSlm04llszBufAJp05iiu7F2XEo5g5/ur2XubQOiHZVTPev6sR80eg6eJPhrseye9kGXMUWd8M5Zsnz0gj76Y3J3KUdlCAADKwzJJ4k/og+CjwH29TVgxV3Vmr/GAADftKzbRmT8pzc7tgSgm7H7sD2ZYWPkS6/fpNVnivL13ZsGljePB9mRTlc9PZkU7H0yDX0LivE0CupVgGUjBUgEEHwIPUVLO0ZB3wCEP7OjPduClNyn2pSRER3hMkfQSYzIn1sfPX+t76bME6uoZCGVgCrA5BB3BBHUYpR9oPIHybNxbg9z9NPGMnxHmh+4+h9nf2V81FJPkkh9h8mI/ov1Ke5tz7x+tV6iCOWPXQ+YVIJ5IpNTN5FNmtN3dpEjPIwVFBLMegA8a3Uoe1DmRp7gWkWSkZAYD+cmOMDHjpyAB5k+QpGnhMz9H1T1RMIWaXovHMfaJc3cnc2YdEY6V0A99J67boPHA323PgNFh2U30g1Sd3FnJw7lnz66QR99MPkvlBLKEZAMzAGR+u/6CnwUdPXrVkxTTqwRfhAABv2lKNozL+UxJO7YEoZex67A9mWFj5ZcffpNVni3LV3ZkNNGyAHaRTlc9BiRfmnfbODX0JivMsIYFWAIIwQRkEHwIPWhnaMo71iEP7OiPdwKUPKnahLCRHdkyx7DX1kQev8AtB7/AGvU9KbdrdJIiujBkYAqwOQQehBpVdoPZ+IAbi2B7vOZI+ujP01/U8x4e7pr7LeaTFMLWQ/k5SdGfoSdcD0b8ceZrSeCOaPXQ+YWcE0kMmpl8im8WpM84c5TX8/ye21dyW0KidZj01Mf0fIdMbn0ZPPN6YuHXDDIOjQCOoMhEYI/fqgdj9mjXMrn50cYC+ms4JH2Lj9o1nSNayN07he2XFa1Ti+RsINr58F02HY05QGW4VG/RWPUB6aiwz8KheJ8iz2VxCzYkiMsQEigjB1rgOv0ST03I9adorxNbq6lWAIPUGqtr5b/AJG43KxoIrfiLFbKKKKQT6KKKKEIooooQiiiihCKKKKELBpDdpP+srn9j+6Sn1SG7SR/5nc5/U/ukrp9mfynh8Lmdpfxjj8p7qdqoHa5x1VtxbAgvKVZhndY0OQT5ZYADzw3lWb3jnHHXEVksWR11xu3vGXAH2g1A8O7Mr25lMl43dhjl2LB5T7gMqNhsSdttjVKeJkbhJI4YbL3PJWnmfI3VxtOO22C6uxzhTd5NcEEKF7pT4EsQ7/DSn71TvaPYXNybe2tw3tF3c5Kxqq6VHeMPVjgb5wcA42tvDOGR28SxRKFRRgAfEknxJO5PjXTispKkum1oHBbR0wbDqieKWSdi40b3Pt48Ihpz+9k1WLG/ueEXuhidKkd4gJMckbYOpR543B6gjHmKelKDthVflkZHUwjPns74/E03S1D5n6uTEG+xKVVOyFmsjwIsm7HICAQcggEH0NcHHuPw2cJlmbA6ADdmY9FUeJ2+zBJrZwMH5LBnr3UeffoFKbmy8fiPFVt0OEV+4X0wfysmPP2W+xBSVPAJHkHIYngnJ5zGwEZnJdq8X4pxZ2FvmCAHBKsUUejSj2nb0XbzHjXV/8AxglSWusyHx7rI+3L5PvpjcO4dHBEsUS6UQBQPd4k+JPUnxrqrQ1jmm0Q0R1mqCka4XlOkeskruTeTJ7Lii96oK93KUkXJUn2Rgn6LYPQ+uM4NW3nmwMtvHg6WWeFkPhrLaIwfQu6j7aseK0XtqJE0nzVh6MjB1P2MoP2Vk+odI8PdmtWQNYwsbktkcYUYAwPIbdd+lLDsSbe6+rb/wD60yeJ3HdwSOdgiOx/ZUn+FLfsTXe69Ftx/fVrCP8Abyn/AM+6yl/njHH2TB43cLDDJcEZaKKRh64UnT9pApR9mFj33EVZ8t3avKSd8tsoJ9cuT7xTQ53/ANXXP9E/4Uu+x9wL6QeJhbH2PHWtNhTyOHBY1ONRG05JwYrNFFc1dNFFFFCFquYFdGRwGVgVZT0KkYIP2V8+cY4e9lePGCdUMgKN44GHjY+uNJPrmvoikv2tIBxHbxhjJ9+px+AFdPs55EhbsIXM7RYNWH7QU1v5YX5H8p+h3Pf/ALOjvPwpQdndqbjiaNJuV1zt6sPH99wavyqf9Hj/APSY/s90T/ZqmdkjAcQPrC4H7yH8AatA3QilI4Ks7i6WIHinNRRRXKXVRRRRQheJogylWAKkEEHcEEYIIr595j4WbO8kjUkd24aNvHScOhyepAwM+Yr6FpO9r8IF7GR1aFc/Y7gV0uznkSluwhc3tFl4w7aCmDfR/wAocLOkDM8AZQegkKh1B8sOB8KT3LPH5LC6Emk7ZSRDsSufaXfowIz7xjxpyciqf5Nts/7MfDJx92KjebezmG8Yyoe6mI3YDKvjprXzxtqG/nnAogmZE58T+6SieF8gbKzvAKe4LzBBdR64JAw8R0ZT5MvUVJV8+8U4HecPlBcNGc4WWNjpPorjHl0ODt0q18r9q8isI7z20O3egYZfV1GzD1GD76iWhNtOI6Q5oirhfQlFimvRXiKUMAykEEAgjcEHcEHxr3XOXSRRRRQhFFFFCEUUUUIRRRRQhYNIntNH/mVx7k/ulp7mkV2mkHiU+PKMH392v+ddLs3+U8Phc3tL+IcU84+gr1Wq2fKKfMA/EVtrmrohFVHnHtAjsz3Ua97OcexnCoD01keJ8FG/uyKtcjYBPlv8KS3IbC64ssku5JkmwfF8EqN/LOR5aR5U3TRNfpPdk0eqUqZXNLWNzcfRT8txx+6XKoLdD0A0RsQfD2iXB+FUPmHhFxbzabnPeMA+S+ssCSoJbJJ+aetfRNJrtgP/AI9f6BP7clO0U5dJoBoA8Ak62DRj0i4kptcK/wDTxf0cf9kUm+Q5McYTX1LTD9sq/wD1py8MH5CL6if2RST5ptXsOKOybESCePyKs2vHu1al9wrGiGlrI9pC2rTo6D9gKeorNR/AuNxXcCzRHIYbjxVvFG8iP+vQ1IVziC02K6LSCLhFFFFQpVY7SL/uuHTecmIh66zhv6uqq92MW+IriT9J40/cUt/+lR3a/wAbDzR2ynIjzI/12GFHoQuT+2Kt3Znw/uuHRkjBkLSn9o4U/uha6Rbq6THNxXNDtZV4ZNCsXE7ITQyRN0kR0PudSp/GkTyvxI2N+jSbBGaOUeQOUf34O/7NP80qu1LlFlc3cS5Vsd8B9FhsJMeRGx8iAfE4ihkbcxPycpro3WErM2ppRvkAjcHcHzHnXulFyL2jfJ1WC5yYhskg3MY/RYDcr5Y3Hu6NazvY5UDxurqejKwIP2ilZ6d8LrO9UzBUMmbdvot9FFYJrBMINIrm+7N9xNhFvqZYIz7vYz7tRY58qu3PvaBHHG0Fq4eVsq7qciNejYYdX8Num5Phng7LOUCCLuVcDGIFI6gjBlx5Y2X0JPlXTpm/TsMz+AXLqXa94hZxKYf8mJ8n7jA0d33WNvm6dGMe6kVwS9bh9+rPn8jIUkG+67o5A8diSPPavoGlf2qconPyyIZGAJgPDGwlx5YwD5YB8zVKGQaRjfk73V62I6IkZm1M2GYMoZSCpAII6EHcEGvdJ3kXtD+SgQXGpofoMMlo/wBXHVk9248Mjo2rHiEcyB4nV0PRlYEe7bx9KXnp3wusct6ZgqGzNuM9y6KKKKXTCwaRnPl+bviTLF7WCtun6zA4P9dmH2VeOe+0KOGNobZw07ZUspyIh0Jz019QB4dT5GG7LeUGLi7lXCr+ZU/SJ2MmP0QMgeec+AJ6dK3UMM7+A8Vy6p2veIWeaZfC7IQwRxL0jRUHuRQv8K6q8sdj7qjOXOYYry3WaI9R7S+KPgEo3qM/aMHxrnWJBculcCzVIXNqkilJFV1YYKsAQR5EHrSY7ROUEs5UeLPdS6sLnOh1xlQTuVIOR7j6U7KVnbFxZWaGBd2TVI/6uoAID6kZPw86doHPEoDcjmkq9jDESc9inOyXiLSWJRjnupGRfqEK4+BYj3AVd6pXZRwxorHW23fO0g+phUX46S3uYVdawqba51t63pr6pt9yKKKKXTCKKKKEIooooQiiiihCwa+fea52mvbiTS2GkYA4O6p7Cnp4hQa+g68haapqjUOLrXStTT69obeyi+U7/vrKBz1Mahtse2g0vt4e0pqWrArNLOIJJCYaLAArBFJHmPlS6sboyQq+gOXiljBOkE5CtjOCM6d9mHvIp31it6eoMJJAuDsWM9OJgATYjalNwrnbi9ywiiRCx6uYiNI8WZidI+HuFQ/aDw2dLpRNI08hhQs+gAAln9hAo2UY8d9yaeAFBFbsrAx+k1gHW9YPoy9mi55Kh+UOKCeyhcbEIqOMEYdAFYYPqMj0Irl5z5PS+iAzplTJjfHTPVW/VOB7iAfQ2MCs0oJC1+mzBNmMOZoOxSCeO/4XKT+UhPQsN4n8tzlW9M7jPhUkna1fAbtCfUx7/cwH3U6WUHrvWlLCMHIjQHzCKD8cU8a1j8ZIwT14JEUT2YRyEBVTkK5vblflN1IdByIowoVT5ytgZPkATjqcHY1Jc5c2R2MGo4Mj5ESZ+cw6k/qrkE/YPGrABXiaBXGGUMPIgEfA0kZGufpEYbk4I3NZog471813NwzuzuSzsSzMepY7k19D8vRqtpAFIKiKIAjoRoGD9taRyjYg5+SW+R/8KfhjFSqgDpTNXVNnADRayWpKUwElxvdeq8ugIIIyDsR4EeRr1mikU+ljzT2UEsZLIgZ3MLHAH9G3h9U7eo6VRWhu7FySJrdtsn2kB8vaHsuPiK+iK8kV0Iq97RovGkFz5KBjjpMNikTD2k8QUf8AqM/WSM/fprZBPxXiQ0hppUOxOyReR1FQqn3bn0p1iwi692mfqL/lXQoqxrWDFkYB68FUUTzg+QkdeKoXK3ZZFCRJdETSDcIB+SU+4/nD6kAenjV9ArNFIySvlOk83TscTIhZoRWGUEYO46YrNFZrVLXmrso1MZLIhc5JhbZf+G30fqnbfqOlUGW1vLFySJrdhjLDUoOOg1j2WG/mRX0RXkrnrXQir3tGi8aQXPloGOOkw6JSIh7R+IL/AO4LD9ZIz9+nNbYb3ivEfYV5pUOxxhI/UMyhVI9DmnZ8giznu0z9Rf8AKtyrirGtYMWRgHrwVBRPOD5CR14qgcr9lMcRD3ZErjpGB+SHvzvJ9uB6HrTAVcVmikpZXym7ynooWRCzAvL9K+euHcSu+HyZXXCx2KupAYDwZGHtYz9mfWvoevDxg7EAjyO9a09QIQQW3BWNRTmWxDrEJNt2o8QmHdxiMMR1jiZn94BZvwrr5a7Np7iTvr7UiE6mVjmWQ9fa/QB8Sd/DA602I4FUYVQPcAPwrZWrqwAERNDfdZto7kGVxd7LxFEFACgAAAAAYAA2AA8BivdFFIJ9FFFGaEIorGaNVCFmiivEkoUEsQAOpJwB9tCLr3WM1W+Jc/2seysZW/UG375wPhmq9Nz/AHc21vFgeitI33DH3Uyyklfjaw8cEhL2jTxm2lc7himLmuK847bxfnJo1PkWGf3etLuThHFLn84JSp2Otwi49Y8j+zW+27M7g/PkiQempj8MAffWwpom9+QeSVNfUP8A4oT54deqsl12hWa/NZ3+qh/FsVF3Hagv83AT9Zwv3AH8a9wdl6fTnY/VQL+Jau+Ds5tF+d3j+98f2QKv/s27z15Kh+5Sf4t681XJ+0u5PzY4lHqGY/HUB91ccvP163SRV90a/wAQavkPJVmv8yDj9Jmb45NdKctWg6W8P/LU/iKn6mmblGqGirnd6b3/AEle/N14etw/2YH4AVyy8w3DdbiX/mMPwNOVOHxAYEaAeiKP4VuVAOgA+yp+ujGUY5fCg9kzO70x5/KSa31w3SSZv23P8azouf8A5v69OzFFH3Hcwev6QOxTtlPp+0kWFwOvej9+tT3cg6u497MP4088Uaakdo/9Of6UHsU7JT6ftIscQfwkb7HP+dbV4rMOk0o/4j/507mjB6gGtRsYz1RP3R/lU/cWnNnP9Kv2V4yl5ftJuLjtyvSeb/mMfxNb05qvB0nk+0g/iKaj8v2p628J/wCEn+VaW5Usz/7eP7FA/Cp+thObPZR9pqW92X3S4j52vR/PE+9EP+GuiPtCvB1ZG96D+GKuz8jWR/mQPc7j/FWmTs9sz0V190jfxzUfU0pzZyCPoe0G5S8z8KsRdplyD7UcJHoHB+Oo/hXVH2ov9K3U+6Qj7tJqUk7M7Y9HlX0yp/Fa5pOy+P6M7jyyoPxxijTonbLeqNV2ozJ1/Mf2FmPtPi+lDIPcVP4kV1w9o1ocZ7xfemcfuk1Ev2XP4XCn3xEf4jXNN2ZXA+bJEfeXX8FNGro3ZOt6/CnW9pszaD6f0VbIueLI/wA9j3o4/Fa64+ZbQ9LiL/mKPxNL9+zq8H+zPuf/ADUVytyPfD+Z/rxn/FUfS0xyk9lb6+ub3oeR/aa0V/GwyrowPTDA/ga3A0m5OU7wdbd/sAb7lJrWODXUZyIZlJ8VRx+Aqv0LD3ZB15q33aUd6E8/hOjNGaTBmvE+lcp+1Kv+Ve149eJ/PTD6zMf7WaPtxOTgp+9NHejITlopNf6XXf8AvD/EUf6XXf8AvD/EUfbZN45/Cn75D/i7l8py1jNJxOa7w9J5D7jn+FH8o3znaS5J/VaX8FqPtzhm4I+9RnuscU480ZpQJZcRfwum95k/FjW4cl30pBaI/WeRdv6xNQaJg70g681YdqSO7kLj1wTTlv41GWdFA82A/E1xyczWi9biL7HB/CqNbdmdwfnvEo9CzH4YA++pW27MIx+cmdvqqF/HVVDDTtzkvwC0bU1r+7CBxKl5efLJf50n3I5/hXBL2k2+cJHK5PTZRk+Xzs/dXfbciWab93rP67E/d0+6pi14fFEMRxog/VUL+ArMmnGQJ87LYNrHd5zW8AT7lVyHma8l/M2TAeDSPp+4gfcTXZDbcRf85LBF6Rxl2x73OM/YansVmszKP+LQOfut2wO/5vJ5e1lHwcJx+ckllP6z6R5/MjCr8Qa7FiA2AAHurZRWRN80wGBuSh76/uGOm2iH9LKdKD6qj2n9+APU1FvyU851Xdy8m+dCgKg9ANx9oANWvFZrRspZ3cPdYPpmyfyXPhs9Pm6hrPlC0i+bChPXL5c58xqzj7KlljAGAAB5AY+6vdVPnu+mjNosUrxd7cJEzJpzpfrjUCM+PSgaUrrE+qtoxwtu1th4BWugCqVwvmSSC6uoLiU3EcIjZZBHmXVIQBEyxL7TZbwHgfXE9w7mq3m7zDMhiAaRZUaJkUgkMwcDbAzmh0Tm9b1ZsrXdblMUVWLrnCKWGbuGkQrDJKsz20vdaUxl1JX8oBqB2zkbgEVBcV5gkf5HEbiZVkgM0k1tA5kckDQUTu2IGckjT5ZAqzYHu6PFQ6Zo68kxKKgoOb7X5Mk4kJjY6EOhy8jAldKR41ucg9B4Gu/hPF0uELIsi4YqRJG0bAgA/NYA9GFZFjhmFcPaciu6iqm/F5F4w8bSEQLa98VONIYNguTjPT1xWeLc2JLZ3DW5lVkhaRJDE6KQBs0bOuG/6itNS648bc1TXNx8L8laqzVVs+booLa3E3fu3yeGSR1hlkADJu8kiqQD7LE758fGu+65xtU7sFmYyp3kYSKSQuv6uhTk+nWqmJ98lIlbbEqboqGt+bLV7c3HeBYlJViwKlWG2hlO4bJG3jkVB8P5nV+ITuZJFt4rYPpkR4gp1DUxR1B6Y3I91SInm+GSDK0WxzV1rGajeEcwR3JYRrKNIVsyQyRhlfOkprA1D2T06bZ61EcV4lNPemzt5O6CIJJ5gFZxqxpjjDZAYjByQdj8YEZJscFJkAF1ac1mqJx8XXDUFylzLcQqyiaKbQzaWONUbqq4OSB9uasd/wA1QRFVOt3ZQ4SKJ5X0HozKgOkepxUmI2BbjdQJRch2FlMUVDXnNcEYTJdmkQSKiRO8mg/TZFBKjfqcb7V5k5vtxFHKheVZc6O6ieRiF2YlVGVwTg5xg7VXVu3K2sbvU3RUD/ptad0kpkOiR+6U93JnvBnKMunKnbxxXTwXmSG6LrGWDR41o8bxuurdSUcAgEUGNwFyCgSNJsCpQmjNVfi/FZpr0WVu/c6Y+9mmChmCkgCOMNsGORuQdjUfzCl1w1Bcx3MtxEjKJop9DEqzBQUdVXSckD7c74wbthLrC+JyHW9ZumAubYBXijFUeLmsR8QujI8rRCOBokVGfSroHdtCDYdCWbpnGfCp6TnC2EcUis0gmBMaxxu7sF+d+TUZGnoc4wdjvUOheLYdZqzZWm+KmsUYqIuOaYEjjc68ygmOMRO0rY3P5EDUMeOQMeNaW52tBCkxkIR5O5B0PkS7ko66cocA9QKqI3nIFWMjN6ncVgioqz5ogkkjjBdXlRpEV4nQlVJB+cAAdvm9cb4qK45zOGVTbziPRdJbys0MjAtvqiUhevT2unhkZzUiNxNrKrpGgXVp7pfIfAUdyvkPgKgLznu0iLhmkJiYpJphlYIR4uwXAG/Xx8M10X/N1tEVBZnZ070CKN5D3X+1IQHC79T1o1b9xRpx7wpgRgeA+FZrh4TxuG5QvA4dQcEgEb4zjcCqhwSaW8mn13s0M0crKLdNCqsaEacoV1SA+JyOtSIyb3wsgyAWtjdX2jFQ0fNlsYZptZ0W7MkpKOCrJjUukjJO46CsPzdAJBGO9ZiYw2mGRghlxoErBcIfaHXoOuKrq3blbWN3qarNV6x5yjkvZbYJJlNChu6kILkOW1ELiNcKMMxGrJxnx2f6aWveBNTbv3Qk7t+5MnTQJtOgnOR167VOqflbxUCVhF7qdoqvXnPVpE0iszkxNpk0wyNo9XIXAX16HfGa3WXOFtLOsKM2pwShMbqkgUZJjcjDgDxFGqfa9ijWMva6m6KKKzWiKKKKEIooooQiqX2j2wk+RIVLKbqPUBn5hyGJI3AwevrV0rGKvG/QcHLORmm0tVW4+i8OtM2cKoDIgkKR6iqE4eUgbuwHTOeoqoX1q90eIC3eaXvILco7oUaQRuC4VdC5GBgALvn1psYo01rHPoY2x3+h/pZPg09uG71VKveaYLmwuIoxIJfks2qMwyLoIjK6CxXTnUQAAcnw6HHJwZSLjhWQRpsmDZB2Ohdj5H2Tt6GmBijFQJQAQBv27xZW1RJBJSj5dV7e34ZcPG5ihN0suEYtEZWOlygGRtvnHh6jLO4RxmK5QvCWKg6clHTJG5wHAJG/XGPga7sUAUSy6zEjHH3v/aIojHgDh0FROKxIeLTmVXMRsGV9Kscgt7SjSN2074G9RHeyrBdQQTPc2gtG0M0ZDRucKkIfA1HGfZxsMbDG7SxRpqwqLWwyty8lU09yTffzSzHHH7oW0pmhj+RwiERQlmnZoRr1NoYrg+zgaehJNb+Woz3/AAvYjTazBtjsTsAfL5p+FMXTQBQZxYgN6tZQICDcnq90pliddcxR2ii4rNNIAhJ7vI0ygeKgZ3HnUnPfW1zd3UjiU2z2iIW7mVWOJBlkVl1HTkHIB6HrTGxQFqTUXxtz4H1QKe2F+sVTeS7mbv5IRM1zaoiGOZ0KkOdu61YHeYUEk+G3nitPFe8seKNd92729wipKyKWMboFAcqN9OEHxbxwDeNNGKprvyJtmLHrmr6n8QL5G4VG5j40OIwfJbIO5lKiSUxOkcSAhmLNIoydvmjetVperw/iF18oDrHMITFMI3dSsSae7JQHBHlj6J8xV+xRipEwDdC2HHHZtt4blBhJOlfHlt+Ut+KS93xF7iWa5gguIojFLHEdtKj8lIDGzKc6mwQCM71th4klolukUlwlrMZpGnMBMpfUMKEMfshjnqmSDkY60w8UYqdeCACOshszUaixJB627UqLOM9zbbSbcULHUrBtJ+m4wCOozkDc1a+DKRxm+ODgx2+Dg4JCjOD0OMirZigCh9RpXwzv7gobBo2xyt7EKkca7yy4n8s7t5LeWMRSlAWaMrghyo304Ub/AFvQHzzLxpeIwG0sxJIZTHrkMTpHEiurlnaQDJ2+aN+vjV5xRiqiYAg2xH9ZXUmE4i+B6KoVlxCOz4ldhxKVMdsiaYZZC3dxjIGhSM7jy+6o2HgyW9tB3sz2d0O/miKIXVFdgTAwAKscafZ2J3xnBpn4oxVvqDs8L+Qtu9VGovmd/M3Stnmue+tbu8M9uHtjE8kKZZHEjMNaaW0B10E4Gc+WDWy9sohHbPA80qycSgld5EKkkAh3C6F9np7RGKZ2KMVb6nKwt7e39qv02dyql2gQvGkN3CpaS2k1YAJLRyew64G/Ur7gDUVxPhLQcNs0bJkNzBLL4nW7NJITjwBOM+lMIigis2zloAtl18rR0IJJ3pflD8n4yMHLPLp2O+Y9I0+e+23jUUt1JBLatCJFd+HwpITbvMmwUDCIQwYEHOdhsPGmrilr2hytBexSQu8bzBUkKuw1KGwBjO32UxTyax2hbP4sl52atulfq6tXIkcC2EaW7s8a611MpVi+ti+VPT2idvxqq82XlvdaTaJIOII6rGVikRlKsA3ePjSVAzuSevlmr5wPh8cMCJGulcasZJyW9piSSSSSScmu7FLiUNkL8Tj1dbmMujDevJLnjfDJP5S+TAEw3rwTv5D5OS0wA8NWhDk+LCvXGZjDdSSWEsnyh5UWW0aNikp2UuDp9gady4ONuo6VP2KB+LXDNuY4YUTf5quWZgB03IG/XarLprR0ujYEbB59CyzZFpAkHb6dYqi2s/d8Uv42Dq9ysAgYRuVJWJgW1qMKASNyRVe4LaQtbJZ3U15HIH0m2WIlNXeFlKsIjsdmLFsdTnG9NvFGKgVFhlu5YblY09znv54pflD3HGRg5LyYGDvmPSMeeSCNvGvUUZ1cE2PsxnVsfZ/8Oi+15e1tv41fsUYquv8ADq1lbUePV7oFZoopdMIooooQv//Z"/>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5062" name="AutoShape 8" descr="data:image/jpeg;base64,/9j/4AAQSkZJRgABAQAAAQABAAD/2wCEAAkGBhISEBUUEhQVFRUWGBUVFxYYFBcYFxgVFBcXFRcVFRQYHCcgFxwjGRQWHy8gJCcpLCwsFx4xNTAqNiYrLSkBCQoKDgwOGg8PGi0kHiQsKiwvLDUqKjQpKSwsNSwtLCosLDApLC0sLCwsLCwpLCwsLSwsKSwsLCwpLCwsLCwsLP/AABEIAIsBawMBIgACEQEDEQH/xAAcAAACAgMBAQAAAAAAAAAAAAAABwUGAQMEAgj/xABMEAACAQMCAwUDBwcICAcBAAABAgMABBESIQUGMQcTQVFhInGRFDJCcoGhsSMzUmKCksEVQ3OisrPC0RY1U1SDk+HwJCU0RGN0wxf/xAAZAQACAwEAAAAAAAAAAAAAAAAABAECAwX/xAA1EQABAwICBwcEAgEFAAAAAAABAAIDBBEhMRITQVFxofAFMmGBkbHRFBUi4TPBUiMkQmJy/9oADAMBAAIRAxEAPwB40UUUIRRRRQhFFFFCEUUUUIRRRRQhFFFFCEUUUUIRRRWDQhZzRVJ5r5wa1lG+UyQGEcgAON0ZiO7l6E5VgVYKCMFjUpylzSl1GcEBgwwM74ZS+PsIkUeYjz41qYXhmnbBYiZhfoXxUze3qxLljgf9k/AZP2Uv+XucJruYaUZiFjGExnGlTJlm2iUyFtTnchECgnOOvtav9FvGgbSxZ2Hky6DC6/CcH7D5Vo7N7JVQBmbXs5hjzhMjZ7l12LkEERsdlxhScmmY4mtgMhzOSWkkc6YRjIZq/wBqzlAZFVX8VVi6g+jFVJ+ArdRRSKfRRRRQhFFFFCEUUUUIRRRRQhFFFFCEUUUUIRRRRQhFFFFCEUUUUIRRRRQhFFFFCEUUUUIRRRRQhFFFFCEUVhmxUEOe+H/71F+9Vmtc7IXVXOa3MqeoqEj52sGOBdQ/a4X7zipeGdXGVIYHoQQR8RQWubmEBzXZFbKKKKqrIooooQiiiihCKwazRQhV7iXLwlDyFmRyT7aKjSiJchY4SwITOMnA3LHpStu4ZuG3KSKpT2tYjkuInlPssoLiMDSSsjeBAydzTpv+JRQIXmdUQdWY4G/h6n0pd8w8/WEwaOOKRtRyXWCE6vHZZwfHxKZ2roUj5MRo3btXPq2R2vpWdsUZ2gcdF1bWzoQfZUygHOiV01KvwEmR6Dyqc7Or1YrUySyMkIHUqkcAcn2sMfyksmerfN8B0pd8QYIumJZkikOWEoX2niZlyrKoBC6iMDoc1K8t8Oa+7uF58iLUEhLacDSZAw8wWypIywDA9KfkhaIdHJt+vhIRzuM2lmSFdOJdr0Ktpt4XmOQASe7U5/RGCxPppFe+AdoVzdPpW0UZBYEzMMhTpYr+TJfSdjpBwTvit9r2awxqCmGYYDLIAUkUH5rjfSxGk616MoYDBZTbreyRBso65z4k406iepbAAyd9q5kj6cNsxt/EkrpMZOTd7reAC9wSEjJGP+/UA/ECttYqO4hzHawHE08aH9EuNX7vWlAC42AThIaMSpKiqwnaXw0tj5R6bxSgfvFMVNcP43bzjMMscn1XBI94zkVd0T294EeSo2Vju6QfNdtFYzWazWiKKKKEIorGaj+IcxWsBxNPHGfJnAb7F61IBOAUFwGJUjRVYHaXw3Vj5RvnH5qYD94pjHrmpjh/Href8zNHJ5hXBI965yKu6J7e8CPJUbKx2RB8130VjNZrNaIoorBNCFmioS751sYiQ9zHkdQrayD5EJmujh3MtrOcQzxu36IYav3Tv91XMbwLkG3BUEjCbXF+Kk6KKKoroooooQiiiihCKKKKEIooooQsGvn7m2zWHiE6Y9gSlsA/RfEmAfDZsV9BGkJ2kf6yufen90ldPsw/6hHguZ2kP9MHxTBveyOzZfybSxNvg6tQ/aVhuPcRVBu4b3hFzpVyufaUjPdSrnxU7E+BHUZ69DT3XpVN7VrBXsDIR7UToyn6zBGHuw33Cq01U8vDJDcHDFWqaZgYXx4EY4KY5R5nS+txIBpYHTIv6LjfbzBByD61N0oOx26IvJY/ovDqP1o3UL90jU3s0vVRCKUtGSYpZTLEHHNZorll4pCpw0sanyLqD95roSQEZBBHmDS1kxcL1RRRQpRWq6uFRGdzhVUsxPQKoJJ+ArZmuPiTQtGyTMgRgVYMwAKnqpz5japGJUE4JV3fDbzi0hmYMkembuUYbLoEehT6sZBk/qN5DF+4XybbWy50j2Rux26AZYnzwiHPmufE1M2c8RGImRhkn2WB3JyenqagO0i/MXDpQvzpSsI9dZ9oAeqBhTZmfKRGMBlZJiFkQMhxOaoq2f8AKRvLhRiGCF44IwMBQi6o9IxtsCSMfSxXPwTl5rrh3eRHTNBMFU5wcH2wcjcHVKMH0ph8icPCcORM5VlLK2Nyk35QZ9R3hFVrsWmDRXKEdDE376sP8FNmchj9DJpFuGXNKagFzA7NwN/fkrTyJzKby1DP+dQ6JB09obhseowffkeFTl9fxwxtJKwRFGWY9AP4n0qqcD4WbXikyKCI7iNpfHAZJB8NpiMfqmqf2k8xPdXQtYslI2CaR9OcnH3E6R66vSlm04llszBufAJp05iiu7F2XEo5g5/ur2XubQOiHZVTPev6sR80eg6eJPhrseye9kGXMUWd8M5Zsnz0gj76Y3J3KUdlCAADKwzJJ4k/og+CjwH29TVgxV3Vmr/GAADftKzbRmT8pzc7tgSgm7H7sD2ZYWPkS6/fpNVnivL13ZsGljePB9mRTlc9PZkU7H0yDX0LivE0CupVgGUjBUgEEHwIPUVLO0ZB3wCEP7OjPduClNyn2pSRER3hMkfQSYzIn1sfPX+t76bME6uoZCGVgCrA5BB3BBHUYpR9oPIHybNxbg9z9NPGMnxHmh+4+h9nf2V81FJPkkh9h8mI/ov1Ke5tz7x+tV6iCOWPXQ+YVIJ5IpNTN5FNmtN3dpEjPIwVFBLMegA8a3Uoe1DmRp7gWkWSkZAYD+cmOMDHjpyAB5k+QpGnhMz9H1T1RMIWaXovHMfaJc3cnc2YdEY6V0A99J67boPHA323PgNFh2U30g1Sd3FnJw7lnz66QR99MPkvlBLKEZAMzAGR+u/6CnwUdPXrVkxTTqwRfhAABv2lKNozL+UxJO7YEoZex67A9mWFj5ZcffpNVni3LV3ZkNNGyAHaRTlc9BiRfmnfbODX0JivMsIYFWAIIwQRkEHwIPWhnaMo71iEP7OiPdwKUPKnahLCRHdkyx7DX1kQev8AtB7/AGvU9KbdrdJIiujBkYAqwOQQehBpVdoPZ+IAbi2B7vOZI+ujP01/U8x4e7pr7LeaTFMLWQ/k5SdGfoSdcD0b8ceZrSeCOaPXQ+YWcE0kMmpl8im8WpM84c5TX8/ye21dyW0KidZj01Mf0fIdMbn0ZPPN6YuHXDDIOjQCOoMhEYI/fqgdj9mjXMrn50cYC+ms4JH2Lj9o1nSNayN07he2XFa1Ti+RsINr58F02HY05QGW4VG/RWPUB6aiwz8KheJ8iz2VxCzYkiMsQEigjB1rgOv0ST03I9adorxNbq6lWAIPUGqtr5b/AJG43KxoIrfiLFbKKKKQT6KKKKEIooooQiiiihCKKKKELBpDdpP+srn9j+6Sn1SG7SR/5nc5/U/ukrp9mfynh8Lmdpfxjj8p7qdqoHa5x1VtxbAgvKVZhndY0OQT5ZYADzw3lWb3jnHHXEVksWR11xu3vGXAH2g1A8O7Mr25lMl43dhjl2LB5T7gMqNhsSdttjVKeJkbhJI4YbL3PJWnmfI3VxtOO22C6uxzhTd5NcEEKF7pT4EsQ7/DSn71TvaPYXNybe2tw3tF3c5Kxqq6VHeMPVjgb5wcA42tvDOGR28SxRKFRRgAfEknxJO5PjXTispKkum1oHBbR0wbDqieKWSdi40b3Pt48Ihpz+9k1WLG/ueEXuhidKkd4gJMckbYOpR543B6gjHmKelKDthVflkZHUwjPns74/E03S1D5n6uTEG+xKVVOyFmsjwIsm7HICAQcggEH0NcHHuPw2cJlmbA6ADdmY9FUeJ2+zBJrZwMH5LBnr3UeffoFKbmy8fiPFVt0OEV+4X0wfysmPP2W+xBSVPAJHkHIYngnJ5zGwEZnJdq8X4pxZ2FvmCAHBKsUUejSj2nb0XbzHjXV/8AxglSWusyHx7rI+3L5PvpjcO4dHBEsUS6UQBQPd4k+JPUnxrqrQ1jmm0Q0R1mqCka4XlOkeskruTeTJ7Lii96oK93KUkXJUn2Rgn6LYPQ+uM4NW3nmwMtvHg6WWeFkPhrLaIwfQu6j7aseK0XtqJE0nzVh6MjB1P2MoP2Vk+odI8PdmtWQNYwsbktkcYUYAwPIbdd+lLDsSbe6+rb/wD60yeJ3HdwSOdgiOx/ZUn+FLfsTXe69Ftx/fVrCP8Abyn/AM+6yl/njHH2TB43cLDDJcEZaKKRh64UnT9pApR9mFj33EVZ8t3avKSd8tsoJ9cuT7xTQ53/ANXXP9E/4Uu+x9wL6QeJhbH2PHWtNhTyOHBY1ONRG05JwYrNFFc1dNFFFFCFquYFdGRwGVgVZT0KkYIP2V8+cY4e9lePGCdUMgKN44GHjY+uNJPrmvoikv2tIBxHbxhjJ9+px+AFdPs55EhbsIXM7RYNWH7QU1v5YX5H8p+h3Pf/ALOjvPwpQdndqbjiaNJuV1zt6sPH99wavyqf9Hj/APSY/s90T/ZqmdkjAcQPrC4H7yH8AatA3QilI4Ks7i6WIHinNRRRXKXVRRRRQheJogylWAKkEEHcEEYIIr595j4WbO8kjUkd24aNvHScOhyepAwM+Yr6FpO9r8IF7GR1aFc/Y7gV0uznkSluwhc3tFl4w7aCmDfR/wAocLOkDM8AZQegkKh1B8sOB8KT3LPH5LC6Emk7ZSRDsSufaXfowIz7xjxpyciqf5Nts/7MfDJx92KjebezmG8Yyoe6mI3YDKvjprXzxtqG/nnAogmZE58T+6SieF8gbKzvAKe4LzBBdR64JAw8R0ZT5MvUVJV8+8U4HecPlBcNGc4WWNjpPorjHl0ODt0q18r9q8isI7z20O3egYZfV1GzD1GD76iWhNtOI6Q5oirhfQlFimvRXiKUMAykEEAgjcEHcEHxr3XOXSRRRRQhFFFFCEUUUUIRRRRQhYNIntNH/mVx7k/ulp7mkV2mkHiU+PKMH392v+ddLs3+U8Phc3tL+IcU84+gr1Wq2fKKfMA/EVtrmrohFVHnHtAjsz3Ua97OcexnCoD01keJ8FG/uyKtcjYBPlv8KS3IbC64ssku5JkmwfF8EqN/LOR5aR5U3TRNfpPdk0eqUqZXNLWNzcfRT8txx+6XKoLdD0A0RsQfD2iXB+FUPmHhFxbzabnPeMA+S+ssCSoJbJJ+aetfRNJrtgP/AI9f6BP7clO0U5dJoBoA8Ak62DRj0i4kptcK/wDTxf0cf9kUm+Q5McYTX1LTD9sq/wD1py8MH5CL6if2RST5ptXsOKOybESCePyKs2vHu1al9wrGiGlrI9pC2rTo6D9gKeorNR/AuNxXcCzRHIYbjxVvFG8iP+vQ1IVziC02K6LSCLhFFFFQpVY7SL/uuHTecmIh66zhv6uqq92MW+IriT9J40/cUt/+lR3a/wAbDzR2ynIjzI/12GFHoQuT+2Kt3Znw/uuHRkjBkLSn9o4U/uha6Rbq6THNxXNDtZV4ZNCsXE7ITQyRN0kR0PudSp/GkTyvxI2N+jSbBGaOUeQOUf34O/7NP80qu1LlFlc3cS5Vsd8B9FhsJMeRGx8iAfE4ihkbcxPycpro3WErM2ppRvkAjcHcHzHnXulFyL2jfJ1WC5yYhskg3MY/RYDcr5Y3Hu6NazvY5UDxurqejKwIP2ilZ6d8LrO9UzBUMmbdvot9FFYJrBMINIrm+7N9xNhFvqZYIz7vYz7tRY58qu3PvaBHHG0Fq4eVsq7qciNejYYdX8Num5Phng7LOUCCLuVcDGIFI6gjBlx5Y2X0JPlXTpm/TsMz+AXLqXa94hZxKYf8mJ8n7jA0d33WNvm6dGMe6kVwS9bh9+rPn8jIUkG+67o5A8diSPPavoGlf2qconPyyIZGAJgPDGwlx5YwD5YB8zVKGQaRjfk73V62I6IkZm1M2GYMoZSCpAII6EHcEGvdJ3kXtD+SgQXGpofoMMlo/wBXHVk9248Mjo2rHiEcyB4nV0PRlYEe7bx9KXnp3wusct6ZgqGzNuM9y6KKKKXTCwaRnPl+bviTLF7WCtun6zA4P9dmH2VeOe+0KOGNobZw07ZUspyIh0Jz019QB4dT5GG7LeUGLi7lXCr+ZU/SJ2MmP0QMgeec+AJ6dK3UMM7+A8Vy6p2veIWeaZfC7IQwRxL0jRUHuRQv8K6q8sdj7qjOXOYYry3WaI9R7S+KPgEo3qM/aMHxrnWJBculcCzVIXNqkilJFV1YYKsAQR5EHrSY7ROUEs5UeLPdS6sLnOh1xlQTuVIOR7j6U7KVnbFxZWaGBd2TVI/6uoAID6kZPw86doHPEoDcjmkq9jDESc9inOyXiLSWJRjnupGRfqEK4+BYj3AVd6pXZRwxorHW23fO0g+phUX46S3uYVdawqba51t63pr6pt9yKKKKXTCKKKKEIooooQiiiihCwa+fea52mvbiTS2GkYA4O6p7Cnp4hQa+g68haapqjUOLrXStTT69obeyi+U7/vrKBz1Mahtse2g0vt4e0pqWrArNLOIJJCYaLAArBFJHmPlS6sboyQq+gOXiljBOkE5CtjOCM6d9mHvIp31it6eoMJJAuDsWM9OJgATYjalNwrnbi9ywiiRCx6uYiNI8WZidI+HuFQ/aDw2dLpRNI08hhQs+gAAln9hAo2UY8d9yaeAFBFbsrAx+k1gHW9YPoy9mi55Kh+UOKCeyhcbEIqOMEYdAFYYPqMj0Irl5z5PS+iAzplTJjfHTPVW/VOB7iAfQ2MCs0oJC1+mzBNmMOZoOxSCeO/4XKT+UhPQsN4n8tzlW9M7jPhUkna1fAbtCfUx7/cwH3U6WUHrvWlLCMHIjQHzCKD8cU8a1j8ZIwT14JEUT2YRyEBVTkK5vblflN1IdByIowoVT5ytgZPkATjqcHY1Jc5c2R2MGo4Mj5ESZ+cw6k/qrkE/YPGrABXiaBXGGUMPIgEfA0kZGufpEYbk4I3NZog471813NwzuzuSzsSzMepY7k19D8vRqtpAFIKiKIAjoRoGD9taRyjYg5+SW+R/8KfhjFSqgDpTNXVNnADRayWpKUwElxvdeq8ugIIIyDsR4EeRr1mikU+ljzT2UEsZLIgZ3MLHAH9G3h9U7eo6VRWhu7FySJrdtsn2kB8vaHsuPiK+iK8kV0Iq97RovGkFz5KBjjpMNikTD2k8QUf8AqM/WSM/fprZBPxXiQ0hppUOxOyReR1FQqn3bn0p1iwi692mfqL/lXQoqxrWDFkYB68FUUTzg+QkdeKoXK3ZZFCRJdETSDcIB+SU+4/nD6kAenjV9ArNFIySvlOk83TscTIhZoRWGUEYO46YrNFZrVLXmrso1MZLIhc5JhbZf+G30fqnbfqOlUGW1vLFySJrdhjLDUoOOg1j2WG/mRX0RXkrnrXQir3tGi8aQXPloGOOkw6JSIh7R+IL/AO4LD9ZIz9+nNbYb3ivEfYV5pUOxxhI/UMyhVI9DmnZ8giznu0z9Rf8AKtyrirGtYMWRgHrwVBRPOD5CR14qgcr9lMcRD3ZErjpGB+SHvzvJ9uB6HrTAVcVmikpZXym7ynooWRCzAvL9K+euHcSu+HyZXXCx2KupAYDwZGHtYz9mfWvoevDxg7EAjyO9a09QIQQW3BWNRTmWxDrEJNt2o8QmHdxiMMR1jiZn94BZvwrr5a7Np7iTvr7UiE6mVjmWQ9fa/QB8Sd/DA602I4FUYVQPcAPwrZWrqwAERNDfdZto7kGVxd7LxFEFACgAAAAAYAA2AA8BivdFFIJ9FFFGaEIorGaNVCFmiivEkoUEsQAOpJwB9tCLr3WM1W+Jc/2seysZW/UG375wPhmq9Nz/AHc21vFgeitI33DH3Uyyklfjaw8cEhL2jTxm2lc7himLmuK847bxfnJo1PkWGf3etLuThHFLn84JSp2Otwi49Y8j+zW+27M7g/PkiQempj8MAffWwpom9+QeSVNfUP8A4oT54deqsl12hWa/NZ3+qh/FsVF3Hagv83AT9Zwv3AH8a9wdl6fTnY/VQL+Jau+Ds5tF+d3j+98f2QKv/s27z15Kh+5Sf4t681XJ+0u5PzY4lHqGY/HUB91ccvP163SRV90a/wAQavkPJVmv8yDj9Jmb45NdKctWg6W8P/LU/iKn6mmblGqGirnd6b3/AEle/N14etw/2YH4AVyy8w3DdbiX/mMPwNOVOHxAYEaAeiKP4VuVAOgA+yp+ujGUY5fCg9kzO70x5/KSa31w3SSZv23P8azouf8A5v69OzFFH3Hcwev6QOxTtlPp+0kWFwOvej9+tT3cg6u497MP4088Uaakdo/9Of6UHsU7JT6ftIscQfwkb7HP+dbV4rMOk0o/4j/507mjB6gGtRsYz1RP3R/lU/cWnNnP9Kv2V4yl5ftJuLjtyvSeb/mMfxNb05qvB0nk+0g/iKaj8v2p628J/wCEn+VaW5Usz/7eP7FA/Cp+thObPZR9pqW92X3S4j52vR/PE+9EP+GuiPtCvB1ZG96D+GKuz8jWR/mQPc7j/FWmTs9sz0V190jfxzUfU0pzZyCPoe0G5S8z8KsRdplyD7UcJHoHB+Oo/hXVH2ov9K3U+6Qj7tJqUk7M7Y9HlX0yp/Fa5pOy+P6M7jyyoPxxijTonbLeqNV2ozJ1/Mf2FmPtPi+lDIPcVP4kV1w9o1ocZ7xfemcfuk1Ev2XP4XCn3xEf4jXNN2ZXA+bJEfeXX8FNGro3ZOt6/CnW9pszaD6f0VbIueLI/wA9j3o4/Fa64+ZbQ9LiL/mKPxNL9+zq8H+zPuf/ADUVytyPfD+Z/rxn/FUfS0xyk9lb6+ub3oeR/aa0V/GwyrowPTDA/ga3A0m5OU7wdbd/sAb7lJrWODXUZyIZlJ8VRx+Aqv0LD3ZB15q33aUd6E8/hOjNGaTBmvE+lcp+1Kv+Ve149eJ/PTD6zMf7WaPtxOTgp+9NHejITlopNf6XXf8AvD/EUf6XXf8AvD/EUfbZN45/Cn75D/i7l8py1jNJxOa7w9J5D7jn+FH8o3znaS5J/VaX8FqPtzhm4I+9RnuscU480ZpQJZcRfwum95k/FjW4cl30pBaI/WeRdv6xNQaJg70g681YdqSO7kLj1wTTlv41GWdFA82A/E1xyczWi9biL7HB/CqNbdmdwfnvEo9CzH4YA++pW27MIx+cmdvqqF/HVVDDTtzkvwC0bU1r+7CBxKl5efLJf50n3I5/hXBL2k2+cJHK5PTZRk+Xzs/dXfbciWab93rP67E/d0+6pi14fFEMRxog/VUL+ArMmnGQJ87LYNrHd5zW8AT7lVyHma8l/M2TAeDSPp+4gfcTXZDbcRf85LBF6Rxl2x73OM/YansVmszKP+LQOfut2wO/5vJ5e1lHwcJx+ckllP6z6R5/MjCr8Qa7FiA2AAHurZRWRN80wGBuSh76/uGOm2iH9LKdKD6qj2n9+APU1FvyU851Xdy8m+dCgKg9ANx9oANWvFZrRspZ3cPdYPpmyfyXPhs9Pm6hrPlC0i+bChPXL5c58xqzj7KlljAGAAB5AY+6vdVPnu+mjNosUrxd7cJEzJpzpfrjUCM+PSgaUrrE+qtoxwtu1th4BWugCqVwvmSSC6uoLiU3EcIjZZBHmXVIQBEyxL7TZbwHgfXE9w7mq3m7zDMhiAaRZUaJkUgkMwcDbAzmh0Tm9b1ZsrXdblMUVWLrnCKWGbuGkQrDJKsz20vdaUxl1JX8oBqB2zkbgEVBcV5gkf5HEbiZVkgM0k1tA5kckDQUTu2IGckjT5ZAqzYHu6PFQ6Zo68kxKKgoOb7X5Mk4kJjY6EOhy8jAldKR41ucg9B4Gu/hPF0uELIsi4YqRJG0bAgA/NYA9GFZFjhmFcPaciu6iqm/F5F4w8bSEQLa98VONIYNguTjPT1xWeLc2JLZ3DW5lVkhaRJDE6KQBs0bOuG/6itNS648bc1TXNx8L8laqzVVs+booLa3E3fu3yeGSR1hlkADJu8kiqQD7LE758fGu+65xtU7sFmYyp3kYSKSQuv6uhTk+nWqmJ98lIlbbEqboqGt+bLV7c3HeBYlJViwKlWG2hlO4bJG3jkVB8P5nV+ITuZJFt4rYPpkR4gp1DUxR1B6Y3I91SInm+GSDK0WxzV1rGajeEcwR3JYRrKNIVsyQyRhlfOkprA1D2T06bZ61EcV4lNPemzt5O6CIJJ5gFZxqxpjjDZAYjByQdj8YEZJscFJkAF1ac1mqJx8XXDUFylzLcQqyiaKbQzaWONUbqq4OSB9uasd/wA1QRFVOt3ZQ4SKJ5X0HozKgOkepxUmI2BbjdQJRch2FlMUVDXnNcEYTJdmkQSKiRO8mg/TZFBKjfqcb7V5k5vtxFHKheVZc6O6ieRiF2YlVGVwTg5xg7VXVu3K2sbvU3RUD/ptad0kpkOiR+6U93JnvBnKMunKnbxxXTwXmSG6LrGWDR41o8bxuurdSUcAgEUGNwFyCgSNJsCpQmjNVfi/FZpr0WVu/c6Y+9mmChmCkgCOMNsGORuQdjUfzCl1w1Bcx3MtxEjKJop9DEqzBQUdVXSckD7c74wbthLrC+JyHW9ZumAubYBXijFUeLmsR8QujI8rRCOBokVGfSroHdtCDYdCWbpnGfCp6TnC2EcUis0gmBMaxxu7sF+d+TUZGnoc4wdjvUOheLYdZqzZWm+KmsUYqIuOaYEjjc68ygmOMRO0rY3P5EDUMeOQMeNaW52tBCkxkIR5O5B0PkS7ko66cocA9QKqI3nIFWMjN6ncVgioqz5ogkkjjBdXlRpEV4nQlVJB+cAAdvm9cb4qK45zOGVTbziPRdJbys0MjAtvqiUhevT2unhkZzUiNxNrKrpGgXVp7pfIfAUdyvkPgKgLznu0iLhmkJiYpJphlYIR4uwXAG/Xx8M10X/N1tEVBZnZ070CKN5D3X+1IQHC79T1o1b9xRpx7wpgRgeA+FZrh4TxuG5QvA4dQcEgEb4zjcCqhwSaW8mn13s0M0crKLdNCqsaEacoV1SA+JyOtSIyb3wsgyAWtjdX2jFQ0fNlsYZptZ0W7MkpKOCrJjUukjJO46CsPzdAJBGO9ZiYw2mGRghlxoErBcIfaHXoOuKrq3blbWN3qarNV6x5yjkvZbYJJlNChu6kILkOW1ELiNcKMMxGrJxnx2f6aWveBNTbv3Qk7t+5MnTQJtOgnOR167VOqflbxUCVhF7qdoqvXnPVpE0iszkxNpk0wyNo9XIXAX16HfGa3WXOFtLOsKM2pwShMbqkgUZJjcjDgDxFGqfa9ijWMva6m6KKKzWiKKKKEIooooQiqX2j2wk+RIVLKbqPUBn5hyGJI3AwevrV0rGKvG/QcHLORmm0tVW4+i8OtM2cKoDIgkKR6iqE4eUgbuwHTOeoqoX1q90eIC3eaXvILco7oUaQRuC4VdC5GBgALvn1psYo01rHPoY2x3+h/pZPg09uG71VKveaYLmwuIoxIJfks2qMwyLoIjK6CxXTnUQAAcnw6HHJwZSLjhWQRpsmDZB2Ohdj5H2Tt6GmBijFQJQAQBv27xZW1RJBJSj5dV7e34ZcPG5ihN0suEYtEZWOlygGRtvnHh6jLO4RxmK5QvCWKg6clHTJG5wHAJG/XGPga7sUAUSy6zEjHH3v/aIojHgDh0FROKxIeLTmVXMRsGV9Kscgt7SjSN2074G9RHeyrBdQQTPc2gtG0M0ZDRucKkIfA1HGfZxsMbDG7SxRpqwqLWwyty8lU09yTffzSzHHH7oW0pmhj+RwiERQlmnZoRr1NoYrg+zgaehJNb+Woz3/AAvYjTazBtjsTsAfL5p+FMXTQBQZxYgN6tZQICDcnq90pliddcxR2ii4rNNIAhJ7vI0ygeKgZ3HnUnPfW1zd3UjiU2z2iIW7mVWOJBlkVl1HTkHIB6HrTGxQFqTUXxtz4H1QKe2F+sVTeS7mbv5IRM1zaoiGOZ0KkOdu61YHeYUEk+G3nitPFe8seKNd92729wipKyKWMboFAcqN9OEHxbxwDeNNGKprvyJtmLHrmr6n8QL5G4VG5j40OIwfJbIO5lKiSUxOkcSAhmLNIoydvmjetVperw/iF18oDrHMITFMI3dSsSae7JQHBHlj6J8xV+xRipEwDdC2HHHZtt4blBhJOlfHlt+Ut+KS93xF7iWa5gguIojFLHEdtKj8lIDGzKc6mwQCM71th4klolukUlwlrMZpGnMBMpfUMKEMfshjnqmSDkY60w8UYqdeCACOshszUaixJB627UqLOM9zbbSbcULHUrBtJ+m4wCOozkDc1a+DKRxm+ODgx2+Dg4JCjOD0OMirZigCh9RpXwzv7gobBo2xyt7EKkca7yy4n8s7t5LeWMRSlAWaMrghyo304Ub/AFvQHzzLxpeIwG0sxJIZTHrkMTpHEiurlnaQDJ2+aN+vjV5xRiqiYAg2xH9ZXUmE4i+B6KoVlxCOz4ldhxKVMdsiaYZZC3dxjIGhSM7jy+6o2HgyW9tB3sz2d0O/miKIXVFdgTAwAKscafZ2J3xnBpn4oxVvqDs8L+Qtu9VGovmd/M3Stnmue+tbu8M9uHtjE8kKZZHEjMNaaW0B10E4Gc+WDWy9sohHbPA80qycSgld5EKkkAh3C6F9np7RGKZ2KMVb6nKwt7e39qv02dyql2gQvGkN3CpaS2k1YAJLRyew64G/Ur7gDUVxPhLQcNs0bJkNzBLL4nW7NJITjwBOM+lMIigis2zloAtl18rR0IJJ3pflD8n4yMHLPLp2O+Y9I0+e+23jUUt1JBLatCJFd+HwpITbvMmwUDCIQwYEHOdhsPGmrilr2hytBexSQu8bzBUkKuw1KGwBjO32UxTyax2hbP4sl52atulfq6tXIkcC2EaW7s8a611MpVi+ti+VPT2idvxqq82XlvdaTaJIOII6rGVikRlKsA3ePjSVAzuSevlmr5wPh8cMCJGulcasZJyW9piSSSSSScmu7FLiUNkL8Tj1dbmMujDevJLnjfDJP5S+TAEw3rwTv5D5OS0wA8NWhDk+LCvXGZjDdSSWEsnyh5UWW0aNikp2UuDp9gady4ONuo6VP2KB+LXDNuY4YUTf5quWZgB03IG/XarLprR0ujYEbB59CyzZFpAkHb6dYqi2s/d8Uv42Dq9ysAgYRuVJWJgW1qMKASNyRVe4LaQtbJZ3U15HIH0m2WIlNXeFlKsIjsdmLFsdTnG9NvFGKgVFhlu5YblY09znv54pflD3HGRg5LyYGDvmPSMeeSCNvGvUUZ1cE2PsxnVsfZ/8Oi+15e1tv41fsUYquv8ADq1lbUePV7oFZoopdMIooooQv//Z"/>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pic>
        <p:nvPicPr>
          <p:cNvPr id="45063" name="Picture 10" descr="http://oos.soest.hawaii.edu/pacioos/voyager/images/hi_state_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32800" y="619918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11" descr="http://oos.soest.hawaii.edu/pacioos/voyager/images/hi_dlnr_logo.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96200" y="6243638"/>
            <a:ext cx="601663"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12" descr="http://oos.soest.hawaii.edu/pacioos/voyager/images/hi_dar_logo.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97600" y="6315075"/>
            <a:ext cx="14287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3" descr="http://oos.soest.hawaii.edu/pacioos/voyager/images/uh_logo.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86400" y="6261100"/>
            <a:ext cx="608013"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4" descr="http://oos.soest.hawaii.edu/pacioos/voyager/images/soest_logo_square.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762500" y="6199188"/>
            <a:ext cx="7016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5" descr="http://oos.soest.hawaii.edu/pacioos/voyager/images/himb_logo.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038600" y="6256338"/>
            <a:ext cx="57308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0" name="Picture 3" descr="TigersharkSPOT"/>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028825" y="2819400"/>
            <a:ext cx="15144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1" name="Picture 4" descr="TigersharkPAT"/>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993900" y="3810000"/>
            <a:ext cx="15494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Appropriate </a:t>
            </a:r>
            <a:r>
              <a:rPr lang="en-US" dirty="0"/>
              <a:t>Management Responses</a:t>
            </a:r>
            <a:br>
              <a:rPr lang="en-US" dirty="0"/>
            </a:br>
            <a:r>
              <a:rPr lang="en-US" dirty="0"/>
              <a:t>Tiger Shark Case in Hawai’i </a:t>
            </a:r>
          </a:p>
        </p:txBody>
      </p:sp>
    </p:spTree>
    <p:extLst>
      <p:ext uri="{BB962C8B-B14F-4D97-AF65-F5344CB8AC3E}">
        <p14:creationId xmlns:p14="http://schemas.microsoft.com/office/powerpoint/2010/main" val="3008059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762000" y="102311"/>
            <a:ext cx="8229600" cy="1143000"/>
          </a:xfrm>
        </p:spPr>
        <p:txBody>
          <a:bodyPr/>
          <a:lstStyle/>
          <a:p>
            <a:r>
              <a:rPr lang="en-US" altLang="en-US" dirty="0" smtClean="0">
                <a:solidFill>
                  <a:schemeClr val="accent5">
                    <a:lumMod val="75000"/>
                  </a:schemeClr>
                </a:solidFill>
              </a:rPr>
              <a:t>Engage the International Community</a:t>
            </a:r>
          </a:p>
        </p:txBody>
      </p:sp>
      <p:sp>
        <p:nvSpPr>
          <p:cNvPr id="82948" name="Rectangle 4"/>
          <p:cNvSpPr>
            <a:spLocks noChangeArrowheads="1"/>
          </p:cNvSpPr>
          <p:nvPr/>
        </p:nvSpPr>
        <p:spPr bwMode="auto">
          <a:xfrm>
            <a:off x="2286000" y="1452563"/>
            <a:ext cx="45720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10" tIns="34043" rIns="68110" bIns="34043">
            <a:spAutoFit/>
          </a:bodyPr>
          <a:lstStyle>
            <a:lvl1pPr defTabSz="1201738" eaLnBrk="0" hangingPunct="0">
              <a:spcBef>
                <a:spcPct val="20000"/>
              </a:spcBef>
              <a:buChar char="•"/>
              <a:defRPr sz="3200">
                <a:solidFill>
                  <a:schemeClr val="tx1"/>
                </a:solidFill>
                <a:latin typeface="Arial" pitchFamily="34" charset="0"/>
                <a:ea typeface="MS PGothic" pitchFamily="34" charset="-128"/>
              </a:defRPr>
            </a:lvl1pPr>
            <a:lvl2pPr marL="742950" indent="-285750" defTabSz="1201738" eaLnBrk="0" hangingPunct="0">
              <a:spcBef>
                <a:spcPct val="20000"/>
              </a:spcBef>
              <a:buChar char="–"/>
              <a:defRPr sz="2800">
                <a:solidFill>
                  <a:schemeClr val="tx1"/>
                </a:solidFill>
                <a:latin typeface="Arial" pitchFamily="34" charset="0"/>
                <a:ea typeface="MS PGothic" pitchFamily="34" charset="-128"/>
              </a:defRPr>
            </a:lvl2pPr>
            <a:lvl3pPr marL="1143000" indent="-228600" defTabSz="1201738" eaLnBrk="0" hangingPunct="0">
              <a:spcBef>
                <a:spcPct val="20000"/>
              </a:spcBef>
              <a:buChar char="•"/>
              <a:defRPr sz="2400">
                <a:solidFill>
                  <a:schemeClr val="tx1"/>
                </a:solidFill>
                <a:latin typeface="Arial" pitchFamily="34" charset="0"/>
                <a:ea typeface="MS PGothic" pitchFamily="34" charset="-128"/>
              </a:defRPr>
            </a:lvl3pPr>
            <a:lvl4pPr marL="1600200" indent="-228600" defTabSz="1201738" eaLnBrk="0" hangingPunct="0">
              <a:spcBef>
                <a:spcPct val="20000"/>
              </a:spcBef>
              <a:buChar char="–"/>
              <a:defRPr sz="2000">
                <a:solidFill>
                  <a:schemeClr val="tx1"/>
                </a:solidFill>
                <a:latin typeface="Arial" pitchFamily="34" charset="0"/>
                <a:ea typeface="MS PGothic" pitchFamily="34" charset="-128"/>
              </a:defRPr>
            </a:lvl4pPr>
            <a:lvl5pPr marL="2057400" indent="-228600" defTabSz="1201738" eaLnBrk="0" hangingPunct="0">
              <a:spcBef>
                <a:spcPct val="20000"/>
              </a:spcBef>
              <a:buChar char="»"/>
              <a:defRPr sz="2000">
                <a:solidFill>
                  <a:schemeClr val="tx1"/>
                </a:solidFill>
                <a:latin typeface="Arial" pitchFamily="34" charset="0"/>
                <a:ea typeface="MS PGothic" pitchFamily="34" charset="-128"/>
              </a:defRPr>
            </a:lvl5pPr>
            <a:lvl6pPr marL="2514600" indent="-228600" defTabSz="1201738"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defTabSz="1201738"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defTabSz="1201738"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defTabSz="1201738"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endParaRPr lang="en-US" altLang="en-US" sz="2400">
              <a:solidFill>
                <a:srgbClr val="000000"/>
              </a:solidFill>
              <a:latin typeface="Calibri" pitchFamily="34" charset="0"/>
              <a:cs typeface="Arial" pitchFamily="34" charset="0"/>
            </a:endParaRPr>
          </a:p>
        </p:txBody>
      </p:sp>
      <p:sp>
        <p:nvSpPr>
          <p:cNvPr id="82951" name="TextBox 1"/>
          <p:cNvSpPr txBox="1">
            <a:spLocks noChangeArrowheads="1"/>
          </p:cNvSpPr>
          <p:nvPr/>
        </p:nvSpPr>
        <p:spPr bwMode="auto">
          <a:xfrm>
            <a:off x="4549" y="6085315"/>
            <a:ext cx="64043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800" dirty="0">
                <a:solidFill>
                  <a:prstClr val="black"/>
                </a:solidFill>
                <a:latin typeface="Arial" pitchFamily="34" charset="0"/>
                <a:ea typeface="MS PGothic" pitchFamily="34" charset="-128"/>
              </a:rPr>
              <a:t>Ocean Tracking Network, current and proposed deployments</a:t>
            </a:r>
          </a:p>
        </p:txBody>
      </p:sp>
      <p:sp>
        <p:nvSpPr>
          <p:cNvPr id="2" name="AutoShape 4" descr="data:image/jpeg;base64,/9j/4AAQSkZJRgABAQAAAQABAAD/2wCEAAkGBxITEhUSExQWFRISGRoZGBgWFRgYFRcYFR0YFhcXGBgaKCghGBwmGxYXIT0hJSkrLi4uFx8zODMsNyguLisBCgoKDg0OGhAQGywkHyQsLCwsNCwsLSwsLCwsLCwsLCwsLDIsNCwsLC0tLCwsLCwsNCwvLC0sLCwsLCwsLCwsLP/AABEIAJEBWwMBIgACEQEDEQH/xAAcAAEAAQUBAQAAAAAAAAAAAAAABQIDBAYHAQj/xABKEAACAQIDBAYFCQUGAwkAAAABAgADEQQSIQUxQVEGEyJhcZEHMoGh4RQjQlJygpLB0RVTYrGyFjM0Q5PwJKKzFyU1RHSDhKPx/8QAGAEBAQEBAQAAAAAAAAAAAAAAAAECAwT/xAAsEQEAAgIBAgMGBwEAAAAAAAAAARECElEhMUFh4RMiMpGh8AMEQoGxwdFx/9oADAMBAAIRAxEAPwDt5B4EeU8s3MeXxmJtavUQIaZUZnVTmUt67BbixG695HDpHYqj0zmY7wezlLZQddzfw9x1moxmeyTMQnLNzHl8Ys3MeXxkJtHb7I7oqKciudW1LKEYXA9VTm390t0OkTglHpg1ASOy1hfOUXfw03+6XSatNoT9m5jy+MWbmPL4yFpdIw17UzoSD2hoAQp0te9zu98uDbTZKJ6sF6qKxAeyqWKLa9te049gMmkrtCWs3MeXxizcx5fGa3X6VnKWp09Rf12t/l1HGneaYHeDe/CZR6RgGxSxBKntjRgStzyp9k9vhyl9nkm0Jqzcx5fGLNzHl8ZC7N6Q51YsuqUzUOU5rga6eY46+Fp7S26T1jZV6ukgPZbNmZmZdH3ZBl3955SaSu0Jmzcx5fGLNzHl8ZrydKL5VyqWY62fsgdYEJvbUZDe8yaHSFXpGoFFg4TVwF7ShwSxHZFm4jfpxvLpkm0Jizcx5fGLNzHl8ZAnpLcjKmlxfXMbFittNz6E5ddCvOef2numZUF7Xs1QAHf6vFrWN+Xfvj2eRtCfs3MeXxizcx5fGQlPpGCcoS7E5R2gNbqLsNcq9sWOt7H2zGDripTSoAQHUMAd4DAHXzknGY7rauzcx5fGLNzHl8ZXEyqizcx5fGLNzHl8ZXECizcx5fGLNzHl8ZXECizcx5fGLNzHl8ZXECizcx5fGLNzHl8ZXECizcx5fGLNzHl8ZXECizcx5fGLNzHl8ZXECizcx5fGLNzHl8ZXECizcx5fGLNzHl8ZXECizcx5fGLNzHl8ZXECizcx5fGLNzHl8ZXECizcx5fGLNzHl8ZXECizcx5fGLNzHl8ZXECizcx5fGLNzHl8ZXECL21tNqJpWVSrk5ixtaw014DMRduAB0MxTtvNSeotJfm3pKMzCxNQpmIIG4CpcHj3SdIB3xlG62k1ExwlS13A9Is3Uh6VnqhbkEWsy02BF9/96NOGu/S9zEbZyOxIpkB2TINKqhdRUdibBCQDu0Dqbyeyjlu3fynhQchrp7OUu0cJU8tebpMgz/Njs21zDKzHJfUA3HaFm1vY3tpM3Z+0jWDBFCHLdC3aG8rcqCOI3Xkp1Y5Dhw5bpVaJmPCFqWsUukOWkr1UQlwjEr2QcydZYA5r5V4kgHulyr0jXNYUxYrU1uDbJYgP9QnUZTxtNhKDkNJ7lHIRtjwlTygP7QqtvmgM2451F1BKjX61wbJyvKNobeNF2Q0xkDlRbiq0TWZeQa9vYTyMncRhUe2ZQcpuPH85dtG2PBUtb/tIg1ajZLKAVKk2u2a44KFV37wjaA6RX6RgKyrRGYZ+yWWwKLUZs4G7WkbDjcHThsYQDgOXsnuUct+/+UbY8FTyx8BXWogqBcua5sd4INu1yYWsRwItwl7ql5DjwHHf5ysCJlpSEHIeXLdKhESBERAREQEREBERAREQEREBERAREQERECxj6LPSdEbI7KwVteySCAdNdDymv18LiabC+MRAfUVhe2tzdmN3tmC6zZ5jY7C0nA60Ahd1zbfv8xwgQWJ61Wb/AI5FVnfKCFJUlvVueW63C3fYW6OKqtmQYymHFTstZTdFGQi1gL5nTcTqORtJSrsjCuSTRDFySTlbUmxJ18BPf2VhRa9ECxvfKbXGt7+yB7s3BYhHDVa5qDKRbKFGYkEHS25Rb2nnaSk8VgdQbjunsBERAREQI3bfX5V6hlVs2ua1jcWA1B48tdAOMxBUx+thQIBt9LUXAvv0Nrm3PTWSG09mJXAD37JuLG2v++P6maX0l2tgNnhqd6lWsyhTSWpYgAhrsw9Q6X5nWFiJmahsOOxGNBbKaARmshZrdnUg672tw/hmRQbG65hR0DWtffY5TflcL5nlrC9HU2fjaJFFmIzB2Rm+cptlyWseFtLi4POTSdG6AvbPqpU9s63YvqNx1O46W0taEmKY5qbQzf5G71STr2vWPHd37yeQv5UrY9bsRSI4Lx3LcLrqfXOp1sN3C5h+itBDmBcsOJa+5swvffyudT4gEVYjoth3fO2e5LH1tLvcsfHU67xzgSuDdjTQuAHKgsBuDEC4HdeXpibM2clBSiXsWLdokm5txPhMuAiIgIiICIiAiIgIiICIiAiIgImJi9p0aTBajhSQDrusTlBJ3DU21nq7RokX6xLAgXzDQnUA8jaBlRMGntjDte1VNP4gOW6+/eN3OVUNq0Htlqoc1rDMLm97ab9bGBmRMAbaw376nxHrj6N7/wBJ17pngwEREBERAREQLdRjuG/mdw/U90JSA13nmd/w9kuS0yknXRe46n28BAqeqo3kDxM8FZb2zC/K+s9Cqo4AeU9NiOBHmIFL0QdRoeY/PnKqZNtd/duPfKBTIPZOnI7vZy8N0uwEREBERAwdsYNqtJqa1alG41ellD25AsDbxGveJ8z1BqeJubk7yb6k8yZ9SVNx8J8t1fWPif5znm9f5bxTXQjDGrj6FMVKlIuWGekQKi2Rn0JBG9RoQRafRNFCFALFiBqxABPebWHkJ8/ejf8A8Twv2n/6VSfQkuHZj8z8Uf8ACIibeciIgIiICIiAiIgIiICIiAiIgIiajjfSXsqlVai+KUVEJVhlcgMpIIJAtcEGBsGOw+HZlaqEzL6uYge0X8Tr3nnIvalPCUcNWdBSJRHcKWuCVVyF33y6kWH1jznC/Ttt7DYzE4d8NVWqq0SCV4HOxseRtOZQOpD0xkHN+z8Pm556l73ve/O/HvPMzofop6Q09qCozUEovhXUqtNm1z3N2J3jMg07hPmqSWxNv4rCMzYas9EvYMUNrgbr898D69PR7C6/NLrpx3ef+7DlJNVAAA3DQT5hp+mbaq0FoiomcXvWZA1U3Nxv7Og01UzuPosp4j9n062KqPUr4m9Zi5JID2yAD6IyBTYWGpgbdERAREQEREBPGnsQLa0FGtrnmdTMXZritSSqVCs6g6bxfvmDjdn0q2LtVRagWiCAwuAS5uR5DylnFbGw9GrhWo0kpt11rottDSraacNB5QNgQG2pv3/rKoiAiIgIiIGvdLsAtUU7qzZS3qlha9vqzSa/Q/C2IFLKxBsSz6Hgd/OdXiZmOrUZU45g+i3U1ErUT1dWnqrLUY2JBU6OrDcTJs7S2sN1ei4vqHp6kcsyBbeNp0N8Oh3qp8QJjVdkUT9C3gSJq68IJm+8y1TB7er3+fwx+1RxTN/yPlt7CZm4fpZhC/VfKHo1T9CspU+INQEEd4aZ+I6PD6Dnwb9RIPamydMlZAV4X1FxuII3Hv0Mb8x8vuWdL7S2pFzAHrGcHcQwAPeClr+c9+TjgXH32/MkTQsO1fCnNTZnp8bDNUHe6aCuoHEZaunrPumm9KPThXD9Xg6KIEuHaqGYs2q9heyVAOva13XA1B1cVcM1lE9XcMj/ALxreCfztPDhxxLn77fkQJqno86ZDH4d6rDKtN+rzH1tFU5qtgFUkkns6eG6bhEExMLQpEeq7j25v67x1TH1qjn2hf6QD75diEtaGHHN/wDUf9Z7kfhUa3ghPnaXIgtaNC+9nP32HuWw90Cjbczj7xb+u8uxCWtCm3Go5/CP5C8fJxzf/Uf9ZdiFta6tuFRx+E+8i8Gjfezn7xX3LYS7EFrQoW3M4++T7muJoO1PRJga2IqYhgzNWYuwLlVzNctYIBvJvOhxBbR19G2CAt8lw9u9bnzOsh8f6HcE5utJlJ1+bqkDye9r93unUJaxDAWu+TfxUX877oouXO9n+irA0jb5OHbnVZnHj9WZWL9GWCqDKcLRHel0PmtpvNxm9c3+rwOm/de3ttL0UW5lgvQxs8VA7rUKjXL1twfdu9s6MuFUAC7WAsO24AtyANhL8QWtdUR6ruPaG/qBjqid7ufaF/pAPvl2ILWRhxwLj/3H/MzF2ljTQUOzvkuQbCncWVmvu10U+6ZtUHKcps1jY8AbaHzkRbH3I+YtlFrhiS2twRy1393fBCx/aTCHfUqtu/efS1Gi24X0tpbvF626QUVyMGrBKmazesOyypqGuRcn2WN7TAxL1UfWpgaVU5r6qtQE2Nu1vva5NvoiZuzMZi6oDqKL0nVmSoFIQm3YOpuwJsQwFiNeUipTA1+uph89Sx4EBCO45RfyMv8Aycc3/wBR/wBZDYN8eTqaDKrhWsTewt1m4etv3aXk9KkonE4fELXFSn21NPIczqpBDXG9DcWMxKa1sQcPUKFaa1OsJNclrZKiWCooF7sPfNiWR+wP8NS+z+sUWyhRtuZx94t7mvHVtxqMfDKPeBeXYgtZ+TDm/wDqP+s96tuFRx+FveRf3y7EJa2aV97OfvZf6bSn5MvN/wDUf9ZeiC2TEjsXtKkQU67q3IazW1GVihIzAg2ZSPLmJEpiVNiNpNr/AA0Bvtpqmh13SRET4tzPk2eJrNLEKzZV2i5a+W2Wjcm4Fh2NTc2lK4tdf+8agymxzU6S8+achfy5y6xz/P8AibTx/DaJS6AixFweBmuV6oT1touNL+rRNxbNcWTXQg+0cxJTB4+kKak1+s39trAn6W5QBoO7hzkmI5WJ8mDtLYdu1S/D+h/Kc66Y9B6GNu391iBuqAb7cKi8fHePdOp0duYZyqrVUljZdbZiDawvv15b5VtHZaVdfVf6w/PnMTHDcZeEuZejMnZ+GODq2SszvULAFuIUPl06yllCXZNVucwXfN5SpiEpo9NadVTYsKbdgqeNK+7hpcjwkRtbZP0Kq3F7qwJBBG5kcWKt3ggiR+FrYnDNemTUpk3IsM3eWp6Bzv7aZW5h5qJjLv0lrHKcPCJjzb7RrK2468RuYeI3iXJqNfpzgxQevX7HVDdqSWtoiNYFXP1XCNv00M53sn03uawFWmEos6DW9TJTAfObizMxJTfcCxmpuO7jUT2dyiWDiLeupUcx2l8xqPaBKcLtCjUF6dRWF7aEbxvkuF9nlV10+jJiIlYIiICIiAiIgJRUzfRt7QT7NP8AfjK5ZxCg2umffp2dPxQKu1f6OX238OXt90uSxk7d8g+1cX3ct9+H58JfgBIQ9JqIvmV1INrEC5Gna1tpv13ab9RJLaFVlpsylQVF7v6oA1Yn7t5rdbbdRAtV8ZgVpuoIzVBlKkXDKdCQeeulu+4hL0ekNFqgpjNdrAErYEsSANd27j4b7gU0ukmHZlQFruxXVbWIIGoPAk/z5GazW6c01VmGOwTkMbAOPpZiozaAWsPYGknhdtviah+SYrB1VuTlVwz2BBXQajS4Oh3m1oWm1zV/SFsjH4nDdXgcQtBye3e651I9UVACU9m/nNiwfWZF63L1lhmy3y5uNr8JehHzSPQ1tYvYpSFz6xrLbvPP3ToXo59G2IwjZq+LrrlJ+aoVGWgwO5sxHbB8FIt59PxCXFigccjbTv1lwRS2wti4A0KXVZiwVnKsTdirs1Ttc2BYi/G1+MzoiEeiYGwv8PS+yPzmesj9gG+HpfZ/MwM+IiAiIgIiIB8BSNyaaEt611GvHXnrrKE2ZQGgpU7aG2ReF7G1vGVbRqutNmRQxAJsb3IAO4KCSd2k1yhWRHcjAuGbLncIwRt9m7Q0ABJPEX13GY6u2OvW5+nq2KlsygpBWlTBGoIRQb777ucNsygSSaVMk7zkW54a6cpEVMb6hXBuVZQx07QBBNgACM2g0JB19sq2fiDVP+ENNQLk1AQTb6KgjfrxtxjqVjzPy9UnU2TQYgmlTJG7sDda1u/SVfs2hbL1VPLe9si2va27wmvftZuOAqm1zoj66tlAuoubAb7DWXUfqa1V1wRLFjZ6YOZ1AAB1FuG6/Eb9bOq1hU9Z+Xqm6Wy6CkFaNMFTcEIosd1xppMyUUXJUEgqSAbHeL8D3yuVhTUphhZgCDwMg8dsHjSP3T+R/WT0STFrE05r0g6N0MQMmJohiNxIs4+y4199pzrbPol+lha33K35Oo/mJ9GVaasLMARyIkbiNg0z6t1PdqPIyVMdmrie6IwnSymFAr061FhYEmn1iX3XzUs4A+1aZNOtgsYQaVam7I170aq5sw07QU3O/cRKa2wKg9Uq3uMito7Bzi1agKg/iQOLe+L5gx92bwmpbJjRRo03q1AqJTUs7WC2VRckkW5ThZ9NtcViy0rUc62XrCW6tc2Ydq9na666gZdBrN62h0coVKbUHFRaTWBprWqqllIIGS+UWIHDhNSxnomwja06tan3HK4/kD742g97l2bZ1braVOslQlaqK4zKp0cBh6tuct1tpqr9UatHrLEhCSraa66m01Po5VxeCw1PDL1OIWiCqmoXpOVuSASocaXtu3ATNx+3670mRsL2mFr06yOBffbOEO6/CTPOsZnHuuHxVnHT9o/psOB2jdb1TSR/4KoZfYbCZHy2l+8T8Qmv4LpVSp0lV6OKTIAulA1L2G8dSX0nHfSx0uxeIxn/AA/yinhsPlyHLUTO6lanWlSBqHAtfdkB4zWMzrFs56TlNY1+/o+gvl1L94n4hHy6l+8T8QnIfQF0sZ1r4TEVvUtUpZ3A0Yt1gF9/aZT7TOvYml1qZVqOt/pU2F/OxmuqRpdTfz9Fs7VoZxT61M7blzC54ac5fxB3atx9UX89P998pXCkW7b3Atc5bm3faa16Qekw2bhDXJZ6jMEpoXVczHUm+U6BQTu5DjEX4mUYfp+/o2bMua2Y3+rfu325e6XCs5D6PvSs+MxVPC4gMprBVR1ZQvWKhL3FvpsNBwuBrOsVKDW7Ltfhci3tsJbZ0jlViMMHRkNwHUqbWvZgQSL8dZoOL9DGynRVC1kZQBnSr22txYMCtz3Ab+E2qv1hy0alUpVqXINM8FN9CV00Ek6dNwuW4bS12NyfHSxmIzjKZ8m8vwtY6TH34uUf9ieDKkLiMQFJB9Wm5BAOnY8fcPbK9HPQ3gsNWp4g1a9R6RDKCyooYagnKLnXhe3jLuL9I+zhU6o10a1RUz2VkAZWJe9h2FIy6X1YWBE36mWIBGQggWNzYjgdNJpip5XokeMe5dkFJ7qL5ijZDwsDxl3C16mX5xe1/ArW98RlDWX4OURcr1cjS5Yd6399pcXcPz3+28wMftNKYBd+quGN3AAIRS7nUjcoLX4AEmZFHFhlVlDMrAEMFuGBFwQRob75bY0lkRMU7QQNl1zfV0zacbb5RR2irVGp5Kgy27TLZDcX0b3SbQ17LOrrzZyyP2Cf+HpfZ/MzNFReY8xMHo+R8mpWN7Lzv3/nKxSQiIhCIiAiIgZMREy6LGOxlOjTarVYJTQXZmIAA8TInZHS/BYmoKVGujOURwuZbsKgYgAXuWAU3XeOM170xbIx2Mwi4XB0w4qOGqkuiAKmqr2iL3ax+7OTbC9GO3MLiKWJp4dc9F1cWr0hfKblb5txFx4GB9LxKUa4BIsSN3Ed2kqgIieE21O6B7ERARItMK/yxqtvmzTy3uPWuDu3/wD5JSYwynK7iqmvVrKIiiIibZUugO8A+IvMaps2id6L7Bb+Uy4gRj7CondmHgf1mO/R1eDkeIB/STcSVC7S11+jz8HU+II/WWH2HWHBT4N+s2mJNYXaWl19gMfWoK3iqNI9+jNIf+VVfs0svvUCdEiNTZzc7IUbmxFO3BMTiEHkrge6RvSHonRxuT5RUrv1V8gasTlzWzWzXOuUeU60RLbUFO9VPiBFTyXHDh1D0Y4anUSrRq1qb02Dqbo1mUgjeNdRN5faO0Po4ihb+PCMT5rVX+U3NsBSO+mn4RLbbKon6A98VPJ7vDS62NxhqU6pOHZqV9MtRA2YW+s1p7tbbm0Ho1KdKjh1qVEZVqfKKnYLCwbKaRzWvzE29tiUT9EjwYy2dgUubj2j9JnHHWZmPHuszE0+a6noqx43Gi3hUP5gTsXQ/beKw2Eo4fE4apUq0VyZ6VSiysq6J6zg3y2G7hNuPR5PrN7pQejo/eH8M1eSVjLBXpYvHDYkfcpt/S5nv9rqA9aniV/+NUb+gGZR6On95/y/GUHo8/118jLeSa4vn70k1cdjsfVrJh8V1A7FL5iqvzajLe1rjMcx117VpuvoU2/Uw1KthcYlamoYPSZ6VUjUZXTRTbcp9pnSj0fqfWX3/pKf2DV5r5n9JLnhdY5UHpFs0tnNWlm3ZmQg25XImBsTpFgwKnW16V+sOXMR6vC1+EkTsOtzX8U8OxK/d+KYyxvKMuL+rUT0mLcw9NnS4OtLC4GpmVgzVmo7iD2Vpll+8SPsyB9DPSith8etGs79Ri7pZycoqkLkfX6RyBPAjlO1/sOtyX8Uw9pbIIUrVphkbQ3AZTfgZvbyZ1vxbbE1To9tFqVRcNUZnpVL9S7sWZWUZjRdjq11BZSdbKwJ0F9rnSJtymKmiIiEIiIGTIzaGxlqv1heorWC9hgBlBzWtbnY+wSTiZdEGejSHfWrEXJyllK9oZTpbda2n6y42wEKZOtrWBJBD2bUqd4H8FvAmTEQIROjaA366vfs/wCZ9Xfw4i4PieOsz9l7OWgpUM73NyXbM24DfwGl7d5mZEBLGMwq1UKN6pKk209Uhh7xL8QIP+zNMaJUqIgN8qtYBswYewC4txzazCx2Cw+FZHq164GVlUE3F7HXQXz2bQ3v75tM8ZQd4vA0sVcENDXxAsFJuXuQouDYjUbm05DwkzR2DSdQwqVsr2YDPawI0FuG8HxAk1kHIeUqgQ9Lo8isG6yqxDhxme4upBAtbdoPIcpMREBERAREQEREBERAREQEREBERAREQEREBERAREQEorUgylTuIsZXEDQNsYFrPTBy1EIKN9WohD03t3MFM2rY+PFehTrAW6xQSvFW3Oh71YEeyYXSWhZlcfSFj4jd7v5TD6G1MrYjD8EcVVHJcRct/wDalU/ekx6TS59YtssRE25EREDJiImXQiIgIiICIiAiIgIiICIiAiIgIiICIiAiIgIiICIiAiIgIiICIiAiIgIiICIiBEdJv7tftfkZA9HP8ZU/9Ov/AFGiJn9TU/C2yIidHEiIg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a typeface="MS PGothic" pitchFamily="34" charset="-128"/>
            </a:endParaRPr>
          </a:p>
        </p:txBody>
      </p:sp>
      <p:sp>
        <p:nvSpPr>
          <p:cNvPr id="3" name="AutoShape 8" descr="data:image/jpeg;base64,/9j/4AAQSkZJRgABAQAAAQABAAD/2wCEAAkGBxQTEhQUExQWFhUWGR0aFxcXFBwYGRwiFRcdHBccFxcgHCggHh4lHxgYITEkJSwsLi4uFx80ODQsNygtLiwBCgoKDg0OGxAQGywmICYsNDQsLCw0LCwsLCwsNCwsLCwsLCwsLCwsLCwsLCwsLCwsLCwsLCwsLCwsLCwsLCwsLP/AABEIAIwBGAMBEQACEQEDEQH/xAAcAAACAgMBAQAAAAAAAAAAAAAABgUHAQMEAgj/xABOEAABAgMFAwgDCgsIAgMAAAABAgMABBEFBhIhMQdRcRMiQWGBkaGxFDJSIzRCcnOCkrLR0iQ1Q2Jjg5Ois8HCFhczU1Sjw+EV8CUm8f/EABoBAAIDAQEAAAAAAAAAAAAAAAAEAgMFAQb/xAA2EQACAgIAAwUGBAYDAQEAAAAAAQIDBBESITEFE0FRcRQiMjNhgSNCUpEVNKGx0fAkweFiQ//aAAwDAQACEQMRAD8AvGAAgAIACsAGKwAFYAM1gAxWACFt2wTMinpEwzlSjTgSO3KsW1Xd3+VP1KrK+Pxa9CvLb2VTJqWprltyXSpKvpVIPhGjX2jBcpR16CdmHN9HsRLUsaalFe6tuNblZ4TwWMvGNGFtdq91picq519Vo32de6dZ9SZcpuUorHcqvhEZ41U+sUSjfZHoxysfa84KCZZCx7TZwq+icj3iEbOzF+R/uMwzmviQ+WNfeSmKYHkpUfgucw+OR7IQsxLYdV+w5DIrl0YxgwuXBWADMABAAQAEABABzT81yacWBaz0JQKnzpEZPRXZPgW9N+hAzdsTv5KSPFbifqg/zil2WeERGeVlfkp/doiJy17VGfIBI/NQFf1GKnZf5ClmT2gvya/31IZ6988g0WcJ3Kaw+Bil5Fq6/wBhOXaWXB6ly9Uemb/TQOYbVxTTyMdWVPxCPbGQuuiWkdow/LMkdaFV/dIHnFscxeKG6+210sj+3+P/AEabMvBLv/4bia+ycldxhmFsZdGalOZTd8EuZK1iwaM1gAIACAAgAIACAAgAIACACOtGcdSaNMFw78YQkdROZr2RCUmuiKLbLIvUI7++kQk0/aivUaYR87EfHKKZSv8ABISnLPfwxiiFnHLXHQr5gQfDWKn7QJWS7S8v20Q795J9s89xxJ3LRTzTFTutQnLNzIP3m/uv/DaxfqbTqUK4o+ykdjlWE49r5C8mTdn7RU1Aeap+cg1H0Tn4mLY5n6kOU9txfKyOvqhts222Hx7k4lR9mtFDinWGoWRn0ZrU5VVy9yW/7nY42FAhQBB1BFQeIifNc0XvyYm2/sylJiqm6sL3oFUnig/yIh6nPthyfNC1mJXLmuRXFsbNp1mpSgPJ3tmp+ic+6NGvPpn1evUSniWR6cxVmpRbZo42tB3LQUnuIhuMlL4WLuLXU77JvHNS1ORfWkezWqfonLuiFlFdnxIlC2UejG6ztrcyigdabdG8VbV35jwhKfZlb+Ftf1GY5sl1WxilNr0sacoy6g9WFQ8wfCF32ZZ4NF6zoeKZIJ2qyG90fqzFb7Ou8iftdZn+9Sz/AGnP2Rg/h9/kd9rq8zWravI9HKn9X/3Hf4dd9DntlZoXtdlBo0+fmp+9El2Zb5oj7bDyZ5G16U/yXx2I+/B/DLPNHPboeTO6V2pSCtVOI+M2fMViEuz7l4E1l1PxJ6zr0Sj5o1MNqPs4gFdxoYXnj2w+JMtjdB9GiUdbChRQBG4ivhFD0+pY0nyaIS0Lnyrv5PAd6Ob4aeEUyx4S8BK7s3Hs6x0/NchStXZ+6ipZUHBuPNV9h8IWniyXwvZj5HY1kedb39OjFSbk3GjRxCkHcpJHdvhaUXHqjLnVOt6mmvXkSll3rmWcgsqT7K+cOw6xZC+cfEap7Rvq6Pa+vMbbL2hNKyeQpB3p5yftHjDUMuL+JGtR2zXLlYtf1Q1yFqMvCrTiV8DmOI1EMxnGXRmpXfXZ8EkzrrEi4KwAZgAIACAAgAIAMUgAKQAFIAPLjQUKKAI3EVED5nHFSWmiAtO5sq7ngLavabNPDTwiiePXLwEbuzaLOetegn2pcN9vNoh0bvVV3E08YVnjTXTmY13Y9sOcPeX7Cy/LuNKopKkKG8FJ7IWacWZs4zrfvJp/sTtlX1mWqBRDqdy9exQz76xfDJlH6j1Hat9fX3l9f8jhZl+5dzJdWlfnZj6QhqGVB9eRsU9rUT+L3fUZGJhCxVCkqG9KgR3iGE0+hownGa3F79D2tsKFFAEbiKiO710JNb6nA9d+VX60u0f1afsixXWLpJkXXF+Bo/slJf6Vn6AiXtNv6mR7mvyNyLuSg0lmf2afsjjusfWTJd3HyNybHlxow1+yT9kR7yXmzvBHyPX/AItnTkW/2afsjnHLzYcEfI1PWFLK9aXaP6tP2R1WzXRsOCPkRE9s/kHRnLpSd6CUHwMXxzbo/m/cpli1PwFW09kDZqWJhSfzXUhQ+kKHwMNQ7Tl+eP7FMsFflYmWxs+nmKnki4kfCa5/7vreEOV51M+W9P6is8ayPhsWHEUNFAg9IIoe4w4nvoLtNE9YV8puVPubpKPYc56ewE1HYRC1uLVZ1X3La8icOhZNgbV5dyiZlBYVvHPQf5jtEZlvZ1kecOY9XmxfKXIe5KfbeTjacQ4nehQUPCEZQlF6ktDcZKXNM2usJWKLSFDcQCIg0n1CUVJaa2QM9cqUc+AUHeg08NPCKZY9b+ghb2XjT8NenIhH9nCfgPqHxkA+II8opeGvBicuxFv3Z/0OUbO3gapeRUaGigYj7JLwZT/BbE+U1/Um7PsWfay9LSRuUgr88/GLoVWx/MPVYuZD/wDVffmMsmlYSA4pKldJSnCO6pi+O9czSgpJe9zf7HREiYQAEABAAQAEABAAQAEABABikAGuYl0LFFpSobiAY40n1IyhGXKS2QE7cuUcz5MoO9CqeGY8IpljwYhb2XjT8NehEv7OW/gPLHxkpV4ikVexx8xWXYlf5ZP7/wCo8M7P1oNUTRSd6UkeSo4sRrpIjHseUOcbGv8AfUnJKx5pGs6pQ62knxMXRrmvzD1WPfHrbv7E+jri8eR6gOhAAQAEABAAQAYpABmkAEba1hy8yKPMoX1kZ9itYshdOv4WQlXGXVCLa+yJlVTLurbPsrGNPYclDtrD1faU18a3/QUnhRfwsVZzZZPIPM5NwdS6HuIhuPaNL67QvLDsXQ0yNyLVaXiaaW2r2kvIT5K847PLxpLUnv7M5HHui+S/sPditW6mgcVLkfpecf3KGEbHiPon9hyCyF119x4keUwDlcBX04AQnsqSYQlrfu9BqO9e8dFI4dMwAEABSAAgAIACAAgAIACAAgAIACAAgAIACAAgAIACAAgAIACAAgAIACAAgAIACAAgAIACAAgAIACAAgAIACAAgAIACAAgAIAMEwARtsW/Lyoq+6lFdATzjwSMzFldU7HqK2QnZGHxMWFbTWFH3FiZe60Nw17DNfE0vuUe1x8E2eU7UZdJAeYmGfjt/wDcd/h838LT+5z2uPimhpsa8EvNCrDqXKagGih8ZJzEKWUzr+JDELIz6MkgYrJmYAAwAan5hKElS1BKRqVEADiTAk29I42ktsUbR2mSLZwpWp0/o0kjsUaA9kOwwLpLbWvUXllVrkuZyf3nI19DmsPtYMol7A/1RI+1L9LJGydosi8QnlC0o5UdGEV3YtO+K7MK6HPW/QnDJrly3olv7QteliUFS6UY8hVIHWd/T2xT3M+77zw3os7yPHwHu3rfYk0JW+opSpWEEJKs6E9A3AwVUzteoILLIw5yIdO0ezv8/wD21/di72G/9JX7VV5mf7xrO/1H+2v7sHsN/wCkPaavMP7xrO/1A/Zr+7B7Df8ApO+01eZ5XtIs4fl68G1/dgWDf+k57VV5kzYFvMzjZcYJKAopqU4cwAcgeMUW1SqlwyLa7I2LcSUismEABABG25brEogLmF4EqOEZE1NK0AAPQIsqqna9QRCdkYLcjju3e2XnVOpYKjyeGuJOGuKtCBu5vlE7sedOuPxI13Rsb4SeigtCADW88EpUo6JBJ4AVMCAVkbSbOP5enFtf3YbeDf5C/tVXmbpa/wDIOLQ2l8FSyEjmKAqdKkpoIi8O5LbidWRW3pMZgYWLzMAELb96JaTKBMLKS5Up5pVXDSug/OEXU0Tt3wIqsujX8RGp2j2d/qP9tf3Yt9hv/SR9pq8wG0azyQA/Uk0FG19PzYPYb/0h7TV5jZCheJO0S+voSA21QzCxUA5hA9pQ8hDmHi989y6IVyb+7Wl1Ey4F1FWgtU3OFTjYVQYjm4oa1Psjq4dEO5eR3EVXX1FsenvXxz6Fxy0shtIShISkaBIAHcIx22+rNJJLoa5+QbeQUOoStJ1ChX/8jsZSi9xejjimuZR99rvLsuZQ5LLWltdS2oHNJTqgnp6CK6jgY3Ma9ZMOGa5rqZd9TpluPQsrZ7fETzZSugfbAxgZBQOi09W8dB4xmZeN3MuXRjuPf3i59RvEKDJG2/bTcoyp500SNB0qJ0SkbzE6q5WS4YkJ2KC2ykZy1Jy2JpLQNAo81sHmIA1UrfQanujdjXViQ4jLc53y0W9de5stJoGBAW58JxYqonq9kdQjHuyrLXtvl5GjVRCtckMVIXLhQvrcdmcbUpCQh8A4FpAGL81e8Hf0Q3jZc6nzfIXux4zX1EXY80oz7uPFiQ0UnEcxRQTTs0pD/aOlUtdGxTD3xvfUuV1hKhRSQriAfOMVNroaTSfUpLbDJobnUcmlKcTYJCRQE4iK0HCN3s6Tdb35mZmRSmteRNbHLHZeYfW60hw8oEgrSFUAQDlXjFHaNsoziovwLcOuMottFh/2alP9Mz+zT9kZ3f2/qY33UPJCnfu4UsqWcdl2g262kqGDmhQTmQU6aVhrGzLFNKT2mUX40HFtLmbNjKfwA9bq/wCUc7S+d9gw/lj7CI2EAGDABUG1dxc1MllrNMoypxziqmLtAw95jYwEq4cUvzPSM7LbnLS8CF2TWlyU+lJNEvJKDx1T5Rdn18VO/IqxJ8NmvMvkGME1jMAHlSawAL96LuSzss9iZQCEKIUlICgQkkEERfRdOM1plVlUZRfI+dlNqABIIChVJ0rQ0qDx8o9JtPl5dTF5rRe+zS9fpjGBw+7tABX5w0SvwoevjGBmY3dT2ujNbGu446fUcxCYyaZiUQv10JVT2kg+cdTa6M44p9Sots1itMql3WkJRjxpXhFASnCUmm+hV4Rr9m2SknGT3ozc2tLTSH25d3WGpRghpGNTaVKUUgqJUAakkdcIZN052S5+I7VXGMVyGKbfS2hS1GiUJKiepIqYXSbekWt6Wz5lty1VzL7jy/WWqoG4fBSOAoI9PVWq4KCMOc3OXEz6Nu7Zol5ZlkD1EAHjTneNY83bPjm5ebNquPDFRJKKyYQAKu0uzA9Z72XObHKJ4o18Kw1h2cFy+vIoyIcVbRSV1LZMpNNPA80Kosb0qyV4Z9kbmRUra3EyqbHCSkfSyTHmTcKM2t26X5vkEn3NjKnQVn1ieGQ798bnZ9PBXxPqzKy7OKWvBDXsWsYIYcmVDnOnCnqSg9HFVe4Qr2lbuarXgMYUNR4mWTGaOhABiABDu7Z3JW1OkJIStoKBplVSkkiula1MPWz4saHqK1w1dIfBCI0UvtuH4Yz8j/WqNrsz5b9TNzviXoMWxD3o/wDLf8aYX7T+YvT/ACW4PwP1LHjNHTw4kEEHMHIjjrAgZCXQu6JFjkUrKxiKqkU1pl4RdkXu6fFoqpq7uOieiktCADROzKW0KcWaJQkqUepIqY7GLk0kcb0tsQtmcgX2pubfHOnFEfMFQQO0kfNEP5s+CUa4/l/uKY8XJOcvEqJxLkrMEflGHMuLasuw0HfGx7tkOXijO5wn6M+mZCZS62hxPqrSFDgoVEeYlHhk15G4ntbOiOHQgA4LwKpKzB/RL+oYsq+NepCz4X6Fa2XdUTtis4QOWbxqaO+qjVBO407wI0p5Hc5T30etiUae8oXmV7YdrOycwl1FQpBopKsqj4SVDw6jGjbVG2HCxOucq5cSPoyxrUbmWUPNGqVivWN4PWI83ZW65OLNqE1JbR3mIEis9uSPwaXO50jvQfsjS7Mf4kvQSzvgXqWFZaMLLQ3ISO5IjPn8T9RuHRC7tOneSs57euiB845+EMYUOK5FOTLhrZRl32cc1LoOinWweBWKxvWvUG/ozJr+NL6n08I8sjeMx0AgA5rSZxtOIOikKT3pIiUHqSZGS3Fo+WU6CPVGCz6Yu5OYpJhxX+Skk8E5+UeYujqxr6m7W9wTPm2amC4tbivWWoqPFRqfOPTRiklFGFJ7b2fR1y5bk5GWSP8AKSe1QqfOPNZEuK2T+pt0rUEibiktCAAgAxABmACl9t/vtn5H+tUbXZny5epm53xL0JXY5arDUs8l15tsl6oC1hJIwJzFT1RT2jXKVi4VvkTwpxUHt+I/KvJKDWZY/ap+2EO4s/S/2G+9h5oRr5XvafmJKXlXsXu6C4tBIHrABOLRVaknoyEPY+LKEJzsj4PQrdepSjGL8SzRGYPGYACABE2t2oUSqZdvNyZVgSBqQCMXeSkfOh7Ar3ZxvohTLnqPCvEbLEs4S8u0ynRtATxIGZ7TUwpZNzk5eYzCPDFIpba5ZvJT5WBzXkhfaOaryHfG12fZxU68uRl5cOGzfmWFsjtTlpFKCecyooPDVHgfCM/Pr4Ld+Y5iT4q9eQ7QkNBABE3sVSSmT+iX9UxbR8yPqV2/AyJ2YJpZrHBX1jF2d8+RDG+UhN2uXTwn0xlPNV/jAdB6F8Doezrhzs/J2u6l9hXMp58a+5C7Mr2eiPck6qjDpANdEK0CuoHQ9h6IvzsZWw4o9UVYt/BLT6F71jBNYrrbgn8Da+WHi2uNLsz5j9P8Ced8C9SwpcUSkdQ8ozn1G0JO2FBNnkjocST4w72e/wAb7Cub8sp67DgTOSxOgeb+uI2bluuS+jMyr416n00I8ujeMx0AgA1zBolR6j5R1dUcfQ+VBoI9X1MA+i7DaIsptPT6N5tmkebtf47f1NqC1Ul9D50GkekMTxPpy7a8UrLkaFpH1BHl7l+JL1N6t+4vQk4rJhAAQAEABABS+2/32z8j/WqNrsz5cvUzc74l6G3ZbdKVnJd1yYbK1JdwjnrTlgSdEqHSTEc7JsqmlB65Bi0wsi3Ic17M7NI/wCOsPOffhP2+/wA/6IZ9kq8hGt+6CZC0JEtqJadeRTFqkpcTUE9ORy4GHqsl3UzT6pP+wrbQq7ItdNoumMU0wgAwqACmry3nZNsJcexKZleakIAJxDXIkfC+qI2aMeXs3DHrIzbbo9/uXRDQNrMl7D/7NP34W/ht30LvbaxK2k3rlp9DPJJcDjSlZrSAClYFdFHOqU+MOYWNZS3xa0LZN0LEuE27GbU5ObWyTk8jL4zdSPAqjnaNe61LyO4U9TcS7RGIahmACDvwulnzR/RK8RF+Mt2x9Sq56rfocWzI/wDxsvwP1jE8358iON8tDJNS6XEqQsBSVAhSToQdQYWTae0XNb6nztfa7SpGYLeZbVm0o9I3HrGh7N8eixb++hvx8TGvq7uWv2LJ2U3t5dv0V4+6tjmE/DSOj4yfKkZmdjcEuOPR9fUdxL+JcL6oztuP4E18uP4a472Z81+n/aDO+Bev+Swm9BwjOHSEvrZ/LyMw2BVRQSninMeUXY8+C1SKro8UGj5wacKSFDUEEdhqI9LJb5GIuTPqSz5oOtIcTotIUPnCseVlFxbTN6L2tnRHCQQARV6ZvkpOYc9ltVOJSQPExbTHisivqV2y4YNnzZJyqnVobQKqWoJTxUaCPSykopt+BiRW3pH1FLy4QhKB6qUhI4AUjyze3s3ktLR8x2xIGXfdZP5Nak9gPNPaKHtj1FU1ZFSRhTjwyaZeuy60g9Z7Qrm1VtXzTl4ERgZtfBc/qa2LNSrX0G2FRgIACAAgAIAKW23H8LZ+R/rVG12Z8uXqZmb8S9Bi2Ie9H/lv+NMLdp/MXoXYPwP1LHjOHSMtmw2pksl0GrLgcRQ05ydK7xFldsob14rRCcFLW/A3WrarUujG8sISSE1O86DKIwrnN6itnZTUVtnbESRF3ntUSsq68dUJOHrUckjvIi2mvvLFEhZPgi5CjsgscJlVvuCq31k1UKmiagd5Kj2w32hZuzgXRC2JXqHE/EfPRkewn6I+yENvzG9IjrxWMh+WeaCU1WghOQ1pzfGkWU2OE1IhZBSi0fOlkz6pd9t5IOJtQVTQmhzHaKjtj0lkFOLj5oxYS4JJ+R9OyzoWlK0mqVAEHeCKiPLtNPTN1Pa2bY4dFraK5SzZnrRTvIhjE+fEpyH+Gzn2WKrZrPzvrmJ53z5EcV/hIbYUGBfvndxM9LqbNAsc5tXsqp5HQxfj3umfF4eJTdUrI6/Y+fmXXpR8EVbeaV06gjUHq6OBj0LUbYeaZkLihL6osTaDb6J2ymHkZHlwFp9lQbXUcOkdUZ2HS6shxfl/2hvJtVlUWvP/ACW23oOEZBpGTAB8/wC0a65k5gqSn3B0ktkDJJ1Ujqp0dXCPQYWQrYafVdTIyae7ltdGPeyK8gdY9FWfdGvUqfWR1dadOFIQ7QocZ8a6P+41iXcUeF+BYoMZw6BgArbbHb4QymVQee4cS6HRKTkD8Y+AMaXZ1O594+iEsy1KPAvEhtkN2FLc9McTRCMmq/CUciodQHieqLu0b0l3UeviVYdPPjf2LiEY5pFT7YLsKxCcaTUUwvADSnqr4dB7I1ezsha7qX2M/Mp/OvuLWza9QknyHCeRdoF9OEj1VU3Z0PVwhrNx+9juPVFGNd3ctPoy+mHQpIUkgg5gg1B4GMDp1Nf6myADytQAJJoB0wAJtl3rXN2gWpaipVpJ5VynrKJ5uE9lBvzMOWY6qp4p/E+iFoXOdmo9EOYhMZKT21KrOtjc0PrKjb7NX4b9TLzfjXoMuw8/gr4/Tf8AGmFu0/mR9C/B+B+pZEZo6EAFUbR7WExPykmg1Sh1BcpnzlKSKfNTi+lGrh18FU7X11yM/Jkp2RgWsYyjQKp20WyTyMm2aknG4B3Np7TU9gjV7Nq62MQzLOkEWVY8kGGGmho2gJ7hn4xm2Tc5OT8R2EeGKR2xAkYMAHzrtBs3kJ99IFEqVjTwcz86x6PDs7ypMxciHBY0Wrsntjl5FKCeewcB4aoPdl2RkZ1XBbvzNHFs4q/QdRCYyJ+1Z3DZr35xQnvUIawVu5C2U9Vs07IHq2cgeytY/er/ADifaC/HZzD+UO8JDQQAVdtcupjT6YynnJHuwHSBoviOnq4Rp9n5On3cvsI5dO1xx+5UvLKCSmpwkgkdBKQQDx5x7zGxpb2Zu30PqlvQR5Q9Aj1ABx2pZrcw2pp5AWhWoPgQegjeIlCcoPii+ZGUFJaZVlr7L5lhwOyDtcJqkFWBxO7CrQ9tI1a+0ITjw2oQniSi9wZLSN6rVaGGYkFOkfDRzSeNKjuiiWPjS5wnosV1y5Sibpm81qujDL2eWifhuEGnfQRxUY8Xuc9knZa+UY6OKxNmK3HC/aLvKKUalCVE1+OvLuT3xbbnqK4aVr6kIYjb4rGWXLspQkJSkJSkUCUigAGgAEZjbb2x1LXJG2OHTy4gKBBAIIoQRUGuoIgArC9GygLJXJqSgn8kuuD5qhUjgQRwjTo7RceVi+4hbhb5wIGzZG2pA4WkOFFfUFHW+wVy7KQxOeJdzb5/sVRhfX0Jxq9dsqyEkK7+TIH1oXePiL85d31/6T1/Zu1p80nHgwydW0EVPzU5H5xPCDv8annXHb+od1db8b0h/sGxGZRoNMpwp6T0qO9R6TCFtsrJcUmN11xgtI4b0Pz6SgSTTSwQcZcVShqMNBUV6YnTGlp942Rsdn5EVxb1yLVnHi88lnEQBQOAAAaADONOrKx6o8MdiVmPdY9s7Lt3YtiRCgwGMKyCpKlhQqMq6AiIX34t2uLZKqq+vponMdvexKd//cL6wv8A6Ld5P0OK0Ja8Dgw4mUA68mpKT3mpHZE4PCi98/uRksl8uRD3U2fzrU6y6+hOBK8SlcolR0OetTnSLsjMqlU4wKqsaxTTkP8Aeh60QpIkmmlJKecpxQBBr0AnPKM+hUvfetjlrt/IVpN7PLUddLzmAuFWIqLwrUadFBSgjUjm48VwroIvGtk+J9R6sd62ErbTMNMKbxALWlYxAdJpXMxn2RxdNxb2Nwd+/e0OohMZI23nJhLJMqhK3aiiVqwppXPOu6J1qDl7/QhPi17vUq68dzrVnXQ682wCE4QEuACgNeupzjWoycemPDFsQtouse5aPd27oWtIrK2AzzhRSS4ClQGlRQaZ98cuyca5alsK6Lq3uOh+kH5/0Z1TrLQmQfckJXzFCgpU1yzr3RnShTxpRb4fEcTt4XtcxNvNYVsTyQh1DCEJOIIS5SppQFRzrTOHqLcWl7i2LW132LT0aLuXbtmRCgwGcKjUoUsKFR09FDTKJXX4t2uLZGuq+v4dD/dh6dUlfprbbagRg5NVa5HETmeqM65VJru236jtbm/jJwRSWGHUAgggEEUIOYNdQRBz8AKQvDs0mRMrTKt4mTzkEqACQfgkk9HlSNuntCvgTm+Zl2Yk+J8PQu9sZCMQ1DNYACsAGKxwAgAKR0DMAGYAMVgAKwABgAxHACAAgAzWOgFY4AVjoADABmADFYACscAKwAFY6AQAFYACsABWAArAAVgAKwAYrABmsABWAArABiOAZEdAgL5uTgZBkQC7jFagHm0NdeukXY6rcvxOhVbxqPudStJy91rtvpl1lIdVhonAnPH6uekakcbFlDjXQRlfcpcL6jZZ1o2k3KTrk4AlbbYUyaJ1AViqAc/gwnOGPKyEa/HqMKVqjJz+xAWBbdtTjSnWFNKSlRSahINQAcgeMMW04lUuGeyquy+xbjonNnl9npp5yWmUpDiASCkYfVNFJUnePtijLxY1wU4PkWY+RKcnGXU6NqN6HpNDCWCA44pWqcWSABSnWVDujmDjxtcnPoiWVc60uHqGy69Ds4h8PqBcbUkiicPNWDTLilXeIM7HjU48HRhi3OxPiNO02+DsqW2JagdcFSqlSATRISOkk113DfHcLFjbuU+iOZN7h7serF2fvDatmuNKm1pdbXU4eafVpiGIJFFZjqhiFONkRarWmih23VNcb6jbtIvG7LSjT0uoArcAqQDzVIUoZdghXDojZY4z8EMZNrhBSicF5b7Ll7OllhQ9JfQCDQUAABWojtAHHqidOIrLpL8qOWZDjWn4skG56casp2YfWOX5MuJGAAIrTCCOk01ipwqlkKEehLinGpyl1PFwLwPzUi888oFaFLCSEgDmoBGXEx3LphXaox6HKLZTrbZB7Nr9vzMyWZlSVY01bISE5pzI7RXuhjMw4QhxQK8fJlOfDIkXrzzAtpMpiHIk5pwiv+GVa8YqWPD2bvPEk7pd+oeBjaRfJ6WcblpUDlVgEqIqRiNEJSDlUmuZ6oMPFjYnOfRBk3uLUY9SCtW2LZs7k3ZhxDqFGlKJIrSuFRCQQaVzz0hiFWLftQWmimU76ucmWtZc8l9pt1PquJCgD0YhWhjKnFwk4vwNCMuJbI2+loLl5N51o0WhNUkivSOiLMeCnYosjdJxg2hc2XXucnA82+QXEEKSQmlUqyOXUR+8IZzsWNWnDoyjGvdm0+p4uReeYmLQmmHVAtt8phASAea7hGfCO5OPCumMo9X/AIO1WylZKL8CFtu9lom0XpWVKVYVEITgTWgSCczFteNR3KsmUzus71wiTt1Zq11P0m0UawqzwpGdObod8U3xxVH3HzLa5XN+8hZti8ttSqErmMKEqOEHAg50JpkeowzXRi2PUSmy6+C2ybujaVrvOsLeA9GXmVBKRkUmh1rrSKL4YsYtR6osqndJrfRnrZ1eqZmJt+XmlJJQk0okJzQuiv8A3qgy8auFanA7j3TnJxka3L6vC2RK4hyHKBumEVqU+18akdWJH2bvPHRx3y77g8DbtIvVMy8ywxLKALic6pCs1rwpjmFjV2QlOfgdyLpRkoxOzaZfBckhttmnKuAnERUJSmgrTpJNacDEMLGjc25dEdyb3Wkl1Fi1LUtqQS2++6laFEApISQCRWi6JBFeow1CvFvbhBaZRKd9S4pPkPVq3hKrLVOMc1RaC01zoaioO+mYhCuhd+q5eY5KzdXGvIS7Ftm2plnl2S0pFSKUSFEp1yMO2VYlcuGWxWueROPFHRP7Nr6OTpcafSkOIAUFJFKitCCOgg074XzcWNKUo9GW42Q7Np9TnuveqYetSYl3Fp5Fsu0GECmBVBVXCJXY0I0RnHq9HKrpStcX0Rz2Leuan7QW3LrCZVBqo4ASUpNK13qIy6olZj1U0pzXvM5C6dljUeiLMMZo6VBfD8fy3FnzjXxv5OX3M2/+YRYl9feE18kryjOx/mx9R274JFU3GvmuSlloTKreBWVYwSEiqUihog7t8a2ViK2zickjPx7nXDSjslNkLAem5iaUtPKZ+5jX3VVSqns9AirtCXDXGCXLz9CzDXFNzbNt8lek23KMahsoqNfhcorwAiON+Hiyn5hf718Ymq4Z9Gtmal9AsrAGmisaPA+Mdy/xMaM/IKPdvlE07RRW2ZYHSrP8SJYf8tL7/wBjmR86P2LRtixGJoJD7SXAmpTWuVcjSnCMmFs6/heh+dcZ9UJW2doJkWEpFAl5IA3ANrAEP9mv8STfl/gVzlqtL6/5EO7E6iZn5QTWaEBLaE/BqkcwGvQVaw/fB11S7vr/ALsVrmp2R4+hcd/PxfNfJn+UY2L86PqaOR8qXoKmyj8VzHxnP4SYbz/5iP8AviL4nymV5YLC2mPTm/Xln26joKVpP8xT50aVrUp90/FMUrWl3i8GOCXw5eFpac0rCVJPUpkkQlrWG0X73kpmu9wrb7APtM+BrHcf+Ul9zt3z19hgvrfCRS4qVmpd13AQrIJw1pUEc8HphbGxbnHvK5JFt99afBJDfdp1tcsyplBQ0UAoQdQOgHM+cKWqSsak9sZracU10I3aR+Lpn4v9QizE+dEhkfKZVt0F+hOSE3U8nMFbTm4UXhz7Ck/NMa2Qu+U6/FaaEKfw3Gfg+pO7NBS1p8dbv8eF83+Xh9v7F2P86f8AviQtqWm5LW2+600XVpWaIAJrVAroKxfCtWYsYt6KZycb20tj/c29czNvKbelSykIKgopWKmoFOcAOnwjOyMauqKcZbHKbpzenHRH7bvebPyw+ouLezPmP0/wV53wL1/yNNyfeEr8knyhTJ+bL1GKflr0K+s9Po14lJ0DpVT9YjF5gxozfeYe/L/oTiuDJf1EyYdWVqtAHL0vLjUuih4CndDqS13P/wA/+Cz3vvPqOtsj0m8DKRmlGA7/AFE4695EJVvu8Nvz2NT9/IRz7VOdaksk6UbHe6ax3A5US+5HK+bEcNria2a51LQf3x9sJ4Hz19xnK+WyCs5dbtudSFjuchia/wCavVFVb/4xBXQvw5JSfJplVuAKUrlKkIFc86JOnGL8jEjbZty19Cmi9wr0okvsWkwpcxMFxJWeaUD1hiUVFSuokZU3GKe0paUYJcvMswornLYk21aK2Z2ewGhcW62T0gKXnTyh6utTqhvw0Kzm4zlotHY80yJHE3/iKWeWJ1qPVHAAinE74yu0XJ2+99h/D4e75fcezCI2VBfD8fy3FnzjXxv5OX3M27+YRYd9T+ATXySvKM3Hf4sfUdu+CQs7FPeTnyx+oiG+0/mr0F8H5b9SAuAA3bcygZCrwAGQyXUAD/3SGMvnixfoVY/K9r1Iqz7J/wDLWnNHlC2mqlBYGLJKghFMxqItnZ7NRHlshCvvrXzPM7Zn/irUl/dCtIKFYyMOSyUryqdBWCNntNEuRyUO4tXMltrSCzaMs+QcJCTl0lldVAddCO+Kuz3x0yh4luX7tkZHVtJvuFBhMjMKxVUpZbJGoASk5ak1yiGHiNcTtj+53Jv3pQZ17WUKTZsqHCSsLQFE6k8iqtTxrEez2nfJry/7R3MT7qO/95MgL13bSmzJKaZThKEAOEanlMwqu8K+t1Rfj5G7p1z8ehXdVqqM4+A4zNticsR534XJFK+pSaBXfr2wlGruspR+vIYlPjob+hH7J/xZMfHc/hJi3P8A5iP++JDE+UyK2S2emZk59hWi8AruJSqh7CKxdn2OuyE14EMWKlCURfuBjFqS6XK4kFSCDqMCVCnZF+Xw+ztoox998kyd2mEy9qy8yRzaNry6eSXzx3U74owvxMeUF9f6l2T7lsZHvarb8m+y2mXLbjil4lLSnMBKSKKVStakZdUcwKbISbnyR3LshKKUepYdxfeEr8kmM7Je7Zeo5R8uPoc+0j8XTPxR9YRPE+dE5kfLYlWTZPpV38IFVtqccRxQs1pxFR2w7O3u8zfg9IVhXx4+ji2MOlc6+pRqVNEk7yVpqTE+0lquK+pHC+N7NTlqNy1vPPPEpQlaqkAnVAAyESVcrMSMY9TjsjDIcmWTYt95OadDLK1KWQSAUKGmuZEZtmJbXHikuQ5XkQm9RYu7bvebPyw/hrhjsz5j9CnO+Beo03J94SvySfKFMn5svUYo+WvQrra6FMT0vMIyUpvI9bZIPgsRpdn+/VKD8xPM92akjmYsj/68pVM+V5X6Kgj6oiTt/wCal9NHOD/jb+5t2TYn7QcfXmUNAV7EoHgkxHP1ClQXmcxPfscn5G7bMypualX6VGGna0vFSvWDHOznxVygSzOUos7dp17ZV+RDbLqVqcUkkDVITnzt2dBEMLGshbxSWkiWTdCUNRZ1mULV3VJUKKLWIg6jGqo84hxqeYn9Sajw4/2O7Y+K2cPlF+cQ7Q+d9iWH8oVtkZwWhNIGQwrAHxXcu4Q12hzpi/8AeZRicrGjVdez23ram0upCkhT5odM1U8iY7kWOGLFxfkRqipXtP6nq4b6rOtN2TcPNcOAE6EipaV2gkdsGWlfQrV4f6wobqscGXKYxjTIqZu/LOPJfW0lTqaUWa1GD1enoiSvnFcCfIg6ot8T6ndNyyHUKbcSFIUKKSdCDviKk4vaJSSa0znsiyWZZJQw2G0k4iBpUilfARKdsrHuT2zka4w5ROZu7cql4vpZSHSSSsVrVWvT01ibvsceDfIj3UE+LXM92Pd+WlSosMpbKgASmuYTp09ccndOzlJ7OxqjD4UYti7stNKCn2UuFIwgmtQCa01grvsr5RekclVGfNo3WpZLMwjk3m0rRkQD0HeDqDEIWzrluLJSrjJaaIuzLjSUusONsjGDUFSiqh3ipyMX2Zl046bKoY9cXyRK2rZLMykIfbDiQcQCt9CK9xMVQslW9weiyUIz5SMrsxos8gUAtYcODooOiOOySlx75nHFa4dcjllLuSrbTjSGUpbc9dArRXRnnEpX2SkpN80dVMEuFLkzfZ9jsMNqbZbShCqlSRoaih8I5K2djUpPmEYRgtJGLIsRiVCgw0lsLpiw1zw6eZgsunZrjewhXGHwo1Iu5Kh70gMpD1SrHnWpFCdYPabHDg3yOdzBPi1zNtsWKxNIwPthaRmK6g70nUQQtlU9wYShGfKRGyFyJJlK0pYBCxhViJUSN1Schwi2eXdJpt9CMaK4p6ROyUqhpCW20hKEiiUjQAdAihycnt9SyKS5I82jJIeQpt1IUhQopJ0MdjNxknHqEoqXJmuzrOal2+TZQEIBrhGnOOcclZKxtyfMIwUFpHNZV3JWWWVsMpbURQlNdK1pr1ROd9li1J7IxqhDnFHPN3RknXFOOS6FLUaqUa1J7+qJQyrYpRUuRx0Vvm0e7OutKMOBxlhCFgUChWuevTEbcm2S1J7OxpgntI67VshmZSEPthxKTUA6A0pXxjkLZ1tuD0EoRsWpI6ZOVQ0hLbaQlCRRIHQB0CIuTk9smoqPJHHbFhy81h5dpLmCuHF0YqVpxoO6JV3Tr3wvRGVUZ/Ej0myGQx6OG08jTDyfRQ50jneS4uPfMFCOuDXI8WRYMvLFRYaS2V0xYa54a0r3mOzvss+N70EKow+FHRaNnNTCC28hK0HoUN2hG4xGFkoPii9MlKCktMgpXZ/INLC0sAkGoxKKh3E0i+eddL3WylYtS5pE/PSaHm1NuJCkKFFJOh4xRCbi1JdS1pS5M8WXZjUujk2UBCKk4RpU6mOzslY9ye2EYKC0jkk7tyrTpebZSl0kkrFanGaqrn0xKWRZKPDJ8iKqhF8SXM9ylgy7Tyn22kpdXXEsVqcRqqufTBK6co8LfI7GqCbklzPM/dyVecDrrKVOClFmtebmnMHogjfZCPDF8jjqhJ7a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a typeface="MS PGothic" pitchFamily="34" charset="-128"/>
            </a:endParaRPr>
          </a:p>
        </p:txBody>
      </p:sp>
      <p:sp>
        <p:nvSpPr>
          <p:cNvPr id="4" name="AutoShape 10" descr="data:image/jpeg;base64,/9j/4AAQSkZJRgABAQAAAQABAAD/2wCEAAkGBxQTEhQUExQWFhUWGR0aFxcXFBwYGRwiFRcdHBccFxcgHCggHh4lHxgYITEkJSwsLi4uFx80ODQsNygtLiwBCgoKDg0OGxAQGywmICYsNDQsLCw0LCwsLCwsNCwsLCwsLCwsLCwsLCwsLCwsLCwsLCwsLCwsLCwsLCwsLCwsLP/AABEIAIwBGAMBEQACEQEDEQH/xAAcAAACAgMBAQAAAAAAAAAAAAAABgUHAQMEAgj/xABOEAABAgMFAwgDCgsIAgMAAAABAgMABBEFBhIhMQdRcRMiQWGBkaGxFDJSIzRCcnOCkrLR0iQ1Q2Jjg5Ois8HCFhczU1Sjw+EV8CUm8f/EABoBAAIDAQEAAAAAAAAAAAAAAAAEAgMFAQb/xAA2EQACAgIAAwUGBAYDAQEAAAAAAQIDBBESITEFE0FRcRQiMjNhgSNCUpEVNKGx0fAkweFiQ//aAAwDAQACEQMRAD8AvGAAgAIACsAGKwAFYAM1gAxWACFt2wTMinpEwzlSjTgSO3KsW1Xd3+VP1KrK+Pxa9CvLb2VTJqWprltyXSpKvpVIPhGjX2jBcpR16CdmHN9HsRLUsaalFe6tuNblZ4TwWMvGNGFtdq91picq519Vo32de6dZ9SZcpuUorHcqvhEZ41U+sUSjfZHoxysfa84KCZZCx7TZwq+icj3iEbOzF+R/uMwzmviQ+WNfeSmKYHkpUfgucw+OR7IQsxLYdV+w5DIrl0YxgwuXBWADMABAAQAEABABzT81yacWBaz0JQKnzpEZPRXZPgW9N+hAzdsTv5KSPFbifqg/zil2WeERGeVlfkp/doiJy17VGfIBI/NQFf1GKnZf5ClmT2gvya/31IZ6988g0WcJ3Kaw+Bil5Fq6/wBhOXaWXB6ly9Uemb/TQOYbVxTTyMdWVPxCPbGQuuiWkdow/LMkdaFV/dIHnFscxeKG6+210sj+3+P/AEabMvBLv/4bia+ycldxhmFsZdGalOZTd8EuZK1iwaM1gAIACAAgAIACAAgAIACACOtGcdSaNMFw78YQkdROZr2RCUmuiKLbLIvUI7++kQk0/aivUaYR87EfHKKZSv8ABISnLPfwxiiFnHLXHQr5gQfDWKn7QJWS7S8v20Q795J9s89xxJ3LRTzTFTutQnLNzIP3m/uv/DaxfqbTqUK4o+ykdjlWE49r5C8mTdn7RU1Aeap+cg1H0Tn4mLY5n6kOU9txfKyOvqhts222Hx7k4lR9mtFDinWGoWRn0ZrU5VVy9yW/7nY42FAhQBB1BFQeIifNc0XvyYm2/sylJiqm6sL3oFUnig/yIh6nPthyfNC1mJXLmuRXFsbNp1mpSgPJ3tmp+ic+6NGvPpn1evUSniWR6cxVmpRbZo42tB3LQUnuIhuMlL4WLuLXU77JvHNS1ORfWkezWqfonLuiFlFdnxIlC2UejG6ztrcyigdabdG8VbV35jwhKfZlb+Ftf1GY5sl1WxilNr0sacoy6g9WFQ8wfCF32ZZ4NF6zoeKZIJ2qyG90fqzFb7Ou8iftdZn+9Sz/AGnP2Rg/h9/kd9rq8zWravI9HKn9X/3Hf4dd9DntlZoXtdlBo0+fmp+9El2Zb5oj7bDyZ5G16U/yXx2I+/B/DLPNHPboeTO6V2pSCtVOI+M2fMViEuz7l4E1l1PxJ6zr0Sj5o1MNqPs4gFdxoYXnj2w+JMtjdB9GiUdbChRQBG4ivhFD0+pY0nyaIS0Lnyrv5PAd6Ob4aeEUyx4S8BK7s3Hs6x0/NchStXZ+6ipZUHBuPNV9h8IWniyXwvZj5HY1kedb39OjFSbk3GjRxCkHcpJHdvhaUXHqjLnVOt6mmvXkSll3rmWcgsqT7K+cOw6xZC+cfEap7Rvq6Pa+vMbbL2hNKyeQpB3p5yftHjDUMuL+JGtR2zXLlYtf1Q1yFqMvCrTiV8DmOI1EMxnGXRmpXfXZ8EkzrrEi4KwAZgAIACAAgAIAMUgAKQAFIAPLjQUKKAI3EVED5nHFSWmiAtO5sq7ngLavabNPDTwiiePXLwEbuzaLOetegn2pcN9vNoh0bvVV3E08YVnjTXTmY13Y9sOcPeX7Cy/LuNKopKkKG8FJ7IWacWZs4zrfvJp/sTtlX1mWqBRDqdy9exQz76xfDJlH6j1Hat9fX3l9f8jhZl+5dzJdWlfnZj6QhqGVB9eRsU9rUT+L3fUZGJhCxVCkqG9KgR3iGE0+hownGa3F79D2tsKFFAEbiKiO710JNb6nA9d+VX60u0f1afsixXWLpJkXXF+Bo/slJf6Vn6AiXtNv6mR7mvyNyLuSg0lmf2afsjjusfWTJd3HyNybHlxow1+yT9kR7yXmzvBHyPX/AItnTkW/2afsjnHLzYcEfI1PWFLK9aXaP6tP2R1WzXRsOCPkRE9s/kHRnLpSd6CUHwMXxzbo/m/cpli1PwFW09kDZqWJhSfzXUhQ+kKHwMNQ7Tl+eP7FMsFflYmWxs+nmKnki4kfCa5/7vreEOV51M+W9P6is8ayPhsWHEUNFAg9IIoe4w4nvoLtNE9YV8puVPubpKPYc56ewE1HYRC1uLVZ1X3La8icOhZNgbV5dyiZlBYVvHPQf5jtEZlvZ1kecOY9XmxfKXIe5KfbeTjacQ4nehQUPCEZQlF6ktDcZKXNM2usJWKLSFDcQCIg0n1CUVJaa2QM9cqUc+AUHeg08NPCKZY9b+ghb2XjT8NenIhH9nCfgPqHxkA+II8opeGvBicuxFv3Z/0OUbO3gapeRUaGigYj7JLwZT/BbE+U1/Um7PsWfay9LSRuUgr88/GLoVWx/MPVYuZD/wDVffmMsmlYSA4pKldJSnCO6pi+O9czSgpJe9zf7HREiYQAEABAAQAEABAAQAEABABikAGuYl0LFFpSobiAY40n1IyhGXKS2QE7cuUcz5MoO9CqeGY8IpljwYhb2XjT8NehEv7OW/gPLHxkpV4ikVexx8xWXYlf5ZP7/wCo8M7P1oNUTRSd6UkeSo4sRrpIjHseUOcbGv8AfUnJKx5pGs6pQ62knxMXRrmvzD1WPfHrbv7E+jri8eR6gOhAAQAEABAAQAYpABmkAEba1hy8yKPMoX1kZ9itYshdOv4WQlXGXVCLa+yJlVTLurbPsrGNPYclDtrD1faU18a3/QUnhRfwsVZzZZPIPM5NwdS6HuIhuPaNL67QvLDsXQ0yNyLVaXiaaW2r2kvIT5K847PLxpLUnv7M5HHui+S/sPditW6mgcVLkfpecf3KGEbHiPon9hyCyF119x4keUwDlcBX04AQnsqSYQlrfu9BqO9e8dFI4dMwAEABSAAgAIACAAgAIACAAgAIACAAgAIACAAgAIACAAgAIACAAgAIACAAgAIACAAgAIACAAgAIACAAgAIACAAgAIACAAgAIAMEwARtsW/Lyoq+6lFdATzjwSMzFldU7HqK2QnZGHxMWFbTWFH3FiZe60Nw17DNfE0vuUe1x8E2eU7UZdJAeYmGfjt/wDcd/h838LT+5z2uPimhpsa8EvNCrDqXKagGih8ZJzEKWUzr+JDELIz6MkgYrJmYAAwAan5hKElS1BKRqVEADiTAk29I42ktsUbR2mSLZwpWp0/o0kjsUaA9kOwwLpLbWvUXllVrkuZyf3nI19DmsPtYMol7A/1RI+1L9LJGydosi8QnlC0o5UdGEV3YtO+K7MK6HPW/QnDJrly3olv7QteliUFS6UY8hVIHWd/T2xT3M+77zw3os7yPHwHu3rfYk0JW+opSpWEEJKs6E9A3AwVUzteoILLIw5yIdO0ezv8/wD21/di72G/9JX7VV5mf7xrO/1H+2v7sHsN/wCkPaavMP7xrO/1A/Zr+7B7Df8ApO+01eZ5XtIs4fl68G1/dgWDf+k57VV5kzYFvMzjZcYJKAopqU4cwAcgeMUW1SqlwyLa7I2LcSUismEABABG25brEogLmF4EqOEZE1NK0AAPQIsqqna9QRCdkYLcjju3e2XnVOpYKjyeGuJOGuKtCBu5vlE7sedOuPxI13Rsb4SeigtCADW88EpUo6JBJ4AVMCAVkbSbOP5enFtf3YbeDf5C/tVXmbpa/wDIOLQ2l8FSyEjmKAqdKkpoIi8O5LbidWRW3pMZgYWLzMAELb96JaTKBMLKS5Up5pVXDSug/OEXU0Tt3wIqsujX8RGp2j2d/qP9tf3Yt9hv/SR9pq8wG0azyQA/Uk0FG19PzYPYb/0h7TV5jZCheJO0S+voSA21QzCxUA5hA9pQ8hDmHi989y6IVyb+7Wl1Ey4F1FWgtU3OFTjYVQYjm4oa1Psjq4dEO5eR3EVXX1FsenvXxz6Fxy0shtIShISkaBIAHcIx22+rNJJLoa5+QbeQUOoStJ1ChX/8jsZSi9xejjimuZR99rvLsuZQ5LLWltdS2oHNJTqgnp6CK6jgY3Ma9ZMOGa5rqZd9TpluPQsrZ7fETzZSugfbAxgZBQOi09W8dB4xmZeN3MuXRjuPf3i59RvEKDJG2/bTcoyp500SNB0qJ0SkbzE6q5WS4YkJ2KC2ykZy1Jy2JpLQNAo81sHmIA1UrfQanujdjXViQ4jLc53y0W9de5stJoGBAW58JxYqonq9kdQjHuyrLXtvl5GjVRCtckMVIXLhQvrcdmcbUpCQh8A4FpAGL81e8Hf0Q3jZc6nzfIXux4zX1EXY80oz7uPFiQ0UnEcxRQTTs0pD/aOlUtdGxTD3xvfUuV1hKhRSQriAfOMVNroaTSfUpLbDJobnUcmlKcTYJCRQE4iK0HCN3s6Tdb35mZmRSmteRNbHLHZeYfW60hw8oEgrSFUAQDlXjFHaNsoziovwLcOuMottFh/2alP9Mz+zT9kZ3f2/qY33UPJCnfu4UsqWcdl2g262kqGDmhQTmQU6aVhrGzLFNKT2mUX40HFtLmbNjKfwA9bq/wCUc7S+d9gw/lj7CI2EAGDABUG1dxc1MllrNMoypxziqmLtAw95jYwEq4cUvzPSM7LbnLS8CF2TWlyU+lJNEvJKDx1T5Rdn18VO/IqxJ8NmvMvkGME1jMAHlSawAL96LuSzss9iZQCEKIUlICgQkkEERfRdOM1plVlUZRfI+dlNqABIIChVJ0rQ0qDx8o9JtPl5dTF5rRe+zS9fpjGBw+7tABX5w0SvwoevjGBmY3dT2ujNbGu446fUcxCYyaZiUQv10JVT2kg+cdTa6M44p9Sots1itMql3WkJRjxpXhFASnCUmm+hV4Rr9m2SknGT3ozc2tLTSH25d3WGpRghpGNTaVKUUgqJUAakkdcIZN052S5+I7VXGMVyGKbfS2hS1GiUJKiepIqYXSbekWt6Wz5lty1VzL7jy/WWqoG4fBSOAoI9PVWq4KCMOc3OXEz6Nu7Zol5ZlkD1EAHjTneNY83bPjm5ebNquPDFRJKKyYQAKu0uzA9Z72XObHKJ4o18Kw1h2cFy+vIoyIcVbRSV1LZMpNNPA80Kosb0qyV4Z9kbmRUra3EyqbHCSkfSyTHmTcKM2t26X5vkEn3NjKnQVn1ieGQ798bnZ9PBXxPqzKy7OKWvBDXsWsYIYcmVDnOnCnqSg9HFVe4Qr2lbuarXgMYUNR4mWTGaOhABiABDu7Z3JW1OkJIStoKBplVSkkiula1MPWz4saHqK1w1dIfBCI0UvtuH4Yz8j/WqNrsz5b9TNzviXoMWxD3o/wDLf8aYX7T+YvT/ACW4PwP1LHjNHTw4kEEHMHIjjrAgZCXQu6JFjkUrKxiKqkU1pl4RdkXu6fFoqpq7uOieiktCADROzKW0KcWaJQkqUepIqY7GLk0kcb0tsQtmcgX2pubfHOnFEfMFQQO0kfNEP5s+CUa4/l/uKY8XJOcvEqJxLkrMEflGHMuLasuw0HfGx7tkOXijO5wn6M+mZCZS62hxPqrSFDgoVEeYlHhk15G4ntbOiOHQgA4LwKpKzB/RL+oYsq+NepCz4X6Fa2XdUTtis4QOWbxqaO+qjVBO407wI0p5Hc5T30etiUae8oXmV7YdrOycwl1FQpBopKsqj4SVDw6jGjbVG2HCxOucq5cSPoyxrUbmWUPNGqVivWN4PWI83ZW65OLNqE1JbR3mIEis9uSPwaXO50jvQfsjS7Mf4kvQSzvgXqWFZaMLLQ3ISO5IjPn8T9RuHRC7tOneSs57euiB845+EMYUOK5FOTLhrZRl32cc1LoOinWweBWKxvWvUG/ozJr+NL6n08I8sjeMx0AgA5rSZxtOIOikKT3pIiUHqSZGS3Fo+WU6CPVGCz6Yu5OYpJhxX+Skk8E5+UeYujqxr6m7W9wTPm2amC4tbivWWoqPFRqfOPTRiklFGFJ7b2fR1y5bk5GWSP8AKSe1QqfOPNZEuK2T+pt0rUEibiktCAAgAxABmACl9t/vtn5H+tUbXZny5epm53xL0JXY5arDUs8l15tsl6oC1hJIwJzFT1RT2jXKVi4VvkTwpxUHt+I/KvJKDWZY/ap+2EO4s/S/2G+9h5oRr5XvafmJKXlXsXu6C4tBIHrABOLRVaknoyEPY+LKEJzsj4PQrdepSjGL8SzRGYPGYACABE2t2oUSqZdvNyZVgSBqQCMXeSkfOh7Ar3ZxvohTLnqPCvEbLEs4S8u0ynRtATxIGZ7TUwpZNzk5eYzCPDFIpba5ZvJT5WBzXkhfaOaryHfG12fZxU68uRl5cOGzfmWFsjtTlpFKCecyooPDVHgfCM/Pr4Ld+Y5iT4q9eQ7QkNBABE3sVSSmT+iX9UxbR8yPqV2/AyJ2YJpZrHBX1jF2d8+RDG+UhN2uXTwn0xlPNV/jAdB6F8Doezrhzs/J2u6l9hXMp58a+5C7Mr2eiPck6qjDpANdEK0CuoHQ9h6IvzsZWw4o9UVYt/BLT6F71jBNYrrbgn8Da+WHi2uNLsz5j9P8Ced8C9SwpcUSkdQ8ozn1G0JO2FBNnkjocST4w72e/wAb7Cub8sp67DgTOSxOgeb+uI2bluuS+jMyr416n00I8ujeMx0AgA1zBolR6j5R1dUcfQ+VBoI9X1MA+i7DaIsptPT6N5tmkebtf47f1NqC1Ul9D50GkekMTxPpy7a8UrLkaFpH1BHl7l+JL1N6t+4vQk4rJhAAQAEABABS+2/32z8j/WqNrsz5cvUzc74l6G3ZbdKVnJd1yYbK1JdwjnrTlgSdEqHSTEc7JsqmlB65Bi0wsi3Ic17M7NI/wCOsPOffhP2+/wA/6IZ9kq8hGt+6CZC0JEtqJadeRTFqkpcTUE9ORy4GHqsl3UzT6pP+wrbQq7ItdNoumMU0wgAwqACmry3nZNsJcexKZleakIAJxDXIkfC+qI2aMeXs3DHrIzbbo9/uXRDQNrMl7D/7NP34W/ht30LvbaxK2k3rlp9DPJJcDjSlZrSAClYFdFHOqU+MOYWNZS3xa0LZN0LEuE27GbU5ObWyTk8jL4zdSPAqjnaNe61LyO4U9TcS7RGIahmACDvwulnzR/RK8RF+Mt2x9Sq56rfocWzI/wDxsvwP1jE8358iON8tDJNS6XEqQsBSVAhSToQdQYWTae0XNb6nztfa7SpGYLeZbVm0o9I3HrGh7N8eixb++hvx8TGvq7uWv2LJ2U3t5dv0V4+6tjmE/DSOj4yfKkZmdjcEuOPR9fUdxL+JcL6oztuP4E18uP4a472Z81+n/aDO+Bev+Swm9BwjOHSEvrZ/LyMw2BVRQSninMeUXY8+C1SKro8UGj5wacKSFDUEEdhqI9LJb5GIuTPqSz5oOtIcTotIUPnCseVlFxbTN6L2tnRHCQQARV6ZvkpOYc9ltVOJSQPExbTHisivqV2y4YNnzZJyqnVobQKqWoJTxUaCPSykopt+BiRW3pH1FLy4QhKB6qUhI4AUjyze3s3ktLR8x2xIGXfdZP5Nak9gPNPaKHtj1FU1ZFSRhTjwyaZeuy60g9Z7Qrm1VtXzTl4ERgZtfBc/qa2LNSrX0G2FRgIACAAgAIAKW23H8LZ+R/rVG12Z8uXqZmb8S9Bi2Ie9H/lv+NMLdp/MXoXYPwP1LHjOHSMtmw2pksl0GrLgcRQ05ydK7xFldsob14rRCcFLW/A3WrarUujG8sISSE1O86DKIwrnN6itnZTUVtnbESRF3ntUSsq68dUJOHrUckjvIi2mvvLFEhZPgi5CjsgscJlVvuCq31k1UKmiagd5Kj2w32hZuzgXRC2JXqHE/EfPRkewn6I+yENvzG9IjrxWMh+WeaCU1WghOQ1pzfGkWU2OE1IhZBSi0fOlkz6pd9t5IOJtQVTQmhzHaKjtj0lkFOLj5oxYS4JJ+R9OyzoWlK0mqVAEHeCKiPLtNPTN1Pa2bY4dFraK5SzZnrRTvIhjE+fEpyH+Gzn2WKrZrPzvrmJ53z5EcV/hIbYUGBfvndxM9LqbNAsc5tXsqp5HQxfj3umfF4eJTdUrI6/Y+fmXXpR8EVbeaV06gjUHq6OBj0LUbYeaZkLihL6osTaDb6J2ymHkZHlwFp9lQbXUcOkdUZ2HS6shxfl/2hvJtVlUWvP/ACW23oOEZBpGTAB8/wC0a65k5gqSn3B0ktkDJJ1Ujqp0dXCPQYWQrYafVdTIyae7ltdGPeyK8gdY9FWfdGvUqfWR1dadOFIQ7QocZ8a6P+41iXcUeF+BYoMZw6BgArbbHb4QymVQee4cS6HRKTkD8Y+AMaXZ1O594+iEsy1KPAvEhtkN2FLc9McTRCMmq/CUciodQHieqLu0b0l3UeviVYdPPjf2LiEY5pFT7YLsKxCcaTUUwvADSnqr4dB7I1ezsha7qX2M/Mp/OvuLWza9QknyHCeRdoF9OEj1VU3Z0PVwhrNx+9juPVFGNd3ctPoy+mHQpIUkgg5gg1B4GMDp1Nf6myADytQAJJoB0wAJtl3rXN2gWpaipVpJ5VynrKJ5uE9lBvzMOWY6qp4p/E+iFoXOdmo9EOYhMZKT21KrOtjc0PrKjb7NX4b9TLzfjXoMuw8/gr4/Tf8AGmFu0/mR9C/B+B+pZEZo6EAFUbR7WExPykmg1Sh1BcpnzlKSKfNTi+lGrh18FU7X11yM/Jkp2RgWsYyjQKp20WyTyMm2aknG4B3Np7TU9gjV7Nq62MQzLOkEWVY8kGGGmho2gJ7hn4xm2Tc5OT8R2EeGKR2xAkYMAHzrtBs3kJ99IFEqVjTwcz86x6PDs7ypMxciHBY0Wrsntjl5FKCeewcB4aoPdl2RkZ1XBbvzNHFs4q/QdRCYyJ+1Z3DZr35xQnvUIawVu5C2U9Vs07IHq2cgeytY/er/ADifaC/HZzD+UO8JDQQAVdtcupjT6YynnJHuwHSBoviOnq4Rp9n5On3cvsI5dO1xx+5UvLKCSmpwkgkdBKQQDx5x7zGxpb2Zu30PqlvQR5Q9Aj1ABx2pZrcw2pp5AWhWoPgQegjeIlCcoPii+ZGUFJaZVlr7L5lhwOyDtcJqkFWBxO7CrQ9tI1a+0ITjw2oQniSi9wZLSN6rVaGGYkFOkfDRzSeNKjuiiWPjS5wnosV1y5Sibpm81qujDL2eWifhuEGnfQRxUY8Xuc9knZa+UY6OKxNmK3HC/aLvKKUalCVE1+OvLuT3xbbnqK4aVr6kIYjb4rGWXLspQkJSkJSkUCUigAGgAEZjbb2x1LXJG2OHTy4gKBBAIIoQRUGuoIgArC9GygLJXJqSgn8kuuD5qhUjgQRwjTo7RceVi+4hbhb5wIGzZG2pA4WkOFFfUFHW+wVy7KQxOeJdzb5/sVRhfX0Jxq9dsqyEkK7+TIH1oXePiL85d31/6T1/Zu1p80nHgwydW0EVPzU5H5xPCDv8annXHb+od1db8b0h/sGxGZRoNMpwp6T0qO9R6TCFtsrJcUmN11xgtI4b0Pz6SgSTTSwQcZcVShqMNBUV6YnTGlp942Rsdn5EVxb1yLVnHi88lnEQBQOAAAaADONOrKx6o8MdiVmPdY9s7Lt3YtiRCgwGMKyCpKlhQqMq6AiIX34t2uLZKqq+vponMdvexKd//cL6wv8A6Ld5P0OK0Ja8Dgw4mUA68mpKT3mpHZE4PCi98/uRksl8uRD3U2fzrU6y6+hOBK8SlcolR0OetTnSLsjMqlU4wKqsaxTTkP8Aeh60QpIkmmlJKecpxQBBr0AnPKM+hUvfetjlrt/IVpN7PLUddLzmAuFWIqLwrUadFBSgjUjm48VwroIvGtk+J9R6sd62ErbTMNMKbxALWlYxAdJpXMxn2RxdNxb2Nwd+/e0OohMZI23nJhLJMqhK3aiiVqwppXPOu6J1qDl7/QhPi17vUq68dzrVnXQ682wCE4QEuACgNeupzjWoycemPDFsQtouse5aPd27oWtIrK2AzzhRSS4ClQGlRQaZ98cuyca5alsK6Lq3uOh+kH5/0Z1TrLQmQfckJXzFCgpU1yzr3RnShTxpRb4fEcTt4XtcxNvNYVsTyQh1DCEJOIIS5SppQFRzrTOHqLcWl7i2LW132LT0aLuXbtmRCgwGcKjUoUsKFR09FDTKJXX4t2uLZGuq+v4dD/dh6dUlfprbbagRg5NVa5HETmeqM65VJru236jtbm/jJwRSWGHUAgggEEUIOYNdQRBz8AKQvDs0mRMrTKt4mTzkEqACQfgkk9HlSNuntCvgTm+Zl2Yk+J8PQu9sZCMQ1DNYACsAGKxwAgAKR0DMAGYAMVgAKwABgAxHACAAgAzWOgFY4AVjoADABmADFYACscAKwAFY6AQAFYACsABWAArAAVgAKwAYrABmsABWAArABiOAZEdAgL5uTgZBkQC7jFagHm0NdeukXY6rcvxOhVbxqPudStJy91rtvpl1lIdVhonAnPH6uekakcbFlDjXQRlfcpcL6jZZ1o2k3KTrk4AlbbYUyaJ1AViqAc/gwnOGPKyEa/HqMKVqjJz+xAWBbdtTjSnWFNKSlRSahINQAcgeMMW04lUuGeyquy+xbjonNnl9npp5yWmUpDiASCkYfVNFJUnePtijLxY1wU4PkWY+RKcnGXU6NqN6HpNDCWCA44pWqcWSABSnWVDujmDjxtcnPoiWVc60uHqGy69Ds4h8PqBcbUkiicPNWDTLilXeIM7HjU48HRhi3OxPiNO02+DsqW2JagdcFSqlSATRISOkk113DfHcLFjbuU+iOZN7h7serF2fvDatmuNKm1pdbXU4eafVpiGIJFFZjqhiFONkRarWmih23VNcb6jbtIvG7LSjT0uoArcAqQDzVIUoZdghXDojZY4z8EMZNrhBSicF5b7Ll7OllhQ9JfQCDQUAABWojtAHHqidOIrLpL8qOWZDjWn4skG56casp2YfWOX5MuJGAAIrTCCOk01ipwqlkKEehLinGpyl1PFwLwPzUi888oFaFLCSEgDmoBGXEx3LphXaox6HKLZTrbZB7Nr9vzMyWZlSVY01bISE5pzI7RXuhjMw4QhxQK8fJlOfDIkXrzzAtpMpiHIk5pwiv+GVa8YqWPD2bvPEk7pd+oeBjaRfJ6WcblpUDlVgEqIqRiNEJSDlUmuZ6oMPFjYnOfRBk3uLUY9SCtW2LZs7k3ZhxDqFGlKJIrSuFRCQQaVzz0hiFWLftQWmimU76ucmWtZc8l9pt1PquJCgD0YhWhjKnFwk4vwNCMuJbI2+loLl5N51o0WhNUkivSOiLMeCnYosjdJxg2hc2XXucnA82+QXEEKSQmlUqyOXUR+8IZzsWNWnDoyjGvdm0+p4uReeYmLQmmHVAtt8phASAea7hGfCO5OPCumMo9X/AIO1WylZKL8CFtu9lom0XpWVKVYVEITgTWgSCczFteNR3KsmUzus71wiTt1Zq11P0m0UawqzwpGdObod8U3xxVH3HzLa5XN+8hZti8ttSqErmMKEqOEHAg50JpkeowzXRi2PUSmy6+C2ybujaVrvOsLeA9GXmVBKRkUmh1rrSKL4YsYtR6osqndJrfRnrZ1eqZmJt+XmlJJQk0okJzQuiv8A3qgy8auFanA7j3TnJxka3L6vC2RK4hyHKBumEVqU+18akdWJH2bvPHRx3y77g8DbtIvVMy8ywxLKALic6pCs1rwpjmFjV2QlOfgdyLpRkoxOzaZfBckhttmnKuAnERUJSmgrTpJNacDEMLGjc25dEdyb3Wkl1Fi1LUtqQS2++6laFEApISQCRWi6JBFeow1CvFvbhBaZRKd9S4pPkPVq3hKrLVOMc1RaC01zoaioO+mYhCuhd+q5eY5KzdXGvIS7Ftm2plnl2S0pFSKUSFEp1yMO2VYlcuGWxWueROPFHRP7Nr6OTpcafSkOIAUFJFKitCCOgg074XzcWNKUo9GW42Q7Np9TnuveqYetSYl3Fp5Fsu0GECmBVBVXCJXY0I0RnHq9HKrpStcX0Rz2Leuan7QW3LrCZVBqo4ASUpNK13qIy6olZj1U0pzXvM5C6dljUeiLMMZo6VBfD8fy3FnzjXxv5OX3M2/+YRYl9feE18kryjOx/mx9R274JFU3GvmuSlloTKreBWVYwSEiqUihog7t8a2ViK2zickjPx7nXDSjslNkLAem5iaUtPKZ+5jX3VVSqns9AirtCXDXGCXLz9CzDXFNzbNt8lek23KMahsoqNfhcorwAiON+Hiyn5hf718Ymq4Z9Gtmal9AsrAGmisaPA+Mdy/xMaM/IKPdvlE07RRW2ZYHSrP8SJYf8tL7/wBjmR86P2LRtixGJoJD7SXAmpTWuVcjSnCMmFs6/heh+dcZ9UJW2doJkWEpFAl5IA3ANrAEP9mv8STfl/gVzlqtL6/5EO7E6iZn5QTWaEBLaE/BqkcwGvQVaw/fB11S7vr/ALsVrmp2R4+hcd/PxfNfJn+UY2L86PqaOR8qXoKmyj8VzHxnP4SYbz/5iP8AviL4nymV5YLC2mPTm/Xln26joKVpP8xT50aVrUp90/FMUrWl3i8GOCXw5eFpac0rCVJPUpkkQlrWG0X73kpmu9wrb7APtM+BrHcf+Ul9zt3z19hgvrfCRS4qVmpd13AQrIJw1pUEc8HphbGxbnHvK5JFt99afBJDfdp1tcsyplBQ0UAoQdQOgHM+cKWqSsak9sZracU10I3aR+Lpn4v9QizE+dEhkfKZVt0F+hOSE3U8nMFbTm4UXhz7Ck/NMa2Qu+U6/FaaEKfw3Gfg+pO7NBS1p8dbv8eF83+Xh9v7F2P86f8AviQtqWm5LW2+600XVpWaIAJrVAroKxfCtWYsYt6KZycb20tj/c29czNvKbelSykIKgopWKmoFOcAOnwjOyMauqKcZbHKbpzenHRH7bvebPyw+ouLezPmP0/wV53wL1/yNNyfeEr8knyhTJ+bL1GKflr0K+s9Po14lJ0DpVT9YjF5gxozfeYe/L/oTiuDJf1EyYdWVqtAHL0vLjUuih4CndDqS13P/wA/+Cz3vvPqOtsj0m8DKRmlGA7/AFE4695EJVvu8Nvz2NT9/IRz7VOdaksk6UbHe6ax3A5US+5HK+bEcNria2a51LQf3x9sJ4Hz19xnK+WyCs5dbtudSFjuchia/wCavVFVb/4xBXQvw5JSfJplVuAKUrlKkIFc86JOnGL8jEjbZty19Cmi9wr0okvsWkwpcxMFxJWeaUD1hiUVFSuokZU3GKe0paUYJcvMswornLYk21aK2Z2ewGhcW62T0gKXnTyh6utTqhvw0Kzm4zlotHY80yJHE3/iKWeWJ1qPVHAAinE74yu0XJ2+99h/D4e75fcezCI2VBfD8fy3FnzjXxv5OX3M27+YRYd9T+ATXySvKM3Hf4sfUdu+CQs7FPeTnyx+oiG+0/mr0F8H5b9SAuAA3bcygZCrwAGQyXUAD/3SGMvnixfoVY/K9r1Iqz7J/wDLWnNHlC2mqlBYGLJKghFMxqItnZ7NRHlshCvvrXzPM7Zn/irUl/dCtIKFYyMOSyUryqdBWCNntNEuRyUO4tXMltrSCzaMs+QcJCTl0lldVAddCO+Kuz3x0yh4luX7tkZHVtJvuFBhMjMKxVUpZbJGoASk5ak1yiGHiNcTtj+53Jv3pQZ17WUKTZsqHCSsLQFE6k8iqtTxrEez2nfJry/7R3MT7qO/95MgL13bSmzJKaZThKEAOEanlMwqu8K+t1Rfj5G7p1z8ehXdVqqM4+A4zNticsR534XJFK+pSaBXfr2wlGruspR+vIYlPjob+hH7J/xZMfHc/hJi3P8A5iP++JDE+UyK2S2emZk59hWi8AruJSqh7CKxdn2OuyE14EMWKlCURfuBjFqS6XK4kFSCDqMCVCnZF+Xw+ztoox998kyd2mEy9qy8yRzaNry6eSXzx3U74owvxMeUF9f6l2T7lsZHvarb8m+y2mXLbjil4lLSnMBKSKKVStakZdUcwKbISbnyR3LshKKUepYdxfeEr8kmM7Je7Zeo5R8uPoc+0j8XTPxR9YRPE+dE5kfLYlWTZPpV38IFVtqccRxQs1pxFR2w7O3u8zfg9IVhXx4+ji2MOlc6+pRqVNEk7yVpqTE+0lquK+pHC+N7NTlqNy1vPPPEpQlaqkAnVAAyESVcrMSMY9TjsjDIcmWTYt95OadDLK1KWQSAUKGmuZEZtmJbXHikuQ5XkQm9RYu7bvebPyw/hrhjsz5j9CnO+Beo03J94SvySfKFMn5svUYo+WvQrra6FMT0vMIyUpvI9bZIPgsRpdn+/VKD8xPM92akjmYsj/68pVM+V5X6Kgj6oiTt/wCal9NHOD/jb+5t2TYn7QcfXmUNAV7EoHgkxHP1ClQXmcxPfscn5G7bMypualX6VGGna0vFSvWDHOznxVygSzOUos7dp17ZV+RDbLqVqcUkkDVITnzt2dBEMLGshbxSWkiWTdCUNRZ1mULV3VJUKKLWIg6jGqo84hxqeYn9Sajw4/2O7Y+K2cPlF+cQ7Q+d9iWH8oVtkZwWhNIGQwrAHxXcu4Q12hzpi/8AeZRicrGjVdez23ram0upCkhT5odM1U8iY7kWOGLFxfkRqipXtP6nq4b6rOtN2TcPNcOAE6EipaV2gkdsGWlfQrV4f6wobqscGXKYxjTIqZu/LOPJfW0lTqaUWa1GD1enoiSvnFcCfIg6ot8T6ndNyyHUKbcSFIUKKSdCDviKk4vaJSSa0znsiyWZZJQw2G0k4iBpUilfARKdsrHuT2zka4w5ROZu7cql4vpZSHSSSsVrVWvT01ibvsceDfIj3UE+LXM92Pd+WlSosMpbKgASmuYTp09ccndOzlJ7OxqjD4UYti7stNKCn2UuFIwgmtQCa01grvsr5RekclVGfNo3WpZLMwjk3m0rRkQD0HeDqDEIWzrluLJSrjJaaIuzLjSUusONsjGDUFSiqh3ipyMX2Zl046bKoY9cXyRK2rZLMykIfbDiQcQCt9CK9xMVQslW9weiyUIz5SMrsxos8gUAtYcODooOiOOySlx75nHFa4dcjllLuSrbTjSGUpbc9dArRXRnnEpX2SkpN80dVMEuFLkzfZ9jsMNqbZbShCqlSRoaih8I5K2djUpPmEYRgtJGLIsRiVCgw0lsLpiw1zw6eZgsunZrjewhXGHwo1Iu5Kh70gMpD1SrHnWpFCdYPabHDg3yOdzBPi1zNtsWKxNIwPthaRmK6g70nUQQtlU9wYShGfKRGyFyJJlK0pYBCxhViJUSN1Schwi2eXdJpt9CMaK4p6ROyUqhpCW20hKEiiUjQAdAihycnt9SyKS5I82jJIeQpt1IUhQopJ0MdjNxknHqEoqXJmuzrOal2+TZQEIBrhGnOOcclZKxtyfMIwUFpHNZV3JWWWVsMpbURQlNdK1pr1ROd9li1J7IxqhDnFHPN3RknXFOOS6FLUaqUa1J7+qJQyrYpRUuRx0Vvm0e7OutKMOBxlhCFgUChWuevTEbcm2S1J7OxpgntI67VshmZSEPthxKTUA6A0pXxjkLZ1tuD0EoRsWpI6ZOVQ0hLbaQlCRRIHQB0CIuTk9smoqPJHHbFhy81h5dpLmCuHF0YqVpxoO6JV3Tr3wvRGVUZ/Ej0myGQx6OG08jTDyfRQ50jneS4uPfMFCOuDXI8WRYMvLFRYaS2V0xYa54a0r3mOzvss+N70EKow+FHRaNnNTCC28hK0HoUN2hG4xGFkoPii9MlKCktMgpXZ/INLC0sAkGoxKKh3E0i+eddL3WylYtS5pE/PSaHm1NuJCkKFFJOh4xRCbi1JdS1pS5M8WXZjUujk2UBCKk4RpU6mOzslY9ye2EYKC0jkk7tyrTpebZSl0kkrFanGaqrn0xKWRZKPDJ8iKqhF8SXM9ylgy7Tyn22kpdXXEsVqcRqqufTBK6co8LfI7GqCbklzPM/dyVecDrrKVOClFmtebmnMHogjfZCPDF8jjqhJ7a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a typeface="MS PGothic" pitchFamily="34" charset="-128"/>
            </a:endParaRPr>
          </a:p>
        </p:txBody>
      </p:sp>
      <p:sp>
        <p:nvSpPr>
          <p:cNvPr id="5" name="AutoShape 13" descr="data:image/jpeg;base64,/9j/4AAQSkZJRgABAQAAAQABAAD/2wCEAAkGBhQSEBUUExQVFRUWFRcYGRYWGBcWFxcWGBQVGBUXGBoXGyYeGBwjGRUUHy8gIycpLSwuFx4xNTAqNSYrLCkBCQoKDgwOGg8PGiwkHyQsLCopKSwpLCwsLCwpKSwpLCwpLCwsLCwpLCksKSwsKSwsKSksLCwsLCwsKSwsLCwpLP/AABEIAKwBJQMBIgACEQEDEQH/xAAcAAABBQEBAQAAAAAAAAAAAAAFAAEDBAYCBwj/xABCEAABAwIEAwYDBQUGBgMAAAABAgMRACEEBRIxBkFREyJhcYGRMqGxB0LB0fAUI1KS8RVicoKi4RYzQ3OywiRj4v/EABoBAAIDAQEAAAAAAAAAAAAAAAIFAQMEAAb/xAAsEQACAgEEAQQCAgICAwAAAAAAAQIDEQQSITFBBRMiUTKRYXEU8KHRI0KB/9oADAMBAAIRAxEAPwD0Ltq6D1VO1pFyr9gOS72tOHKqByuu0odpOS4l2u0O1gFfaIpO+GIvElRH1RXTf2jqO2HUfJZP0RUuhkb0ehoeqcP159/xq7+3fs+lvR2oRPe1QY8Yn0rZJeqmdTj2EpBMPVIlVDQ9XYerO6wkwjNNVMYihWf8YM4QDXKlKEhCY1HxPIDxoVVJvCO3JGhpq87Z+1gqUAMMSCQLOSZOw+CJrQcZcTrwbLa0ISoqXpIXNu6T907yIo3p7E0sdk70aWaeaD8L5wrFYVDy0pSpRVITMWWUiJ8qLTVEouLwwlysnU0prPcZcRLwbCXEJSslwJhUxBSozb/D86m4UztWKwqXlpSklSxCZjuqIG/lU+3LZv8ABGVnAbFNXOqlqqtoLJ1SoBxhxGrBsJcQlKyXAmFEgQQozbyqXhTPVYvCh5aUoJUoQkkjumBvVntS2b/BG5ZwGqVcuOAAkkAASSbAAXJPSsNmX2rtIWUtNKdAMayoIB/wiCY8TFdCqU/xRzkl2bvVS1VnOGeNmcYdIBbcAnQqDI5lKhZXlY1oZoZRlB4lwSmpLgkC6ftKjmm1V3uyOwiQuUtdR6qWqu92X2dtJtdLXUU02qi/yGRsJe0rnVXM0qrldKRKjg6mlNNSqtyYR1qpqaaejVkgdpj4pwKj104VT8ykld1EFV3rocHGf4+P/wAQf9xP0VS+z5UYVX/dV/4pqbi7Arew4Q2nUrWDEgWAVO58aXB+AcZw5S4nSrWTEg2ITG3kaJ/gR5MnmSVnMlBs6Vl+Eq6E7GrCswxOExgQp9bkKTqkqKVJVG4UTFj8quryB85h2vZns+2CtUp+GReJmlxDkD7mN7RDZKJbvKeQTO5qzKfD+iMD8WcUOftBZQ4pptBAUpNlEmCoyLwAdhvFcZLxGprGpbQ+t9hakp/eTMqtInYhUe9WuKeFnFvduxCiSCpNpkRChNjtcVaylzGqdR2mHaQgHvHSlKjaJFyZBvYUHx2k85NgHa8qz5fa5ksObF4IPgjUEgex+deog1leK+DTiFdqyQHIAUlVgqBAM8jFU0tRlyFLk0WNzvD4NCEr7iTISlKSR3YnYeIrNfaFmaH8Ew42ZSp0wSCNkqBsb7igePynMXkobdaWsNzpPcm4Auqb2A3otmfDmIOXYdkN6nELUVJBSYB1858RUxrjGSk2RltNCY4pXhMpYDUBxxToCiJ0gLUVKjmbgCocQ5jGsE3jf2x0qWsSgmUhJKgmxsbjaIvVtXCDjuXNNkaHmlLICiIOpRlJI2kQQfCqD2AxzmFRhDhyAhU6ypMEAnSN4tO9SlDPGO+TuSxxLxCcXlTS1ABYf0qjYqDa7jpIIMcqH4FrFJy0vN4hTbbazDaCUyCsBSiUxfUrYzRXNeE3EZe2w0ntFh3WvTG5SoGJIsLD+tD0ZfjkYI4bsCULVMggqSNQJSRPMgGaKO1RwsdkPOTQcKcUuv4N7tHUpcaFnlREFJ0qVyMEEE+VZXH56+mFoxzzqpGopC0tJJ5AmAfLSKMNcGOpy9xsR2zikLKZtCNkTtO5nrQtWR45WEDPYwhLhVEgOKJm5E7CohGtNtY7JeS9n+dLxOUtLc+Pt9KjtJSlYmOUiK0f2cuRgEj/AOxz/wAqzLmQYg5alnsldoMQVae7OkpN94i9afgrBrZwiUOJKVa1mD0JttVVqiq3FfZ0c5yT/aBi1Jy9zT94oSf8JUJ94igv2UsI0PrIBVqSmSJITpmPIkn2rVZngkvsraX8KxHiOYI8QQK8+wmU5hgHFhhGtKrSkBaTE6TpJkG/9aCtJ1OvOGE38slPGnsM3PY204lOkDlKhKR4d4ijvFHF+JdxhwuFV2YC+zBFlLXMGVH4Ug9Ok03CnBrxxH7TihBCisJJBUpZJOpUbAG8eW1ccScI4hvFnE4Ua5X2gAjUhcybH4kz9Yq1utzSfaWP4yRzgO4JrFYBl97FYjt0ob7iJJ75MXKhIuQN+ZrHt8UvPJecdxy2XEiWmkghKzclNhAFgLzvetlli8VjWXmcYwGULRCVAaTqm/dUoneCPKsvl2TY3AuLSMIjEJVzKA4m2ykndO+1U1qPy3Y3cfQUvGDQ8P8AFDuIy55ZdQ2813e1WAE7ApUrkCRI87xWRzDiTENkKax7rxmFHQpLYO8DXZX8orR5tk2LxGXwcOhp0Pa+yaCU60QQLJPxCeZvE0CxWR49zBstfsxCG1KIAgOKKpJWpJPiRNt6OqNabfHL64Bk2wvxJxY+cvwj7ay0twqC9FpKQQd+UifWhWNzHMRg2sUrFKCFK0gJMK3VBVAhV0nmau5rw7iV5bhGksrLja3dSYEgEkgm+xmruZZA+rJmGUtLLqVgqRbUBqd3v/eHvURdcEsY/L+OuSWpPP8ARpOCM3XicGhxwysFSCdp0ne3OIo/Wa4Ay5xjBBDqChXaLOlW8GINaSaV3RXuS29ZL4v4rI9KajK64K6DYTknmnqqF0qnYRuMwGulOGRUlpp0xT9mU5DArotipNYqtmWI0suKTulCyPMJJFQcAs44yaZUUJBcULGCAkHpPM+QrrJ+NGnlBCkltRsJIKSek8j5is5wIwleKJWJ0oUoTe8pE+cKNdceMJRigUgAqQFGLXkifOAKtcFnaRk0XE3E6sK4lKUJVqTquSOcRatBhHdbaVRGpKVR0kA151xg8V/sylbqw6SfMm9TZjicZh2mXS+YWkQlNgmEgpBGyu7+PnQ+2mlg7J6KBTgRWKzbil39iZcb7inCpK1DkU2IHSSDVjhHGrUlTrmKLiQglTR+JBF5JNyImCOtVuDSyTk2ANODXmyOKHcQ8rViThm4JTAtIjSkxckzc1cyjih5zC4kKXLjbepDltUTF7R0vFQ6mTuN+DXQVXl+XZxj8QFIaW4s2JIKQUgTabRJI9qt5xnGLwuIbS48pSYQsiEgKFu0BgXuCPUVDpecHbj0bVWYwfGnaY04fs4TqUgKnvakzciNrH3FUnM6eezINMuFLSY1RBBCRqWbg9dNDMqzNw5rBVYuuJPdTJSNUCQmYsPaujVhPP0duPR9VNqrzdWf4xWNU028buqSkK06QJVvbYCusDn+KZxoZddLg7QIUDcd6LpMCDeaj2GTuPRiabVWA4g4lfXi+wYWWwFhEiJUsmCSTyBPyqpnOdY3Dvdkp8kgJhSQkBQOxuJncelcqGztx6XNUM4zxvCt63JvYJHxKPgPxNW21WHkKzvG+RLxDSVN3U2SdP8AEDEgeIgGOdVxinLEiWx8r+0Bt51LQacBUYF0qv4gX69dq1YrzvgrikIKcO8ABMNrgApJ+6rwMxPvUrvEeJZzINOukt9qBBCQChfwGwvGofy0c6fliKwBGXB6GmpUmsNlOfP4jMXEoWf2dsqlMJIIT3QAYmVKv70Cw/FeKxGJKf2kYeSdIIAQFT3UG3PaTzFU/wCPJ+Qt2D07H5wzh0hTziWwTAmbneBG9SYLMEPNhxs6kKuDcTBI5idwa87+0nDuhLJW6FpgJ0wB+8Ce+uw+9a3KiPBxeZwofceCsOlpxQaCQCmFEzqi+yv5qF0R9tSyTveTc66fXXlbXF+IxC3VHFJwoSkqQiBCjeESRJMcz1FqIYPjV5zLn16gl5oo74AulagJiIB+IVz0skdvPRgqu9VeSYXiDMXcM66l4aGiCowgLuNk93bn613gOI8xxDDpbdSAwkqWuEhxQuYB0kGAk9KF6N/aJVp6xrpi5WJ+zviV7FB1Dx1KQEkKgAkKJBBjeIma2Km6onV7ctsg1LcsoZTlca65UioyDU4RGSalUQFKiwgcgEKpA1zXVNMgDzTKEgjkbHyO9IGmmoycYd7IcRhH+0w4K03ggSYP3VJ/LoKdrIcTi39eIBQm0kjSdI+6lO/9a3BUB0oXi+KcO3YuAnonvH5Wo1NvpAPC7YG4zyh1xxvsm1KSluO6JAuYHtVTNMPi30MsqYI7MDvbhVgASdk239avvfaC2PhbWfMgfnVdX2iHkyP5/wD81YoTx0Vu2vPYRxOFcw+GbZSwMQmD2o6k3tF9ybxyodwpw8725cWhTbelSSFWKgoEaY3IvueldtfaL/Ez7L/2ojhuP2D8SXEemof6T+FA42RXQStg/ID/ALCfwb5KWBiEXAlOsEcpG6VDyoy2085hsSDhEslTcICEgKV1SRuetHcDnLL3/LcSo9JhXsb1fmqZWNdosSz0ZTgLLnWS92jakTojUImNcx71a44ydT7KVISVLQrYCSUqsR76T6GtCDVLMM/YY/5ryEHoVDV/KL0HuPduCxxgEcD5KplC3HUlLizEK3CU9fM39BQjLMoeTmXaFpYR2rh1EHTB1wZ6Xoo79pGDBgKWv/Cg/wDtFT4XjjDrMd9PipMD3BqyMpybwuwJOMfyYDwGUPDM+0LSwjtlnUR3YOqDPqKWYZQ8cy7QNLKO2QdQSdMDTJnpatw1iUqAINjsetTVErZJ8r+CUk1wzA5/kjzWM7dpBWkrDg0gqhUglJAki838aFcT4hxzE6nG+zUpKIQTJCbxPiTJ9a2mc5Zi1Olxh8IBAGgyBbnsR9KoZbwWvtw9iXAsghUAklRG2okCw6AcqONixlkbTYN7DyoLxFmWJaUgsM9qm+uxUeUCE3HWfGjNOVACSY8TYfOsilzl8luDzrC5LiMXi+2W0WklYUolJSLRYTcmw+dEftKwYBadBhRlBHOw1JPoT860uI4lw6N3kz0T3j/pmsGhYfeSvF4grSk7JSskifhHdASD13rTBylJSawkUtxXk2HA2WFjCayJW53yOZEHQL+F/wDNWSzzCPYlwRgltumQspCtK+QJkQPEzW4w3FeFMAOpT4KBSPmIFGGH0qEpIUOoII+VZ/dlCTk0WYTXZjeKOH31YDDoALi2fjCbmCmLczEAV1wm665hzg3cO4hvs3E9qQpI7xMCFAX7x58hW0Cqcmqvf+O1r+QlHk8rYyl7BvKDmEGJSRAlJUk3spJAMHlBo27hnHMvxAGCDC1KRpS2m60haTdPxSL8hW31VWfzNtHxLSD03PsL1M9V5aChS5cR5MZw/lTycsxiFNOBavhSUkKV3Uiw3NPwflbqMJjUracSpTcJBSoFR0ODuiL71pl8VNDbUfJMfU1x/wAYN/wL/wBP51nn6hF5WVy8mqPp93D2sCfZjljrTjxcbW3KEAa0lMnUZAmt+TWeRxc1zSsegP41aZ4hZV/1I/xAp+tVWamF0t2Tv8O6tcxYTUaiNcpdBEggjwM/SmJo4szuLXZ0DTVxJpUWQASWqXZ10pR6fOnCjW7cwcEems/nvFrbB0p/eODkDZPmevgKpcXcXFJLLJvstY5dUp8eprCmt1On3fKRiu1G34xCOZZ68+e+sx/CLJHoN/WqFc09bkklhGBtt5Y9KkBXQTNccsjUga6LR6H2rkV2ScM1fAGV63y6RZsW/wAapj2Go+1azPuJGcImXFSojuoTdR/IeJrPYjOk5bgUITBxDg1R/CVfeV4AQAOZTXm2LxanVqccUVKUbqNyf10pNdNzsbG9ENsEH8749xL8hKuyR/CgwSPFW5+QrNld65inSL3qtF3SLWFbi8USw7tvH2jzpssw6VbrA8SLAdZ/CpA4ltZ+FYIvF7HoTsaZ0x2JMWWy9xuLDOUcRrZOgEETGg3QZMR4eYvNabBZ6uD2YVvZtZBNrKCT9+4O1xGxrGMZdrQFtLlY3bMBYsPhn4rzTFDiEiStO6hcgEHc+cxIq9xjN8lH4LjJ6jluaJdtI1dP9jBFXjAE7Dr0968zwOdkn94VBXJ1F17GyxI1COcg+dXc14iceQESAkfERI1nkTNwPCsFmk+Xx6Ndep+PyDWbcYpT3WYUR98/CPIfe+QrKY7MnHTLiivw5DyGwqBVclNaYURguCmdsp9i1UwE06k1zFWYwAmMakw2JW0dTalIPVJj/Y+tRp3p1K8RUNJrklNro1uS8fKBCcQnUP40i48VJFiPKtXiM8aS2FhQWFCU6SDq/L1rynD4cqUImCd+Q5m/lR9tsJECvO+qThRhQ/J+D0XpWmlqW5T/ABQTx2euOWnSnom3udzQ+aRpq83KcpPLZ6+uqFaxFYHpU1T4fBLX8CFK8hb3oMZ6CckuyGlV1WTPD/pL9p+lVXWFJ+JJT5gj6121rtAqyD6a/Y7OIUgylRSfAxW1ylxamklwyo32gxynxrM8P5X2zt/hTc+PQev4VtuyHUVu0ifMm+BL6pZFtQSWfLOAKVdhsdRSrfuEWDNh09aD8UZ6WGe6e+uyfDqr0/EVpv7JUead45+9xtXlvGOKK8WtMyGzoEbW+KP830p9p3C2fHgx6iTrjkBk0qVKmooHFWMDgVurCEDUo8vqT0FQJFeqcJcKFpgGBrWAVE7jon0+prPffGlZZpppdjwDMp4HaQJd/eK6bIHkOfrWiYwqUCEJSkf3QB9KvnLlA3Kb+P8AtXCcMSYEHyP6ilM9Tu5chnGpRWEiHTNDc4DDbK3XUIKUCbpSZ6AW3JgetGX8IUpkj2ua83+0/N+62wm0/vFDnvCAfmfagVqfTD2GJzXNFvuqcWZKj7DkB4AWqmTSpxRBDTVrBaQZVVWreXJGoahabm9hNzajr/Irs/EMLuiATyVtaB5+FS9sVnSlI027ouBIEwTf3NqiwmBU4DCoQDF525W51axmIaZ0tpBUUmSbDUTuFeFtv0Gfay+BWsp4XLJGcqSpZS2kqCQSZIM7yQQSCJBiBsOtE8Ph3mm4W0p5l0AAiSUHmk+g+QIMiguXZsA9qClNmZtcWFhAgjzv5Vr8v40cCipSW4I2CosJ5kSfKPWueWvjyTlJ/Lgz7SQEFJahYWe+ZunkAk3TteaYpq488p1alq3USo+s8/l6UkgT8gORPMX/ABrNqNdXQ9r5ZfTo525ceEVA1FMW/wBdaIoQD0sPH8KSGBM2Gx/QmgfqmnS7/wCAloLn4I2GGgrStXesIuIJ2jxrrGZdpvIj2PrVd5B1ggkGYSIKifHnFzvRDG5aVcyZvpJhINuYHnaop1c7ISko5wBOlQltbBiMFJMXjcTAHn08qIvYNKUyU7CZFvwoe/iVMrCSkJFri8i0351cfxugCxhR9PH+lZlr3CTVkXn/AHwXrTKUcxfRzhlJK7GYG3K5ub1cqs0wQoEHuaSAPMirFea1lrss3M9j6VFRo2r7FSpUqxjU7ZjUnV8MifKRPymvQ2kgJATAHKNo5V5zRjKM+LcIX3kcuqfzHhWrTWRg/kLPUNNO6KcPHg18Vw4gEQbjxvQj/ivDzEq/kVXZ4na5FX8hpvsbWcHmm3B/TCDODSiQgBIJm3WutJoQvidobqV/IaY8UMgXWr+U0araXCBlLc8sMgUqEHiNr+Jf8iqVFsl9EZQTx2aKaQVFtCyBJIMTbxEjavCX3SpSlHdRJ9SZP1r2LNMIFMvEtknSoggkAd0mD1I6V41TP0tLEmL9e+kIGlSFOKbi5BLhzB9rimk6dXeBKeoTcjytXqeaDQnuJWFiJ0KGgDmCCqvPeBG1HGDQQFdmuCZjYTtevTGcA+hJJ7NXOAVT84FIfUZf+RL6Q20a+GQc+6EwpWoqAHMHlfn3fKqJz5QcOkKPQKWkAX5xyos87/EylRUYk/D5TzqqP2cHSttCDO6TJ+aawRa8o2clrC5s478MwN4IJsL3B28K8b41xXaY543srSJMnu2PzBPrXsCccQAljWY6JAB8yACa8PzhwnEOlW5cWT56zNWUx5bOyUpp6Y04rUCIUUwrQQiSdzceHKT+FDE70fZdb0d8SBtfnFq06eOWzLqZuKQzeaaQQiZI3O48ulUn0mb+dWmWEEEwqJsBv4STyp3mNvePlV8tz7M0MR5RzgcEsqslR5d3f062rVJwTTbUhTmuBAUmAQTc6gSCQB150PwOZDDYZRRAfLiQNQCv3elVx+M+FNhs2ceB7QgpEGyUp53+ECrM7YPAMlmSbCGH0rBGoatvx/XnUzGDCLrMmhePMLSf7m/iCR/tUhB06jI238dvOvMX6dqxpvP2N69W1BLBcxGNkQmAJvFvOqO8BSoE3M2jpHXf5VJh8sUtor1AbkCNwNzPKmwaE2ConVY3mbcgfAXPXnV9enccblwzLO5y5yWXgIBGxFuRtyPj41YZx5HU7C9cpAIIIgkztznr5WqDEHSYH9PE16OicZQwscfQvsjJPLL+JbQ8QDBi8AwoGOVAVuKV+72g3m51A8z+VFsDhibi02k8pG460KT+7dUHZ6+Z5GaV+pQXEkufs06aTfGS/gHoAB3nc7Vd1iYmgDuMSdp3/GrxKSQefxTNo/XKvO3VZPQaDVOt48IJ0qqHHhK9CrWBB5GRz6Vaml8oOPZ6aq2NizFjilSpUJaMRVfEOFIkkkfT2qzTEVs02rnS/tGDV6GGoWen9/8AZTRi5FoHiRNcLfX4ecD8Kst5Ykmxjwq2zkSyQPnMV6Gu6uyO6LPKXUTpltmgOMQ51pVonOHgDZU+oF/Wmo98SnazfPYRKkFMzIInVcyIvXz463pUQdwSPa1fRqUR+hXiPHeVdhjnRHdWe0T5Lkn2VqHtRelTSlKJRr4/FSM9SFKlT8Umg4HxnZ45okE6pTA3JUIEesV7EwtbnxN6Ryk3nyivAsO8UKSpJhSSCD0IMivbsizE4jDodaCO8O8CTIUPjB9Y96Q+q1PKml/A20M+HEsZk+lAhQSZ5EiJ8vOqi32zt2GvzkC/UwKJnBA/8xLZvyTN/WoXsoaNwhA/yJ/KlCaQwZ5lxlneIbxRSl9QGhNmlwnx+G1Y5bYJJIBJMknmTc/U1qPtCY0Y1QhI7iPhEDY1ma9VpoQdUXhdfQiunJWPkj/Zk/wj2rhzDJg90bHl4VPXLvwnyP0NXShHD4K42SyuQRqonhMKk/E4BPO5FDAKuMsHbaldXfQ0t5XeDacL5WlSlCQpKkkEgEW5HvAEEGDanzXhfSU6DYoJNiNiAkbXJkT4zVrhp7sWSpVxEjlPn0m1FE5gl+BpkQZFwoEi0E33/UVvlAwQmmmYDFNdy/xAxHP9TRrKsD/8RS9jqEbyQZAPSJ+lQ5pgNUKklS1WTG4HxK97eh5RV1DLiUhKgQDIE2ERIJPMyNvOp28MjdykRvokBVjCQNCfigidXiZJqBcEBIG142JM3m/6muEKv61cSQ5A2WCLzdQ2jzil1+kc17kHy/BfC1J7WTt4tyUN6UpHMAfdF+ZtapG2XFqGoARtbl4+MCKjWCFHmE2noZFr89/rRfJMahCVKWe9IgG/jIqaa7JQ3Wc4fX9Etx3YiGcLgkhsBSUqO5kX8L1nM9wqQ8dMAR05jfzoy/nQKe5JrMvOkuSSSd/6VqohLc5Pgi+UNqSCLbMJ7u8WoJn0FSTe6bAiIjeD/t61dxmcFBA0yY5mPpQTMMTrcKpHLYyNr/Mmsusui4uKeWdVBp5Kc0YwyIZvzn0AH40OTBvsflU7SyFJnmLRfnA8tqSyWUbq5bZIfMHNaxHJKQfONvnRLLlm4vA2+f5UPVhiNJAIF7mNjz861eVZShTSVrUkapIBMKCbgfnRVUqUMyXx6NMr5wt+Dw1/vJSp6KuYBsffkdJmhrqIMfOlep0rq5XR6TRa5XrbLiRxSpUqxjIU1eYxPdAmI8SKoVPhHtKpNbNHa4WJeHwLvUaFbS35XJYWynciZ/vGmrlb6f0KVenUG0eOckmeitYNad1lXWfwArK/aTw0X8MHUCXGZO1y394em/vW11UxNY6nGuxTi+i6yO+O1nzYRTVt+P8AgosLL7Kf3KjKkj/pqJ/8CT6bdKxFelqtjZHdERWVuuW1irRcIcWrwbl5U0ojWj/2T/e+tZ2nqbK42R2yIhNweUe8YDM04lIW2oLR4RY9FCZB8Kmf7TT8IV0ED8VV4TgsxcZVraWpCuqSR79fWtIx9puMSIKm1+KkX/0kT7Uks9Lkn8Hn+xpDXRx8kRfaID+3HUAD2bdh5GsxV3OM4cxTpddIKiALCBA2tVKnVMHCtRfgW2yUptoVcubHyP0rquXfhPkfpRy/FgR7QLbFxRzC4bUKB0cy5zasGiw54Zt125V7ohzCvLCChaQbQAd7/UUZyLCLaKvgAVYaidQ5DSSOvXwpsvUlYAUAavv4RSloQCEJ+6oRIIuCJ8RtW6xrOBfTnGclBTIWphekhWopOmx0p0iQD1EeiavY8s4qGkPaVTEaCqbWKeuxvNTYtDimSEwpxAsFCNSVIKVSBaeYE3qXhDhwtJ7R2zh1C8WBPysB7msspJLLN0IuTwjFv5a40lOtMfEAZmYJAqJK+del5tgg82WgkQdlqMaT1SAJP0rzrE4fs1qSYJBItsYO4rqp5RFkNrLLuNCkREGBJ3k2F65Q4KgQAedSrSAN61ReEUtfZdQrUOWkf0qdDA1KUN429OfhQrDYkJVe46b+1SrxRbUC2SvUmLjci8qPUTtHKs91irW79sOuO7gjxA1hydQ06TPXe1uUmfSg5TRBWHKgZJWQZKRYST7Ck3ghI1JtF72BO0wbV55yUmox/bGO1rkrYJgFwawdAmYE3i1ulFGsAhtQUCVEgaZEHV+vapm2Ao2263vVsi1Y9TqVB+1j/wC+RxovTnbH3W+fH0CwvtHI3G1uQHxVo/7QTAHZCBaDQvD4VKJ0iJqamFes07hGOcYM8/TdTCTe3OfouLzO3dQBVV19Svi+UVwBSrDrdVVKGyvkZenaC2Fiss4x4FSpUqSnoRUyjT1E6utOkqdl0Uv7/Rj1tyqok3/X7ESOtKoC54Uq9i1k8Ong9l1DpS7WsPjePDshPqf60Oc41d0wQPcilajZ9GnMTfv45oAhakQRBBIMg7givM+LOCGZLmEcR1LJUPP92f8A1PoapYnOnVm59qrpxprXTKdbymU2RjYsNGZcbKSQoEEbg71zWmfKHBCgD9RQ93Jkn4VR4G/zptDUxfYsnppLoFUquLyhwbAHyP51GrL3B9xXtP0q5Ti/JS4SXaK9Kpxl7n8CvapU5Q6fuEeZArt6+ztkn4KdMsSD5GireQLPxKSPc1abyNKbySR6VVO6CTWS2FM21wYuKIZc9WhxmTIc+IX6ix/3oaeGVpMoUCOhsfypbVPZJSGNsFZBxNFkmLAitlhNKgJAPnXnuCwrqN0+0GtPluYG0g00ulCa3JoT0RnVLZJM0icqSVagpYnfvGItbysK7zHHqabkAkzGxVA5kx+r0OGaqiAkjzH05VMcQpY2Jt1A+hpZKyK/J5GkYtr48HL+PWpGlOoG0qgAgdEih7+VNOI0kkRMGIIJ3PjJ5Vfw3cuEKHuZ96d91J+6v2n6is8r5N/HhF0akuZcsw2KyhbRkg6ZsobHz6VGlsnrW0OBaVvrPoqqzvD7VygqSegH4E1rr1kepoz2aZ5zEy7OHM2tHXf2NW3WpA1FIgG/M+MDyqZXCjg+E6vOx9arjI3UqnSk/wCYUv1F87JJqPXXkuqh7awyNlSVzZYgW2HmN/Ko1IWVaUA3galTv5A0V/Y345JPUGuGsucBkqv1JoVdqJLCwv5C9qCflnTLekATPj+tq7qVGXRfWPSTTOsEbX8bD8aU3aG3Llnceo03qdCioNbcfoipU2rwNNrFYpUWR7ixjHV0y6mv2dUqjL6eork4tH8QqFTY/D/Qb1FS/wDZftE1Kqa8wA2BPyqq7jlna3lWmvQXT8YX8mO71OitcPP9BYpJ+ETUf7C4eUedCf2xz+I1wp5Z+8fc0902njp1iPf2eb1ernqZZlwvCC5wCuZFKgqgTzpVr3Mx4QQU2d6QmtUzlqFJBIqB7LkCqN6CwZ8IHMGpE4JKhZUUVOGTa1QvYVMTRbjgevKj1SfI10jJlGPhv4irK8IIFz710jCzbUqPOuyQR/2FA7ykg9NQqyjhxREg/MEUWyrIG1RMmT4D6CrD2CS2ruSIB8fD701U7GuEEkAlZA4BtXH9juAfDI8K2+AyVCxrUpZPSYHskCrjmGSFgRNuZJ/Gq3qWgvbyecOYJY3QR6U7eH6g+1ehHApMi+46c6FLwgCrTz6dfKjWp3eAdhn2Wk80n5VeQttJ+CfQGiOi/T26VCtXeiBHlQueQksESXUH/px5pH51YS0jqgf5dX0qHEq0jugDyp2X1W7x+X5UHjglFtptH9Ex+FO+4EjZZ6d386kwyioXJN6kLQkfmarfYRUC5+4fXSK6VfkB4kg1dZyxCxKp9DH0rk5I1ex/mV+dduRGAYttJ+8T8qgcCQeXqaIuZW2Nk/M/nUYwKOQA/XjVikiCD9oaA7ygT6GqS3EydK7f4U0WTg08wD5gfgKmOBbidAmp3JHYZmi74g+iR+FNpnmAfT8q0CgJ2G3QVC47y0p9qLeRtAqsGpUc/KDXKcJB29/6Xoo7iykwAB6U4xqo5USmyMA91i3wG3lVJcdI9K0aHCRc1XXc3APoK5TJ2gMBX3W0nxIFdtoUoxoQD1MfgKMYhuR08qjLAHM8udFvBwD3MGBaUz4R+VRjBg/w/r0q26SDuflUXanr9KlNnYIhgxzgeV/oK4Xh0dJ9IqZ1ZAmoS4Y5USbBZXIT/D8qVTa/1ApUeSD/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a typeface="MS PGothic" pitchFamily="34" charset="-128"/>
            </a:endParaRPr>
          </a:p>
        </p:txBody>
      </p:sp>
      <p:sp>
        <p:nvSpPr>
          <p:cNvPr id="6" name="AutoShape 15" descr="data:image/jpeg;base64,/9j/4AAQSkZJRgABAQAAAQABAAD/2wCEAAkGBhQSEBUUExQVFRUWFRcYGRYWGBcWFxcWGBQVGBUXGBoXGyYeGBwjGRUUHy8gIycpLSwuFx4xNTAqNSYrLCkBCQoKDgwOGg8PGiwkHyQsLCopKSwpLCwsLCwpKSwpLCwpLCwsLCwpLCksKSwsKSwsKSksLCwsLCwsKSwsLCwpLP/AABEIAKwBJQMBIgACEQEDEQH/xAAcAAABBQEBAQAAAAAAAAAAAAAFAAEDBAYCBwj/xABCEAABAwIEAwYDBQUGBgMAAAABAgMRACEEBRIxBkFREyJhcYGRMqGxB0LB0fAUI1KS8RVicoKi4RYzQ3OywiRj4v/EABoBAAIDAQEAAAAAAAAAAAAAAAIFAQMEAAb/xAAsEQACAgEEAQQCAgICAwAAAAAAAQIDEQQSITFBBRMiUTKRYXEU8KHRI0KB/9oADAMBAAIRAxEAPwD0Ltq6D1VO1pFyr9gOS72tOHKqByuu0odpOS4l2u0O1gFfaIpO+GIvElRH1RXTf2jqO2HUfJZP0RUuhkb0ehoeqcP159/xq7+3fs+lvR2oRPe1QY8Yn0rZJeqmdTj2EpBMPVIlVDQ9XYerO6wkwjNNVMYihWf8YM4QDXKlKEhCY1HxPIDxoVVJvCO3JGhpq87Z+1gqUAMMSCQLOSZOw+CJrQcZcTrwbLa0ISoqXpIXNu6T907yIo3p7E0sdk70aWaeaD8L5wrFYVDy0pSpRVITMWWUiJ8qLTVEouLwwlysnU0prPcZcRLwbCXEJSslwJhUxBSozb/D86m4UztWKwqXlpSklSxCZjuqIG/lU+3LZv8ABGVnAbFNXOqlqqtoLJ1SoBxhxGrBsJcQlKyXAmFEgQQozbyqXhTPVYvCh5aUoJUoQkkjumBvVntS2b/BG5ZwGqVcuOAAkkAASSbAAXJPSsNmX2rtIWUtNKdAMayoIB/wiCY8TFdCqU/xRzkl2bvVS1VnOGeNmcYdIBbcAnQqDI5lKhZXlY1oZoZRlB4lwSmpLgkC6ftKjmm1V3uyOwiQuUtdR6qWqu92X2dtJtdLXUU02qi/yGRsJe0rnVXM0qrldKRKjg6mlNNSqtyYR1qpqaaejVkgdpj4pwKj104VT8ykld1EFV3rocHGf4+P/wAQf9xP0VS+z5UYVX/dV/4pqbi7Arew4Q2nUrWDEgWAVO58aXB+AcZw5S4nSrWTEg2ITG3kaJ/gR5MnmSVnMlBs6Vl+Eq6E7GrCswxOExgQp9bkKTqkqKVJVG4UTFj8quryB85h2vZns+2CtUp+GReJmlxDkD7mN7RDZKJbvKeQTO5qzKfD+iMD8WcUOftBZQ4pptBAUpNlEmCoyLwAdhvFcZLxGprGpbQ+t9hakp/eTMqtInYhUe9WuKeFnFvduxCiSCpNpkRChNjtcVaylzGqdR2mHaQgHvHSlKjaJFyZBvYUHx2k85NgHa8qz5fa5ksObF4IPgjUEgex+deog1leK+DTiFdqyQHIAUlVgqBAM8jFU0tRlyFLk0WNzvD4NCEr7iTISlKSR3YnYeIrNfaFmaH8Ew42ZSp0wSCNkqBsb7igePynMXkobdaWsNzpPcm4Auqb2A3otmfDmIOXYdkN6nELUVJBSYB1858RUxrjGSk2RltNCY4pXhMpYDUBxxToCiJ0gLUVKjmbgCocQ5jGsE3jf2x0qWsSgmUhJKgmxsbjaIvVtXCDjuXNNkaHmlLICiIOpRlJI2kQQfCqD2AxzmFRhDhyAhU6ypMEAnSN4tO9SlDPGO+TuSxxLxCcXlTS1ABYf0qjYqDa7jpIIMcqH4FrFJy0vN4hTbbazDaCUyCsBSiUxfUrYzRXNeE3EZe2w0ntFh3WvTG5SoGJIsLD+tD0ZfjkYI4bsCULVMggqSNQJSRPMgGaKO1RwsdkPOTQcKcUuv4N7tHUpcaFnlREFJ0qVyMEEE+VZXH56+mFoxzzqpGopC0tJJ5AmAfLSKMNcGOpy9xsR2zikLKZtCNkTtO5nrQtWR45WEDPYwhLhVEgOKJm5E7CohGtNtY7JeS9n+dLxOUtLc+Pt9KjtJSlYmOUiK0f2cuRgEj/AOxz/wAqzLmQYg5alnsldoMQVae7OkpN94i9afgrBrZwiUOJKVa1mD0JttVVqiq3FfZ0c5yT/aBi1Jy9zT94oSf8JUJ94igv2UsI0PrIBVqSmSJITpmPIkn2rVZngkvsraX8KxHiOYI8QQK8+wmU5hgHFhhGtKrSkBaTE6TpJkG/9aCtJ1OvOGE38slPGnsM3PY204lOkDlKhKR4d4ijvFHF+JdxhwuFV2YC+zBFlLXMGVH4Ug9Ok03CnBrxxH7TihBCisJJBUpZJOpUbAG8eW1ccScI4hvFnE4Ua5X2gAjUhcybH4kz9Yq1utzSfaWP4yRzgO4JrFYBl97FYjt0ob7iJJ75MXKhIuQN+ZrHt8UvPJecdxy2XEiWmkghKzclNhAFgLzvetlli8VjWXmcYwGULRCVAaTqm/dUoneCPKsvl2TY3AuLSMIjEJVzKA4m2ykndO+1U1qPy3Y3cfQUvGDQ8P8AFDuIy55ZdQ2813e1WAE7ApUrkCRI87xWRzDiTENkKax7rxmFHQpLYO8DXZX8orR5tk2LxGXwcOhp0Pa+yaCU60QQLJPxCeZvE0CxWR49zBstfsxCG1KIAgOKKpJWpJPiRNt6OqNabfHL64Bk2wvxJxY+cvwj7ay0twqC9FpKQQd+UifWhWNzHMRg2sUrFKCFK0gJMK3VBVAhV0nmau5rw7iV5bhGksrLja3dSYEgEkgm+xmruZZA+rJmGUtLLqVgqRbUBqd3v/eHvURdcEsY/L+OuSWpPP8ARpOCM3XicGhxwysFSCdp0ne3OIo/Wa4Ay5xjBBDqChXaLOlW8GINaSaV3RXuS29ZL4v4rI9KajK64K6DYTknmnqqF0qnYRuMwGulOGRUlpp0xT9mU5DArotipNYqtmWI0suKTulCyPMJJFQcAs44yaZUUJBcULGCAkHpPM+QrrJ+NGnlBCkltRsJIKSek8j5is5wIwleKJWJ0oUoTe8pE+cKNdceMJRigUgAqQFGLXkifOAKtcFnaRk0XE3E6sK4lKUJVqTquSOcRatBhHdbaVRGpKVR0kA151xg8V/sylbqw6SfMm9TZjicZh2mXS+YWkQlNgmEgpBGyu7+PnQ+2mlg7J6KBTgRWKzbil39iZcb7inCpK1DkU2IHSSDVjhHGrUlTrmKLiQglTR+JBF5JNyImCOtVuDSyTk2ANODXmyOKHcQ8rViThm4JTAtIjSkxckzc1cyjih5zC4kKXLjbepDltUTF7R0vFQ6mTuN+DXQVXl+XZxj8QFIaW4s2JIKQUgTabRJI9qt5xnGLwuIbS48pSYQsiEgKFu0BgXuCPUVDpecHbj0bVWYwfGnaY04fs4TqUgKnvakzciNrH3FUnM6eezINMuFLSY1RBBCRqWbg9dNDMqzNw5rBVYuuJPdTJSNUCQmYsPaujVhPP0duPR9VNqrzdWf4xWNU028buqSkK06QJVvbYCusDn+KZxoZddLg7QIUDcd6LpMCDeaj2GTuPRiabVWA4g4lfXi+wYWWwFhEiJUsmCSTyBPyqpnOdY3Dvdkp8kgJhSQkBQOxuJncelcqGztx6XNUM4zxvCt63JvYJHxKPgPxNW21WHkKzvG+RLxDSVN3U2SdP8AEDEgeIgGOdVxinLEiWx8r+0Bt51LQacBUYF0qv4gX69dq1YrzvgrikIKcO8ABMNrgApJ+6rwMxPvUrvEeJZzINOukt9qBBCQChfwGwvGofy0c6fliKwBGXB6GmpUmsNlOfP4jMXEoWf2dsqlMJIIT3QAYmVKv70Cw/FeKxGJKf2kYeSdIIAQFT3UG3PaTzFU/wCPJ+Qt2D07H5wzh0hTziWwTAmbneBG9SYLMEPNhxs6kKuDcTBI5idwa87+0nDuhLJW6FpgJ0wB+8Ce+uw+9a3KiPBxeZwofceCsOlpxQaCQCmFEzqi+yv5qF0R9tSyTveTc66fXXlbXF+IxC3VHFJwoSkqQiBCjeESRJMcz1FqIYPjV5zLn16gl5oo74AulagJiIB+IVz0skdvPRgqu9VeSYXiDMXcM66l4aGiCowgLuNk93bn613gOI8xxDDpbdSAwkqWuEhxQuYB0kGAk9KF6N/aJVp6xrpi5WJ+zviV7FB1Dx1KQEkKgAkKJBBjeIma2Km6onV7ctsg1LcsoZTlca65UioyDU4RGSalUQFKiwgcgEKpA1zXVNMgDzTKEgjkbHyO9IGmmoycYd7IcRhH+0w4K03ggSYP3VJ/LoKdrIcTi39eIBQm0kjSdI+6lO/9a3BUB0oXi+KcO3YuAnonvH5Wo1NvpAPC7YG4zyh1xxvsm1KSluO6JAuYHtVTNMPi30MsqYI7MDvbhVgASdk239avvfaC2PhbWfMgfnVdX2iHkyP5/wD81YoTx0Vu2vPYRxOFcw+GbZSwMQmD2o6k3tF9ybxyodwpw8725cWhTbelSSFWKgoEaY3IvueldtfaL/Ez7L/2ojhuP2D8SXEemof6T+FA42RXQStg/ID/ALCfwb5KWBiEXAlOsEcpG6VDyoy2085hsSDhEslTcICEgKV1SRuetHcDnLL3/LcSo9JhXsb1fmqZWNdosSz0ZTgLLnWS92jakTojUImNcx71a44ydT7KVISVLQrYCSUqsR76T6GtCDVLMM/YY/5ryEHoVDV/KL0HuPduCxxgEcD5KplC3HUlLizEK3CU9fM39BQjLMoeTmXaFpYR2rh1EHTB1wZ6Xoo79pGDBgKWv/Cg/wDtFT4XjjDrMd9PipMD3BqyMpybwuwJOMfyYDwGUPDM+0LSwjtlnUR3YOqDPqKWYZQ8cy7QNLKO2QdQSdMDTJnpatw1iUqAINjsetTVErZJ8r+CUk1wzA5/kjzWM7dpBWkrDg0gqhUglJAki838aFcT4hxzE6nG+zUpKIQTJCbxPiTJ9a2mc5Zi1Olxh8IBAGgyBbnsR9KoZbwWvtw9iXAsghUAklRG2okCw6AcqONixlkbTYN7DyoLxFmWJaUgsM9qm+uxUeUCE3HWfGjNOVACSY8TYfOsilzl8luDzrC5LiMXi+2W0WklYUolJSLRYTcmw+dEftKwYBadBhRlBHOw1JPoT860uI4lw6N3kz0T3j/pmsGhYfeSvF4grSk7JSskifhHdASD13rTBylJSawkUtxXk2HA2WFjCayJW53yOZEHQL+F/wDNWSzzCPYlwRgltumQspCtK+QJkQPEzW4w3FeFMAOpT4KBSPmIFGGH0qEpIUOoII+VZ/dlCTk0WYTXZjeKOH31YDDoALi2fjCbmCmLczEAV1wm665hzg3cO4hvs3E9qQpI7xMCFAX7x58hW0Cqcmqvf+O1r+QlHk8rYyl7BvKDmEGJSRAlJUk3spJAMHlBo27hnHMvxAGCDC1KRpS2m60haTdPxSL8hW31VWfzNtHxLSD03PsL1M9V5aChS5cR5MZw/lTycsxiFNOBavhSUkKV3Uiw3NPwflbqMJjUracSpTcJBSoFR0ODuiL71pl8VNDbUfJMfU1x/wAYN/wL/wBP51nn6hF5WVy8mqPp93D2sCfZjljrTjxcbW3KEAa0lMnUZAmt+TWeRxc1zSsegP41aZ4hZV/1I/xAp+tVWamF0t2Tv8O6tcxYTUaiNcpdBEggjwM/SmJo4szuLXZ0DTVxJpUWQASWqXZ10pR6fOnCjW7cwcEems/nvFrbB0p/eODkDZPmevgKpcXcXFJLLJvstY5dUp8eprCmt1On3fKRiu1G34xCOZZ68+e+sx/CLJHoN/WqFc09bkklhGBtt5Y9KkBXQTNccsjUga6LR6H2rkV2ScM1fAGV63y6RZsW/wAapj2Go+1azPuJGcImXFSojuoTdR/IeJrPYjOk5bgUITBxDg1R/CVfeV4AQAOZTXm2LxanVqccUVKUbqNyf10pNdNzsbG9ENsEH8749xL8hKuyR/CgwSPFW5+QrNld65inSL3qtF3SLWFbi8USw7tvH2jzpssw6VbrA8SLAdZ/CpA4ltZ+FYIvF7HoTsaZ0x2JMWWy9xuLDOUcRrZOgEETGg3QZMR4eYvNabBZ6uD2YVvZtZBNrKCT9+4O1xGxrGMZdrQFtLlY3bMBYsPhn4rzTFDiEiStO6hcgEHc+cxIq9xjN8lH4LjJ6jluaJdtI1dP9jBFXjAE7Dr0968zwOdkn94VBXJ1F17GyxI1COcg+dXc14iceQESAkfERI1nkTNwPCsFmk+Xx6Ndep+PyDWbcYpT3WYUR98/CPIfe+QrKY7MnHTLiivw5DyGwqBVclNaYURguCmdsp9i1UwE06k1zFWYwAmMakw2JW0dTalIPVJj/Y+tRp3p1K8RUNJrklNro1uS8fKBCcQnUP40i48VJFiPKtXiM8aS2FhQWFCU6SDq/L1rynD4cqUImCd+Q5m/lR9tsJECvO+qThRhQ/J+D0XpWmlqW5T/ABQTx2euOWnSnom3udzQ+aRpq83KcpPLZ6+uqFaxFYHpU1T4fBLX8CFK8hb3oMZ6CckuyGlV1WTPD/pL9p+lVXWFJ+JJT5gj6121rtAqyD6a/Y7OIUgylRSfAxW1ylxamklwyo32gxynxrM8P5X2zt/hTc+PQev4VtuyHUVu0ifMm+BL6pZFtQSWfLOAKVdhsdRSrfuEWDNh09aD8UZ6WGe6e+uyfDqr0/EVpv7JUead45+9xtXlvGOKK8WtMyGzoEbW+KP830p9p3C2fHgx6iTrjkBk0qVKmooHFWMDgVurCEDUo8vqT0FQJFeqcJcKFpgGBrWAVE7jon0+prPffGlZZpppdjwDMp4HaQJd/eK6bIHkOfrWiYwqUCEJSkf3QB9KvnLlA3Kb+P8AtXCcMSYEHyP6ilM9Tu5chnGpRWEiHTNDc4DDbK3XUIKUCbpSZ6AW3JgetGX8IUpkj2ua83+0/N+62wm0/vFDnvCAfmfagVqfTD2GJzXNFvuqcWZKj7DkB4AWqmTSpxRBDTVrBaQZVVWreXJGoahabm9hNzajr/Irs/EMLuiATyVtaB5+FS9sVnSlI027ouBIEwTf3NqiwmBU4DCoQDF525W51axmIaZ0tpBUUmSbDUTuFeFtv0Gfay+BWsp4XLJGcqSpZS2kqCQSZIM7yQQSCJBiBsOtE8Ph3mm4W0p5l0AAiSUHmk+g+QIMiguXZsA9qClNmZtcWFhAgjzv5Vr8v40cCipSW4I2CosJ5kSfKPWueWvjyTlJ/Lgz7SQEFJahYWe+ZunkAk3TteaYpq488p1alq3USo+s8/l6UkgT8gORPMX/ABrNqNdXQ9r5ZfTo525ceEVA1FMW/wBdaIoQD0sPH8KSGBM2Gx/QmgfqmnS7/wCAloLn4I2GGgrStXesIuIJ2jxrrGZdpvIj2PrVd5B1ggkGYSIKifHnFzvRDG5aVcyZvpJhINuYHnaop1c7ISko5wBOlQltbBiMFJMXjcTAHn08qIvYNKUyU7CZFvwoe/iVMrCSkJFri8i0351cfxugCxhR9PH+lZlr3CTVkXn/AHwXrTKUcxfRzhlJK7GYG3K5ub1cqs0wQoEHuaSAPMirFea1lrss3M9j6VFRo2r7FSpUqxjU7ZjUnV8MifKRPymvQ2kgJATAHKNo5V5zRjKM+LcIX3kcuqfzHhWrTWRg/kLPUNNO6KcPHg18Vw4gEQbjxvQj/ivDzEq/kVXZ4na5FX8hpvsbWcHmm3B/TCDODSiQgBIJm3WutJoQvidobqV/IaY8UMgXWr+U0araXCBlLc8sMgUqEHiNr+Jf8iqVFsl9EZQTx2aKaQVFtCyBJIMTbxEjavCX3SpSlHdRJ9SZP1r2LNMIFMvEtknSoggkAd0mD1I6V41TP0tLEmL9e+kIGlSFOKbi5BLhzB9rimk6dXeBKeoTcjytXqeaDQnuJWFiJ0KGgDmCCqvPeBG1HGDQQFdmuCZjYTtevTGcA+hJJ7NXOAVT84FIfUZf+RL6Q20a+GQc+6EwpWoqAHMHlfn3fKqJz5QcOkKPQKWkAX5xyos87/EylRUYk/D5TzqqP2cHSttCDO6TJ+aawRa8o2clrC5s478MwN4IJsL3B28K8b41xXaY543srSJMnu2PzBPrXsCccQAljWY6JAB8yACa8PzhwnEOlW5cWT56zNWUx5bOyUpp6Y04rUCIUUwrQQiSdzceHKT+FDE70fZdb0d8SBtfnFq06eOWzLqZuKQzeaaQQiZI3O48ulUn0mb+dWmWEEEwqJsBv4STyp3mNvePlV8tz7M0MR5RzgcEsqslR5d3f062rVJwTTbUhTmuBAUmAQTc6gSCQB150PwOZDDYZRRAfLiQNQCv3elVx+M+FNhs2ceB7QgpEGyUp53+ECrM7YPAMlmSbCGH0rBGoatvx/XnUzGDCLrMmhePMLSf7m/iCR/tUhB06jI238dvOvMX6dqxpvP2N69W1BLBcxGNkQmAJvFvOqO8BSoE3M2jpHXf5VJh8sUtor1AbkCNwNzPKmwaE2ConVY3mbcgfAXPXnV9enccblwzLO5y5yWXgIBGxFuRtyPj41YZx5HU7C9cpAIIIgkztznr5WqDEHSYH9PE16OicZQwscfQvsjJPLL+JbQ8QDBi8AwoGOVAVuKV+72g3m51A8z+VFsDhibi02k8pG460KT+7dUHZ6+Z5GaV+pQXEkufs06aTfGS/gHoAB3nc7Vd1iYmgDuMSdp3/GrxKSQefxTNo/XKvO3VZPQaDVOt48IJ0qqHHhK9CrWBB5GRz6Vaml8oOPZ6aq2NizFjilSpUJaMRVfEOFIkkkfT2qzTEVs02rnS/tGDV6GGoWen9/8AZTRi5FoHiRNcLfX4ecD8Kst5Ykmxjwq2zkSyQPnMV6Gu6uyO6LPKXUTpltmgOMQ51pVonOHgDZU+oF/Wmo98SnazfPYRKkFMzIInVcyIvXz463pUQdwSPa1fRqUR+hXiPHeVdhjnRHdWe0T5Lkn2VqHtRelTSlKJRr4/FSM9SFKlT8Umg4HxnZ45okE6pTA3JUIEesV7EwtbnxN6Ryk3nyivAsO8UKSpJhSSCD0IMivbsizE4jDodaCO8O8CTIUPjB9Y96Q+q1PKml/A20M+HEsZk+lAhQSZ5EiJ8vOqi32zt2GvzkC/UwKJnBA/8xLZvyTN/WoXsoaNwhA/yJ/KlCaQwZ5lxlneIbxRSl9QGhNmlwnx+G1Y5bYJJIBJMknmTc/U1qPtCY0Y1QhI7iPhEDY1ma9VpoQdUXhdfQiunJWPkj/Zk/wj2rhzDJg90bHl4VPXLvwnyP0NXShHD4K42SyuQRqonhMKk/E4BPO5FDAKuMsHbaldXfQ0t5XeDacL5WlSlCQpKkkEgEW5HvAEEGDanzXhfSU6DYoJNiNiAkbXJkT4zVrhp7sWSpVxEjlPn0m1FE5gl+BpkQZFwoEi0E33/UVvlAwQmmmYDFNdy/xAxHP9TRrKsD/8RS9jqEbyQZAPSJ+lQ5pgNUKklS1WTG4HxK97eh5RV1DLiUhKgQDIE2ERIJPMyNvOp28MjdykRvokBVjCQNCfigidXiZJqBcEBIG142JM3m/6muEKv61cSQ5A2WCLzdQ2jzil1+kc17kHy/BfC1J7WTt4tyUN6UpHMAfdF+ZtapG2XFqGoARtbl4+MCKjWCFHmE2noZFr89/rRfJMahCVKWe9IgG/jIqaa7JQ3Wc4fX9Etx3YiGcLgkhsBSUqO5kX8L1nM9wqQ8dMAR05jfzoy/nQKe5JrMvOkuSSSd/6VqohLc5Pgi+UNqSCLbMJ7u8WoJn0FSTe6bAiIjeD/t61dxmcFBA0yY5mPpQTMMTrcKpHLYyNr/Mmsusui4uKeWdVBp5Kc0YwyIZvzn0AH40OTBvsflU7SyFJnmLRfnA8tqSyWUbq5bZIfMHNaxHJKQfONvnRLLlm4vA2+f5UPVhiNJAIF7mNjz861eVZShTSVrUkapIBMKCbgfnRVUqUMyXx6NMr5wt+Dw1/vJSp6KuYBsffkdJmhrqIMfOlep0rq5XR6TRa5XrbLiRxSpUqxjIU1eYxPdAmI8SKoVPhHtKpNbNHa4WJeHwLvUaFbS35XJYWynciZ/vGmrlb6f0KVenUG0eOckmeitYNad1lXWfwArK/aTw0X8MHUCXGZO1y394em/vW11UxNY6nGuxTi+i6yO+O1nzYRTVt+P8AgosLL7Kf3KjKkj/pqJ/8CT6bdKxFelqtjZHdERWVuuW1irRcIcWrwbl5U0ojWj/2T/e+tZ2nqbK42R2yIhNweUe8YDM04lIW2oLR4RY9FCZB8Kmf7TT8IV0ED8VV4TgsxcZVraWpCuqSR79fWtIx9puMSIKm1+KkX/0kT7Uks9Lkn8Hn+xpDXRx8kRfaID+3HUAD2bdh5GsxV3OM4cxTpddIKiALCBA2tVKnVMHCtRfgW2yUptoVcubHyP0rquXfhPkfpRy/FgR7QLbFxRzC4bUKB0cy5zasGiw54Zt125V7ohzCvLCChaQbQAd7/UUZyLCLaKvgAVYaidQ5DSSOvXwpsvUlYAUAavv4RSloQCEJ+6oRIIuCJ8RtW6xrOBfTnGclBTIWphekhWopOmx0p0iQD1EeiavY8s4qGkPaVTEaCqbWKeuxvNTYtDimSEwpxAsFCNSVIKVSBaeYE3qXhDhwtJ7R2zh1C8WBPysB7msspJLLN0IuTwjFv5a40lOtMfEAZmYJAqJK+del5tgg82WgkQdlqMaT1SAJP0rzrE4fs1qSYJBItsYO4rqp5RFkNrLLuNCkREGBJ3k2F65Q4KgQAedSrSAN61ReEUtfZdQrUOWkf0qdDA1KUN429OfhQrDYkJVe46b+1SrxRbUC2SvUmLjci8qPUTtHKs91irW79sOuO7gjxA1hydQ06TPXe1uUmfSg5TRBWHKgZJWQZKRYST7Ck3ghI1JtF72BO0wbV55yUmox/bGO1rkrYJgFwawdAmYE3i1ulFGsAhtQUCVEgaZEHV+vapm2Ao2263vVsi1Y9TqVB+1j/wC+RxovTnbH3W+fH0CwvtHI3G1uQHxVo/7QTAHZCBaDQvD4VKJ0iJqamFes07hGOcYM8/TdTCTe3OfouLzO3dQBVV19Svi+UVwBSrDrdVVKGyvkZenaC2Fiss4x4FSpUqSnoRUyjT1E6utOkqdl0Uv7/Rj1tyqok3/X7ESOtKoC54Uq9i1k8Ong9l1DpS7WsPjePDshPqf60Oc41d0wQPcilajZ9GnMTfv45oAhakQRBBIMg7givM+LOCGZLmEcR1LJUPP92f8A1PoapYnOnVm59qrpxprXTKdbymU2RjYsNGZcbKSQoEEbg71zWmfKHBCgD9RQ93Jkn4VR4G/zptDUxfYsnppLoFUquLyhwbAHyP51GrL3B9xXtP0q5Ti/JS4SXaK9Kpxl7n8CvapU5Q6fuEeZArt6+ztkn4KdMsSD5GireQLPxKSPc1abyNKbySR6VVO6CTWS2FM21wYuKIZc9WhxmTIc+IX6ix/3oaeGVpMoUCOhsfypbVPZJSGNsFZBxNFkmLAitlhNKgJAPnXnuCwrqN0+0GtPluYG0g00ulCa3JoT0RnVLZJM0icqSVagpYnfvGItbysK7zHHqabkAkzGxVA5kx+r0OGaqiAkjzH05VMcQpY2Jt1A+hpZKyK/J5GkYtr48HL+PWpGlOoG0qgAgdEih7+VNOI0kkRMGIIJ3PjJ5Vfw3cuEKHuZ96d91J+6v2n6is8r5N/HhF0akuZcsw2KyhbRkg6ZsobHz6VGlsnrW0OBaVvrPoqqzvD7VygqSegH4E1rr1kepoz2aZ5zEy7OHM2tHXf2NW3WpA1FIgG/M+MDyqZXCjg+E6vOx9arjI3UqnSk/wCYUv1F87JJqPXXkuqh7awyNlSVzZYgW2HmN/Ko1IWVaUA3galTv5A0V/Y345JPUGuGsucBkqv1JoVdqJLCwv5C9qCflnTLekATPj+tq7qVGXRfWPSTTOsEbX8bD8aU3aG3Llnceo03qdCioNbcfoipU2rwNNrFYpUWR7ixjHV0y6mv2dUqjL6eork4tH8QqFTY/D/Qb1FS/wDZftE1Kqa8wA2BPyqq7jlna3lWmvQXT8YX8mO71OitcPP9BYpJ+ETUf7C4eUedCf2xz+I1wp5Z+8fc0902njp1iPf2eb1ernqZZlwvCC5wCuZFKgqgTzpVr3Mx4QQU2d6QmtUzlqFJBIqB7LkCqN6CwZ8IHMGpE4JKhZUUVOGTa1QvYVMTRbjgevKj1SfI10jJlGPhv4irK8IIFz710jCzbUqPOuyQR/2FA7ykg9NQqyjhxREg/MEUWyrIG1RMmT4D6CrD2CS2ruSIB8fD701U7GuEEkAlZA4BtXH9juAfDI8K2+AyVCxrUpZPSYHskCrjmGSFgRNuZJ/Gq3qWgvbyecOYJY3QR6U7eH6g+1ehHApMi+46c6FLwgCrTz6dfKjWp3eAdhn2Wk80n5VeQttJ+CfQGiOi/T26VCtXeiBHlQueQksESXUH/px5pH51YS0jqgf5dX0qHEq0jugDyp2X1W7x+X5UHjglFtptH9Ex+FO+4EjZZ6d386kwyioXJN6kLQkfmarfYRUC5+4fXSK6VfkB4kg1dZyxCxKp9DH0rk5I1ex/mV+dduRGAYttJ+8T8qgcCQeXqaIuZW2Nk/M/nUYwKOQA/XjVikiCD9oaA7ygT6GqS3EydK7f4U0WTg08wD5gfgKmOBbidAmp3JHYZmi74g+iR+FNpnmAfT8q0CgJ2G3QVC47y0p9qLeRtAqsGpUc/KDXKcJB29/6Xoo7iykwAB6U4xqo5USmyMA91i3wG3lVJcdI9K0aHCRc1XXc3APoK5TJ2gMBX3W0nxIFdtoUoxoQD1MfgKMYhuR08qjLAHM8udFvBwD3MGBaUz4R+VRjBg/w/r0q26SDuflUXanr9KlNnYIhgxzgeV/oK4Xh0dJ9IqZ1ZAmoS4Y5USbBZXIT/D8qVTa/1ApUeSD/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pitchFamily="34" charset="0"/>
              <a:ea typeface="MS PGothic" pitchFamily="34" charset="-128"/>
            </a:endParaRPr>
          </a:p>
        </p:txBody>
      </p:sp>
      <p:grpSp>
        <p:nvGrpSpPr>
          <p:cNvPr id="7" name="Group 6"/>
          <p:cNvGrpSpPr/>
          <p:nvPr/>
        </p:nvGrpSpPr>
        <p:grpSpPr>
          <a:xfrm>
            <a:off x="199693" y="37531"/>
            <a:ext cx="8944306" cy="6820469"/>
            <a:chOff x="199693" y="37531"/>
            <a:chExt cx="8944306" cy="6820469"/>
          </a:xfrm>
        </p:grpSpPr>
        <p:pic>
          <p:nvPicPr>
            <p:cNvPr id="8295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7840" y="1452563"/>
              <a:ext cx="8895565"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62" name="Picture 6" descr="http://oceantrackingnetwork.org/images/otn-diagramweb-550.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24624" y="5762625"/>
              <a:ext cx="2619375" cy="1095375"/>
            </a:xfrm>
            <a:prstGeom prst="rect">
              <a:avLst/>
            </a:prstGeom>
            <a:noFill/>
            <a:extLst>
              <a:ext uri="{909E8E84-426E-40DD-AFC4-6F175D3DCCD1}">
                <a14:hiddenFill xmlns:a14="http://schemas.microsoft.com/office/drawing/2010/main">
                  <a:solidFill>
                    <a:srgbClr val="FFFFFF"/>
                  </a:solidFill>
                </a14:hiddenFill>
              </a:ext>
            </a:extLst>
          </p:spPr>
        </p:pic>
        <p:pic>
          <p:nvPicPr>
            <p:cNvPr id="96267" name="Picture 1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9693" y="1495426"/>
              <a:ext cx="16764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72" name="Picture 1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40656" y="37531"/>
              <a:ext cx="2462750" cy="1445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117699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2" descr="gramap201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1676400"/>
            <a:ext cx="7868872" cy="3521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11978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3" descr="GlobalOceanSponsor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46854" y="5523110"/>
            <a:ext cx="4495721" cy="53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259" name="Group 22"/>
          <p:cNvGrpSpPr>
            <a:grpSpLocks/>
          </p:cNvGrpSpPr>
          <p:nvPr/>
        </p:nvGrpSpPr>
        <p:grpSpPr bwMode="auto">
          <a:xfrm>
            <a:off x="228839" y="1074031"/>
            <a:ext cx="8686323" cy="4488569"/>
            <a:chOff x="228600" y="1150937"/>
            <a:chExt cx="8686800" cy="4487863"/>
          </a:xfrm>
        </p:grpSpPr>
        <p:pic>
          <p:nvPicPr>
            <p:cNvPr id="96263" name="Picture 2" descr="Fig_overview_percen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1150937"/>
              <a:ext cx="8686800" cy="4487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6264" name="Text Box 3"/>
            <p:cNvSpPr txBox="1">
              <a:spLocks noChangeArrowheads="1"/>
            </p:cNvSpPr>
            <p:nvPr/>
          </p:nvSpPr>
          <p:spPr bwMode="auto">
            <a:xfrm>
              <a:off x="6629400" y="1651000"/>
              <a:ext cx="429950" cy="26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cs typeface="Arial" charset="0"/>
                </a:defRPr>
              </a:lvl1pPr>
              <a:lvl2pPr marL="742950" indent="-285750" eaLnBrk="0" hangingPunct="0">
                <a:defRPr sz="2400">
                  <a:solidFill>
                    <a:schemeClr val="tx1"/>
                  </a:solidFill>
                  <a:latin typeface="Calibri" pitchFamily="34" charset="0"/>
                  <a:cs typeface="Arial" charset="0"/>
                </a:defRPr>
              </a:lvl2pPr>
              <a:lvl3pPr marL="1143000" indent="-228600" eaLnBrk="0" hangingPunct="0">
                <a:defRPr sz="2400">
                  <a:solidFill>
                    <a:schemeClr val="tx1"/>
                  </a:solidFill>
                  <a:latin typeface="Calibri" pitchFamily="34" charset="0"/>
                  <a:cs typeface="Arial" charset="0"/>
                </a:defRPr>
              </a:lvl3pPr>
              <a:lvl4pPr marL="1600200" indent="-228600" eaLnBrk="0" hangingPunct="0">
                <a:defRPr sz="2400">
                  <a:solidFill>
                    <a:schemeClr val="tx1"/>
                  </a:solidFill>
                  <a:latin typeface="Calibri" pitchFamily="34" charset="0"/>
                  <a:cs typeface="Arial" charset="0"/>
                </a:defRPr>
              </a:lvl4pPr>
              <a:lvl5pPr marL="2057400" indent="-228600" eaLnBrk="0" hangingPunct="0">
                <a:defRPr sz="2400">
                  <a:solidFill>
                    <a:schemeClr val="tx1"/>
                  </a:solidFill>
                  <a:latin typeface="Calibri" pitchFamily="34" charset="0"/>
                  <a:cs typeface="Arial" charset="0"/>
                </a:defRPr>
              </a:lvl5pPr>
              <a:lvl6pPr marL="2514600" indent="-228600" defTabSz="1211263" eaLnBrk="0" fontAlgn="base" hangingPunct="0">
                <a:spcBef>
                  <a:spcPct val="0"/>
                </a:spcBef>
                <a:spcAft>
                  <a:spcPct val="0"/>
                </a:spcAft>
                <a:defRPr sz="2400">
                  <a:solidFill>
                    <a:schemeClr val="tx1"/>
                  </a:solidFill>
                  <a:latin typeface="Calibri" pitchFamily="34" charset="0"/>
                  <a:cs typeface="Arial" charset="0"/>
                </a:defRPr>
              </a:lvl6pPr>
              <a:lvl7pPr marL="2971800" indent="-228600" defTabSz="1211263" eaLnBrk="0" fontAlgn="base" hangingPunct="0">
                <a:spcBef>
                  <a:spcPct val="0"/>
                </a:spcBef>
                <a:spcAft>
                  <a:spcPct val="0"/>
                </a:spcAft>
                <a:defRPr sz="2400">
                  <a:solidFill>
                    <a:schemeClr val="tx1"/>
                  </a:solidFill>
                  <a:latin typeface="Calibri" pitchFamily="34" charset="0"/>
                  <a:cs typeface="Arial" charset="0"/>
                </a:defRPr>
              </a:lvl7pPr>
              <a:lvl8pPr marL="3429000" indent="-228600" defTabSz="1211263" eaLnBrk="0" fontAlgn="base" hangingPunct="0">
                <a:spcBef>
                  <a:spcPct val="0"/>
                </a:spcBef>
                <a:spcAft>
                  <a:spcPct val="0"/>
                </a:spcAft>
                <a:defRPr sz="2400">
                  <a:solidFill>
                    <a:schemeClr val="tx1"/>
                  </a:solidFill>
                  <a:latin typeface="Calibri" pitchFamily="34" charset="0"/>
                  <a:cs typeface="Arial" charset="0"/>
                </a:defRPr>
              </a:lvl8pPr>
              <a:lvl9pPr marL="3886200" indent="-228600" defTabSz="1211263" eaLnBrk="0" fontAlgn="base" hangingPunct="0">
                <a:spcBef>
                  <a:spcPct val="0"/>
                </a:spcBef>
                <a:spcAft>
                  <a:spcPct val="0"/>
                </a:spcAft>
                <a:defRPr sz="2400">
                  <a:solidFill>
                    <a:schemeClr val="tx1"/>
                  </a:solidFill>
                  <a:latin typeface="Calibri" pitchFamily="34" charset="0"/>
                  <a:cs typeface="Arial" charset="0"/>
                </a:defRPr>
              </a:lvl9pPr>
            </a:lstStyle>
            <a:p>
              <a:r>
                <a:rPr lang="en-US" altLang="en-US" sz="1100">
                  <a:solidFill>
                    <a:srgbClr val="000000"/>
                  </a:solidFill>
                </a:rPr>
                <a:t>87%</a:t>
              </a:r>
            </a:p>
          </p:txBody>
        </p:sp>
        <p:sp>
          <p:nvSpPr>
            <p:cNvPr id="96265" name="Text Box 4"/>
            <p:cNvSpPr txBox="1">
              <a:spLocks noChangeArrowheads="1"/>
            </p:cNvSpPr>
            <p:nvPr/>
          </p:nvSpPr>
          <p:spPr bwMode="auto">
            <a:xfrm>
              <a:off x="3317875" y="1225550"/>
              <a:ext cx="1954488" cy="33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cs typeface="Arial" charset="0"/>
                </a:defRPr>
              </a:lvl1pPr>
              <a:lvl2pPr marL="742950" indent="-285750" eaLnBrk="0" hangingPunct="0">
                <a:defRPr sz="2400">
                  <a:solidFill>
                    <a:schemeClr val="tx1"/>
                  </a:solidFill>
                  <a:latin typeface="Calibri" pitchFamily="34" charset="0"/>
                  <a:cs typeface="Arial" charset="0"/>
                </a:defRPr>
              </a:lvl2pPr>
              <a:lvl3pPr marL="1143000" indent="-228600" eaLnBrk="0" hangingPunct="0">
                <a:defRPr sz="2400">
                  <a:solidFill>
                    <a:schemeClr val="tx1"/>
                  </a:solidFill>
                  <a:latin typeface="Calibri" pitchFamily="34" charset="0"/>
                  <a:cs typeface="Arial" charset="0"/>
                </a:defRPr>
              </a:lvl3pPr>
              <a:lvl4pPr marL="1600200" indent="-228600" eaLnBrk="0" hangingPunct="0">
                <a:defRPr sz="2400">
                  <a:solidFill>
                    <a:schemeClr val="tx1"/>
                  </a:solidFill>
                  <a:latin typeface="Calibri" pitchFamily="34" charset="0"/>
                  <a:cs typeface="Arial" charset="0"/>
                </a:defRPr>
              </a:lvl4pPr>
              <a:lvl5pPr marL="2057400" indent="-228600" eaLnBrk="0" hangingPunct="0">
                <a:defRPr sz="2400">
                  <a:solidFill>
                    <a:schemeClr val="tx1"/>
                  </a:solidFill>
                  <a:latin typeface="Calibri" pitchFamily="34" charset="0"/>
                  <a:cs typeface="Arial" charset="0"/>
                </a:defRPr>
              </a:lvl5pPr>
              <a:lvl6pPr marL="2514600" indent="-228600" defTabSz="1211263" eaLnBrk="0" fontAlgn="base" hangingPunct="0">
                <a:spcBef>
                  <a:spcPct val="0"/>
                </a:spcBef>
                <a:spcAft>
                  <a:spcPct val="0"/>
                </a:spcAft>
                <a:defRPr sz="2400">
                  <a:solidFill>
                    <a:schemeClr val="tx1"/>
                  </a:solidFill>
                  <a:latin typeface="Calibri" pitchFamily="34" charset="0"/>
                  <a:cs typeface="Arial" charset="0"/>
                </a:defRPr>
              </a:lvl6pPr>
              <a:lvl7pPr marL="2971800" indent="-228600" defTabSz="1211263" eaLnBrk="0" fontAlgn="base" hangingPunct="0">
                <a:spcBef>
                  <a:spcPct val="0"/>
                </a:spcBef>
                <a:spcAft>
                  <a:spcPct val="0"/>
                </a:spcAft>
                <a:defRPr sz="2400">
                  <a:solidFill>
                    <a:schemeClr val="tx1"/>
                  </a:solidFill>
                  <a:latin typeface="Calibri" pitchFamily="34" charset="0"/>
                  <a:cs typeface="Arial" charset="0"/>
                </a:defRPr>
              </a:lvl7pPr>
              <a:lvl8pPr marL="3429000" indent="-228600" defTabSz="1211263" eaLnBrk="0" fontAlgn="base" hangingPunct="0">
                <a:spcBef>
                  <a:spcPct val="0"/>
                </a:spcBef>
                <a:spcAft>
                  <a:spcPct val="0"/>
                </a:spcAft>
                <a:defRPr sz="2400">
                  <a:solidFill>
                    <a:schemeClr val="tx1"/>
                  </a:solidFill>
                  <a:latin typeface="Calibri" pitchFamily="34" charset="0"/>
                  <a:cs typeface="Arial" charset="0"/>
                </a:defRPr>
              </a:lvl8pPr>
              <a:lvl9pPr marL="3886200" indent="-228600" defTabSz="1211263" eaLnBrk="0" fontAlgn="base" hangingPunct="0">
                <a:spcBef>
                  <a:spcPct val="0"/>
                </a:spcBef>
                <a:spcAft>
                  <a:spcPct val="0"/>
                </a:spcAft>
                <a:defRPr sz="2400">
                  <a:solidFill>
                    <a:schemeClr val="tx1"/>
                  </a:solidFill>
                  <a:latin typeface="Calibri" pitchFamily="34" charset="0"/>
                  <a:cs typeface="Arial" charset="0"/>
                </a:defRPr>
              </a:lvl9pPr>
            </a:lstStyle>
            <a:p>
              <a:r>
                <a:rPr lang="en-US" altLang="en-US" sz="1600">
                  <a:solidFill>
                    <a:schemeClr val="bg2"/>
                  </a:solidFill>
                </a:rPr>
                <a:t>Total </a:t>
              </a:r>
              <a:r>
                <a:rPr lang="en-US" altLang="en-US" sz="1600" i="1">
                  <a:solidFill>
                    <a:schemeClr val="bg2"/>
                  </a:solidFill>
                </a:rPr>
                <a:t>in situ</a:t>
              </a:r>
              <a:r>
                <a:rPr lang="en-US" altLang="en-US" sz="1600">
                  <a:solidFill>
                    <a:schemeClr val="bg2"/>
                  </a:solidFill>
                </a:rPr>
                <a:t> networks</a:t>
              </a:r>
            </a:p>
          </p:txBody>
        </p:sp>
        <p:sp>
          <p:nvSpPr>
            <p:cNvPr id="96266" name="Text Box 6"/>
            <p:cNvSpPr txBox="1">
              <a:spLocks noChangeArrowheads="1"/>
            </p:cNvSpPr>
            <p:nvPr/>
          </p:nvSpPr>
          <p:spPr bwMode="auto">
            <a:xfrm>
              <a:off x="5429250" y="1225550"/>
              <a:ext cx="542166" cy="33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cs typeface="Arial" charset="0"/>
                </a:defRPr>
              </a:lvl1pPr>
              <a:lvl2pPr marL="742950" indent="-285750" eaLnBrk="0" hangingPunct="0">
                <a:defRPr sz="2400">
                  <a:solidFill>
                    <a:schemeClr val="tx1"/>
                  </a:solidFill>
                  <a:latin typeface="Calibri" pitchFamily="34" charset="0"/>
                  <a:cs typeface="Arial" charset="0"/>
                </a:defRPr>
              </a:lvl2pPr>
              <a:lvl3pPr marL="1143000" indent="-228600" eaLnBrk="0" hangingPunct="0">
                <a:defRPr sz="2400">
                  <a:solidFill>
                    <a:schemeClr val="tx1"/>
                  </a:solidFill>
                  <a:latin typeface="Calibri" pitchFamily="34" charset="0"/>
                  <a:cs typeface="Arial" charset="0"/>
                </a:defRPr>
              </a:lvl3pPr>
              <a:lvl4pPr marL="1600200" indent="-228600" eaLnBrk="0" hangingPunct="0">
                <a:defRPr sz="2400">
                  <a:solidFill>
                    <a:schemeClr val="tx1"/>
                  </a:solidFill>
                  <a:latin typeface="Calibri" pitchFamily="34" charset="0"/>
                  <a:cs typeface="Arial" charset="0"/>
                </a:defRPr>
              </a:lvl4pPr>
              <a:lvl5pPr marL="2057400" indent="-228600" eaLnBrk="0" hangingPunct="0">
                <a:defRPr sz="2400">
                  <a:solidFill>
                    <a:schemeClr val="tx1"/>
                  </a:solidFill>
                  <a:latin typeface="Calibri" pitchFamily="34" charset="0"/>
                  <a:cs typeface="Arial" charset="0"/>
                </a:defRPr>
              </a:lvl5pPr>
              <a:lvl6pPr marL="2514600" indent="-228600" defTabSz="1211263" eaLnBrk="0" fontAlgn="base" hangingPunct="0">
                <a:spcBef>
                  <a:spcPct val="0"/>
                </a:spcBef>
                <a:spcAft>
                  <a:spcPct val="0"/>
                </a:spcAft>
                <a:defRPr sz="2400">
                  <a:solidFill>
                    <a:schemeClr val="tx1"/>
                  </a:solidFill>
                  <a:latin typeface="Calibri" pitchFamily="34" charset="0"/>
                  <a:cs typeface="Arial" charset="0"/>
                </a:defRPr>
              </a:lvl6pPr>
              <a:lvl7pPr marL="2971800" indent="-228600" defTabSz="1211263" eaLnBrk="0" fontAlgn="base" hangingPunct="0">
                <a:spcBef>
                  <a:spcPct val="0"/>
                </a:spcBef>
                <a:spcAft>
                  <a:spcPct val="0"/>
                </a:spcAft>
                <a:defRPr sz="2400">
                  <a:solidFill>
                    <a:schemeClr val="tx1"/>
                  </a:solidFill>
                  <a:latin typeface="Calibri" pitchFamily="34" charset="0"/>
                  <a:cs typeface="Arial" charset="0"/>
                </a:defRPr>
              </a:lvl7pPr>
              <a:lvl8pPr marL="3429000" indent="-228600" defTabSz="1211263" eaLnBrk="0" fontAlgn="base" hangingPunct="0">
                <a:spcBef>
                  <a:spcPct val="0"/>
                </a:spcBef>
                <a:spcAft>
                  <a:spcPct val="0"/>
                </a:spcAft>
                <a:defRPr sz="2400">
                  <a:solidFill>
                    <a:schemeClr val="tx1"/>
                  </a:solidFill>
                  <a:latin typeface="Calibri" pitchFamily="34" charset="0"/>
                  <a:cs typeface="Arial" charset="0"/>
                </a:defRPr>
              </a:lvl8pPr>
              <a:lvl9pPr marL="3886200" indent="-228600" defTabSz="1211263" eaLnBrk="0" fontAlgn="base" hangingPunct="0">
                <a:spcBef>
                  <a:spcPct val="0"/>
                </a:spcBef>
                <a:spcAft>
                  <a:spcPct val="0"/>
                </a:spcAft>
                <a:defRPr sz="2400">
                  <a:solidFill>
                    <a:schemeClr val="tx1"/>
                  </a:solidFill>
                  <a:latin typeface="Calibri" pitchFamily="34" charset="0"/>
                  <a:cs typeface="Arial" charset="0"/>
                </a:defRPr>
              </a:lvl9pPr>
            </a:lstStyle>
            <a:p>
              <a:r>
                <a:rPr lang="en-US" altLang="en-US" sz="1600" b="1">
                  <a:solidFill>
                    <a:srgbClr val="990000"/>
                  </a:solidFill>
                </a:rPr>
                <a:t>61%</a:t>
              </a:r>
            </a:p>
          </p:txBody>
        </p:sp>
        <p:sp>
          <p:nvSpPr>
            <p:cNvPr id="96267" name="Text Box 7"/>
            <p:cNvSpPr txBox="1">
              <a:spLocks noChangeArrowheads="1"/>
            </p:cNvSpPr>
            <p:nvPr/>
          </p:nvSpPr>
          <p:spPr bwMode="auto">
            <a:xfrm>
              <a:off x="6629400" y="2978150"/>
              <a:ext cx="429950" cy="26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cs typeface="Arial" charset="0"/>
                </a:defRPr>
              </a:lvl1pPr>
              <a:lvl2pPr marL="742950" indent="-285750" eaLnBrk="0" hangingPunct="0">
                <a:defRPr sz="2400">
                  <a:solidFill>
                    <a:schemeClr val="tx1"/>
                  </a:solidFill>
                  <a:latin typeface="Calibri" pitchFamily="34" charset="0"/>
                  <a:cs typeface="Arial" charset="0"/>
                </a:defRPr>
              </a:lvl2pPr>
              <a:lvl3pPr marL="1143000" indent="-228600" eaLnBrk="0" hangingPunct="0">
                <a:defRPr sz="2400">
                  <a:solidFill>
                    <a:schemeClr val="tx1"/>
                  </a:solidFill>
                  <a:latin typeface="Calibri" pitchFamily="34" charset="0"/>
                  <a:cs typeface="Arial" charset="0"/>
                </a:defRPr>
              </a:lvl3pPr>
              <a:lvl4pPr marL="1600200" indent="-228600" eaLnBrk="0" hangingPunct="0">
                <a:defRPr sz="2400">
                  <a:solidFill>
                    <a:schemeClr val="tx1"/>
                  </a:solidFill>
                  <a:latin typeface="Calibri" pitchFamily="34" charset="0"/>
                  <a:cs typeface="Arial" charset="0"/>
                </a:defRPr>
              </a:lvl4pPr>
              <a:lvl5pPr marL="2057400" indent="-228600" eaLnBrk="0" hangingPunct="0">
                <a:defRPr sz="2400">
                  <a:solidFill>
                    <a:schemeClr val="tx1"/>
                  </a:solidFill>
                  <a:latin typeface="Calibri" pitchFamily="34" charset="0"/>
                  <a:cs typeface="Arial" charset="0"/>
                </a:defRPr>
              </a:lvl5pPr>
              <a:lvl6pPr marL="2514600" indent="-228600" defTabSz="1211263" eaLnBrk="0" fontAlgn="base" hangingPunct="0">
                <a:spcBef>
                  <a:spcPct val="0"/>
                </a:spcBef>
                <a:spcAft>
                  <a:spcPct val="0"/>
                </a:spcAft>
                <a:defRPr sz="2400">
                  <a:solidFill>
                    <a:schemeClr val="tx1"/>
                  </a:solidFill>
                  <a:latin typeface="Calibri" pitchFamily="34" charset="0"/>
                  <a:cs typeface="Arial" charset="0"/>
                </a:defRPr>
              </a:lvl6pPr>
              <a:lvl7pPr marL="2971800" indent="-228600" defTabSz="1211263" eaLnBrk="0" fontAlgn="base" hangingPunct="0">
                <a:spcBef>
                  <a:spcPct val="0"/>
                </a:spcBef>
                <a:spcAft>
                  <a:spcPct val="0"/>
                </a:spcAft>
                <a:defRPr sz="2400">
                  <a:solidFill>
                    <a:schemeClr val="tx1"/>
                  </a:solidFill>
                  <a:latin typeface="Calibri" pitchFamily="34" charset="0"/>
                  <a:cs typeface="Arial" charset="0"/>
                </a:defRPr>
              </a:lvl7pPr>
              <a:lvl8pPr marL="3429000" indent="-228600" defTabSz="1211263" eaLnBrk="0" fontAlgn="base" hangingPunct="0">
                <a:spcBef>
                  <a:spcPct val="0"/>
                </a:spcBef>
                <a:spcAft>
                  <a:spcPct val="0"/>
                </a:spcAft>
                <a:defRPr sz="2400">
                  <a:solidFill>
                    <a:schemeClr val="tx1"/>
                  </a:solidFill>
                  <a:latin typeface="Calibri" pitchFamily="34" charset="0"/>
                  <a:cs typeface="Arial" charset="0"/>
                </a:defRPr>
              </a:lvl8pPr>
              <a:lvl9pPr marL="3886200" indent="-228600" defTabSz="1211263" eaLnBrk="0" fontAlgn="base" hangingPunct="0">
                <a:spcBef>
                  <a:spcPct val="0"/>
                </a:spcBef>
                <a:spcAft>
                  <a:spcPct val="0"/>
                </a:spcAft>
                <a:defRPr sz="2400">
                  <a:solidFill>
                    <a:schemeClr val="tx1"/>
                  </a:solidFill>
                  <a:latin typeface="Calibri" pitchFamily="34" charset="0"/>
                  <a:cs typeface="Arial" charset="0"/>
                </a:defRPr>
              </a:lvl9pPr>
            </a:lstStyle>
            <a:p>
              <a:r>
                <a:rPr lang="en-US" altLang="en-US" sz="1100">
                  <a:solidFill>
                    <a:srgbClr val="000000"/>
                  </a:solidFill>
                </a:rPr>
                <a:t>59%</a:t>
              </a:r>
            </a:p>
          </p:txBody>
        </p:sp>
        <p:sp>
          <p:nvSpPr>
            <p:cNvPr id="96268" name="Text Box 8"/>
            <p:cNvSpPr txBox="1">
              <a:spLocks noChangeArrowheads="1"/>
            </p:cNvSpPr>
            <p:nvPr/>
          </p:nvSpPr>
          <p:spPr bwMode="auto">
            <a:xfrm>
              <a:off x="6629400" y="3663950"/>
              <a:ext cx="429950" cy="26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cs typeface="Arial" charset="0"/>
                </a:defRPr>
              </a:lvl1pPr>
              <a:lvl2pPr marL="742950" indent="-285750" eaLnBrk="0" hangingPunct="0">
                <a:defRPr sz="2400">
                  <a:solidFill>
                    <a:schemeClr val="tx1"/>
                  </a:solidFill>
                  <a:latin typeface="Calibri" pitchFamily="34" charset="0"/>
                  <a:cs typeface="Arial" charset="0"/>
                </a:defRPr>
              </a:lvl2pPr>
              <a:lvl3pPr marL="1143000" indent="-228600" eaLnBrk="0" hangingPunct="0">
                <a:defRPr sz="2400">
                  <a:solidFill>
                    <a:schemeClr val="tx1"/>
                  </a:solidFill>
                  <a:latin typeface="Calibri" pitchFamily="34" charset="0"/>
                  <a:cs typeface="Arial" charset="0"/>
                </a:defRPr>
              </a:lvl3pPr>
              <a:lvl4pPr marL="1600200" indent="-228600" eaLnBrk="0" hangingPunct="0">
                <a:defRPr sz="2400">
                  <a:solidFill>
                    <a:schemeClr val="tx1"/>
                  </a:solidFill>
                  <a:latin typeface="Calibri" pitchFamily="34" charset="0"/>
                  <a:cs typeface="Arial" charset="0"/>
                </a:defRPr>
              </a:lvl4pPr>
              <a:lvl5pPr marL="2057400" indent="-228600" eaLnBrk="0" hangingPunct="0">
                <a:defRPr sz="2400">
                  <a:solidFill>
                    <a:schemeClr val="tx1"/>
                  </a:solidFill>
                  <a:latin typeface="Calibri" pitchFamily="34" charset="0"/>
                  <a:cs typeface="Arial" charset="0"/>
                </a:defRPr>
              </a:lvl5pPr>
              <a:lvl6pPr marL="2514600" indent="-228600" defTabSz="1211263" eaLnBrk="0" fontAlgn="base" hangingPunct="0">
                <a:spcBef>
                  <a:spcPct val="0"/>
                </a:spcBef>
                <a:spcAft>
                  <a:spcPct val="0"/>
                </a:spcAft>
                <a:defRPr sz="2400">
                  <a:solidFill>
                    <a:schemeClr val="tx1"/>
                  </a:solidFill>
                  <a:latin typeface="Calibri" pitchFamily="34" charset="0"/>
                  <a:cs typeface="Arial" charset="0"/>
                </a:defRPr>
              </a:lvl6pPr>
              <a:lvl7pPr marL="2971800" indent="-228600" defTabSz="1211263" eaLnBrk="0" fontAlgn="base" hangingPunct="0">
                <a:spcBef>
                  <a:spcPct val="0"/>
                </a:spcBef>
                <a:spcAft>
                  <a:spcPct val="0"/>
                </a:spcAft>
                <a:defRPr sz="2400">
                  <a:solidFill>
                    <a:schemeClr val="tx1"/>
                  </a:solidFill>
                  <a:latin typeface="Calibri" pitchFamily="34" charset="0"/>
                  <a:cs typeface="Arial" charset="0"/>
                </a:defRPr>
              </a:lvl7pPr>
              <a:lvl8pPr marL="3429000" indent="-228600" defTabSz="1211263" eaLnBrk="0" fontAlgn="base" hangingPunct="0">
                <a:spcBef>
                  <a:spcPct val="0"/>
                </a:spcBef>
                <a:spcAft>
                  <a:spcPct val="0"/>
                </a:spcAft>
                <a:defRPr sz="2400">
                  <a:solidFill>
                    <a:schemeClr val="tx1"/>
                  </a:solidFill>
                  <a:latin typeface="Calibri" pitchFamily="34" charset="0"/>
                  <a:cs typeface="Arial" charset="0"/>
                </a:defRPr>
              </a:lvl8pPr>
              <a:lvl9pPr marL="3886200" indent="-228600" defTabSz="1211263" eaLnBrk="0" fontAlgn="base" hangingPunct="0">
                <a:spcBef>
                  <a:spcPct val="0"/>
                </a:spcBef>
                <a:spcAft>
                  <a:spcPct val="0"/>
                </a:spcAft>
                <a:defRPr sz="2400">
                  <a:solidFill>
                    <a:schemeClr val="tx1"/>
                  </a:solidFill>
                  <a:latin typeface="Calibri" pitchFamily="34" charset="0"/>
                  <a:cs typeface="Arial" charset="0"/>
                </a:defRPr>
              </a:lvl9pPr>
            </a:lstStyle>
            <a:p>
              <a:r>
                <a:rPr lang="en-US" altLang="en-US" sz="1100">
                  <a:solidFill>
                    <a:srgbClr val="000000"/>
                  </a:solidFill>
                </a:rPr>
                <a:t>81%</a:t>
              </a:r>
            </a:p>
          </p:txBody>
        </p:sp>
        <p:sp>
          <p:nvSpPr>
            <p:cNvPr id="96269" name="Text Box 9"/>
            <p:cNvSpPr txBox="1">
              <a:spLocks noChangeArrowheads="1"/>
            </p:cNvSpPr>
            <p:nvPr/>
          </p:nvSpPr>
          <p:spPr bwMode="auto">
            <a:xfrm>
              <a:off x="6629400" y="4991100"/>
              <a:ext cx="429950" cy="26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cs typeface="Arial" charset="0"/>
                </a:defRPr>
              </a:lvl1pPr>
              <a:lvl2pPr marL="742950" indent="-285750" eaLnBrk="0" hangingPunct="0">
                <a:defRPr sz="2400">
                  <a:solidFill>
                    <a:schemeClr val="tx1"/>
                  </a:solidFill>
                  <a:latin typeface="Calibri" pitchFamily="34" charset="0"/>
                  <a:cs typeface="Arial" charset="0"/>
                </a:defRPr>
              </a:lvl2pPr>
              <a:lvl3pPr marL="1143000" indent="-228600" eaLnBrk="0" hangingPunct="0">
                <a:defRPr sz="2400">
                  <a:solidFill>
                    <a:schemeClr val="tx1"/>
                  </a:solidFill>
                  <a:latin typeface="Calibri" pitchFamily="34" charset="0"/>
                  <a:cs typeface="Arial" charset="0"/>
                </a:defRPr>
              </a:lvl3pPr>
              <a:lvl4pPr marL="1600200" indent="-228600" eaLnBrk="0" hangingPunct="0">
                <a:defRPr sz="2400">
                  <a:solidFill>
                    <a:schemeClr val="tx1"/>
                  </a:solidFill>
                  <a:latin typeface="Calibri" pitchFamily="34" charset="0"/>
                  <a:cs typeface="Arial" charset="0"/>
                </a:defRPr>
              </a:lvl4pPr>
              <a:lvl5pPr marL="2057400" indent="-228600" eaLnBrk="0" hangingPunct="0">
                <a:defRPr sz="2400">
                  <a:solidFill>
                    <a:schemeClr val="tx1"/>
                  </a:solidFill>
                  <a:latin typeface="Calibri" pitchFamily="34" charset="0"/>
                  <a:cs typeface="Arial" charset="0"/>
                </a:defRPr>
              </a:lvl5pPr>
              <a:lvl6pPr marL="2514600" indent="-228600" defTabSz="1211263" eaLnBrk="0" fontAlgn="base" hangingPunct="0">
                <a:spcBef>
                  <a:spcPct val="0"/>
                </a:spcBef>
                <a:spcAft>
                  <a:spcPct val="0"/>
                </a:spcAft>
                <a:defRPr sz="2400">
                  <a:solidFill>
                    <a:schemeClr val="tx1"/>
                  </a:solidFill>
                  <a:latin typeface="Calibri" pitchFamily="34" charset="0"/>
                  <a:cs typeface="Arial" charset="0"/>
                </a:defRPr>
              </a:lvl6pPr>
              <a:lvl7pPr marL="2971800" indent="-228600" defTabSz="1211263" eaLnBrk="0" fontAlgn="base" hangingPunct="0">
                <a:spcBef>
                  <a:spcPct val="0"/>
                </a:spcBef>
                <a:spcAft>
                  <a:spcPct val="0"/>
                </a:spcAft>
                <a:defRPr sz="2400">
                  <a:solidFill>
                    <a:schemeClr val="tx1"/>
                  </a:solidFill>
                  <a:latin typeface="Calibri" pitchFamily="34" charset="0"/>
                  <a:cs typeface="Arial" charset="0"/>
                </a:defRPr>
              </a:lvl7pPr>
              <a:lvl8pPr marL="3429000" indent="-228600" defTabSz="1211263" eaLnBrk="0" fontAlgn="base" hangingPunct="0">
                <a:spcBef>
                  <a:spcPct val="0"/>
                </a:spcBef>
                <a:spcAft>
                  <a:spcPct val="0"/>
                </a:spcAft>
                <a:defRPr sz="2400">
                  <a:solidFill>
                    <a:schemeClr val="tx1"/>
                  </a:solidFill>
                  <a:latin typeface="Calibri" pitchFamily="34" charset="0"/>
                  <a:cs typeface="Arial" charset="0"/>
                </a:defRPr>
              </a:lvl8pPr>
              <a:lvl9pPr marL="3886200" indent="-228600" defTabSz="1211263" eaLnBrk="0" fontAlgn="base" hangingPunct="0">
                <a:spcBef>
                  <a:spcPct val="0"/>
                </a:spcBef>
                <a:spcAft>
                  <a:spcPct val="0"/>
                </a:spcAft>
                <a:defRPr sz="2400">
                  <a:solidFill>
                    <a:schemeClr val="tx1"/>
                  </a:solidFill>
                  <a:latin typeface="Calibri" pitchFamily="34" charset="0"/>
                  <a:cs typeface="Arial" charset="0"/>
                </a:defRPr>
              </a:lvl9pPr>
            </a:lstStyle>
            <a:p>
              <a:r>
                <a:rPr lang="en-US" altLang="en-US" sz="1100">
                  <a:solidFill>
                    <a:srgbClr val="000000"/>
                  </a:solidFill>
                </a:rPr>
                <a:t>62%</a:t>
              </a:r>
            </a:p>
          </p:txBody>
        </p:sp>
        <p:sp>
          <p:nvSpPr>
            <p:cNvPr id="96270" name="Text Box 10"/>
            <p:cNvSpPr txBox="1">
              <a:spLocks noChangeArrowheads="1"/>
            </p:cNvSpPr>
            <p:nvPr/>
          </p:nvSpPr>
          <p:spPr bwMode="auto">
            <a:xfrm>
              <a:off x="4260850" y="5035550"/>
              <a:ext cx="429950" cy="26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cs typeface="Arial" charset="0"/>
                </a:defRPr>
              </a:lvl1pPr>
              <a:lvl2pPr marL="742950" indent="-285750" eaLnBrk="0" hangingPunct="0">
                <a:defRPr sz="2400">
                  <a:solidFill>
                    <a:schemeClr val="tx1"/>
                  </a:solidFill>
                  <a:latin typeface="Calibri" pitchFamily="34" charset="0"/>
                  <a:cs typeface="Arial" charset="0"/>
                </a:defRPr>
              </a:lvl2pPr>
              <a:lvl3pPr marL="1143000" indent="-228600" eaLnBrk="0" hangingPunct="0">
                <a:defRPr sz="2400">
                  <a:solidFill>
                    <a:schemeClr val="tx1"/>
                  </a:solidFill>
                  <a:latin typeface="Calibri" pitchFamily="34" charset="0"/>
                  <a:cs typeface="Arial" charset="0"/>
                </a:defRPr>
              </a:lvl3pPr>
              <a:lvl4pPr marL="1600200" indent="-228600" eaLnBrk="0" hangingPunct="0">
                <a:defRPr sz="2400">
                  <a:solidFill>
                    <a:schemeClr val="tx1"/>
                  </a:solidFill>
                  <a:latin typeface="Calibri" pitchFamily="34" charset="0"/>
                  <a:cs typeface="Arial" charset="0"/>
                </a:defRPr>
              </a:lvl4pPr>
              <a:lvl5pPr marL="2057400" indent="-228600" eaLnBrk="0" hangingPunct="0">
                <a:defRPr sz="2400">
                  <a:solidFill>
                    <a:schemeClr val="tx1"/>
                  </a:solidFill>
                  <a:latin typeface="Calibri" pitchFamily="34" charset="0"/>
                  <a:cs typeface="Arial" charset="0"/>
                </a:defRPr>
              </a:lvl5pPr>
              <a:lvl6pPr marL="2514600" indent="-228600" defTabSz="1211263" eaLnBrk="0" fontAlgn="base" hangingPunct="0">
                <a:spcBef>
                  <a:spcPct val="0"/>
                </a:spcBef>
                <a:spcAft>
                  <a:spcPct val="0"/>
                </a:spcAft>
                <a:defRPr sz="2400">
                  <a:solidFill>
                    <a:schemeClr val="tx1"/>
                  </a:solidFill>
                  <a:latin typeface="Calibri" pitchFamily="34" charset="0"/>
                  <a:cs typeface="Arial" charset="0"/>
                </a:defRPr>
              </a:lvl6pPr>
              <a:lvl7pPr marL="2971800" indent="-228600" defTabSz="1211263" eaLnBrk="0" fontAlgn="base" hangingPunct="0">
                <a:spcBef>
                  <a:spcPct val="0"/>
                </a:spcBef>
                <a:spcAft>
                  <a:spcPct val="0"/>
                </a:spcAft>
                <a:defRPr sz="2400">
                  <a:solidFill>
                    <a:schemeClr val="tx1"/>
                  </a:solidFill>
                  <a:latin typeface="Calibri" pitchFamily="34" charset="0"/>
                  <a:cs typeface="Arial" charset="0"/>
                </a:defRPr>
              </a:lvl7pPr>
              <a:lvl8pPr marL="3429000" indent="-228600" defTabSz="1211263" eaLnBrk="0" fontAlgn="base" hangingPunct="0">
                <a:spcBef>
                  <a:spcPct val="0"/>
                </a:spcBef>
                <a:spcAft>
                  <a:spcPct val="0"/>
                </a:spcAft>
                <a:defRPr sz="2400">
                  <a:solidFill>
                    <a:schemeClr val="tx1"/>
                  </a:solidFill>
                  <a:latin typeface="Calibri" pitchFamily="34" charset="0"/>
                  <a:cs typeface="Arial" charset="0"/>
                </a:defRPr>
              </a:lvl8pPr>
              <a:lvl9pPr marL="3886200" indent="-228600" defTabSz="1211263" eaLnBrk="0" fontAlgn="base" hangingPunct="0">
                <a:spcBef>
                  <a:spcPct val="0"/>
                </a:spcBef>
                <a:spcAft>
                  <a:spcPct val="0"/>
                </a:spcAft>
                <a:defRPr sz="2400">
                  <a:solidFill>
                    <a:schemeClr val="tx1"/>
                  </a:solidFill>
                  <a:latin typeface="Calibri" pitchFamily="34" charset="0"/>
                  <a:cs typeface="Arial" charset="0"/>
                </a:defRPr>
              </a:lvl9pPr>
            </a:lstStyle>
            <a:p>
              <a:r>
                <a:rPr lang="en-US" altLang="en-US" sz="1100">
                  <a:solidFill>
                    <a:srgbClr val="000000"/>
                  </a:solidFill>
                </a:rPr>
                <a:t>73%</a:t>
              </a:r>
            </a:p>
          </p:txBody>
        </p:sp>
        <p:sp>
          <p:nvSpPr>
            <p:cNvPr id="96271" name="Text Box 11"/>
            <p:cNvSpPr txBox="1">
              <a:spLocks noChangeArrowheads="1"/>
            </p:cNvSpPr>
            <p:nvPr/>
          </p:nvSpPr>
          <p:spPr bwMode="auto">
            <a:xfrm>
              <a:off x="2057400" y="5067300"/>
              <a:ext cx="429950" cy="26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cs typeface="Arial" charset="0"/>
                </a:defRPr>
              </a:lvl1pPr>
              <a:lvl2pPr marL="742950" indent="-285750" eaLnBrk="0" hangingPunct="0">
                <a:defRPr sz="2400">
                  <a:solidFill>
                    <a:schemeClr val="tx1"/>
                  </a:solidFill>
                  <a:latin typeface="Calibri" pitchFamily="34" charset="0"/>
                  <a:cs typeface="Arial" charset="0"/>
                </a:defRPr>
              </a:lvl2pPr>
              <a:lvl3pPr marL="1143000" indent="-228600" eaLnBrk="0" hangingPunct="0">
                <a:defRPr sz="2400">
                  <a:solidFill>
                    <a:schemeClr val="tx1"/>
                  </a:solidFill>
                  <a:latin typeface="Calibri" pitchFamily="34" charset="0"/>
                  <a:cs typeface="Arial" charset="0"/>
                </a:defRPr>
              </a:lvl3pPr>
              <a:lvl4pPr marL="1600200" indent="-228600" eaLnBrk="0" hangingPunct="0">
                <a:defRPr sz="2400">
                  <a:solidFill>
                    <a:schemeClr val="tx1"/>
                  </a:solidFill>
                  <a:latin typeface="Calibri" pitchFamily="34" charset="0"/>
                  <a:cs typeface="Arial" charset="0"/>
                </a:defRPr>
              </a:lvl4pPr>
              <a:lvl5pPr marL="2057400" indent="-228600" eaLnBrk="0" hangingPunct="0">
                <a:defRPr sz="2400">
                  <a:solidFill>
                    <a:schemeClr val="tx1"/>
                  </a:solidFill>
                  <a:latin typeface="Calibri" pitchFamily="34" charset="0"/>
                  <a:cs typeface="Arial" charset="0"/>
                </a:defRPr>
              </a:lvl5pPr>
              <a:lvl6pPr marL="2514600" indent="-228600" defTabSz="1211263" eaLnBrk="0" fontAlgn="base" hangingPunct="0">
                <a:spcBef>
                  <a:spcPct val="0"/>
                </a:spcBef>
                <a:spcAft>
                  <a:spcPct val="0"/>
                </a:spcAft>
                <a:defRPr sz="2400">
                  <a:solidFill>
                    <a:schemeClr val="tx1"/>
                  </a:solidFill>
                  <a:latin typeface="Calibri" pitchFamily="34" charset="0"/>
                  <a:cs typeface="Arial" charset="0"/>
                </a:defRPr>
              </a:lvl6pPr>
              <a:lvl7pPr marL="2971800" indent="-228600" defTabSz="1211263" eaLnBrk="0" fontAlgn="base" hangingPunct="0">
                <a:spcBef>
                  <a:spcPct val="0"/>
                </a:spcBef>
                <a:spcAft>
                  <a:spcPct val="0"/>
                </a:spcAft>
                <a:defRPr sz="2400">
                  <a:solidFill>
                    <a:schemeClr val="tx1"/>
                  </a:solidFill>
                  <a:latin typeface="Calibri" pitchFamily="34" charset="0"/>
                  <a:cs typeface="Arial" charset="0"/>
                </a:defRPr>
              </a:lvl7pPr>
              <a:lvl8pPr marL="3429000" indent="-228600" defTabSz="1211263" eaLnBrk="0" fontAlgn="base" hangingPunct="0">
                <a:spcBef>
                  <a:spcPct val="0"/>
                </a:spcBef>
                <a:spcAft>
                  <a:spcPct val="0"/>
                </a:spcAft>
                <a:defRPr sz="2400">
                  <a:solidFill>
                    <a:schemeClr val="tx1"/>
                  </a:solidFill>
                  <a:latin typeface="Calibri" pitchFamily="34" charset="0"/>
                  <a:cs typeface="Arial" charset="0"/>
                </a:defRPr>
              </a:lvl8pPr>
              <a:lvl9pPr marL="3886200" indent="-228600" defTabSz="1211263" eaLnBrk="0" fontAlgn="base" hangingPunct="0">
                <a:spcBef>
                  <a:spcPct val="0"/>
                </a:spcBef>
                <a:spcAft>
                  <a:spcPct val="0"/>
                </a:spcAft>
                <a:defRPr sz="2400">
                  <a:solidFill>
                    <a:schemeClr val="tx1"/>
                  </a:solidFill>
                  <a:latin typeface="Calibri" pitchFamily="34" charset="0"/>
                  <a:cs typeface="Arial" charset="0"/>
                </a:defRPr>
              </a:lvl9pPr>
            </a:lstStyle>
            <a:p>
              <a:r>
                <a:rPr lang="en-US" altLang="en-US" sz="1100">
                  <a:solidFill>
                    <a:srgbClr val="000000"/>
                  </a:solidFill>
                </a:rPr>
                <a:t>34%</a:t>
              </a:r>
            </a:p>
          </p:txBody>
        </p:sp>
        <p:sp>
          <p:nvSpPr>
            <p:cNvPr id="96272" name="Text Box 12"/>
            <p:cNvSpPr txBox="1">
              <a:spLocks noChangeArrowheads="1"/>
            </p:cNvSpPr>
            <p:nvPr/>
          </p:nvSpPr>
          <p:spPr bwMode="auto">
            <a:xfrm>
              <a:off x="1060450" y="5067300"/>
              <a:ext cx="429950" cy="26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cs typeface="Arial" charset="0"/>
                </a:defRPr>
              </a:lvl1pPr>
              <a:lvl2pPr marL="742950" indent="-285750" eaLnBrk="0" hangingPunct="0">
                <a:defRPr sz="2400">
                  <a:solidFill>
                    <a:schemeClr val="tx1"/>
                  </a:solidFill>
                  <a:latin typeface="Calibri" pitchFamily="34" charset="0"/>
                  <a:cs typeface="Arial" charset="0"/>
                </a:defRPr>
              </a:lvl2pPr>
              <a:lvl3pPr marL="1143000" indent="-228600" eaLnBrk="0" hangingPunct="0">
                <a:defRPr sz="2400">
                  <a:solidFill>
                    <a:schemeClr val="tx1"/>
                  </a:solidFill>
                  <a:latin typeface="Calibri" pitchFamily="34" charset="0"/>
                  <a:cs typeface="Arial" charset="0"/>
                </a:defRPr>
              </a:lvl3pPr>
              <a:lvl4pPr marL="1600200" indent="-228600" eaLnBrk="0" hangingPunct="0">
                <a:defRPr sz="2400">
                  <a:solidFill>
                    <a:schemeClr val="tx1"/>
                  </a:solidFill>
                  <a:latin typeface="Calibri" pitchFamily="34" charset="0"/>
                  <a:cs typeface="Arial" charset="0"/>
                </a:defRPr>
              </a:lvl4pPr>
              <a:lvl5pPr marL="2057400" indent="-228600" eaLnBrk="0" hangingPunct="0">
                <a:defRPr sz="2400">
                  <a:solidFill>
                    <a:schemeClr val="tx1"/>
                  </a:solidFill>
                  <a:latin typeface="Calibri" pitchFamily="34" charset="0"/>
                  <a:cs typeface="Arial" charset="0"/>
                </a:defRPr>
              </a:lvl5pPr>
              <a:lvl6pPr marL="2514600" indent="-228600" defTabSz="1211263" eaLnBrk="0" fontAlgn="base" hangingPunct="0">
                <a:spcBef>
                  <a:spcPct val="0"/>
                </a:spcBef>
                <a:spcAft>
                  <a:spcPct val="0"/>
                </a:spcAft>
                <a:defRPr sz="2400">
                  <a:solidFill>
                    <a:schemeClr val="tx1"/>
                  </a:solidFill>
                  <a:latin typeface="Calibri" pitchFamily="34" charset="0"/>
                  <a:cs typeface="Arial" charset="0"/>
                </a:defRPr>
              </a:lvl6pPr>
              <a:lvl7pPr marL="2971800" indent="-228600" defTabSz="1211263" eaLnBrk="0" fontAlgn="base" hangingPunct="0">
                <a:spcBef>
                  <a:spcPct val="0"/>
                </a:spcBef>
                <a:spcAft>
                  <a:spcPct val="0"/>
                </a:spcAft>
                <a:defRPr sz="2400">
                  <a:solidFill>
                    <a:schemeClr val="tx1"/>
                  </a:solidFill>
                  <a:latin typeface="Calibri" pitchFamily="34" charset="0"/>
                  <a:cs typeface="Arial" charset="0"/>
                </a:defRPr>
              </a:lvl7pPr>
              <a:lvl8pPr marL="3429000" indent="-228600" defTabSz="1211263" eaLnBrk="0" fontAlgn="base" hangingPunct="0">
                <a:spcBef>
                  <a:spcPct val="0"/>
                </a:spcBef>
                <a:spcAft>
                  <a:spcPct val="0"/>
                </a:spcAft>
                <a:defRPr sz="2400">
                  <a:solidFill>
                    <a:schemeClr val="tx1"/>
                  </a:solidFill>
                  <a:latin typeface="Calibri" pitchFamily="34" charset="0"/>
                  <a:cs typeface="Arial" charset="0"/>
                </a:defRPr>
              </a:lvl8pPr>
              <a:lvl9pPr marL="3886200" indent="-228600" defTabSz="1211263" eaLnBrk="0" fontAlgn="base" hangingPunct="0">
                <a:spcBef>
                  <a:spcPct val="0"/>
                </a:spcBef>
                <a:spcAft>
                  <a:spcPct val="0"/>
                </a:spcAft>
                <a:defRPr sz="2400">
                  <a:solidFill>
                    <a:schemeClr val="tx1"/>
                  </a:solidFill>
                  <a:latin typeface="Calibri" pitchFamily="34" charset="0"/>
                  <a:cs typeface="Arial" charset="0"/>
                </a:defRPr>
              </a:lvl9pPr>
            </a:lstStyle>
            <a:p>
              <a:r>
                <a:rPr lang="en-US" altLang="en-US" sz="1100">
                  <a:solidFill>
                    <a:srgbClr val="000000"/>
                  </a:solidFill>
                </a:rPr>
                <a:t>48%</a:t>
              </a:r>
            </a:p>
          </p:txBody>
        </p:sp>
        <p:sp>
          <p:nvSpPr>
            <p:cNvPr id="96273" name="Text Box 15"/>
            <p:cNvSpPr txBox="1">
              <a:spLocks noChangeArrowheads="1"/>
            </p:cNvSpPr>
            <p:nvPr/>
          </p:nvSpPr>
          <p:spPr bwMode="auto">
            <a:xfrm>
              <a:off x="6629400" y="4305300"/>
              <a:ext cx="502089" cy="26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cs typeface="Arial" charset="0"/>
                </a:defRPr>
              </a:lvl1pPr>
              <a:lvl2pPr marL="742950" indent="-285750" eaLnBrk="0" hangingPunct="0">
                <a:defRPr sz="2400">
                  <a:solidFill>
                    <a:schemeClr val="tx1"/>
                  </a:solidFill>
                  <a:latin typeface="Calibri" pitchFamily="34" charset="0"/>
                  <a:cs typeface="Arial" charset="0"/>
                </a:defRPr>
              </a:lvl2pPr>
              <a:lvl3pPr marL="1143000" indent="-228600" eaLnBrk="0" hangingPunct="0">
                <a:defRPr sz="2400">
                  <a:solidFill>
                    <a:schemeClr val="tx1"/>
                  </a:solidFill>
                  <a:latin typeface="Calibri" pitchFamily="34" charset="0"/>
                  <a:cs typeface="Arial" charset="0"/>
                </a:defRPr>
              </a:lvl3pPr>
              <a:lvl4pPr marL="1600200" indent="-228600" eaLnBrk="0" hangingPunct="0">
                <a:defRPr sz="2400">
                  <a:solidFill>
                    <a:schemeClr val="tx1"/>
                  </a:solidFill>
                  <a:latin typeface="Calibri" pitchFamily="34" charset="0"/>
                  <a:cs typeface="Arial" charset="0"/>
                </a:defRPr>
              </a:lvl4pPr>
              <a:lvl5pPr marL="2057400" indent="-228600" eaLnBrk="0" hangingPunct="0">
                <a:defRPr sz="2400">
                  <a:solidFill>
                    <a:schemeClr val="tx1"/>
                  </a:solidFill>
                  <a:latin typeface="Calibri" pitchFamily="34" charset="0"/>
                  <a:cs typeface="Arial" charset="0"/>
                </a:defRPr>
              </a:lvl5pPr>
              <a:lvl6pPr marL="2514600" indent="-228600" defTabSz="1211263" eaLnBrk="0" fontAlgn="base" hangingPunct="0">
                <a:spcBef>
                  <a:spcPct val="0"/>
                </a:spcBef>
                <a:spcAft>
                  <a:spcPct val="0"/>
                </a:spcAft>
                <a:defRPr sz="2400">
                  <a:solidFill>
                    <a:schemeClr val="tx1"/>
                  </a:solidFill>
                  <a:latin typeface="Calibri" pitchFamily="34" charset="0"/>
                  <a:cs typeface="Arial" charset="0"/>
                </a:defRPr>
              </a:lvl6pPr>
              <a:lvl7pPr marL="2971800" indent="-228600" defTabSz="1211263" eaLnBrk="0" fontAlgn="base" hangingPunct="0">
                <a:spcBef>
                  <a:spcPct val="0"/>
                </a:spcBef>
                <a:spcAft>
                  <a:spcPct val="0"/>
                </a:spcAft>
                <a:defRPr sz="2400">
                  <a:solidFill>
                    <a:schemeClr val="tx1"/>
                  </a:solidFill>
                  <a:latin typeface="Calibri" pitchFamily="34" charset="0"/>
                  <a:cs typeface="Arial" charset="0"/>
                </a:defRPr>
              </a:lvl7pPr>
              <a:lvl8pPr marL="3429000" indent="-228600" defTabSz="1211263" eaLnBrk="0" fontAlgn="base" hangingPunct="0">
                <a:spcBef>
                  <a:spcPct val="0"/>
                </a:spcBef>
                <a:spcAft>
                  <a:spcPct val="0"/>
                </a:spcAft>
                <a:defRPr sz="2400">
                  <a:solidFill>
                    <a:schemeClr val="tx1"/>
                  </a:solidFill>
                  <a:latin typeface="Calibri" pitchFamily="34" charset="0"/>
                  <a:cs typeface="Arial" charset="0"/>
                </a:defRPr>
              </a:lvl8pPr>
              <a:lvl9pPr marL="3886200" indent="-228600" defTabSz="1211263" eaLnBrk="0" fontAlgn="base" hangingPunct="0">
                <a:spcBef>
                  <a:spcPct val="0"/>
                </a:spcBef>
                <a:spcAft>
                  <a:spcPct val="0"/>
                </a:spcAft>
                <a:defRPr sz="2400">
                  <a:solidFill>
                    <a:schemeClr val="tx1"/>
                  </a:solidFill>
                  <a:latin typeface="Calibri" pitchFamily="34" charset="0"/>
                  <a:cs typeface="Arial" charset="0"/>
                </a:defRPr>
              </a:lvl9pPr>
            </a:lstStyle>
            <a:p>
              <a:r>
                <a:rPr lang="en-US" altLang="en-US" sz="1100">
                  <a:solidFill>
                    <a:srgbClr val="000000"/>
                  </a:solidFill>
                </a:rPr>
                <a:t>100%</a:t>
              </a:r>
            </a:p>
          </p:txBody>
        </p:sp>
        <p:sp>
          <p:nvSpPr>
            <p:cNvPr id="96274" name="Text Box 16"/>
            <p:cNvSpPr txBox="1">
              <a:spLocks noChangeArrowheads="1"/>
            </p:cNvSpPr>
            <p:nvPr/>
          </p:nvSpPr>
          <p:spPr bwMode="auto">
            <a:xfrm>
              <a:off x="6629400" y="2324100"/>
              <a:ext cx="502089" cy="26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cs typeface="Arial" charset="0"/>
                </a:defRPr>
              </a:lvl1pPr>
              <a:lvl2pPr marL="742950" indent="-285750" eaLnBrk="0" hangingPunct="0">
                <a:defRPr sz="2400">
                  <a:solidFill>
                    <a:schemeClr val="tx1"/>
                  </a:solidFill>
                  <a:latin typeface="Calibri" pitchFamily="34" charset="0"/>
                  <a:cs typeface="Arial" charset="0"/>
                </a:defRPr>
              </a:lvl2pPr>
              <a:lvl3pPr marL="1143000" indent="-228600" eaLnBrk="0" hangingPunct="0">
                <a:defRPr sz="2400">
                  <a:solidFill>
                    <a:schemeClr val="tx1"/>
                  </a:solidFill>
                  <a:latin typeface="Calibri" pitchFamily="34" charset="0"/>
                  <a:cs typeface="Arial" charset="0"/>
                </a:defRPr>
              </a:lvl3pPr>
              <a:lvl4pPr marL="1600200" indent="-228600" eaLnBrk="0" hangingPunct="0">
                <a:defRPr sz="2400">
                  <a:solidFill>
                    <a:schemeClr val="tx1"/>
                  </a:solidFill>
                  <a:latin typeface="Calibri" pitchFamily="34" charset="0"/>
                  <a:cs typeface="Arial" charset="0"/>
                </a:defRPr>
              </a:lvl4pPr>
              <a:lvl5pPr marL="2057400" indent="-228600" eaLnBrk="0" hangingPunct="0">
                <a:defRPr sz="2400">
                  <a:solidFill>
                    <a:schemeClr val="tx1"/>
                  </a:solidFill>
                  <a:latin typeface="Calibri" pitchFamily="34" charset="0"/>
                  <a:cs typeface="Arial" charset="0"/>
                </a:defRPr>
              </a:lvl5pPr>
              <a:lvl6pPr marL="2514600" indent="-228600" defTabSz="1211263" eaLnBrk="0" fontAlgn="base" hangingPunct="0">
                <a:spcBef>
                  <a:spcPct val="0"/>
                </a:spcBef>
                <a:spcAft>
                  <a:spcPct val="0"/>
                </a:spcAft>
                <a:defRPr sz="2400">
                  <a:solidFill>
                    <a:schemeClr val="tx1"/>
                  </a:solidFill>
                  <a:latin typeface="Calibri" pitchFamily="34" charset="0"/>
                  <a:cs typeface="Arial" charset="0"/>
                </a:defRPr>
              </a:lvl6pPr>
              <a:lvl7pPr marL="2971800" indent="-228600" defTabSz="1211263" eaLnBrk="0" fontAlgn="base" hangingPunct="0">
                <a:spcBef>
                  <a:spcPct val="0"/>
                </a:spcBef>
                <a:spcAft>
                  <a:spcPct val="0"/>
                </a:spcAft>
                <a:defRPr sz="2400">
                  <a:solidFill>
                    <a:schemeClr val="tx1"/>
                  </a:solidFill>
                  <a:latin typeface="Calibri" pitchFamily="34" charset="0"/>
                  <a:cs typeface="Arial" charset="0"/>
                </a:defRPr>
              </a:lvl7pPr>
              <a:lvl8pPr marL="3429000" indent="-228600" defTabSz="1211263" eaLnBrk="0" fontAlgn="base" hangingPunct="0">
                <a:spcBef>
                  <a:spcPct val="0"/>
                </a:spcBef>
                <a:spcAft>
                  <a:spcPct val="0"/>
                </a:spcAft>
                <a:defRPr sz="2400">
                  <a:solidFill>
                    <a:schemeClr val="tx1"/>
                  </a:solidFill>
                  <a:latin typeface="Calibri" pitchFamily="34" charset="0"/>
                  <a:cs typeface="Arial" charset="0"/>
                </a:defRPr>
              </a:lvl8pPr>
              <a:lvl9pPr marL="3886200" indent="-228600" defTabSz="1211263" eaLnBrk="0" fontAlgn="base" hangingPunct="0">
                <a:spcBef>
                  <a:spcPct val="0"/>
                </a:spcBef>
                <a:spcAft>
                  <a:spcPct val="0"/>
                </a:spcAft>
                <a:defRPr sz="2400">
                  <a:solidFill>
                    <a:schemeClr val="tx1"/>
                  </a:solidFill>
                  <a:latin typeface="Calibri" pitchFamily="34" charset="0"/>
                  <a:cs typeface="Arial" charset="0"/>
                </a:defRPr>
              </a:lvl9pPr>
            </a:lstStyle>
            <a:p>
              <a:r>
                <a:rPr lang="en-US" altLang="en-US" sz="1100">
                  <a:solidFill>
                    <a:srgbClr val="000000"/>
                  </a:solidFill>
                </a:rPr>
                <a:t>100%</a:t>
              </a:r>
            </a:p>
          </p:txBody>
        </p:sp>
        <p:pic>
          <p:nvPicPr>
            <p:cNvPr id="96275" name="Picture 18" descr="JASON Imag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600" y="1638300"/>
              <a:ext cx="609600" cy="4572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96276" name="Rectangle 19"/>
            <p:cNvSpPr>
              <a:spLocks noChangeArrowheads="1"/>
            </p:cNvSpPr>
            <p:nvPr/>
          </p:nvSpPr>
          <p:spPr bwMode="auto">
            <a:xfrm>
              <a:off x="233363" y="1477963"/>
              <a:ext cx="622300" cy="617537"/>
            </a:xfrm>
            <a:prstGeom prst="rect">
              <a:avLst/>
            </a:prstGeom>
            <a:solidFill>
              <a:srgbClr val="000000"/>
            </a:solidFill>
            <a:ln w="25400">
              <a:solidFill>
                <a:schemeClr val="bg2"/>
              </a:solidFill>
              <a:miter lim="800000"/>
              <a:headEnd/>
              <a:tailEnd/>
            </a:ln>
          </p:spPr>
          <p:txBody>
            <a:bodyPr wrap="none" anchor="ctr"/>
            <a:lstStyle>
              <a:lvl1pPr eaLnBrk="0" hangingPunct="0">
                <a:defRPr sz="2400">
                  <a:solidFill>
                    <a:schemeClr val="tx1"/>
                  </a:solidFill>
                  <a:latin typeface="Calibri" pitchFamily="34" charset="0"/>
                  <a:cs typeface="Arial" charset="0"/>
                </a:defRPr>
              </a:lvl1pPr>
              <a:lvl2pPr marL="742950" indent="-285750" eaLnBrk="0" hangingPunct="0">
                <a:defRPr sz="2400">
                  <a:solidFill>
                    <a:schemeClr val="tx1"/>
                  </a:solidFill>
                  <a:latin typeface="Calibri" pitchFamily="34" charset="0"/>
                  <a:cs typeface="Arial" charset="0"/>
                </a:defRPr>
              </a:lvl2pPr>
              <a:lvl3pPr marL="1143000" indent="-228600" eaLnBrk="0" hangingPunct="0">
                <a:defRPr sz="2400">
                  <a:solidFill>
                    <a:schemeClr val="tx1"/>
                  </a:solidFill>
                  <a:latin typeface="Calibri" pitchFamily="34" charset="0"/>
                  <a:cs typeface="Arial" charset="0"/>
                </a:defRPr>
              </a:lvl3pPr>
              <a:lvl4pPr marL="1600200" indent="-228600" eaLnBrk="0" hangingPunct="0">
                <a:defRPr sz="2400">
                  <a:solidFill>
                    <a:schemeClr val="tx1"/>
                  </a:solidFill>
                  <a:latin typeface="Calibri" pitchFamily="34" charset="0"/>
                  <a:cs typeface="Arial" charset="0"/>
                </a:defRPr>
              </a:lvl4pPr>
              <a:lvl5pPr marL="2057400" indent="-228600" eaLnBrk="0" hangingPunct="0">
                <a:defRPr sz="2400">
                  <a:solidFill>
                    <a:schemeClr val="tx1"/>
                  </a:solidFill>
                  <a:latin typeface="Calibri" pitchFamily="34" charset="0"/>
                  <a:cs typeface="Arial" charset="0"/>
                </a:defRPr>
              </a:lvl5pPr>
              <a:lvl6pPr marL="2514600" indent="-228600" defTabSz="1211263" eaLnBrk="0" fontAlgn="base" hangingPunct="0">
                <a:spcBef>
                  <a:spcPct val="0"/>
                </a:spcBef>
                <a:spcAft>
                  <a:spcPct val="0"/>
                </a:spcAft>
                <a:defRPr sz="2400">
                  <a:solidFill>
                    <a:schemeClr val="tx1"/>
                  </a:solidFill>
                  <a:latin typeface="Calibri" pitchFamily="34" charset="0"/>
                  <a:cs typeface="Arial" charset="0"/>
                </a:defRPr>
              </a:lvl6pPr>
              <a:lvl7pPr marL="2971800" indent="-228600" defTabSz="1211263" eaLnBrk="0" fontAlgn="base" hangingPunct="0">
                <a:spcBef>
                  <a:spcPct val="0"/>
                </a:spcBef>
                <a:spcAft>
                  <a:spcPct val="0"/>
                </a:spcAft>
                <a:defRPr sz="2400">
                  <a:solidFill>
                    <a:schemeClr val="tx1"/>
                  </a:solidFill>
                  <a:latin typeface="Calibri" pitchFamily="34" charset="0"/>
                  <a:cs typeface="Arial" charset="0"/>
                </a:defRPr>
              </a:lvl7pPr>
              <a:lvl8pPr marL="3429000" indent="-228600" defTabSz="1211263" eaLnBrk="0" fontAlgn="base" hangingPunct="0">
                <a:spcBef>
                  <a:spcPct val="0"/>
                </a:spcBef>
                <a:spcAft>
                  <a:spcPct val="0"/>
                </a:spcAft>
                <a:defRPr sz="2400">
                  <a:solidFill>
                    <a:schemeClr val="tx1"/>
                  </a:solidFill>
                  <a:latin typeface="Calibri" pitchFamily="34" charset="0"/>
                  <a:cs typeface="Arial" charset="0"/>
                </a:defRPr>
              </a:lvl8pPr>
              <a:lvl9pPr marL="3886200" indent="-228600" defTabSz="1211263" eaLnBrk="0" fontAlgn="base" hangingPunct="0">
                <a:spcBef>
                  <a:spcPct val="0"/>
                </a:spcBef>
                <a:spcAft>
                  <a:spcPct val="0"/>
                </a:spcAft>
                <a:defRPr sz="2400">
                  <a:solidFill>
                    <a:schemeClr val="tx1"/>
                  </a:solidFill>
                  <a:latin typeface="Calibri" pitchFamily="34" charset="0"/>
                  <a:cs typeface="Arial" charset="0"/>
                </a:defRPr>
              </a:lvl9pPr>
            </a:lstStyle>
            <a:p>
              <a:endParaRPr lang="en-US" altLang="en-US"/>
            </a:p>
          </p:txBody>
        </p:sp>
        <p:pic>
          <p:nvPicPr>
            <p:cNvPr id="96277" name="Picture 20" descr="JASON Imag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1300" y="1606550"/>
              <a:ext cx="6096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6260" name="Title 19"/>
          <p:cNvSpPr>
            <a:spLocks noGrp="1"/>
          </p:cNvSpPr>
          <p:nvPr>
            <p:ph type="title"/>
          </p:nvPr>
        </p:nvSpPr>
        <p:spPr>
          <a:xfrm>
            <a:off x="408934" y="15065"/>
            <a:ext cx="8125466" cy="1143000"/>
          </a:xfrm>
        </p:spPr>
        <p:txBody>
          <a:bodyPr/>
          <a:lstStyle/>
          <a:p>
            <a:r>
              <a:rPr lang="en-US" altLang="en-US" sz="2700" dirty="0">
                <a:latin typeface="Calibri" pitchFamily="34" charset="0"/>
              </a:rPr>
              <a:t>Global Component: </a:t>
            </a:r>
            <a:br>
              <a:rPr lang="en-US" altLang="en-US" sz="2700" dirty="0">
                <a:latin typeface="Calibri" pitchFamily="34" charset="0"/>
              </a:rPr>
            </a:br>
            <a:r>
              <a:rPr lang="en-US" altLang="en-US" sz="2700" dirty="0">
                <a:latin typeface="Calibri" pitchFamily="34" charset="0"/>
              </a:rPr>
              <a:t>Global Ocean Observing System for Climate</a:t>
            </a:r>
          </a:p>
        </p:txBody>
      </p:sp>
      <p:sp>
        <p:nvSpPr>
          <p:cNvPr id="73733" name="Slide Number Placeholder 18"/>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800">
                <a:solidFill>
                  <a:schemeClr val="tx1"/>
                </a:solidFill>
                <a:latin typeface="Calibri" pitchFamily="34" charset="0"/>
              </a:defRPr>
            </a:lvl1pPr>
            <a:lvl2pPr marL="557336" indent="-214362" eaLnBrk="0" hangingPunct="0">
              <a:defRPr sz="1800">
                <a:solidFill>
                  <a:schemeClr val="tx1"/>
                </a:solidFill>
                <a:latin typeface="Calibri" pitchFamily="34" charset="0"/>
              </a:defRPr>
            </a:lvl2pPr>
            <a:lvl3pPr marL="857438" indent="-171488" eaLnBrk="0" hangingPunct="0">
              <a:defRPr sz="1800">
                <a:solidFill>
                  <a:schemeClr val="tx1"/>
                </a:solidFill>
                <a:latin typeface="Calibri" pitchFamily="34" charset="0"/>
              </a:defRPr>
            </a:lvl3pPr>
            <a:lvl4pPr marL="1200414" indent="-171488" eaLnBrk="0" hangingPunct="0">
              <a:defRPr sz="1800">
                <a:solidFill>
                  <a:schemeClr val="tx1"/>
                </a:solidFill>
                <a:latin typeface="Calibri" pitchFamily="34" charset="0"/>
              </a:defRPr>
            </a:lvl4pPr>
            <a:lvl5pPr marL="1543389" indent="-171488" eaLnBrk="0" hangingPunct="0">
              <a:defRPr sz="1800">
                <a:solidFill>
                  <a:schemeClr val="tx1"/>
                </a:solidFill>
                <a:latin typeface="Calibri" pitchFamily="34" charset="0"/>
              </a:defRPr>
            </a:lvl5pPr>
            <a:lvl6pPr marL="1886363" indent="-171488" defTabSz="909836" eaLnBrk="0" fontAlgn="base" hangingPunct="0">
              <a:spcBef>
                <a:spcPct val="0"/>
              </a:spcBef>
              <a:spcAft>
                <a:spcPct val="0"/>
              </a:spcAft>
              <a:defRPr sz="1800">
                <a:solidFill>
                  <a:schemeClr val="tx1"/>
                </a:solidFill>
                <a:latin typeface="Calibri" pitchFamily="34" charset="0"/>
              </a:defRPr>
            </a:lvl6pPr>
            <a:lvl7pPr marL="2229340" indent="-171488" defTabSz="909836" eaLnBrk="0" fontAlgn="base" hangingPunct="0">
              <a:spcBef>
                <a:spcPct val="0"/>
              </a:spcBef>
              <a:spcAft>
                <a:spcPct val="0"/>
              </a:spcAft>
              <a:defRPr sz="1800">
                <a:solidFill>
                  <a:schemeClr val="tx1"/>
                </a:solidFill>
                <a:latin typeface="Calibri" pitchFamily="34" charset="0"/>
              </a:defRPr>
            </a:lvl7pPr>
            <a:lvl8pPr marL="2572314" indent="-171488" defTabSz="909836" eaLnBrk="0" fontAlgn="base" hangingPunct="0">
              <a:spcBef>
                <a:spcPct val="0"/>
              </a:spcBef>
              <a:spcAft>
                <a:spcPct val="0"/>
              </a:spcAft>
              <a:defRPr sz="1800">
                <a:solidFill>
                  <a:schemeClr val="tx1"/>
                </a:solidFill>
                <a:latin typeface="Calibri" pitchFamily="34" charset="0"/>
              </a:defRPr>
            </a:lvl8pPr>
            <a:lvl9pPr marL="2915290" indent="-171488" defTabSz="909836" eaLnBrk="0" fontAlgn="base" hangingPunct="0">
              <a:spcBef>
                <a:spcPct val="0"/>
              </a:spcBef>
              <a:spcAft>
                <a:spcPct val="0"/>
              </a:spcAft>
              <a:defRPr sz="1800">
                <a:solidFill>
                  <a:schemeClr val="tx1"/>
                </a:solidFill>
                <a:latin typeface="Calibri" pitchFamily="34" charset="0"/>
              </a:defRPr>
            </a:lvl9pPr>
          </a:lstStyle>
          <a:p>
            <a:pPr defTabSz="909836" eaLnBrk="1" hangingPunct="1">
              <a:defRPr/>
            </a:pPr>
            <a:fld id="{8764C05C-E82A-4775-8865-EE44A5019AA8}" type="slidenum">
              <a:rPr lang="en-US" sz="1400">
                <a:solidFill>
                  <a:schemeClr val="bg1"/>
                </a:solidFill>
              </a:rPr>
              <a:pPr defTabSz="909836" eaLnBrk="1" hangingPunct="1">
                <a:defRPr/>
              </a:pPr>
              <a:t>27</a:t>
            </a:fld>
            <a:endParaRPr lang="en-US" sz="1400" dirty="0">
              <a:solidFill>
                <a:schemeClr val="bg1"/>
              </a:solidFill>
            </a:endParaRPr>
          </a:p>
        </p:txBody>
      </p:sp>
      <p:sp>
        <p:nvSpPr>
          <p:cNvPr id="96262" name="TextBox 1"/>
          <p:cNvSpPr txBox="1">
            <a:spLocks noChangeArrowheads="1"/>
          </p:cNvSpPr>
          <p:nvPr/>
        </p:nvSpPr>
        <p:spPr bwMode="auto">
          <a:xfrm>
            <a:off x="533956" y="5619651"/>
            <a:ext cx="3375366" cy="43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44" tIns="34322" rIns="68644" bIns="34322">
            <a:spAutoFit/>
          </a:bodyPr>
          <a:lstStyle>
            <a:lvl1pPr eaLnBrk="0" hangingPunct="0">
              <a:defRPr sz="2400">
                <a:solidFill>
                  <a:schemeClr val="tx1"/>
                </a:solidFill>
                <a:latin typeface="Calibri" pitchFamily="34" charset="0"/>
                <a:cs typeface="Arial" charset="0"/>
              </a:defRPr>
            </a:lvl1pPr>
            <a:lvl2pPr marL="742950" indent="-285750" eaLnBrk="0" hangingPunct="0">
              <a:defRPr sz="2400">
                <a:solidFill>
                  <a:schemeClr val="tx1"/>
                </a:solidFill>
                <a:latin typeface="Calibri" pitchFamily="34" charset="0"/>
                <a:cs typeface="Arial" charset="0"/>
              </a:defRPr>
            </a:lvl2pPr>
            <a:lvl3pPr marL="1143000" indent="-228600" eaLnBrk="0" hangingPunct="0">
              <a:defRPr sz="2400">
                <a:solidFill>
                  <a:schemeClr val="tx1"/>
                </a:solidFill>
                <a:latin typeface="Calibri" pitchFamily="34" charset="0"/>
                <a:cs typeface="Arial" charset="0"/>
              </a:defRPr>
            </a:lvl3pPr>
            <a:lvl4pPr marL="1600200" indent="-228600" eaLnBrk="0" hangingPunct="0">
              <a:defRPr sz="2400">
                <a:solidFill>
                  <a:schemeClr val="tx1"/>
                </a:solidFill>
                <a:latin typeface="Calibri" pitchFamily="34" charset="0"/>
                <a:cs typeface="Arial" charset="0"/>
              </a:defRPr>
            </a:lvl4pPr>
            <a:lvl5pPr marL="2057400" indent="-228600" eaLnBrk="0" hangingPunct="0">
              <a:defRPr sz="2400">
                <a:solidFill>
                  <a:schemeClr val="tx1"/>
                </a:solidFill>
                <a:latin typeface="Calibri" pitchFamily="34" charset="0"/>
                <a:cs typeface="Arial" charset="0"/>
              </a:defRPr>
            </a:lvl5pPr>
            <a:lvl6pPr marL="2514600" indent="-228600" defTabSz="1211263" eaLnBrk="0" fontAlgn="base" hangingPunct="0">
              <a:spcBef>
                <a:spcPct val="0"/>
              </a:spcBef>
              <a:spcAft>
                <a:spcPct val="0"/>
              </a:spcAft>
              <a:defRPr sz="2400">
                <a:solidFill>
                  <a:schemeClr val="tx1"/>
                </a:solidFill>
                <a:latin typeface="Calibri" pitchFamily="34" charset="0"/>
                <a:cs typeface="Arial" charset="0"/>
              </a:defRPr>
            </a:lvl6pPr>
            <a:lvl7pPr marL="2971800" indent="-228600" defTabSz="1211263" eaLnBrk="0" fontAlgn="base" hangingPunct="0">
              <a:spcBef>
                <a:spcPct val="0"/>
              </a:spcBef>
              <a:spcAft>
                <a:spcPct val="0"/>
              </a:spcAft>
              <a:defRPr sz="2400">
                <a:solidFill>
                  <a:schemeClr val="tx1"/>
                </a:solidFill>
                <a:latin typeface="Calibri" pitchFamily="34" charset="0"/>
                <a:cs typeface="Arial" charset="0"/>
              </a:defRPr>
            </a:lvl7pPr>
            <a:lvl8pPr marL="3429000" indent="-228600" defTabSz="1211263" eaLnBrk="0" fontAlgn="base" hangingPunct="0">
              <a:spcBef>
                <a:spcPct val="0"/>
              </a:spcBef>
              <a:spcAft>
                <a:spcPct val="0"/>
              </a:spcAft>
              <a:defRPr sz="2400">
                <a:solidFill>
                  <a:schemeClr val="tx1"/>
                </a:solidFill>
                <a:latin typeface="Calibri" pitchFamily="34" charset="0"/>
                <a:cs typeface="Arial" charset="0"/>
              </a:defRPr>
            </a:lvl8pPr>
            <a:lvl9pPr marL="3886200" indent="-228600" defTabSz="1211263" eaLnBrk="0" fontAlgn="base" hangingPunct="0">
              <a:spcBef>
                <a:spcPct val="0"/>
              </a:spcBef>
              <a:spcAft>
                <a:spcPct val="0"/>
              </a:spcAft>
              <a:defRPr sz="2400">
                <a:solidFill>
                  <a:schemeClr val="tx1"/>
                </a:solidFill>
                <a:latin typeface="Calibri" pitchFamily="34" charset="0"/>
                <a:cs typeface="Arial" charset="0"/>
              </a:defRPr>
            </a:lvl9pPr>
          </a:lstStyle>
          <a:p>
            <a:pPr eaLnBrk="1" hangingPunct="1"/>
            <a:r>
              <a:rPr lang="en-US" altLang="en-US" dirty="0"/>
              <a:t>NOAA/OAR/CPC/COD</a:t>
            </a:r>
          </a:p>
        </p:txBody>
      </p:sp>
    </p:spTree>
    <p:extLst>
      <p:ext uri="{BB962C8B-B14F-4D97-AF65-F5344CB8AC3E}">
        <p14:creationId xmlns:p14="http://schemas.microsoft.com/office/powerpoint/2010/main" val="139884108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83113" y="2362200"/>
            <a:ext cx="4267200" cy="270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Placeholder 1"/>
          <p:cNvSpPr>
            <a:spLocks noGrp="1"/>
          </p:cNvSpPr>
          <p:nvPr>
            <p:ph type="body" idx="1"/>
          </p:nvPr>
        </p:nvSpPr>
        <p:spPr>
          <a:xfrm>
            <a:off x="152400" y="2286000"/>
            <a:ext cx="8686800" cy="4252913"/>
          </a:xfrm>
        </p:spPr>
        <p:txBody>
          <a:bodyPr>
            <a:noAutofit/>
          </a:bodyPr>
          <a:lstStyle/>
          <a:p>
            <a:pPr>
              <a:lnSpc>
                <a:spcPct val="150000"/>
              </a:lnSpc>
              <a:buSzPct val="100000"/>
              <a:buFont typeface="Wingdings" pitchFamily="2" charset="2"/>
              <a:buChar char="v"/>
              <a:defRPr/>
            </a:pPr>
            <a:r>
              <a:rPr lang="en-US" sz="2000" dirty="0" smtClean="0"/>
              <a:t>Promotes global sharing of data</a:t>
            </a:r>
          </a:p>
          <a:p>
            <a:pPr>
              <a:lnSpc>
                <a:spcPct val="150000"/>
              </a:lnSpc>
              <a:buSzPct val="100000"/>
              <a:buFont typeface="Wingdings" pitchFamily="2" charset="2"/>
              <a:buChar char="v"/>
              <a:defRPr/>
            </a:pPr>
            <a:r>
              <a:rPr lang="en-US" sz="2000" dirty="0" smtClean="0"/>
              <a:t>Improves coordination of strategies </a:t>
            </a:r>
          </a:p>
          <a:p>
            <a:pPr marL="0" indent="0">
              <a:lnSpc>
                <a:spcPct val="150000"/>
              </a:lnSpc>
              <a:buSzPct val="100000"/>
              <a:buFontTx/>
              <a:buNone/>
              <a:defRPr/>
            </a:pPr>
            <a:r>
              <a:rPr lang="en-US" sz="2000" dirty="0" smtClean="0"/>
              <a:t>     &amp; observation systems</a:t>
            </a:r>
          </a:p>
          <a:p>
            <a:pPr marL="0" indent="0">
              <a:lnSpc>
                <a:spcPct val="150000"/>
              </a:lnSpc>
              <a:buSzPct val="100000"/>
              <a:buFontTx/>
              <a:buNone/>
              <a:defRPr/>
            </a:pPr>
            <a:endParaRPr lang="en-US" sz="500" dirty="0" smtClean="0"/>
          </a:p>
          <a:p>
            <a:pPr>
              <a:lnSpc>
                <a:spcPct val="150000"/>
              </a:lnSpc>
              <a:buSzPct val="100000"/>
              <a:buFont typeface="Wingdings" pitchFamily="2" charset="2"/>
              <a:buChar char="v"/>
              <a:defRPr/>
            </a:pPr>
            <a:r>
              <a:rPr lang="en-US" sz="2000" dirty="0" smtClean="0"/>
              <a:t>Develops new applications</a:t>
            </a:r>
          </a:p>
          <a:p>
            <a:pPr>
              <a:lnSpc>
                <a:spcPct val="150000"/>
              </a:lnSpc>
              <a:buSzPct val="100000"/>
              <a:buFont typeface="Wingdings" pitchFamily="2" charset="2"/>
              <a:buChar char="v"/>
              <a:defRPr/>
            </a:pPr>
            <a:endParaRPr lang="en-US" sz="500" dirty="0" smtClean="0"/>
          </a:p>
          <a:p>
            <a:pPr>
              <a:lnSpc>
                <a:spcPct val="150000"/>
              </a:lnSpc>
              <a:buSzPct val="100000"/>
              <a:buFont typeface="Wingdings" pitchFamily="2" charset="2"/>
              <a:buChar char="v"/>
              <a:defRPr/>
            </a:pPr>
            <a:r>
              <a:rPr lang="en-US" sz="2000" dirty="0" smtClean="0"/>
              <a:t>Facilitates exchange of data &amp; information</a:t>
            </a:r>
          </a:p>
          <a:p>
            <a:pPr>
              <a:lnSpc>
                <a:spcPct val="150000"/>
              </a:lnSpc>
              <a:buSzPct val="100000"/>
              <a:buFont typeface="Wingdings" pitchFamily="2" charset="2"/>
              <a:buChar char="v"/>
              <a:defRPr/>
            </a:pPr>
            <a:endParaRPr lang="en-US" sz="500" dirty="0" smtClean="0"/>
          </a:p>
          <a:p>
            <a:pPr>
              <a:lnSpc>
                <a:spcPct val="150000"/>
              </a:lnSpc>
              <a:buSzPct val="100000"/>
              <a:buFont typeface="Wingdings" pitchFamily="2" charset="2"/>
              <a:buChar char="v"/>
              <a:defRPr/>
            </a:pPr>
            <a:r>
              <a:rPr lang="en-US" sz="2000" dirty="0" smtClean="0"/>
              <a:t>Delivers critical environmental intelligence to decision-makers to inform decisions</a:t>
            </a:r>
            <a:endParaRPr lang="en-US" sz="3200" dirty="0" smtClean="0"/>
          </a:p>
          <a:p>
            <a:pPr marL="0" indent="0" algn="ctr">
              <a:lnSpc>
                <a:spcPct val="150000"/>
              </a:lnSpc>
              <a:buFontTx/>
              <a:buNone/>
              <a:defRPr/>
            </a:pPr>
            <a:endParaRPr lang="en-US" sz="3200" dirty="0"/>
          </a:p>
          <a:p>
            <a:pPr marL="0" indent="0" algn="ctr">
              <a:lnSpc>
                <a:spcPct val="150000"/>
              </a:lnSpc>
              <a:buFontTx/>
              <a:buNone/>
              <a:defRPr/>
            </a:pPr>
            <a:endParaRPr lang="en-US" sz="3200" dirty="0" smtClean="0"/>
          </a:p>
          <a:p>
            <a:pPr marL="0" indent="0" algn="ctr">
              <a:lnSpc>
                <a:spcPct val="150000"/>
              </a:lnSpc>
              <a:buFontTx/>
              <a:buNone/>
              <a:defRPr/>
            </a:pPr>
            <a:endParaRPr lang="en-US" sz="3200" dirty="0" smtClean="0"/>
          </a:p>
        </p:txBody>
      </p:sp>
      <p:sp>
        <p:nvSpPr>
          <p:cNvPr id="32" name="Shape 32"/>
          <p:cNvSpPr txBox="1">
            <a:spLocks noGrp="1"/>
          </p:cNvSpPr>
          <p:nvPr>
            <p:ph type="title"/>
          </p:nvPr>
        </p:nvSpPr>
        <p:spPr>
          <a:xfrm>
            <a:off x="1439863" y="304800"/>
            <a:ext cx="6170612" cy="1143000"/>
          </a:xfrm>
        </p:spPr>
        <p:txBody>
          <a:bodyPr anchor="ctr">
            <a:noAutofit/>
          </a:bodyPr>
          <a:lstStyle/>
          <a:p>
            <a:pPr>
              <a:defRPr/>
            </a:pPr>
            <a:r>
              <a:rPr lang="en-US" dirty="0" smtClean="0"/>
              <a:t>GEO</a:t>
            </a:r>
            <a:endParaRPr dirty="0"/>
          </a:p>
        </p:txBody>
      </p:sp>
      <p:sp>
        <p:nvSpPr>
          <p:cNvPr id="9" name="Rectangle 8"/>
          <p:cNvSpPr/>
          <p:nvPr/>
        </p:nvSpPr>
        <p:spPr>
          <a:xfrm>
            <a:off x="204788" y="1690688"/>
            <a:ext cx="8686800" cy="400050"/>
          </a:xfrm>
          <a:prstGeom prst="rect">
            <a:avLst/>
          </a:prstGeom>
          <a:solidFill>
            <a:schemeClr val="accent1">
              <a:lumMod val="20000"/>
              <a:lumOff val="80000"/>
            </a:schemeClr>
          </a:solidFill>
          <a:ln>
            <a:solidFill>
              <a:schemeClr val="accent1"/>
            </a:solidFill>
          </a:ln>
          <a:effectLst>
            <a:outerShdw blurRad="50800" dist="38100" dir="5400000" algn="t" rotWithShape="0">
              <a:prstClr val="black">
                <a:alpha val="40000"/>
              </a:prstClr>
            </a:outerShdw>
          </a:effectLst>
        </p:spPr>
        <p:txBody>
          <a:bodyPr anchor="ctr" anchorCtr="1">
            <a:spAutoFit/>
          </a:bodyPr>
          <a:lstStyle/>
          <a:p>
            <a:pPr algn="ctr" defTabSz="457200">
              <a:buClr>
                <a:srgbClr val="000000"/>
              </a:buClr>
              <a:buSzPct val="100000"/>
              <a:buFont typeface="Times New Roman" pitchFamily="18" charset="0"/>
              <a:buNone/>
              <a:defRPr/>
            </a:pPr>
            <a:r>
              <a:rPr lang="en-US" sz="2000" i="1" dirty="0" smtClean="0">
                <a:solidFill>
                  <a:srgbClr val="000000"/>
                </a:solidFill>
                <a:latin typeface="Arial" pitchFamily="34" charset="0"/>
                <a:ea typeface="Microsoft YaHei" pitchFamily="34" charset="-122"/>
              </a:rPr>
              <a:t>Building a Global Earth Observation System of Systems</a:t>
            </a:r>
            <a:endParaRPr lang="en-US" sz="2000" i="1" dirty="0">
              <a:solidFill>
                <a:srgbClr val="000000"/>
              </a:solidFill>
              <a:latin typeface="Arial" pitchFamily="34" charset="0"/>
              <a:ea typeface="Microsoft YaHei" pitchFamily="34" charset="-122"/>
            </a:endParaRPr>
          </a:p>
        </p:txBody>
      </p:sp>
    </p:spTree>
    <p:extLst>
      <p:ext uri="{BB962C8B-B14F-4D97-AF65-F5344CB8AC3E}">
        <p14:creationId xmlns:p14="http://schemas.microsoft.com/office/powerpoint/2010/main" val="128800239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al_Sites.png"/>
          <p:cNvPicPr>
            <a:picLocks noChangeAspect="1"/>
          </p:cNvPicPr>
          <p:nvPr/>
        </p:nvPicPr>
        <p:blipFill>
          <a:blip r:embed="rId3"/>
          <a:stretch>
            <a:fillRect/>
          </a:stretch>
        </p:blipFill>
        <p:spPr>
          <a:xfrm>
            <a:off x="2610069" y="3581400"/>
            <a:ext cx="6332538" cy="31035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6627" name="Picture 4" descr="GEO_HFR_Editorial.PD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3406940"/>
            <a:ext cx="2300287" cy="3254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28" name="Picture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56063" y="1219200"/>
            <a:ext cx="41529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19063" y="173038"/>
            <a:ext cx="3937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itle 3"/>
          <p:cNvSpPr>
            <a:spLocks noGrp="1"/>
          </p:cNvSpPr>
          <p:nvPr>
            <p:ph type="title" idx="4294967295"/>
          </p:nvPr>
        </p:nvSpPr>
        <p:spPr>
          <a:xfrm>
            <a:off x="119063" y="1683571"/>
            <a:ext cx="3708400" cy="1143000"/>
          </a:xfrm>
        </p:spPr>
        <p:txBody>
          <a:bodyPr/>
          <a:lstStyle/>
          <a:p>
            <a:r>
              <a:rPr lang="en-US" altLang="en-US" dirty="0" smtClean="0"/>
              <a:t>Global HF Radar Network</a:t>
            </a:r>
          </a:p>
        </p:txBody>
      </p:sp>
      <p:sp>
        <p:nvSpPr>
          <p:cNvPr id="26631" name="TextBox 1"/>
          <p:cNvSpPr txBox="1">
            <a:spLocks noChangeArrowheads="1"/>
          </p:cNvSpPr>
          <p:nvPr/>
        </p:nvSpPr>
        <p:spPr bwMode="auto">
          <a:xfrm>
            <a:off x="5445125" y="1696709"/>
            <a:ext cx="25717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6" tIns="45670" rIns="91336" bIns="45670">
            <a:spAutoFit/>
          </a:bodyPr>
          <a:lstStyle/>
          <a:p>
            <a:pPr algn="ctr" defTabSz="457200"/>
            <a:r>
              <a:rPr lang="en-US" altLang="en-US" sz="1800" dirty="0">
                <a:solidFill>
                  <a:srgbClr val="000000"/>
                </a:solidFill>
                <a:latin typeface="Arial" pitchFamily="34" charset="0"/>
                <a:ea typeface="Microsoft YaHei" pitchFamily="34" charset="-122"/>
              </a:rPr>
              <a:t>35 Countries with HF Radar for oceanographic purposes</a:t>
            </a:r>
          </a:p>
        </p:txBody>
      </p:sp>
    </p:spTree>
    <p:extLst>
      <p:ext uri="{BB962C8B-B14F-4D97-AF65-F5344CB8AC3E}">
        <p14:creationId xmlns:p14="http://schemas.microsoft.com/office/powerpoint/2010/main" val="41084370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IOOS - National Backbone</a:t>
            </a:r>
            <a:endParaRPr lang="en-US" dirty="0"/>
          </a:p>
        </p:txBody>
      </p:sp>
      <p:sp>
        <p:nvSpPr>
          <p:cNvPr id="3" name="Slide Number Placeholder 2"/>
          <p:cNvSpPr>
            <a:spLocks noGrp="1"/>
          </p:cNvSpPr>
          <p:nvPr>
            <p:ph type="sldNum" sz="quarter" idx="12"/>
          </p:nvPr>
        </p:nvSpPr>
        <p:spPr/>
        <p:txBody>
          <a:bodyPr/>
          <a:lstStyle/>
          <a:p>
            <a:fld id="{BF4E94E6-665D-4C7F-8EB0-D050C8558130}" type="slidenum">
              <a:rPr lang="en-US" smtClean="0"/>
              <a:pPr/>
              <a:t>3</a:t>
            </a:fld>
            <a:endParaRPr lang="en-US" dirty="0"/>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368" y="3786653"/>
            <a:ext cx="2856150" cy="1828800"/>
          </a:xfrm>
          <a:prstGeom prst="rect">
            <a:avLst/>
          </a:prstGeom>
          <a:noFill/>
          <a:ln w="25400">
            <a:solidFill>
              <a:schemeClr val="bg2">
                <a:lumMod val="20000"/>
                <a:lumOff val="8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descr="PORTS_Diagram.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9400" y="1295400"/>
            <a:ext cx="2389092" cy="1828800"/>
          </a:xfrm>
          <a:prstGeom prst="rect">
            <a:avLst/>
          </a:prstGeom>
          <a:noFill/>
          <a:ln w="6667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281825" y="1402080"/>
            <a:ext cx="3053331"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p:nvGrpSpPr>
        <p:grpSpPr>
          <a:xfrm>
            <a:off x="3218882" y="3845001"/>
            <a:ext cx="3006069" cy="1828800"/>
            <a:chOff x="2620374" y="1449932"/>
            <a:chExt cx="6571838" cy="4047627"/>
          </a:xfrm>
        </p:grpSpPr>
        <p:pic>
          <p:nvPicPr>
            <p:cNvPr id="5126" name="Picture 6"/>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620374" y="1449932"/>
              <a:ext cx="6571838" cy="4047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descr="Environmental Protection Agency (EPA) logo"/>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323330" y="4607338"/>
              <a:ext cx="703999" cy="76108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32494" y="3581400"/>
            <a:ext cx="2030506" cy="2301240"/>
          </a:xfrm>
          <a:prstGeom prst="rect">
            <a:avLst/>
          </a:prstGeom>
        </p:spPr>
      </p:pic>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15390" y="1355404"/>
            <a:ext cx="266010" cy="274320"/>
          </a:xfrm>
          <a:prstGeom prst="rect">
            <a:avLst/>
          </a:prstGeom>
        </p:spPr>
      </p:pic>
      <p:pic>
        <p:nvPicPr>
          <p:cNvPr id="5136" name="Picture 16" descr="http://www.goes-r.gov/users/comet/tropical/textbook_2nd_edition/media/graphics/globalsys.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0331" y="912215"/>
            <a:ext cx="3068887"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59528" y="978070"/>
            <a:ext cx="332510" cy="274320"/>
          </a:xfrm>
          <a:prstGeom prst="rect">
            <a:avLst/>
          </a:prstGeom>
        </p:spPr>
      </p:pic>
      <p:pic>
        <p:nvPicPr>
          <p:cNvPr id="29" name="Picture 2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3938" y="978070"/>
            <a:ext cx="266008" cy="274320"/>
          </a:xfrm>
          <a:prstGeom prst="rect">
            <a:avLst/>
          </a:prstGeom>
        </p:spPr>
      </p:pic>
      <p:sp>
        <p:nvSpPr>
          <p:cNvPr id="18" name="TextBox 17"/>
          <p:cNvSpPr txBox="1"/>
          <p:nvPr/>
        </p:nvSpPr>
        <p:spPr>
          <a:xfrm>
            <a:off x="3163648" y="794969"/>
            <a:ext cx="3846752" cy="646331"/>
          </a:xfrm>
          <a:prstGeom prst="rect">
            <a:avLst/>
          </a:prstGeom>
          <a:noFill/>
        </p:spPr>
        <p:txBody>
          <a:bodyPr wrap="square" rtlCol="0">
            <a:spAutoFit/>
          </a:bodyPr>
          <a:lstStyle/>
          <a:p>
            <a:r>
              <a:rPr lang="en-US" sz="1800" dirty="0" smtClean="0"/>
              <a:t>607: Buoys, </a:t>
            </a:r>
            <a:r>
              <a:rPr lang="en-US" sz="1800" dirty="0"/>
              <a:t>Water Level </a:t>
            </a:r>
            <a:r>
              <a:rPr lang="en-US" sz="1800" dirty="0" smtClean="0"/>
              <a:t>Gauges, Coastal and Estuary stations</a:t>
            </a:r>
            <a:endParaRPr lang="en-US" sz="1800" dirty="0"/>
          </a:p>
        </p:txBody>
      </p:sp>
      <p:sp>
        <p:nvSpPr>
          <p:cNvPr id="31" name="TextBox 30"/>
          <p:cNvSpPr txBox="1"/>
          <p:nvPr/>
        </p:nvSpPr>
        <p:spPr>
          <a:xfrm>
            <a:off x="7035209" y="3124200"/>
            <a:ext cx="1346791" cy="369332"/>
          </a:xfrm>
          <a:prstGeom prst="rect">
            <a:avLst/>
          </a:prstGeom>
          <a:noFill/>
        </p:spPr>
        <p:txBody>
          <a:bodyPr wrap="square" rtlCol="0">
            <a:spAutoFit/>
          </a:bodyPr>
          <a:lstStyle/>
          <a:p>
            <a:r>
              <a:rPr lang="en-US" sz="1800" dirty="0" smtClean="0"/>
              <a:t>PORTS</a:t>
            </a:r>
            <a:r>
              <a:rPr lang="en-US" sz="1800" baseline="30000" dirty="0" smtClean="0">
                <a:latin typeface="Arial"/>
                <a:cs typeface="Arial"/>
              </a:rPr>
              <a:t>®</a:t>
            </a:r>
            <a:endParaRPr lang="en-US" sz="1800" baseline="30000" dirty="0"/>
          </a:p>
        </p:txBody>
      </p:sp>
      <p:sp>
        <p:nvSpPr>
          <p:cNvPr id="32" name="TextBox 31"/>
          <p:cNvSpPr txBox="1"/>
          <p:nvPr/>
        </p:nvSpPr>
        <p:spPr>
          <a:xfrm>
            <a:off x="547048" y="3030321"/>
            <a:ext cx="1301992" cy="369332"/>
          </a:xfrm>
          <a:prstGeom prst="rect">
            <a:avLst/>
          </a:prstGeom>
          <a:noFill/>
        </p:spPr>
        <p:txBody>
          <a:bodyPr wrap="square" rtlCol="0">
            <a:spAutoFit/>
          </a:bodyPr>
          <a:lstStyle/>
          <a:p>
            <a:r>
              <a:rPr lang="en-US" sz="1800" dirty="0" smtClean="0"/>
              <a:t>Satellites</a:t>
            </a:r>
            <a:endParaRPr lang="en-US" sz="1800" dirty="0"/>
          </a:p>
        </p:txBody>
      </p:sp>
      <p:sp>
        <p:nvSpPr>
          <p:cNvPr id="33" name="TextBox 32"/>
          <p:cNvSpPr txBox="1"/>
          <p:nvPr/>
        </p:nvSpPr>
        <p:spPr>
          <a:xfrm>
            <a:off x="186942" y="5673801"/>
            <a:ext cx="2245669" cy="369332"/>
          </a:xfrm>
          <a:prstGeom prst="rect">
            <a:avLst/>
          </a:prstGeom>
          <a:noFill/>
        </p:spPr>
        <p:txBody>
          <a:bodyPr wrap="square" rtlCol="0">
            <a:spAutoFit/>
          </a:bodyPr>
          <a:lstStyle/>
          <a:p>
            <a:r>
              <a:rPr lang="en-US" sz="1800" dirty="0" smtClean="0"/>
              <a:t>Stream Gauges</a:t>
            </a:r>
            <a:endParaRPr lang="en-US" sz="1800" dirty="0"/>
          </a:p>
        </p:txBody>
      </p:sp>
      <p:sp>
        <p:nvSpPr>
          <p:cNvPr id="34" name="TextBox 33"/>
          <p:cNvSpPr txBox="1"/>
          <p:nvPr/>
        </p:nvSpPr>
        <p:spPr>
          <a:xfrm>
            <a:off x="3529118" y="5802868"/>
            <a:ext cx="1652482" cy="369332"/>
          </a:xfrm>
          <a:prstGeom prst="rect">
            <a:avLst/>
          </a:prstGeom>
          <a:noFill/>
        </p:spPr>
        <p:txBody>
          <a:bodyPr wrap="square" rtlCol="0">
            <a:spAutoFit/>
          </a:bodyPr>
          <a:lstStyle/>
          <a:p>
            <a:r>
              <a:rPr lang="en-US" sz="1800" dirty="0" smtClean="0"/>
              <a:t>Water Quality</a:t>
            </a:r>
            <a:endParaRPr lang="en-US" sz="1800" dirty="0"/>
          </a:p>
        </p:txBody>
      </p:sp>
      <p:sp>
        <p:nvSpPr>
          <p:cNvPr id="35" name="TextBox 34"/>
          <p:cNvSpPr txBox="1"/>
          <p:nvPr/>
        </p:nvSpPr>
        <p:spPr>
          <a:xfrm>
            <a:off x="6458624" y="5879068"/>
            <a:ext cx="2685376" cy="369332"/>
          </a:xfrm>
          <a:prstGeom prst="rect">
            <a:avLst/>
          </a:prstGeom>
          <a:noFill/>
        </p:spPr>
        <p:txBody>
          <a:bodyPr wrap="square" rtlCol="0">
            <a:spAutoFit/>
          </a:bodyPr>
          <a:lstStyle/>
          <a:p>
            <a:r>
              <a:rPr lang="en-US" sz="1800" dirty="0" smtClean="0"/>
              <a:t>Research Infrastructure</a:t>
            </a:r>
            <a:endParaRPr lang="en-US" sz="1800" dirty="0"/>
          </a:p>
        </p:txBody>
      </p:sp>
    </p:spTree>
    <p:extLst>
      <p:ext uri="{BB962C8B-B14F-4D97-AF65-F5344CB8AC3E}">
        <p14:creationId xmlns:p14="http://schemas.microsoft.com/office/powerpoint/2010/main" val="30241253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4163" y="835025"/>
            <a:ext cx="8634412"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4"/>
          <p:cNvSpPr>
            <a:spLocks noChangeArrowheads="1"/>
          </p:cNvSpPr>
          <p:nvPr/>
        </p:nvSpPr>
        <p:spPr bwMode="auto">
          <a:xfrm>
            <a:off x="4572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457200">
              <a:lnSpc>
                <a:spcPct val="80000"/>
              </a:lnSpc>
              <a:spcBef>
                <a:spcPct val="20000"/>
              </a:spcBef>
            </a:pPr>
            <a:endParaRPr lang="en-US" altLang="en-US" sz="2800" b="1">
              <a:solidFill>
                <a:srgbClr val="FFFFFF"/>
              </a:solidFill>
              <a:latin typeface="Tahoma" pitchFamily="34" charset="0"/>
              <a:ea typeface="Microsoft YaHei" pitchFamily="34" charset="-122"/>
            </a:endParaRPr>
          </a:p>
          <a:p>
            <a:pPr algn="ctr" defTabSz="457200">
              <a:spcBef>
                <a:spcPct val="20000"/>
              </a:spcBef>
            </a:pPr>
            <a:endParaRPr lang="en-US" altLang="en-US" sz="2800">
              <a:solidFill>
                <a:srgbClr val="FFFFFF"/>
              </a:solidFill>
              <a:latin typeface="Tahoma" pitchFamily="34" charset="0"/>
              <a:ea typeface="Microsoft YaHei" pitchFamily="34" charset="-122"/>
            </a:endParaRPr>
          </a:p>
          <a:p>
            <a:pPr algn="ctr" defTabSz="457200">
              <a:spcBef>
                <a:spcPct val="20000"/>
              </a:spcBef>
            </a:pPr>
            <a:endParaRPr lang="en-US" altLang="en-US" sz="2800">
              <a:solidFill>
                <a:srgbClr val="FFFFFF"/>
              </a:solidFill>
              <a:latin typeface="Tahoma" pitchFamily="34" charset="0"/>
              <a:ea typeface="Microsoft YaHei" pitchFamily="34" charset="-122"/>
            </a:endParaRPr>
          </a:p>
          <a:p>
            <a:pPr algn="ctr" defTabSz="457200">
              <a:spcBef>
                <a:spcPct val="20000"/>
              </a:spcBef>
            </a:pPr>
            <a:endParaRPr lang="en-US" altLang="en-US" sz="2800" b="1">
              <a:solidFill>
                <a:srgbClr val="FFFFFF"/>
              </a:solidFill>
              <a:latin typeface="Tahoma" pitchFamily="34" charset="0"/>
              <a:ea typeface="Microsoft YaHei" pitchFamily="34" charset="-122"/>
            </a:endParaRPr>
          </a:p>
        </p:txBody>
      </p:sp>
      <p:sp>
        <p:nvSpPr>
          <p:cNvPr id="24580" name="Rectangle 4"/>
          <p:cNvSpPr>
            <a:spLocks noChangeArrowheads="1"/>
          </p:cNvSpPr>
          <p:nvPr/>
        </p:nvSpPr>
        <p:spPr bwMode="auto">
          <a:xfrm>
            <a:off x="609600" y="14478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457200">
              <a:lnSpc>
                <a:spcPct val="80000"/>
              </a:lnSpc>
              <a:spcBef>
                <a:spcPct val="20000"/>
              </a:spcBef>
            </a:pPr>
            <a:endParaRPr lang="en-US" altLang="en-US" sz="2800" b="1">
              <a:solidFill>
                <a:srgbClr val="FFFFFF"/>
              </a:solidFill>
              <a:latin typeface="Tahoma" pitchFamily="34" charset="0"/>
              <a:ea typeface="Microsoft YaHei" pitchFamily="34" charset="-122"/>
            </a:endParaRPr>
          </a:p>
          <a:p>
            <a:pPr algn="ctr" defTabSz="457200">
              <a:spcBef>
                <a:spcPct val="20000"/>
              </a:spcBef>
            </a:pPr>
            <a:endParaRPr lang="en-US" altLang="en-US" sz="2800">
              <a:solidFill>
                <a:srgbClr val="FFFFFF"/>
              </a:solidFill>
              <a:latin typeface="Tahoma" pitchFamily="34" charset="0"/>
              <a:ea typeface="Microsoft YaHei" pitchFamily="34" charset="-122"/>
            </a:endParaRPr>
          </a:p>
          <a:p>
            <a:pPr algn="ctr" defTabSz="457200">
              <a:spcBef>
                <a:spcPct val="20000"/>
              </a:spcBef>
            </a:pPr>
            <a:endParaRPr lang="en-US" altLang="en-US" sz="2800">
              <a:solidFill>
                <a:srgbClr val="FFFFFF"/>
              </a:solidFill>
              <a:latin typeface="Tahoma" pitchFamily="34" charset="0"/>
              <a:ea typeface="Microsoft YaHei" pitchFamily="34" charset="-122"/>
            </a:endParaRPr>
          </a:p>
          <a:p>
            <a:pPr algn="ctr" defTabSz="457200">
              <a:spcBef>
                <a:spcPct val="20000"/>
              </a:spcBef>
            </a:pPr>
            <a:endParaRPr lang="en-US" altLang="en-US" sz="2800" b="1">
              <a:solidFill>
                <a:srgbClr val="FFFFFF"/>
              </a:solidFill>
              <a:latin typeface="Tahoma" pitchFamily="34" charset="0"/>
              <a:ea typeface="Microsoft YaHei" pitchFamily="34" charset="-122"/>
            </a:endParaRPr>
          </a:p>
        </p:txBody>
      </p:sp>
      <p:sp>
        <p:nvSpPr>
          <p:cNvPr id="6" name="TextBox 5"/>
          <p:cNvSpPr txBox="1"/>
          <p:nvPr/>
        </p:nvSpPr>
        <p:spPr>
          <a:xfrm>
            <a:off x="2120900" y="7938"/>
            <a:ext cx="6951663" cy="830262"/>
          </a:xfrm>
          <a:prstGeom prst="rect">
            <a:avLst/>
          </a:prstGeom>
          <a:noFill/>
        </p:spPr>
        <p:txBody>
          <a:bodyPr>
            <a:spAutoFit/>
          </a:bodyPr>
          <a:lstStyle/>
          <a:p>
            <a:pPr algn="ctr" defTabSz="457200">
              <a:defRPr/>
            </a:pPr>
            <a:r>
              <a:rPr lang="en-US" sz="1800" b="1" dirty="0">
                <a:solidFill>
                  <a:srgbClr val="333399"/>
                </a:solidFill>
                <a:latin typeface="Arial"/>
                <a:ea typeface="Microsoft YaHei" pitchFamily="34" charset="-122"/>
              </a:rPr>
              <a:t>High Frequency Radar Network (</a:t>
            </a:r>
            <a:r>
              <a:rPr lang="en-US" sz="1800" b="1" dirty="0" err="1">
                <a:solidFill>
                  <a:srgbClr val="333399"/>
                </a:solidFill>
                <a:latin typeface="Arial"/>
                <a:ea typeface="Microsoft YaHei" pitchFamily="34" charset="-122"/>
              </a:rPr>
              <a:t>HFRNet</a:t>
            </a:r>
            <a:r>
              <a:rPr lang="en-US" sz="1800" b="1" dirty="0">
                <a:solidFill>
                  <a:srgbClr val="333399"/>
                </a:solidFill>
                <a:latin typeface="Arial"/>
                <a:ea typeface="Microsoft YaHei" pitchFamily="34" charset="-122"/>
              </a:rPr>
              <a:t>) </a:t>
            </a:r>
          </a:p>
          <a:p>
            <a:pPr algn="ctr" defTabSz="457200">
              <a:defRPr/>
            </a:pPr>
            <a:r>
              <a:rPr lang="en-US" sz="1800" b="1" dirty="0">
                <a:solidFill>
                  <a:srgbClr val="333399"/>
                </a:solidFill>
                <a:latin typeface="Arial"/>
                <a:ea typeface="Microsoft YaHei" pitchFamily="34" charset="-122"/>
              </a:rPr>
              <a:t>Global Partnerships</a:t>
            </a:r>
          </a:p>
        </p:txBody>
      </p:sp>
      <p:sp>
        <p:nvSpPr>
          <p:cNvPr id="24582" name="Oval 6"/>
          <p:cNvSpPr>
            <a:spLocks noChangeArrowheads="1"/>
          </p:cNvSpPr>
          <p:nvPr/>
        </p:nvSpPr>
        <p:spPr bwMode="auto">
          <a:xfrm>
            <a:off x="4970463" y="2520950"/>
            <a:ext cx="2039937" cy="723900"/>
          </a:xfrm>
          <a:prstGeom prst="ellipse">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defTabSz="457200" eaLnBrk="0" hangingPunct="0"/>
            <a:endParaRPr lang="en-US" altLang="en-US" sz="1800">
              <a:solidFill>
                <a:srgbClr val="000000"/>
              </a:solidFill>
              <a:latin typeface="Arial" pitchFamily="34" charset="0"/>
              <a:ea typeface="Microsoft YaHei" pitchFamily="34" charset="-122"/>
            </a:endParaRPr>
          </a:p>
        </p:txBody>
      </p:sp>
      <p:sp>
        <p:nvSpPr>
          <p:cNvPr id="24583" name="Oval 9"/>
          <p:cNvSpPr>
            <a:spLocks noChangeArrowheads="1"/>
          </p:cNvSpPr>
          <p:nvPr/>
        </p:nvSpPr>
        <p:spPr bwMode="auto">
          <a:xfrm>
            <a:off x="2362200" y="2952750"/>
            <a:ext cx="190500" cy="179388"/>
          </a:xfrm>
          <a:prstGeom prst="ellipse">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defTabSz="457200" eaLnBrk="0" hangingPunct="0"/>
            <a:endParaRPr lang="en-US" altLang="en-US" sz="1800">
              <a:solidFill>
                <a:srgbClr val="000000"/>
              </a:solidFill>
              <a:latin typeface="Arial" pitchFamily="34" charset="0"/>
              <a:ea typeface="Microsoft YaHei" pitchFamily="34" charset="-122"/>
            </a:endParaRPr>
          </a:p>
        </p:txBody>
      </p:sp>
      <p:sp>
        <p:nvSpPr>
          <p:cNvPr id="24584" name="Oval 10"/>
          <p:cNvSpPr>
            <a:spLocks noChangeArrowheads="1"/>
          </p:cNvSpPr>
          <p:nvPr/>
        </p:nvSpPr>
        <p:spPr bwMode="auto">
          <a:xfrm>
            <a:off x="1719263" y="4318000"/>
            <a:ext cx="1831975" cy="966788"/>
          </a:xfrm>
          <a:prstGeom prst="ellipse">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defTabSz="457200" eaLnBrk="0" hangingPunct="0"/>
            <a:endParaRPr lang="en-US" altLang="en-US" sz="1800">
              <a:solidFill>
                <a:srgbClr val="000000"/>
              </a:solidFill>
              <a:latin typeface="Arial" pitchFamily="34" charset="0"/>
              <a:ea typeface="Microsoft YaHei" pitchFamily="34" charset="-122"/>
            </a:endParaRPr>
          </a:p>
        </p:txBody>
      </p:sp>
      <p:sp>
        <p:nvSpPr>
          <p:cNvPr id="24585" name="Oval 11"/>
          <p:cNvSpPr>
            <a:spLocks noChangeArrowheads="1"/>
          </p:cNvSpPr>
          <p:nvPr/>
        </p:nvSpPr>
        <p:spPr bwMode="auto">
          <a:xfrm>
            <a:off x="4297363" y="3405188"/>
            <a:ext cx="304800" cy="173037"/>
          </a:xfrm>
          <a:prstGeom prst="ellipse">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defTabSz="457200" eaLnBrk="0" hangingPunct="0"/>
            <a:endParaRPr lang="en-US" altLang="en-US" sz="1800">
              <a:solidFill>
                <a:srgbClr val="000000"/>
              </a:solidFill>
              <a:latin typeface="Arial" pitchFamily="34" charset="0"/>
              <a:ea typeface="Microsoft YaHei" pitchFamily="34" charset="-122"/>
            </a:endParaRPr>
          </a:p>
        </p:txBody>
      </p:sp>
      <p:sp>
        <p:nvSpPr>
          <p:cNvPr id="24586" name="Oval 12"/>
          <p:cNvSpPr>
            <a:spLocks noChangeArrowheads="1"/>
          </p:cNvSpPr>
          <p:nvPr/>
        </p:nvSpPr>
        <p:spPr bwMode="auto">
          <a:xfrm>
            <a:off x="6869113" y="3484563"/>
            <a:ext cx="141287" cy="82550"/>
          </a:xfrm>
          <a:prstGeom prst="ellipse">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defTabSz="457200" eaLnBrk="0" hangingPunct="0"/>
            <a:endParaRPr lang="en-US" altLang="en-US" sz="1800">
              <a:solidFill>
                <a:srgbClr val="000000"/>
              </a:solidFill>
              <a:latin typeface="Arial" pitchFamily="34" charset="0"/>
              <a:ea typeface="Microsoft YaHei" pitchFamily="34" charset="-122"/>
            </a:endParaRPr>
          </a:p>
        </p:txBody>
      </p:sp>
      <p:sp>
        <p:nvSpPr>
          <p:cNvPr id="24587" name="Oval 13"/>
          <p:cNvSpPr>
            <a:spLocks noChangeArrowheads="1"/>
          </p:cNvSpPr>
          <p:nvPr/>
        </p:nvSpPr>
        <p:spPr bwMode="auto">
          <a:xfrm>
            <a:off x="5178425" y="2435225"/>
            <a:ext cx="304800" cy="173038"/>
          </a:xfrm>
          <a:prstGeom prst="ellipse">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defTabSz="457200" eaLnBrk="0" hangingPunct="0"/>
            <a:endParaRPr lang="en-US" altLang="en-US" sz="1800">
              <a:solidFill>
                <a:srgbClr val="000000"/>
              </a:solidFill>
              <a:latin typeface="Arial" pitchFamily="34" charset="0"/>
              <a:ea typeface="Microsoft YaHei" pitchFamily="34" charset="-122"/>
            </a:endParaRPr>
          </a:p>
        </p:txBody>
      </p:sp>
      <p:sp>
        <p:nvSpPr>
          <p:cNvPr id="15" name="TextBox 14"/>
          <p:cNvSpPr txBox="1"/>
          <p:nvPr/>
        </p:nvSpPr>
        <p:spPr>
          <a:xfrm>
            <a:off x="5006975" y="2614613"/>
            <a:ext cx="1870075" cy="338137"/>
          </a:xfrm>
          <a:prstGeom prst="rect">
            <a:avLst/>
          </a:prstGeom>
          <a:noFill/>
        </p:spPr>
        <p:txBody>
          <a:bodyPr wrap="none">
            <a:spAutoFit/>
          </a:bodyPr>
          <a:lstStyle/>
          <a:p>
            <a:pPr defTabSz="457200">
              <a:defRPr/>
            </a:pPr>
            <a:r>
              <a:rPr lang="en-US" sz="1600" dirty="0">
                <a:solidFill>
                  <a:srgbClr val="000000"/>
                </a:solidFill>
                <a:latin typeface="Arial"/>
                <a:ea typeface="Microsoft YaHei" pitchFamily="34" charset="-122"/>
              </a:rPr>
              <a:t>Continental U.S.A.</a:t>
            </a:r>
          </a:p>
        </p:txBody>
      </p:sp>
      <p:sp>
        <p:nvSpPr>
          <p:cNvPr id="16" name="TextBox 15"/>
          <p:cNvSpPr txBox="1"/>
          <p:nvPr/>
        </p:nvSpPr>
        <p:spPr>
          <a:xfrm>
            <a:off x="2144713" y="4618038"/>
            <a:ext cx="981075" cy="338137"/>
          </a:xfrm>
          <a:prstGeom prst="rect">
            <a:avLst/>
          </a:prstGeom>
          <a:noFill/>
        </p:spPr>
        <p:txBody>
          <a:bodyPr wrap="none">
            <a:spAutoFit/>
          </a:bodyPr>
          <a:lstStyle/>
          <a:p>
            <a:pPr defTabSz="457200">
              <a:defRPr/>
            </a:pPr>
            <a:r>
              <a:rPr lang="en-US" sz="1600" dirty="0">
                <a:solidFill>
                  <a:srgbClr val="000000"/>
                </a:solidFill>
                <a:latin typeface="Arial"/>
                <a:ea typeface="Microsoft YaHei" pitchFamily="34" charset="-122"/>
              </a:rPr>
              <a:t>Australia</a:t>
            </a:r>
          </a:p>
        </p:txBody>
      </p:sp>
      <p:sp>
        <p:nvSpPr>
          <p:cNvPr id="17" name="TextBox 16"/>
          <p:cNvSpPr txBox="1"/>
          <p:nvPr/>
        </p:nvSpPr>
        <p:spPr>
          <a:xfrm>
            <a:off x="1371600" y="3074988"/>
            <a:ext cx="1325563" cy="338137"/>
          </a:xfrm>
          <a:prstGeom prst="rect">
            <a:avLst/>
          </a:prstGeom>
          <a:noFill/>
        </p:spPr>
        <p:txBody>
          <a:bodyPr wrap="none">
            <a:spAutoFit/>
          </a:bodyPr>
          <a:lstStyle/>
          <a:p>
            <a:pPr defTabSz="457200">
              <a:defRPr/>
            </a:pPr>
            <a:r>
              <a:rPr lang="en-US" sz="1600" dirty="0">
                <a:solidFill>
                  <a:srgbClr val="000000"/>
                </a:solidFill>
                <a:latin typeface="Arial"/>
                <a:ea typeface="Microsoft YaHei" pitchFamily="34" charset="-122"/>
              </a:rPr>
              <a:t>South Korea</a:t>
            </a:r>
          </a:p>
        </p:txBody>
      </p:sp>
      <p:sp>
        <p:nvSpPr>
          <p:cNvPr id="18" name="TextBox 17"/>
          <p:cNvSpPr txBox="1"/>
          <p:nvPr/>
        </p:nvSpPr>
        <p:spPr>
          <a:xfrm>
            <a:off x="5480050" y="2036763"/>
            <a:ext cx="901700" cy="339725"/>
          </a:xfrm>
          <a:prstGeom prst="rect">
            <a:avLst/>
          </a:prstGeom>
          <a:noFill/>
        </p:spPr>
        <p:txBody>
          <a:bodyPr wrap="none">
            <a:spAutoFit/>
          </a:bodyPr>
          <a:lstStyle/>
          <a:p>
            <a:pPr defTabSz="457200">
              <a:defRPr/>
            </a:pPr>
            <a:r>
              <a:rPr lang="en-US" sz="1600" dirty="0">
                <a:solidFill>
                  <a:srgbClr val="000000"/>
                </a:solidFill>
                <a:latin typeface="Arial"/>
                <a:ea typeface="Microsoft YaHei" pitchFamily="34" charset="-122"/>
              </a:rPr>
              <a:t>Canada</a:t>
            </a:r>
          </a:p>
        </p:txBody>
      </p:sp>
      <p:sp>
        <p:nvSpPr>
          <p:cNvPr id="19" name="TextBox 18"/>
          <p:cNvSpPr txBox="1"/>
          <p:nvPr/>
        </p:nvSpPr>
        <p:spPr>
          <a:xfrm>
            <a:off x="6650038" y="3557588"/>
            <a:ext cx="1517650" cy="523875"/>
          </a:xfrm>
          <a:prstGeom prst="rect">
            <a:avLst/>
          </a:prstGeom>
          <a:noFill/>
        </p:spPr>
        <p:txBody>
          <a:bodyPr wrap="none">
            <a:spAutoFit/>
          </a:bodyPr>
          <a:lstStyle/>
          <a:p>
            <a:pPr defTabSz="457200">
              <a:defRPr/>
            </a:pPr>
            <a:r>
              <a:rPr lang="en-US" sz="1400" dirty="0">
                <a:solidFill>
                  <a:srgbClr val="000000"/>
                </a:solidFill>
                <a:latin typeface="Arial"/>
                <a:ea typeface="Microsoft YaHei" pitchFamily="34" charset="-122"/>
              </a:rPr>
              <a:t>Puerto Rico and </a:t>
            </a:r>
          </a:p>
          <a:p>
            <a:pPr defTabSz="457200">
              <a:defRPr/>
            </a:pPr>
            <a:r>
              <a:rPr lang="en-US" sz="1400" dirty="0">
                <a:solidFill>
                  <a:srgbClr val="000000"/>
                </a:solidFill>
                <a:latin typeface="Arial"/>
                <a:ea typeface="Microsoft YaHei" pitchFamily="34" charset="-122"/>
              </a:rPr>
              <a:t>U.S. Virgin Is.</a:t>
            </a:r>
          </a:p>
        </p:txBody>
      </p:sp>
      <p:sp>
        <p:nvSpPr>
          <p:cNvPr id="20" name="TextBox 19"/>
          <p:cNvSpPr txBox="1"/>
          <p:nvPr/>
        </p:nvSpPr>
        <p:spPr>
          <a:xfrm>
            <a:off x="3105150" y="3468688"/>
            <a:ext cx="1160463" cy="307975"/>
          </a:xfrm>
          <a:prstGeom prst="rect">
            <a:avLst/>
          </a:prstGeom>
          <a:noFill/>
        </p:spPr>
        <p:txBody>
          <a:bodyPr wrap="none">
            <a:spAutoFit/>
          </a:bodyPr>
          <a:lstStyle/>
          <a:p>
            <a:pPr defTabSz="457200">
              <a:defRPr/>
            </a:pPr>
            <a:r>
              <a:rPr lang="en-US" sz="1400" dirty="0">
                <a:solidFill>
                  <a:srgbClr val="000000"/>
                </a:solidFill>
                <a:latin typeface="Arial"/>
                <a:ea typeface="Microsoft YaHei" pitchFamily="34" charset="-122"/>
              </a:rPr>
              <a:t>Hawaiian Is.</a:t>
            </a:r>
          </a:p>
        </p:txBody>
      </p:sp>
      <p:sp>
        <p:nvSpPr>
          <p:cNvPr id="24594" name="Oval 20"/>
          <p:cNvSpPr>
            <a:spLocks noChangeArrowheads="1"/>
          </p:cNvSpPr>
          <p:nvPr/>
        </p:nvSpPr>
        <p:spPr bwMode="auto">
          <a:xfrm>
            <a:off x="8369300" y="2546350"/>
            <a:ext cx="400050" cy="515938"/>
          </a:xfrm>
          <a:prstGeom prst="ellipse">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defTabSz="457200" eaLnBrk="0" hangingPunct="0"/>
            <a:endParaRPr lang="en-US" altLang="en-US" sz="1800">
              <a:solidFill>
                <a:srgbClr val="000000"/>
              </a:solidFill>
              <a:latin typeface="Arial" pitchFamily="34" charset="0"/>
              <a:ea typeface="Microsoft YaHei" pitchFamily="34" charset="-122"/>
            </a:endParaRPr>
          </a:p>
        </p:txBody>
      </p:sp>
      <p:sp>
        <p:nvSpPr>
          <p:cNvPr id="22" name="TextBox 21"/>
          <p:cNvSpPr txBox="1"/>
          <p:nvPr/>
        </p:nvSpPr>
        <p:spPr>
          <a:xfrm>
            <a:off x="7818438" y="2435225"/>
            <a:ext cx="708025" cy="338138"/>
          </a:xfrm>
          <a:prstGeom prst="rect">
            <a:avLst/>
          </a:prstGeom>
          <a:noFill/>
        </p:spPr>
        <p:txBody>
          <a:bodyPr wrap="none">
            <a:spAutoFit/>
          </a:bodyPr>
          <a:lstStyle/>
          <a:p>
            <a:pPr defTabSz="457200">
              <a:defRPr/>
            </a:pPr>
            <a:r>
              <a:rPr lang="en-US" sz="1600" dirty="0">
                <a:solidFill>
                  <a:srgbClr val="000000"/>
                </a:solidFill>
                <a:latin typeface="Arial"/>
                <a:ea typeface="Microsoft YaHei" pitchFamily="34" charset="-122"/>
              </a:rPr>
              <a:t>Spain</a:t>
            </a:r>
          </a:p>
        </p:txBody>
      </p:sp>
      <p:sp>
        <p:nvSpPr>
          <p:cNvPr id="24596" name="Oval 22"/>
          <p:cNvSpPr>
            <a:spLocks noChangeArrowheads="1"/>
          </p:cNvSpPr>
          <p:nvPr/>
        </p:nvSpPr>
        <p:spPr bwMode="auto">
          <a:xfrm>
            <a:off x="6788150" y="2544763"/>
            <a:ext cx="304800" cy="173037"/>
          </a:xfrm>
          <a:prstGeom prst="ellipse">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defTabSz="457200" eaLnBrk="0" hangingPunct="0"/>
            <a:endParaRPr lang="en-US" altLang="en-US" sz="1800">
              <a:solidFill>
                <a:srgbClr val="000000"/>
              </a:solidFill>
              <a:latin typeface="Arial" pitchFamily="34" charset="0"/>
              <a:ea typeface="Microsoft YaHei" pitchFamily="34" charset="-122"/>
            </a:endParaRPr>
          </a:p>
        </p:txBody>
      </p:sp>
      <p:sp>
        <p:nvSpPr>
          <p:cNvPr id="24597" name="Oval 23"/>
          <p:cNvSpPr>
            <a:spLocks noChangeArrowheads="1"/>
          </p:cNvSpPr>
          <p:nvPr/>
        </p:nvSpPr>
        <p:spPr bwMode="auto">
          <a:xfrm>
            <a:off x="5480050" y="3113088"/>
            <a:ext cx="234950" cy="309562"/>
          </a:xfrm>
          <a:prstGeom prst="ellipse">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defTabSz="457200" eaLnBrk="0" hangingPunct="0"/>
            <a:endParaRPr lang="en-US" altLang="en-US" sz="1800">
              <a:solidFill>
                <a:srgbClr val="000000"/>
              </a:solidFill>
              <a:latin typeface="Arial" pitchFamily="34" charset="0"/>
              <a:ea typeface="Microsoft YaHei" pitchFamily="34" charset="-122"/>
            </a:endParaRPr>
          </a:p>
        </p:txBody>
      </p:sp>
      <p:sp>
        <p:nvSpPr>
          <p:cNvPr id="25" name="TextBox 24"/>
          <p:cNvSpPr txBox="1"/>
          <p:nvPr/>
        </p:nvSpPr>
        <p:spPr>
          <a:xfrm>
            <a:off x="4792663" y="3284538"/>
            <a:ext cx="835025" cy="338137"/>
          </a:xfrm>
          <a:prstGeom prst="rect">
            <a:avLst/>
          </a:prstGeom>
          <a:noFill/>
        </p:spPr>
        <p:txBody>
          <a:bodyPr wrap="none">
            <a:spAutoFit/>
          </a:bodyPr>
          <a:lstStyle/>
          <a:p>
            <a:pPr defTabSz="457200">
              <a:defRPr/>
            </a:pPr>
            <a:r>
              <a:rPr lang="en-US" sz="1600" dirty="0">
                <a:solidFill>
                  <a:srgbClr val="000000"/>
                </a:solidFill>
                <a:latin typeface="Arial"/>
                <a:ea typeface="Microsoft YaHei" pitchFamily="34" charset="-122"/>
              </a:rPr>
              <a:t>Mexico</a:t>
            </a:r>
          </a:p>
        </p:txBody>
      </p:sp>
      <p:pic>
        <p:nvPicPr>
          <p:cNvPr id="24599" name="Picture 2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388" y="77788"/>
            <a:ext cx="20923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8393" y="1295400"/>
            <a:ext cx="8272463"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77921" y="1326356"/>
            <a:ext cx="8796338"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44525" y="1020077"/>
            <a:ext cx="7305675" cy="561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128587" y="1350004"/>
            <a:ext cx="8886825"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2598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z="3600" smtClean="0">
                <a:latin typeface="Cambria" pitchFamily="18" charset="0"/>
              </a:rPr>
              <a:t>Industry Study </a:t>
            </a:r>
            <a:r>
              <a:rPr lang="en-US" altLang="en-US" sz="3600" smtClean="0">
                <a:solidFill>
                  <a:srgbClr val="333399"/>
                </a:solidFill>
                <a:latin typeface="Cambria" pitchFamily="18" charset="0"/>
              </a:rPr>
              <a:t>Framework</a:t>
            </a:r>
          </a:p>
        </p:txBody>
      </p:sp>
      <p:sp>
        <p:nvSpPr>
          <p:cNvPr id="7" name="Oval 6"/>
          <p:cNvSpPr>
            <a:spLocks noChangeAspect="1"/>
          </p:cNvSpPr>
          <p:nvPr/>
        </p:nvSpPr>
        <p:spPr bwMode="auto">
          <a:xfrm>
            <a:off x="4114800" y="1219200"/>
            <a:ext cx="2895600" cy="2895600"/>
          </a:xfrm>
          <a:prstGeom prst="ellipse">
            <a:avLst/>
          </a:prstGeom>
          <a:solidFill>
            <a:schemeClr val="accent1"/>
          </a:solidFill>
          <a:ln w="9525" cap="flat" cmpd="sng" algn="ctr">
            <a:solidFill>
              <a:schemeClr val="tx1"/>
            </a:solidFill>
            <a:prstDash val="solid"/>
            <a:round/>
            <a:headEnd type="none" w="med" len="med"/>
            <a:tailEnd type="none" w="med" len="med"/>
          </a:ln>
          <a:effectLst>
            <a:glow rad="228600">
              <a:schemeClr val="accent4">
                <a:satMod val="175000"/>
                <a:alpha val="40000"/>
              </a:schemeClr>
            </a:glow>
            <a:softEdge rad="317500"/>
          </a:effectLst>
        </p:spPr>
        <p:txBody>
          <a:bodyPr/>
          <a:lstStyle/>
          <a:p>
            <a:pPr algn="ctr" eaLnBrk="0" hangingPunct="0">
              <a:defRPr/>
            </a:pPr>
            <a:endParaRPr lang="en-US" b="1" dirty="0">
              <a:latin typeface="Californian FB" panose="0207040306080B030204" pitchFamily="18" charset="0"/>
              <a:ea typeface="ＭＳ Ｐゴシック" pitchFamily="1" charset="-128"/>
              <a:cs typeface="Arial" charset="0"/>
            </a:endParaRPr>
          </a:p>
          <a:p>
            <a:pPr algn="ctr" eaLnBrk="0" hangingPunct="0">
              <a:defRPr/>
            </a:pPr>
            <a:endParaRPr lang="en-US" b="1" dirty="0">
              <a:latin typeface="Californian FB" panose="0207040306080B030204" pitchFamily="18" charset="0"/>
              <a:ea typeface="ＭＳ Ｐゴシック" pitchFamily="1" charset="-128"/>
              <a:cs typeface="Arial" charset="0"/>
            </a:endParaRPr>
          </a:p>
          <a:p>
            <a:pPr algn="ctr" eaLnBrk="0" hangingPunct="0">
              <a:defRPr/>
            </a:pPr>
            <a:r>
              <a:rPr lang="en-US" b="1" dirty="0">
                <a:latin typeface="Californian FB" panose="0207040306080B030204" pitchFamily="18" charset="0"/>
                <a:ea typeface="ＭＳ Ｐゴシック" pitchFamily="1" charset="-128"/>
                <a:cs typeface="Arial" charset="0"/>
              </a:rPr>
              <a:t>Intermediate Users</a:t>
            </a:r>
          </a:p>
        </p:txBody>
      </p:sp>
      <p:sp>
        <p:nvSpPr>
          <p:cNvPr id="8" name="Oval 7"/>
          <p:cNvSpPr>
            <a:spLocks noChangeAspect="1"/>
          </p:cNvSpPr>
          <p:nvPr/>
        </p:nvSpPr>
        <p:spPr bwMode="auto">
          <a:xfrm>
            <a:off x="3124200" y="3352800"/>
            <a:ext cx="2743200" cy="2743200"/>
          </a:xfrm>
          <a:prstGeom prst="ellipse">
            <a:avLst/>
          </a:prstGeom>
          <a:solidFill>
            <a:schemeClr val="accent1"/>
          </a:solidFill>
          <a:ln w="9525" cap="flat" cmpd="sng" algn="ctr">
            <a:solidFill>
              <a:schemeClr val="tx1"/>
            </a:solidFill>
            <a:prstDash val="solid"/>
            <a:round/>
            <a:headEnd type="none" w="med" len="med"/>
            <a:tailEnd type="none" w="med" len="med"/>
          </a:ln>
          <a:effectLst>
            <a:glow rad="228600">
              <a:schemeClr val="accent4">
                <a:satMod val="175000"/>
                <a:alpha val="40000"/>
              </a:schemeClr>
            </a:glow>
            <a:softEdge rad="317500"/>
          </a:effectLst>
        </p:spPr>
        <p:txBody>
          <a:bodyPr/>
          <a:lstStyle/>
          <a:p>
            <a:pPr algn="ctr" eaLnBrk="0" hangingPunct="0">
              <a:defRPr/>
            </a:pPr>
            <a:endParaRPr lang="en-US" b="1" dirty="0">
              <a:latin typeface="Californian FB" panose="0207040306080B030204" pitchFamily="18" charset="0"/>
              <a:ea typeface="ＭＳ Ｐゴシック" pitchFamily="1" charset="-128"/>
              <a:cs typeface="Arial" charset="0"/>
            </a:endParaRPr>
          </a:p>
          <a:p>
            <a:pPr algn="ctr" eaLnBrk="0" hangingPunct="0">
              <a:defRPr/>
            </a:pPr>
            <a:endParaRPr lang="en-US" b="1" dirty="0">
              <a:latin typeface="Californian FB" panose="0207040306080B030204" pitchFamily="18" charset="0"/>
              <a:ea typeface="ＭＳ Ｐゴシック" pitchFamily="1" charset="-128"/>
              <a:cs typeface="Arial" charset="0"/>
            </a:endParaRPr>
          </a:p>
          <a:p>
            <a:pPr algn="ctr" eaLnBrk="0" hangingPunct="0">
              <a:defRPr/>
            </a:pPr>
            <a:r>
              <a:rPr lang="en-US" b="1" dirty="0">
                <a:latin typeface="Californian FB" panose="0207040306080B030204" pitchFamily="18" charset="0"/>
                <a:ea typeface="ＭＳ Ｐゴシック" pitchFamily="1" charset="-128"/>
                <a:cs typeface="Arial" charset="0"/>
              </a:rPr>
              <a:t>End Users</a:t>
            </a:r>
          </a:p>
        </p:txBody>
      </p:sp>
      <p:sp>
        <p:nvSpPr>
          <p:cNvPr id="9" name="Oval 8"/>
          <p:cNvSpPr>
            <a:spLocks noChangeAspect="1"/>
          </p:cNvSpPr>
          <p:nvPr/>
        </p:nvSpPr>
        <p:spPr bwMode="auto">
          <a:xfrm>
            <a:off x="1447800" y="1181100"/>
            <a:ext cx="2743200" cy="2743200"/>
          </a:xfrm>
          <a:prstGeom prst="ellipse">
            <a:avLst/>
          </a:prstGeom>
          <a:solidFill>
            <a:schemeClr val="accent1"/>
          </a:solidFill>
          <a:ln w="9525" cap="flat" cmpd="sng" algn="ctr">
            <a:solidFill>
              <a:schemeClr val="tx1"/>
            </a:solidFill>
            <a:prstDash val="solid"/>
            <a:round/>
            <a:headEnd type="none" w="med" len="med"/>
            <a:tailEnd type="none" w="med" len="med"/>
          </a:ln>
          <a:effectLst>
            <a:glow rad="228600">
              <a:schemeClr val="accent4">
                <a:satMod val="175000"/>
                <a:alpha val="40000"/>
              </a:schemeClr>
            </a:glow>
            <a:softEdge rad="317500"/>
          </a:effectLst>
        </p:spPr>
        <p:txBody>
          <a:bodyPr/>
          <a:lstStyle/>
          <a:p>
            <a:pPr eaLnBrk="0" hangingPunct="0">
              <a:defRPr/>
            </a:pPr>
            <a:endParaRPr lang="en-US" dirty="0">
              <a:latin typeface="Arial" charset="0"/>
              <a:ea typeface="ＭＳ Ｐゴシック" pitchFamily="1" charset="-128"/>
              <a:cs typeface="Arial" charset="0"/>
            </a:endParaRPr>
          </a:p>
          <a:p>
            <a:pPr eaLnBrk="0" hangingPunct="0">
              <a:defRPr/>
            </a:pPr>
            <a:endParaRPr lang="en-US" dirty="0">
              <a:latin typeface="Arial" charset="0"/>
              <a:ea typeface="ＭＳ Ｐゴシック" pitchFamily="1" charset="-128"/>
              <a:cs typeface="Arial" charset="0"/>
            </a:endParaRPr>
          </a:p>
          <a:p>
            <a:pPr eaLnBrk="0" hangingPunct="0">
              <a:defRPr/>
            </a:pPr>
            <a:r>
              <a:rPr lang="en-US" dirty="0">
                <a:latin typeface="Arial" charset="0"/>
                <a:ea typeface="ＭＳ Ｐゴシック" pitchFamily="1" charset="-128"/>
                <a:cs typeface="Arial" charset="0"/>
              </a:rPr>
              <a:t>   </a:t>
            </a:r>
            <a:r>
              <a:rPr lang="en-US" b="1" dirty="0">
                <a:latin typeface="Californian FB" panose="0207040306080B030204" pitchFamily="18" charset="0"/>
                <a:ea typeface="ＭＳ Ｐゴシック" pitchFamily="1" charset="-128"/>
                <a:cs typeface="Arial" charset="0"/>
              </a:rPr>
              <a:t>Provider</a:t>
            </a:r>
          </a:p>
        </p:txBody>
      </p:sp>
      <p:sp>
        <p:nvSpPr>
          <p:cNvPr id="40972" name="TextBox 9"/>
          <p:cNvSpPr txBox="1">
            <a:spLocks noChangeArrowheads="1"/>
          </p:cNvSpPr>
          <p:nvPr/>
        </p:nvSpPr>
        <p:spPr bwMode="auto">
          <a:xfrm>
            <a:off x="6022975" y="6584950"/>
            <a:ext cx="30559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en-US" sz="1000">
                <a:solidFill>
                  <a:schemeClr val="bg1"/>
                </a:solidFill>
              </a:rPr>
              <a:t>Credit: Rayner – IOOS Summit 2012 – white paper</a:t>
            </a:r>
          </a:p>
        </p:txBody>
      </p:sp>
    </p:spTree>
    <p:extLst>
      <p:ext uri="{BB962C8B-B14F-4D97-AF65-F5344CB8AC3E}">
        <p14:creationId xmlns:p14="http://schemas.microsoft.com/office/powerpoint/2010/main" val="25181463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p:txBody>
          <a:bodyPr/>
          <a:lstStyle/>
          <a:p>
            <a:r>
              <a:rPr lang="en-GB" altLang="en-US" smtClean="0"/>
              <a:t>The Meteorological Service Industry</a:t>
            </a:r>
          </a:p>
        </p:txBody>
      </p:sp>
      <p:sp>
        <p:nvSpPr>
          <p:cNvPr id="4" name="Content Placeholder 3"/>
          <p:cNvSpPr>
            <a:spLocks noGrp="1"/>
          </p:cNvSpPr>
          <p:nvPr>
            <p:ph idx="1"/>
          </p:nvPr>
        </p:nvSpPr>
        <p:spPr/>
        <p:txBody>
          <a:bodyPr>
            <a:normAutofit/>
          </a:bodyPr>
          <a:lstStyle/>
          <a:p>
            <a:pPr marL="457200" indent="-457200">
              <a:buFont typeface="Arial" panose="020B0604020202020204" pitchFamily="34" charset="0"/>
              <a:buChar char="•"/>
            </a:pPr>
            <a:r>
              <a:rPr lang="en-GB" altLang="en-US" sz="2600" dirty="0" smtClean="0"/>
              <a:t>Valued at $3B/annum In the US and $6B/annum globally (with much larger values for derived products, </a:t>
            </a:r>
            <a:r>
              <a:rPr lang="en-GB" altLang="en-US" sz="2600" dirty="0" err="1" smtClean="0"/>
              <a:t>eg</a:t>
            </a:r>
            <a:r>
              <a:rPr lang="en-GB" altLang="en-US" sz="2600" dirty="0" smtClean="0"/>
              <a:t> weather risk products ~ $8B/annum</a:t>
            </a:r>
          </a:p>
          <a:p>
            <a:endParaRPr lang="en-GB" altLang="en-US" sz="3000" dirty="0"/>
          </a:p>
          <a:p>
            <a:endParaRPr lang="en-GB" altLang="en-US" sz="3000" dirty="0" smtClean="0"/>
          </a:p>
          <a:p>
            <a:endParaRPr lang="en-GB" altLang="en-US" sz="3000" dirty="0"/>
          </a:p>
          <a:p>
            <a:endParaRPr lang="en-GB" altLang="en-US" sz="3000" dirty="0" smtClean="0"/>
          </a:p>
          <a:p>
            <a:endParaRPr lang="en-GB" altLang="en-US" sz="3000" dirty="0"/>
          </a:p>
          <a:p>
            <a:endParaRPr lang="en-GB" altLang="en-US" sz="3000" dirty="0" smtClean="0"/>
          </a:p>
          <a:p>
            <a:pPr marL="457200" indent="-457200">
              <a:buFont typeface="Arial" panose="020B0604020202020204" pitchFamily="34" charset="0"/>
              <a:buChar char="•"/>
            </a:pPr>
            <a:r>
              <a:rPr lang="en-GB" altLang="en-US" dirty="0" smtClean="0"/>
              <a:t>Is there an equivalent Ocean Enterprise?</a:t>
            </a:r>
          </a:p>
          <a:p>
            <a:endParaRPr lang="en-GB" altLang="en-US" dirty="0" smtClean="0"/>
          </a:p>
        </p:txBody>
      </p:sp>
      <p:graphicFrame>
        <p:nvGraphicFramePr>
          <p:cNvPr id="2" name="Object 1"/>
          <p:cNvGraphicFramePr>
            <a:graphicFrameLocks noGrp="1" noChangeAspect="1"/>
          </p:cNvGraphicFramePr>
          <p:nvPr>
            <p:extLst>
              <p:ext uri="{D42A27DB-BD31-4B8C-83A1-F6EECF244321}">
                <p14:modId xmlns:p14="http://schemas.microsoft.com/office/powerpoint/2010/main" val="3083973805"/>
              </p:ext>
            </p:extLst>
          </p:nvPr>
        </p:nvGraphicFramePr>
        <p:xfrm>
          <a:off x="1797269" y="2468610"/>
          <a:ext cx="5044965" cy="2988475"/>
        </p:xfrm>
        <a:graphic>
          <a:graphicData uri="http://schemas.openxmlformats.org/presentationml/2006/ole">
            <mc:AlternateContent xmlns:mc="http://schemas.openxmlformats.org/markup-compatibility/2006">
              <mc:Choice xmlns:v="urn:schemas-microsoft-com:vml" Requires="v">
                <p:oleObj spid="_x0000_s3080" name="Chart" r:id="rId4" imgW="7772408" imgH="4114867" progId="MSGraph.Chart.8">
                  <p:embed followColorScheme="full"/>
                </p:oleObj>
              </mc:Choice>
              <mc:Fallback>
                <p:oleObj name="Chart" r:id="rId4" imgW="7772408" imgH="4114867" progId="MSGraph.Chart.8">
                  <p:embed followColorScheme="full"/>
                  <p:pic>
                    <p:nvPicPr>
                      <p:cNvPr id="0" name=""/>
                      <p:cNvPicPr>
                        <a:picLocks noGrp="1" noChangeAspect="1" noChangeArrowheads="1"/>
                      </p:cNvPicPr>
                      <p:nvPr/>
                    </p:nvPicPr>
                    <p:blipFill>
                      <a:blip r:embed="rId5"/>
                      <a:srcRect/>
                      <a:stretch>
                        <a:fillRect/>
                      </a:stretch>
                    </p:blipFill>
                    <p:spPr bwMode="auto">
                      <a:xfrm>
                        <a:off x="1797269" y="2468610"/>
                        <a:ext cx="5044965" cy="2988475"/>
                      </a:xfrm>
                      <a:prstGeom prst="rect">
                        <a:avLst/>
                      </a:prstGeom>
                      <a:solidFill>
                        <a:schemeClr val="accent1"/>
                      </a:solidFill>
                      <a:ln>
                        <a:noFill/>
                      </a:ln>
                    </p:spPr>
                  </p:pic>
                </p:oleObj>
              </mc:Fallback>
            </mc:AlternateContent>
          </a:graphicData>
        </a:graphic>
      </p:graphicFrame>
    </p:spTree>
    <p:extLst>
      <p:ext uri="{BB962C8B-B14F-4D97-AF65-F5344CB8AC3E}">
        <p14:creationId xmlns:p14="http://schemas.microsoft.com/office/powerpoint/2010/main" val="3644420466"/>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algn="r"/>
            <a:r>
              <a:rPr lang="en-US" altLang="en-US" sz="3600" dirty="0" smtClean="0">
                <a:latin typeface="Cambria" pitchFamily="18" charset="0"/>
              </a:rPr>
              <a:t>UK Marine Technology and Services</a:t>
            </a:r>
          </a:p>
        </p:txBody>
      </p:sp>
      <p:sp>
        <p:nvSpPr>
          <p:cNvPr id="6" name="Content Placeholder 5"/>
          <p:cNvSpPr>
            <a:spLocks noGrp="1"/>
          </p:cNvSpPr>
          <p:nvPr>
            <p:ph idx="1"/>
          </p:nvPr>
        </p:nvSpPr>
        <p:spPr>
          <a:xfrm>
            <a:off x="212834" y="898634"/>
            <a:ext cx="3484563" cy="5181600"/>
          </a:xfrm>
        </p:spPr>
        <p:txBody>
          <a:bodyPr>
            <a:normAutofit fontScale="77500" lnSpcReduction="20000"/>
          </a:bodyPr>
          <a:lstStyle/>
          <a:p>
            <a:pPr marL="0" indent="0">
              <a:spcBef>
                <a:spcPts val="600"/>
              </a:spcBef>
              <a:buClr>
                <a:srgbClr val="333399"/>
              </a:buClr>
              <a:buFontTx/>
              <a:buNone/>
              <a:defRPr/>
            </a:pPr>
            <a:r>
              <a:rPr lang="en-US" sz="3400" b="1" dirty="0" smtClean="0">
                <a:solidFill>
                  <a:srgbClr val="333399"/>
                </a:solidFill>
                <a:cs typeface="Arial" panose="020B0604020202020204" pitchFamily="34" charset="0"/>
              </a:rPr>
              <a:t>Key Findings</a:t>
            </a:r>
          </a:p>
          <a:p>
            <a:pPr indent="-231775">
              <a:lnSpc>
                <a:spcPct val="115000"/>
              </a:lnSpc>
              <a:spcBef>
                <a:spcPts val="600"/>
              </a:spcBef>
              <a:buClr>
                <a:srgbClr val="333399"/>
              </a:buClr>
              <a:buFont typeface="Arial" panose="020B0604020202020204" pitchFamily="34" charset="0"/>
              <a:buChar char="•"/>
              <a:defRPr/>
            </a:pPr>
            <a:r>
              <a:rPr lang="en-US" sz="3200" dirty="0" smtClean="0">
                <a:solidFill>
                  <a:schemeClr val="tx2"/>
                </a:solidFill>
                <a:cs typeface="Arial" panose="020B0604020202020204" pitchFamily="34" charset="0"/>
              </a:rPr>
              <a:t>Commercial  Marine </a:t>
            </a:r>
            <a:r>
              <a:rPr lang="en-US" sz="3200" dirty="0">
                <a:solidFill>
                  <a:schemeClr val="tx2"/>
                </a:solidFill>
                <a:cs typeface="Arial" panose="020B0604020202020204" pitchFamily="34" charset="0"/>
              </a:rPr>
              <a:t>Science and Technology </a:t>
            </a:r>
            <a:r>
              <a:rPr lang="en-US" sz="3200" dirty="0" smtClean="0">
                <a:solidFill>
                  <a:schemeClr val="tx2"/>
                </a:solidFill>
                <a:cs typeface="Arial" panose="020B0604020202020204" pitchFamily="34" charset="0"/>
              </a:rPr>
              <a:t>more than doubled </a:t>
            </a:r>
            <a:r>
              <a:rPr lang="en-US" sz="3200" dirty="0">
                <a:solidFill>
                  <a:schemeClr val="tx2"/>
                </a:solidFill>
                <a:cs typeface="Arial" panose="020B0604020202020204" pitchFamily="34" charset="0"/>
              </a:rPr>
              <a:t>since </a:t>
            </a:r>
            <a:r>
              <a:rPr lang="en-US" sz="3200" dirty="0" smtClean="0">
                <a:solidFill>
                  <a:schemeClr val="tx2"/>
                </a:solidFill>
                <a:cs typeface="Arial" panose="020B0604020202020204" pitchFamily="34" charset="0"/>
              </a:rPr>
              <a:t>2010</a:t>
            </a:r>
          </a:p>
          <a:p>
            <a:pPr marL="109538" indent="0">
              <a:lnSpc>
                <a:spcPct val="115000"/>
              </a:lnSpc>
              <a:spcBef>
                <a:spcPts val="200"/>
              </a:spcBef>
              <a:buClr>
                <a:srgbClr val="333399"/>
              </a:buClr>
              <a:buFontTx/>
              <a:buNone/>
              <a:defRPr/>
            </a:pPr>
            <a:endParaRPr lang="en-US" sz="1100" dirty="0">
              <a:solidFill>
                <a:schemeClr val="tx2"/>
              </a:solidFill>
              <a:cs typeface="Arial" panose="020B0604020202020204" pitchFamily="34" charset="0"/>
            </a:endParaRPr>
          </a:p>
          <a:p>
            <a:pPr indent="-231775">
              <a:lnSpc>
                <a:spcPct val="115000"/>
              </a:lnSpc>
              <a:spcBef>
                <a:spcPts val="200"/>
              </a:spcBef>
              <a:buClr>
                <a:srgbClr val="333399"/>
              </a:buClr>
              <a:buFont typeface="Arial" panose="020B0604020202020204" pitchFamily="34" charset="0"/>
              <a:buChar char="•"/>
              <a:defRPr/>
            </a:pPr>
            <a:r>
              <a:rPr lang="en-US" sz="3200" dirty="0" smtClean="0">
                <a:solidFill>
                  <a:schemeClr val="tx2"/>
                </a:solidFill>
                <a:cs typeface="Arial" panose="020B0604020202020204" pitchFamily="34" charset="0"/>
              </a:rPr>
              <a:t>Market </a:t>
            </a:r>
            <a:r>
              <a:rPr lang="en-US" sz="3200" dirty="0">
                <a:solidFill>
                  <a:schemeClr val="tx2"/>
                </a:solidFill>
                <a:cs typeface="Arial" panose="020B0604020202020204" pitchFamily="34" charset="0"/>
              </a:rPr>
              <a:t>confidence is </a:t>
            </a:r>
            <a:r>
              <a:rPr lang="en-US" sz="3200" dirty="0" smtClean="0">
                <a:solidFill>
                  <a:schemeClr val="tx2"/>
                </a:solidFill>
                <a:cs typeface="Arial" panose="020B0604020202020204" pitchFamily="34" charset="0"/>
              </a:rPr>
              <a:t>high: 81</a:t>
            </a:r>
            <a:r>
              <a:rPr lang="en-US" sz="3200" dirty="0">
                <a:solidFill>
                  <a:schemeClr val="tx2"/>
                </a:solidFill>
                <a:cs typeface="Arial" panose="020B0604020202020204" pitchFamily="34" charset="0"/>
              </a:rPr>
              <a:t>% </a:t>
            </a:r>
            <a:r>
              <a:rPr lang="en-US" sz="3200" dirty="0" smtClean="0">
                <a:solidFill>
                  <a:schemeClr val="tx2"/>
                </a:solidFill>
                <a:cs typeface="Arial" panose="020B0604020202020204" pitchFamily="34" charset="0"/>
              </a:rPr>
              <a:t> forecast growth </a:t>
            </a:r>
            <a:r>
              <a:rPr lang="en-US" sz="3200" dirty="0">
                <a:solidFill>
                  <a:schemeClr val="tx2"/>
                </a:solidFill>
                <a:cs typeface="Arial" panose="020B0604020202020204" pitchFamily="34" charset="0"/>
              </a:rPr>
              <a:t>in the market </a:t>
            </a:r>
            <a:endParaRPr lang="en-US" sz="3200" dirty="0" smtClean="0">
              <a:solidFill>
                <a:schemeClr val="tx2"/>
              </a:solidFill>
              <a:cs typeface="Arial" panose="020B0604020202020204" pitchFamily="34" charset="0"/>
            </a:endParaRPr>
          </a:p>
          <a:p>
            <a:pPr marL="109538" indent="0">
              <a:lnSpc>
                <a:spcPct val="115000"/>
              </a:lnSpc>
              <a:spcBef>
                <a:spcPts val="200"/>
              </a:spcBef>
              <a:buClr>
                <a:srgbClr val="333399"/>
              </a:buClr>
              <a:buFontTx/>
              <a:buNone/>
              <a:defRPr/>
            </a:pPr>
            <a:endParaRPr lang="en-US" sz="1100" dirty="0" smtClean="0">
              <a:solidFill>
                <a:schemeClr val="tx2"/>
              </a:solidFill>
              <a:cs typeface="Arial" panose="020B0604020202020204" pitchFamily="34" charset="0"/>
            </a:endParaRPr>
          </a:p>
          <a:p>
            <a:pPr indent="-231775">
              <a:lnSpc>
                <a:spcPct val="115000"/>
              </a:lnSpc>
              <a:spcBef>
                <a:spcPts val="200"/>
              </a:spcBef>
              <a:buClr>
                <a:srgbClr val="333399"/>
              </a:buClr>
              <a:buFont typeface="Arial" panose="020B0604020202020204" pitchFamily="34" charset="0"/>
              <a:buChar char="•"/>
              <a:defRPr/>
            </a:pPr>
            <a:r>
              <a:rPr lang="en-US" sz="3200" dirty="0" smtClean="0">
                <a:solidFill>
                  <a:schemeClr val="tx2"/>
                </a:solidFill>
                <a:cs typeface="Arial" panose="020B0604020202020204" pitchFamily="34" charset="0"/>
              </a:rPr>
              <a:t>Small to Medium companies dominate the sector</a:t>
            </a:r>
          </a:p>
          <a:p>
            <a:pPr marL="109538" indent="0">
              <a:lnSpc>
                <a:spcPct val="115000"/>
              </a:lnSpc>
              <a:spcBef>
                <a:spcPts val="200"/>
              </a:spcBef>
              <a:buClr>
                <a:srgbClr val="333399"/>
              </a:buClr>
              <a:buFontTx/>
              <a:buNone/>
              <a:defRPr/>
            </a:pPr>
            <a:endParaRPr lang="en-US" sz="1100" dirty="0">
              <a:solidFill>
                <a:schemeClr val="tx2"/>
              </a:solidFill>
              <a:cs typeface="Arial" panose="020B0604020202020204" pitchFamily="34" charset="0"/>
            </a:endParaRPr>
          </a:p>
        </p:txBody>
      </p:sp>
      <p:pic>
        <p:nvPicPr>
          <p:cNvPr id="4199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09793" y="6038424"/>
            <a:ext cx="1524800" cy="762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9" name="Picture 3"/>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14800" y="990600"/>
            <a:ext cx="4572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90" name="Picture 4"/>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70363" y="3484563"/>
            <a:ext cx="4572000" cy="23288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024494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z="3600" smtClean="0"/>
              <a:t>San Diego Study</a:t>
            </a:r>
          </a:p>
        </p:txBody>
      </p:sp>
      <p:sp>
        <p:nvSpPr>
          <p:cNvPr id="5" name="Content Placeholder 4"/>
          <p:cNvSpPr>
            <a:spLocks noGrp="1"/>
          </p:cNvSpPr>
          <p:nvPr>
            <p:ph idx="1"/>
          </p:nvPr>
        </p:nvSpPr>
        <p:spPr>
          <a:xfrm>
            <a:off x="4114800" y="914401"/>
            <a:ext cx="4800600" cy="5257800"/>
          </a:xfrm>
          <a:solidFill>
            <a:schemeClr val="bg1"/>
          </a:solidFill>
        </p:spPr>
        <p:txBody>
          <a:bodyPr>
            <a:noAutofit/>
          </a:bodyPr>
          <a:lstStyle/>
          <a:p>
            <a:pPr marL="0" indent="0">
              <a:spcBef>
                <a:spcPts val="600"/>
              </a:spcBef>
              <a:buClr>
                <a:srgbClr val="333399"/>
              </a:buClr>
              <a:buSzPct val="115000"/>
              <a:buFontTx/>
              <a:buNone/>
              <a:defRPr/>
            </a:pPr>
            <a:r>
              <a:rPr lang="en-US" sz="1800" b="1" dirty="0" smtClean="0">
                <a:solidFill>
                  <a:srgbClr val="333399"/>
                </a:solidFill>
              </a:rPr>
              <a:t>Overall Findings</a:t>
            </a:r>
          </a:p>
          <a:p>
            <a:pPr indent="-231775">
              <a:spcBef>
                <a:spcPts val="0"/>
              </a:spcBef>
              <a:buClr>
                <a:srgbClr val="333399"/>
              </a:buClr>
              <a:buSzPct val="130000"/>
              <a:buFont typeface="Arial" panose="020B0604020202020204" pitchFamily="34" charset="0"/>
              <a:buChar char="•"/>
              <a:defRPr/>
            </a:pPr>
            <a:r>
              <a:rPr lang="en-US" sz="1600" dirty="0">
                <a:solidFill>
                  <a:schemeClr val="tx2"/>
                </a:solidFill>
              </a:rPr>
              <a:t>Total </a:t>
            </a:r>
            <a:r>
              <a:rPr lang="en-US" sz="1600" dirty="0" smtClean="0">
                <a:solidFill>
                  <a:schemeClr val="tx2"/>
                </a:solidFill>
              </a:rPr>
              <a:t>employment</a:t>
            </a:r>
            <a:r>
              <a:rPr lang="en-US" sz="1600" dirty="0">
                <a:solidFill>
                  <a:schemeClr val="tx2"/>
                </a:solidFill>
              </a:rPr>
              <a:t>: 46,000 </a:t>
            </a:r>
            <a:r>
              <a:rPr lang="en-US" sz="1600" dirty="0" smtClean="0">
                <a:solidFill>
                  <a:schemeClr val="tx2"/>
                </a:solidFill>
              </a:rPr>
              <a:t>jobs                   Total </a:t>
            </a:r>
            <a:r>
              <a:rPr lang="en-US" sz="1600" dirty="0">
                <a:solidFill>
                  <a:schemeClr val="tx2"/>
                </a:solidFill>
              </a:rPr>
              <a:t>Revenues: $14 billion (2011</a:t>
            </a:r>
            <a:r>
              <a:rPr lang="en-US" sz="1600" dirty="0" smtClean="0">
                <a:solidFill>
                  <a:schemeClr val="tx2"/>
                </a:solidFill>
              </a:rPr>
              <a:t>)</a:t>
            </a:r>
          </a:p>
          <a:p>
            <a:pPr marL="0" indent="0">
              <a:lnSpc>
                <a:spcPct val="120000"/>
              </a:lnSpc>
              <a:spcBef>
                <a:spcPts val="600"/>
              </a:spcBef>
              <a:buClr>
                <a:srgbClr val="333399"/>
              </a:buClr>
              <a:buSzPct val="115000"/>
              <a:buFontTx/>
              <a:buNone/>
              <a:defRPr/>
            </a:pPr>
            <a:r>
              <a:rPr lang="en-US" sz="1800" b="1" dirty="0" smtClean="0">
                <a:solidFill>
                  <a:srgbClr val="333399"/>
                </a:solidFill>
              </a:rPr>
              <a:t>San Diego Blue Tech Findings</a:t>
            </a:r>
          </a:p>
          <a:p>
            <a:pPr indent="-231775">
              <a:lnSpc>
                <a:spcPct val="99000"/>
              </a:lnSpc>
              <a:spcBef>
                <a:spcPts val="400"/>
              </a:spcBef>
              <a:buClr>
                <a:srgbClr val="333399"/>
              </a:buClr>
              <a:buSzPct val="130000"/>
              <a:buFont typeface="Arial" panose="020B0604020202020204" pitchFamily="34" charset="0"/>
              <a:buChar char="•"/>
              <a:defRPr/>
            </a:pPr>
            <a:r>
              <a:rPr lang="en-US" sz="1600" dirty="0" smtClean="0">
                <a:solidFill>
                  <a:schemeClr val="tx2"/>
                </a:solidFill>
              </a:rPr>
              <a:t>Highly </a:t>
            </a:r>
            <a:r>
              <a:rPr lang="en-US" sz="1600" dirty="0">
                <a:solidFill>
                  <a:schemeClr val="tx2"/>
                </a:solidFill>
              </a:rPr>
              <a:t>differentiated industry – 14 sectors in San Diego; 71 sub-sectors </a:t>
            </a:r>
          </a:p>
          <a:p>
            <a:pPr indent="-231775">
              <a:lnSpc>
                <a:spcPct val="99000"/>
              </a:lnSpc>
              <a:spcBef>
                <a:spcPts val="400"/>
              </a:spcBef>
              <a:buClr>
                <a:srgbClr val="333399"/>
              </a:buClr>
              <a:buSzPct val="130000"/>
              <a:buFont typeface="Arial" panose="020B0604020202020204" pitchFamily="34" charset="0"/>
              <a:buChar char="•"/>
              <a:defRPr/>
            </a:pPr>
            <a:r>
              <a:rPr lang="en-US" sz="1600" dirty="0" smtClean="0">
                <a:solidFill>
                  <a:schemeClr val="tx2"/>
                </a:solidFill>
              </a:rPr>
              <a:t>Prevalence </a:t>
            </a:r>
            <a:r>
              <a:rPr lang="en-US" sz="1600" dirty="0">
                <a:solidFill>
                  <a:schemeClr val="tx2"/>
                </a:solidFill>
              </a:rPr>
              <a:t>of multi-use technologies from small, specialized firms </a:t>
            </a:r>
          </a:p>
          <a:p>
            <a:pPr indent="-231775">
              <a:lnSpc>
                <a:spcPct val="99000"/>
              </a:lnSpc>
              <a:spcBef>
                <a:spcPts val="400"/>
              </a:spcBef>
              <a:buClr>
                <a:srgbClr val="333399"/>
              </a:buClr>
              <a:buSzPct val="130000"/>
              <a:buFont typeface="Arial" panose="020B0604020202020204" pitchFamily="34" charset="0"/>
              <a:buChar char="•"/>
              <a:defRPr/>
            </a:pPr>
            <a:r>
              <a:rPr lang="en-US" sz="1600" dirty="0" smtClean="0">
                <a:solidFill>
                  <a:schemeClr val="tx2"/>
                </a:solidFill>
              </a:rPr>
              <a:t>Largely </a:t>
            </a:r>
            <a:r>
              <a:rPr lang="en-US" sz="1600" dirty="0">
                <a:solidFill>
                  <a:schemeClr val="tx2"/>
                </a:solidFill>
              </a:rPr>
              <a:t>invisible in local markets / limited public &amp; government awareness </a:t>
            </a:r>
          </a:p>
          <a:p>
            <a:pPr indent="-231775">
              <a:lnSpc>
                <a:spcPct val="99000"/>
              </a:lnSpc>
              <a:spcBef>
                <a:spcPts val="400"/>
              </a:spcBef>
              <a:buClr>
                <a:srgbClr val="333399"/>
              </a:buClr>
              <a:buSzPct val="130000"/>
              <a:buFont typeface="Arial" panose="020B0604020202020204" pitchFamily="34" charset="0"/>
              <a:buChar char="•"/>
              <a:defRPr/>
            </a:pPr>
            <a:r>
              <a:rPr lang="en-US" sz="1600" b="1" dirty="0" smtClean="0">
                <a:solidFill>
                  <a:schemeClr val="tx2"/>
                </a:solidFill>
              </a:rPr>
              <a:t>Little </a:t>
            </a:r>
            <a:r>
              <a:rPr lang="en-US" sz="1600" b="1" dirty="0">
                <a:solidFill>
                  <a:schemeClr val="tx2"/>
                </a:solidFill>
              </a:rPr>
              <a:t>baseline economic data due to non-specific NAICS codes </a:t>
            </a:r>
          </a:p>
          <a:p>
            <a:pPr indent="-231775">
              <a:lnSpc>
                <a:spcPct val="99000"/>
              </a:lnSpc>
              <a:spcBef>
                <a:spcPts val="400"/>
              </a:spcBef>
              <a:buClr>
                <a:srgbClr val="333399"/>
              </a:buClr>
              <a:buSzPct val="130000"/>
              <a:buFont typeface="Arial" panose="020B0604020202020204" pitchFamily="34" charset="0"/>
              <a:buChar char="•"/>
              <a:defRPr/>
            </a:pPr>
            <a:r>
              <a:rPr lang="en-US" sz="1600" dirty="0" smtClean="0">
                <a:solidFill>
                  <a:schemeClr val="tx2"/>
                </a:solidFill>
              </a:rPr>
              <a:t>Highly </a:t>
            </a:r>
            <a:r>
              <a:rPr lang="en-US" sz="1600" dirty="0">
                <a:solidFill>
                  <a:schemeClr val="tx2"/>
                </a:solidFill>
              </a:rPr>
              <a:t>export-oriented – typically 40-60 </a:t>
            </a:r>
            <a:r>
              <a:rPr lang="en-US" sz="1600" dirty="0" smtClean="0">
                <a:solidFill>
                  <a:schemeClr val="tx2"/>
                </a:solidFill>
              </a:rPr>
              <a:t>percent</a:t>
            </a:r>
            <a:endParaRPr lang="en-US" sz="1600" dirty="0">
              <a:solidFill>
                <a:schemeClr val="tx2"/>
              </a:solidFill>
            </a:endParaRPr>
          </a:p>
          <a:p>
            <a:pPr indent="-231775">
              <a:lnSpc>
                <a:spcPct val="99000"/>
              </a:lnSpc>
              <a:spcBef>
                <a:spcPts val="400"/>
              </a:spcBef>
              <a:buClr>
                <a:srgbClr val="333399"/>
              </a:buClr>
              <a:buSzPct val="130000"/>
              <a:buFont typeface="Arial" panose="020B0604020202020204" pitchFamily="34" charset="0"/>
              <a:buChar char="•"/>
              <a:defRPr/>
            </a:pPr>
            <a:r>
              <a:rPr lang="en-US" sz="1600" dirty="0" smtClean="0">
                <a:solidFill>
                  <a:schemeClr val="tx2"/>
                </a:solidFill>
              </a:rPr>
              <a:t>Markets </a:t>
            </a:r>
            <a:r>
              <a:rPr lang="en-US" sz="1600" dirty="0">
                <a:solidFill>
                  <a:schemeClr val="tx2"/>
                </a:solidFill>
              </a:rPr>
              <a:t>exist in virtually every country around the world </a:t>
            </a:r>
          </a:p>
          <a:p>
            <a:pPr indent="-231775">
              <a:lnSpc>
                <a:spcPct val="99000"/>
              </a:lnSpc>
              <a:spcBef>
                <a:spcPts val="400"/>
              </a:spcBef>
              <a:buClr>
                <a:srgbClr val="333399"/>
              </a:buClr>
              <a:buSzPct val="130000"/>
              <a:buFont typeface="Arial" panose="020B0604020202020204" pitchFamily="34" charset="0"/>
              <a:buChar char="•"/>
              <a:defRPr/>
            </a:pPr>
            <a:r>
              <a:rPr lang="en-US" sz="1600" dirty="0" smtClean="0">
                <a:solidFill>
                  <a:schemeClr val="tx2"/>
                </a:solidFill>
              </a:rPr>
              <a:t>Growth </a:t>
            </a:r>
            <a:r>
              <a:rPr lang="en-US" sz="1600" dirty="0">
                <a:solidFill>
                  <a:schemeClr val="tx2"/>
                </a:solidFill>
              </a:rPr>
              <a:t>in most sectors strongly outpaces world economic growth </a:t>
            </a:r>
          </a:p>
        </p:txBody>
      </p:sp>
      <p:pic>
        <p:nvPicPr>
          <p:cNvPr id="43012" name="Picture 6" descr="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1313" y="1384300"/>
            <a:ext cx="3468687" cy="44831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8815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76200" y="76200"/>
            <a:ext cx="8939213" cy="609600"/>
          </a:xfrm>
        </p:spPr>
        <p:txBody>
          <a:bodyPr/>
          <a:lstStyle/>
          <a:p>
            <a:r>
              <a:rPr lang="en-US" altLang="en-US" sz="2800" smtClean="0"/>
              <a:t>Marine Technology and Services Industry Study</a:t>
            </a:r>
          </a:p>
        </p:txBody>
      </p:sp>
      <p:pic>
        <p:nvPicPr>
          <p:cNvPr id="8195" name="Content Placeholder 4"/>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5105400" y="2151063"/>
            <a:ext cx="3886200" cy="3030537"/>
          </a:xfrm>
        </p:spPr>
      </p:pic>
      <p:sp>
        <p:nvSpPr>
          <p:cNvPr id="8196" name="Slide Number Placeholder 3"/>
          <p:cNvSpPr>
            <a:spLocks noGrp="1"/>
          </p:cNvSpPr>
          <p:nvPr>
            <p:ph type="sldNum" sz="quarter" idx="4294967295"/>
          </p:nvPr>
        </p:nvSpPr>
        <p:spPr>
          <a:xfrm>
            <a:off x="8534400" y="6324600"/>
            <a:ext cx="609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34" tIns="34317" rIns="68634" bIns="34317"/>
          <a:lstStyle>
            <a:lvl1pPr defTabSz="895350" eaLnBrk="0" hangingPunct="0">
              <a:spcBef>
                <a:spcPct val="20000"/>
              </a:spcBef>
              <a:buChar char="•"/>
              <a:defRPr sz="3200">
                <a:solidFill>
                  <a:schemeClr val="tx1"/>
                </a:solidFill>
                <a:latin typeface="Arial" pitchFamily="34" charset="0"/>
                <a:ea typeface="ＭＳ Ｐゴシック" pitchFamily="34" charset="-128"/>
              </a:defRPr>
            </a:lvl1pPr>
            <a:lvl2pPr marL="557213" indent="-214313" defTabSz="895350" eaLnBrk="0" hangingPunct="0">
              <a:spcBef>
                <a:spcPct val="20000"/>
              </a:spcBef>
              <a:buChar char="–"/>
              <a:defRPr sz="2800">
                <a:solidFill>
                  <a:schemeClr val="tx1"/>
                </a:solidFill>
                <a:latin typeface="Arial" pitchFamily="34" charset="0"/>
                <a:ea typeface="ＭＳ Ｐゴシック" pitchFamily="34" charset="-128"/>
              </a:defRPr>
            </a:lvl2pPr>
            <a:lvl3pPr marL="857250" indent="-171450" defTabSz="895350" eaLnBrk="0" hangingPunct="0">
              <a:spcBef>
                <a:spcPct val="20000"/>
              </a:spcBef>
              <a:buChar char="•"/>
              <a:defRPr sz="2400">
                <a:solidFill>
                  <a:schemeClr val="tx1"/>
                </a:solidFill>
                <a:latin typeface="Arial" pitchFamily="34" charset="0"/>
                <a:ea typeface="ＭＳ Ｐゴシック" pitchFamily="34" charset="-128"/>
              </a:defRPr>
            </a:lvl3pPr>
            <a:lvl4pPr marL="1200150" indent="-171450" defTabSz="895350" eaLnBrk="0" hangingPunct="0">
              <a:spcBef>
                <a:spcPct val="20000"/>
              </a:spcBef>
              <a:buChar char="–"/>
              <a:defRPr sz="2000">
                <a:solidFill>
                  <a:schemeClr val="tx1"/>
                </a:solidFill>
                <a:latin typeface="Arial" pitchFamily="34" charset="0"/>
                <a:ea typeface="ＭＳ Ｐゴシック" pitchFamily="34" charset="-128"/>
              </a:defRPr>
            </a:lvl4pPr>
            <a:lvl5pPr marL="1543050" indent="-171450" defTabSz="895350" eaLnBrk="0" hangingPunct="0">
              <a:spcBef>
                <a:spcPct val="20000"/>
              </a:spcBef>
              <a:buChar char="»"/>
              <a:defRPr sz="2000">
                <a:solidFill>
                  <a:schemeClr val="tx1"/>
                </a:solidFill>
                <a:latin typeface="Arial" pitchFamily="34" charset="0"/>
                <a:ea typeface="ＭＳ Ｐゴシック" pitchFamily="34" charset="-128"/>
              </a:defRPr>
            </a:lvl5pPr>
            <a:lvl6pPr marL="2000250" indent="-171450" defTabSz="89535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457450" indent="-171450" defTabSz="89535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2914650" indent="-171450" defTabSz="89535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371850" indent="-171450" defTabSz="89535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fld id="{34A2F489-BF2E-4D87-A14E-E5762A17816E}" type="slidenum">
              <a:rPr lang="en-US" altLang="en-US" sz="1400" smtClean="0">
                <a:solidFill>
                  <a:srgbClr val="000000"/>
                </a:solidFill>
              </a:rPr>
              <a:pPr eaLnBrk="1" hangingPunct="1">
                <a:spcBef>
                  <a:spcPct val="0"/>
                </a:spcBef>
                <a:buFontTx/>
                <a:buNone/>
              </a:pPr>
              <a:t>35</a:t>
            </a:fld>
            <a:endParaRPr lang="en-US" altLang="en-US" sz="1400" smtClean="0">
              <a:solidFill>
                <a:srgbClr val="000000"/>
              </a:solidFill>
            </a:endParaRPr>
          </a:p>
        </p:txBody>
      </p:sp>
      <p:sp>
        <p:nvSpPr>
          <p:cNvPr id="8197" name="TextBox 5"/>
          <p:cNvSpPr txBox="1">
            <a:spLocks noChangeArrowheads="1"/>
          </p:cNvSpPr>
          <p:nvPr/>
        </p:nvSpPr>
        <p:spPr bwMode="auto">
          <a:xfrm>
            <a:off x="228600" y="1905000"/>
            <a:ext cx="358140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11" tIns="34202" rIns="68411" bIns="34202">
            <a:spAutoFit/>
          </a:bodyPr>
          <a:lstStyle>
            <a:lvl1pPr marL="341313" indent="-341313"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lnSpc>
                <a:spcPct val="95000"/>
              </a:lnSpc>
              <a:spcBef>
                <a:spcPts val="300"/>
              </a:spcBef>
              <a:buClr>
                <a:srgbClr val="333399"/>
              </a:buClr>
              <a:buSzPct val="150000"/>
            </a:pPr>
            <a:r>
              <a:rPr lang="en-US" altLang="en-US" sz="2000"/>
              <a:t>Marine technology &amp; services industry is an important partner and stakeholder </a:t>
            </a:r>
          </a:p>
          <a:p>
            <a:pPr eaLnBrk="1" hangingPunct="1">
              <a:lnSpc>
                <a:spcPct val="95000"/>
              </a:lnSpc>
              <a:spcBef>
                <a:spcPts val="300"/>
              </a:spcBef>
              <a:buClr>
                <a:srgbClr val="333399"/>
              </a:buClr>
              <a:buSzPct val="150000"/>
              <a:buFontTx/>
              <a:buNone/>
            </a:pPr>
            <a:endParaRPr lang="en-US" altLang="en-US" sz="900"/>
          </a:p>
          <a:p>
            <a:pPr eaLnBrk="1" hangingPunct="1">
              <a:lnSpc>
                <a:spcPct val="95000"/>
              </a:lnSpc>
              <a:spcBef>
                <a:spcPts val="300"/>
              </a:spcBef>
              <a:buClr>
                <a:srgbClr val="333399"/>
              </a:buClr>
              <a:buSzPct val="150000"/>
            </a:pPr>
            <a:r>
              <a:rPr lang="en-US" altLang="en-US" sz="2000"/>
              <a:t>First step toward assessing the economic impact of the marine ocean technology sector in the U.S. </a:t>
            </a:r>
          </a:p>
          <a:p>
            <a:pPr eaLnBrk="1" hangingPunct="1">
              <a:lnSpc>
                <a:spcPct val="95000"/>
              </a:lnSpc>
              <a:spcBef>
                <a:spcPts val="300"/>
              </a:spcBef>
              <a:buClr>
                <a:srgbClr val="333399"/>
              </a:buClr>
              <a:buSzPct val="150000"/>
              <a:buFontTx/>
              <a:buNone/>
            </a:pPr>
            <a:endParaRPr lang="en-US" altLang="en-US" sz="900"/>
          </a:p>
          <a:p>
            <a:pPr eaLnBrk="1" hangingPunct="1">
              <a:lnSpc>
                <a:spcPct val="95000"/>
              </a:lnSpc>
              <a:spcBef>
                <a:spcPts val="300"/>
              </a:spcBef>
              <a:buClr>
                <a:srgbClr val="333399"/>
              </a:buClr>
              <a:buSzPct val="150000"/>
            </a:pPr>
            <a:r>
              <a:rPr lang="en-US" altLang="en-US" sz="2000"/>
              <a:t>Collection and analysis of both qualitative (interviews) &amp; quantitative data (statistics). </a:t>
            </a:r>
          </a:p>
        </p:txBody>
      </p:sp>
      <p:sp>
        <p:nvSpPr>
          <p:cNvPr id="8198" name="TextBox 6"/>
          <p:cNvSpPr txBox="1">
            <a:spLocks noChangeArrowheads="1"/>
          </p:cNvSpPr>
          <p:nvPr/>
        </p:nvSpPr>
        <p:spPr bwMode="auto">
          <a:xfrm>
            <a:off x="4495800" y="5440363"/>
            <a:ext cx="45466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411" tIns="34202" rIns="68411" bIns="34202">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en-US" sz="2400" b="1">
                <a:solidFill>
                  <a:srgbClr val="333399"/>
                </a:solidFill>
                <a:latin typeface="Calibri" pitchFamily="34" charset="0"/>
              </a:rPr>
              <a:t>http://www.usworks.com/usioos/</a:t>
            </a:r>
          </a:p>
          <a:p>
            <a:pPr eaLnBrk="1" hangingPunct="1">
              <a:spcBef>
                <a:spcPct val="0"/>
              </a:spcBef>
              <a:buFontTx/>
              <a:buNone/>
            </a:pPr>
            <a:endParaRPr lang="en-US" altLang="en-US" sz="2400">
              <a:latin typeface="Calibri" pitchFamily="34" charset="0"/>
            </a:endParaRPr>
          </a:p>
        </p:txBody>
      </p:sp>
      <p:sp>
        <p:nvSpPr>
          <p:cNvPr id="8199" name="TextBox 7"/>
          <p:cNvSpPr txBox="1">
            <a:spLocks noChangeArrowheads="1"/>
          </p:cNvSpPr>
          <p:nvPr/>
        </p:nvSpPr>
        <p:spPr bwMode="auto">
          <a:xfrm>
            <a:off x="968375" y="4859338"/>
            <a:ext cx="1381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14" tIns="34257" rIns="68514" bIns="34257">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endParaRPr lang="en-US" altLang="en-US" sz="2400">
              <a:latin typeface="Calibri" pitchFamily="34" charset="0"/>
            </a:endParaRPr>
          </a:p>
        </p:txBody>
      </p:sp>
      <p:pic>
        <p:nvPicPr>
          <p:cNvPr id="8200" name="Picture 7" descr="Visit ERISS.COM"/>
          <p:cNvPicPr>
            <a:picLocks noChangeAspect="1" noChangeArrowheads="1"/>
          </p:cNvPicPr>
          <p:nvPr/>
        </p:nvPicPr>
        <p:blipFill>
          <a:blip r:embed="rId4" cstate="email">
            <a:extLst>
              <a:ext uri="{28A0092B-C50C-407E-A947-70E740481C1C}">
                <a14:useLocalDpi xmlns:a14="http://schemas.microsoft.com/office/drawing/2010/main"/>
              </a:ext>
            </a:extLst>
          </a:blip>
          <a:srcRect r="-513"/>
          <a:stretch>
            <a:fillRect/>
          </a:stretch>
        </p:blipFill>
        <p:spPr bwMode="auto">
          <a:xfrm>
            <a:off x="1905000" y="957263"/>
            <a:ext cx="16224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2" descr="http://www.usworks.com/usioos/images/SDWP%20Maritime%20Cluster%20Main%20Info_Site3.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86200" y="2590800"/>
            <a:ext cx="199231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6200" y="884238"/>
            <a:ext cx="16637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2" descr="U.S. Commercial Service Logo"/>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69100" y="838200"/>
            <a:ext cx="1074738"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4" descr="Marine Technology Society"/>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978775" y="914400"/>
            <a:ext cx="1036638"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2" descr="The Security Network"/>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657600" y="1028700"/>
            <a:ext cx="214947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2" descr="http://www.nssl.noaa.gov/news/logos/noaa_logo.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030913" y="922338"/>
            <a:ext cx="67627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29652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noGrp="1"/>
          </p:cNvSpPr>
          <p:nvPr>
            <p:ph type="title"/>
          </p:nvPr>
        </p:nvSpPr>
        <p:spPr/>
        <p:txBody>
          <a:bodyPr/>
          <a:lstStyle/>
          <a:p>
            <a:r>
              <a:rPr lang="en-US" altLang="en-US" sz="2800" smtClean="0"/>
              <a:t>Where and what type are the companies?</a:t>
            </a:r>
          </a:p>
        </p:txBody>
      </p:sp>
      <p:sp>
        <p:nvSpPr>
          <p:cNvPr id="9219" name="TextBox 9"/>
          <p:cNvSpPr txBox="1">
            <a:spLocks noChangeArrowheads="1"/>
          </p:cNvSpPr>
          <p:nvPr/>
        </p:nvSpPr>
        <p:spPr bwMode="auto">
          <a:xfrm>
            <a:off x="3048000" y="1143000"/>
            <a:ext cx="2613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000">
                <a:solidFill>
                  <a:schemeClr val="accent2"/>
                </a:solidFill>
              </a:rPr>
              <a:t>571 companies*:</a:t>
            </a:r>
          </a:p>
          <a:p>
            <a:pPr algn="ctr"/>
            <a:r>
              <a:rPr lang="en-US" altLang="en-US" sz="2000">
                <a:solidFill>
                  <a:schemeClr val="accent2"/>
                </a:solidFill>
              </a:rPr>
              <a:t>39 states; DC</a:t>
            </a: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14400"/>
            <a:ext cx="3052763" cy="2078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61025" y="914400"/>
            <a:ext cx="3157538" cy="2417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43038" y="2590800"/>
            <a:ext cx="6481762" cy="3494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3" name="TextBox 11"/>
          <p:cNvSpPr txBox="1">
            <a:spLocks noChangeArrowheads="1"/>
          </p:cNvSpPr>
          <p:nvPr/>
        </p:nvSpPr>
        <p:spPr bwMode="auto">
          <a:xfrm>
            <a:off x="128588" y="3581400"/>
            <a:ext cx="13144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a:t>* for firms with multiple locations, only HQ location is mapped. </a:t>
            </a:r>
          </a:p>
          <a:p>
            <a:r>
              <a:rPr lang="en-US" altLang="en-US" sz="1400"/>
              <a:t>As of June 30, 2014,  still resolving 27 companies &amp; list is still growing</a:t>
            </a:r>
          </a:p>
        </p:txBody>
      </p:sp>
      <p:pic>
        <p:nvPicPr>
          <p:cNvPr id="12"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8588" y="685800"/>
            <a:ext cx="6911975" cy="207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a:grpSpLocks/>
          </p:cNvGrpSpPr>
          <p:nvPr/>
        </p:nvGrpSpPr>
        <p:grpSpPr bwMode="auto">
          <a:xfrm>
            <a:off x="2144713" y="806450"/>
            <a:ext cx="6305550" cy="5954713"/>
            <a:chOff x="3352800" y="2438400"/>
            <a:chExt cx="6534150" cy="6172200"/>
          </a:xfrm>
        </p:grpSpPr>
        <p:pic>
          <p:nvPicPr>
            <p:cNvPr id="9226"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352800" y="2438400"/>
              <a:ext cx="6534150" cy="5973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7" name="Oval 14"/>
            <p:cNvSpPr>
              <a:spLocks noChangeArrowheads="1"/>
            </p:cNvSpPr>
            <p:nvPr/>
          </p:nvSpPr>
          <p:spPr bwMode="auto">
            <a:xfrm>
              <a:off x="8058150" y="2866816"/>
              <a:ext cx="1219200" cy="5743784"/>
            </a:xfrm>
            <a:prstGeom prst="ellipse">
              <a:avLst/>
            </a:prstGeom>
            <a:solidFill>
              <a:srgbClr val="C00000">
                <a:alpha val="43921"/>
              </a:srgbClr>
            </a:solidFill>
            <a:ln w="9525" algn="ctr">
              <a:solidFill>
                <a:schemeClr val="tx1"/>
              </a:solidFill>
              <a:round/>
              <a:headEnd/>
              <a:tailEnd/>
            </a:ln>
          </p:spPr>
          <p:txBody>
            <a:bodyPr wrap="none" lIns="0" rIns="0"/>
            <a:lstStyle/>
            <a:p>
              <a:pPr eaLnBrk="0" hangingPunct="0"/>
              <a:endParaRPr lang="en-US" altLang="en-US" sz="2000"/>
            </a:p>
            <a:p>
              <a:pPr eaLnBrk="0" hangingPunct="0"/>
              <a:endParaRPr lang="en-US" altLang="en-US" sz="2000" b="1"/>
            </a:p>
            <a:p>
              <a:pPr eaLnBrk="0" hangingPunct="0"/>
              <a:endParaRPr lang="en-US" altLang="en-US" sz="2000" b="1"/>
            </a:p>
            <a:p>
              <a:pPr eaLnBrk="0" hangingPunct="0"/>
              <a:endParaRPr lang="en-US" altLang="en-US" sz="2000" b="1"/>
            </a:p>
            <a:p>
              <a:pPr eaLnBrk="0" hangingPunct="0"/>
              <a:endParaRPr lang="en-US" altLang="en-US" sz="2000" b="1"/>
            </a:p>
            <a:p>
              <a:pPr eaLnBrk="0" hangingPunct="0"/>
              <a:endParaRPr lang="en-US" altLang="en-US" sz="2000" b="1"/>
            </a:p>
            <a:p>
              <a:pPr eaLnBrk="0" hangingPunct="0"/>
              <a:r>
                <a:rPr lang="en-US" altLang="en-US" b="1"/>
                <a:t>~50%</a:t>
              </a:r>
            </a:p>
          </p:txBody>
        </p:sp>
      </p:grpSp>
    </p:spTree>
    <p:extLst>
      <p:ext uri="{BB962C8B-B14F-4D97-AF65-F5344CB8AC3E}">
        <p14:creationId xmlns:p14="http://schemas.microsoft.com/office/powerpoint/2010/main" val="2342771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5"/>
          <p:cNvSpPr>
            <a:spLocks noGrp="1"/>
          </p:cNvSpPr>
          <p:nvPr>
            <p:ph type="title"/>
          </p:nvPr>
        </p:nvSpPr>
        <p:spPr/>
        <p:txBody>
          <a:bodyPr/>
          <a:lstStyle/>
          <a:p>
            <a:r>
              <a:rPr lang="en-US" altLang="en-US" sz="2800" smtClean="0"/>
              <a:t>Where and what type are the companies?</a:t>
            </a:r>
          </a:p>
        </p:txBody>
      </p:sp>
      <p:sp>
        <p:nvSpPr>
          <p:cNvPr id="10243" name="TextBox 9"/>
          <p:cNvSpPr txBox="1">
            <a:spLocks noChangeArrowheads="1"/>
          </p:cNvSpPr>
          <p:nvPr/>
        </p:nvSpPr>
        <p:spPr bwMode="auto">
          <a:xfrm>
            <a:off x="3048000" y="1143000"/>
            <a:ext cx="2613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000">
                <a:solidFill>
                  <a:schemeClr val="accent2"/>
                </a:solidFill>
              </a:rPr>
              <a:t>571 companies*:</a:t>
            </a:r>
          </a:p>
          <a:p>
            <a:pPr algn="ctr"/>
            <a:r>
              <a:rPr lang="en-US" altLang="en-US" sz="2000">
                <a:solidFill>
                  <a:schemeClr val="accent2"/>
                </a:solidFill>
              </a:rPr>
              <a:t>39 states; DC</a:t>
            </a: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14400"/>
            <a:ext cx="3052763" cy="2078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61025" y="914400"/>
            <a:ext cx="3157538" cy="2417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43038" y="2590800"/>
            <a:ext cx="6481762" cy="3494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7" name="TextBox 11"/>
          <p:cNvSpPr txBox="1">
            <a:spLocks noChangeArrowheads="1"/>
          </p:cNvSpPr>
          <p:nvPr/>
        </p:nvSpPr>
        <p:spPr bwMode="auto">
          <a:xfrm>
            <a:off x="128588" y="3581400"/>
            <a:ext cx="13144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a:t>* for firms with multiple locations, only HQ location is mapped. </a:t>
            </a:r>
          </a:p>
          <a:p>
            <a:r>
              <a:rPr lang="en-US" altLang="en-US" sz="1400"/>
              <a:t>As of June 30, 2014,  still resolving 27 companies &amp; list is still growing</a:t>
            </a:r>
          </a:p>
        </p:txBody>
      </p:sp>
    </p:spTree>
    <p:extLst>
      <p:ext uri="{BB962C8B-B14F-4D97-AF65-F5344CB8AC3E}">
        <p14:creationId xmlns:p14="http://schemas.microsoft.com/office/powerpoint/2010/main" val="706506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z="2800" smtClean="0"/>
              <a:t>Flow Chart of Study Activities</a:t>
            </a:r>
          </a:p>
        </p:txBody>
      </p:sp>
      <p:graphicFrame>
        <p:nvGraphicFramePr>
          <p:cNvPr id="4" name="Diagram 3"/>
          <p:cNvGraphicFramePr/>
          <p:nvPr>
            <p:extLst>
              <p:ext uri="{D42A27DB-BD31-4B8C-83A1-F6EECF244321}">
                <p14:modId xmlns:p14="http://schemas.microsoft.com/office/powerpoint/2010/main" val="2666833308"/>
              </p:ext>
            </p:extLst>
          </p:nvPr>
        </p:nvGraphicFramePr>
        <p:xfrm>
          <a:off x="381000" y="990600"/>
          <a:ext cx="8610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09918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76200" y="76200"/>
            <a:ext cx="9067800" cy="609600"/>
          </a:xfrm>
        </p:spPr>
        <p:txBody>
          <a:bodyPr/>
          <a:lstStyle/>
          <a:p>
            <a:r>
              <a:rPr lang="en-US" altLang="en-US" sz="2800" dirty="0" smtClean="0"/>
              <a:t>Marine Technology and Services Industry Examples</a:t>
            </a:r>
          </a:p>
        </p:txBody>
      </p:sp>
      <p:sp>
        <p:nvSpPr>
          <p:cNvPr id="11267" name="TextBox 4"/>
          <p:cNvSpPr txBox="1">
            <a:spLocks noChangeArrowheads="1"/>
          </p:cNvSpPr>
          <p:nvPr/>
        </p:nvSpPr>
        <p:spPr bwMode="auto">
          <a:xfrm>
            <a:off x="609600" y="1471613"/>
            <a:ext cx="49530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pitchFamily="34" charset="0"/>
                <a:ea typeface="ＭＳ Ｐゴシック" pitchFamily="34" charset="-128"/>
              </a:defRPr>
            </a:lvl1pPr>
            <a:lvl2pPr marL="741363" indent="-284163" eaLnBrk="0" hangingPunct="0">
              <a:spcBef>
                <a:spcPct val="20000"/>
              </a:spcBef>
              <a:buChar char="–"/>
              <a:defRPr sz="2800">
                <a:solidFill>
                  <a:schemeClr val="tx1"/>
                </a:solidFill>
                <a:latin typeface="Arial" pitchFamily="34" charset="0"/>
                <a:ea typeface="ＭＳ Ｐゴシック" pitchFamily="34" charset="-128"/>
              </a:defRPr>
            </a:lvl2pPr>
            <a:lvl3pPr marL="1141413" indent="-227013" eaLnBrk="0" hangingPunct="0">
              <a:spcBef>
                <a:spcPct val="20000"/>
              </a:spcBef>
              <a:buChar char="•"/>
              <a:defRPr sz="2400">
                <a:solidFill>
                  <a:schemeClr val="tx1"/>
                </a:solidFill>
                <a:latin typeface="Arial" pitchFamily="34" charset="0"/>
                <a:ea typeface="ＭＳ Ｐゴシック" pitchFamily="34" charset="-128"/>
              </a:defRPr>
            </a:lvl3pPr>
            <a:lvl4pPr marL="1598613" indent="-227013" eaLnBrk="0" hangingPunct="0">
              <a:spcBef>
                <a:spcPct val="20000"/>
              </a:spcBef>
              <a:buChar char="–"/>
              <a:defRPr sz="2000">
                <a:solidFill>
                  <a:schemeClr val="tx1"/>
                </a:solidFill>
                <a:latin typeface="Arial" pitchFamily="34" charset="0"/>
                <a:ea typeface="ＭＳ Ｐゴシック" pitchFamily="34" charset="-128"/>
              </a:defRPr>
            </a:lvl4pPr>
            <a:lvl5pPr marL="2055813" indent="-227013" eaLnBrk="0" hangingPunct="0">
              <a:spcBef>
                <a:spcPct val="20000"/>
              </a:spcBef>
              <a:buChar char="»"/>
              <a:defRPr sz="2000">
                <a:solidFill>
                  <a:schemeClr val="tx1"/>
                </a:solidFill>
                <a:latin typeface="Arial" pitchFamily="34" charset="0"/>
                <a:ea typeface="ＭＳ Ｐゴシック" pitchFamily="34" charset="-128"/>
              </a:defRPr>
            </a:lvl5pPr>
            <a:lvl6pPr marL="2513013" indent="-227013"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0213" indent="-227013"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7413" indent="-227013"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4613" indent="-227013"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defRPr/>
            </a:pPr>
            <a:r>
              <a:rPr lang="en-US" altLang="en-US" sz="2400" dirty="0" smtClean="0"/>
              <a:t>High Frequency Radar: CODAR </a:t>
            </a:r>
            <a:r>
              <a:rPr lang="en-US" altLang="en-US" sz="2400" dirty="0" err="1" smtClean="0"/>
              <a:t>SeaSonde</a:t>
            </a:r>
            <a:r>
              <a:rPr lang="en-US" altLang="en-US" sz="2400" dirty="0" smtClean="0"/>
              <a:t> growing because of ocean observing</a:t>
            </a:r>
          </a:p>
          <a:p>
            <a:pPr marL="0" indent="0" eaLnBrk="1" hangingPunct="1">
              <a:spcBef>
                <a:spcPct val="0"/>
              </a:spcBef>
              <a:buFontTx/>
              <a:buNone/>
              <a:defRPr/>
            </a:pPr>
            <a:endParaRPr lang="en-US" altLang="en-US" sz="1200" dirty="0" smtClean="0"/>
          </a:p>
          <a:p>
            <a:pPr eaLnBrk="1" hangingPunct="1">
              <a:spcBef>
                <a:spcPct val="0"/>
              </a:spcBef>
              <a:defRPr/>
            </a:pPr>
            <a:endParaRPr lang="en-US" altLang="en-US" sz="1200" dirty="0" smtClean="0"/>
          </a:p>
          <a:p>
            <a:pPr eaLnBrk="1" hangingPunct="1">
              <a:spcBef>
                <a:spcPct val="0"/>
              </a:spcBef>
              <a:defRPr/>
            </a:pPr>
            <a:r>
              <a:rPr lang="en-US" altLang="en-US" sz="2400" dirty="0" smtClean="0"/>
              <a:t>Moving commerce: can’t do this without ocean observations </a:t>
            </a:r>
          </a:p>
          <a:p>
            <a:pPr eaLnBrk="1" hangingPunct="1">
              <a:spcBef>
                <a:spcPct val="0"/>
              </a:spcBef>
              <a:defRPr/>
            </a:pPr>
            <a:endParaRPr lang="en-US" altLang="en-US" sz="2400" dirty="0" smtClean="0"/>
          </a:p>
          <a:p>
            <a:pPr eaLnBrk="1" hangingPunct="1">
              <a:spcBef>
                <a:spcPct val="0"/>
              </a:spcBef>
              <a:defRPr/>
            </a:pPr>
            <a:endParaRPr lang="en-US" altLang="en-US" sz="1200" dirty="0" smtClean="0"/>
          </a:p>
          <a:p>
            <a:pPr eaLnBrk="1" hangingPunct="1">
              <a:spcBef>
                <a:spcPct val="0"/>
              </a:spcBef>
              <a:defRPr/>
            </a:pPr>
            <a:endParaRPr lang="en-US" altLang="en-US" sz="1200" dirty="0" smtClean="0"/>
          </a:p>
          <a:p>
            <a:pPr eaLnBrk="1" hangingPunct="1">
              <a:spcBef>
                <a:spcPct val="0"/>
              </a:spcBef>
              <a:defRPr/>
            </a:pPr>
            <a:r>
              <a:rPr lang="en-US" altLang="en-US" sz="2400" dirty="0" smtClean="0"/>
              <a:t>Shellfish Industry – a private/public partnership</a:t>
            </a:r>
          </a:p>
        </p:txBody>
      </p:sp>
      <p:pic>
        <p:nvPicPr>
          <p:cNvPr id="12292" name="Picture 2" descr="HFR networ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37250" y="1066800"/>
            <a:ext cx="2130425" cy="1524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293" name="Picture 5" descr="PORTS_Diagra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926138" y="2635250"/>
            <a:ext cx="2151062"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6675">
                <a:solidFill>
                  <a:srgbClr val="000000"/>
                </a:solidFill>
                <a:miter lim="800000"/>
                <a:headEnd/>
                <a:tailEnd/>
              </a14:hiddenLine>
            </a:ext>
          </a:extLst>
        </p:spPr>
      </p:pic>
      <p:grpSp>
        <p:nvGrpSpPr>
          <p:cNvPr id="12294" name="Group 5"/>
          <p:cNvGrpSpPr>
            <a:grpSpLocks/>
          </p:cNvGrpSpPr>
          <p:nvPr/>
        </p:nvGrpSpPr>
        <p:grpSpPr bwMode="auto">
          <a:xfrm>
            <a:off x="5943600" y="4419600"/>
            <a:ext cx="2455863" cy="1663700"/>
            <a:chOff x="5842000" y="1153319"/>
            <a:chExt cx="3225802" cy="2185289"/>
          </a:xfrm>
        </p:grpSpPr>
        <p:pic>
          <p:nvPicPr>
            <p:cNvPr id="12295"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842000" y="1153319"/>
              <a:ext cx="284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Box 4"/>
            <p:cNvSpPr txBox="1">
              <a:spLocks noChangeArrowheads="1"/>
            </p:cNvSpPr>
            <p:nvPr/>
          </p:nvSpPr>
          <p:spPr bwMode="auto">
            <a:xfrm>
              <a:off x="6843170" y="3055542"/>
              <a:ext cx="2224632" cy="28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800">
                  <a:solidFill>
                    <a:schemeClr val="bg1"/>
                  </a:solidFill>
                </a:rPr>
                <a:t>Photo: waiterstoday.com</a:t>
              </a:r>
            </a:p>
          </p:txBody>
        </p:sp>
      </p:grpSp>
    </p:spTree>
    <p:extLst>
      <p:ext uri="{BB962C8B-B14F-4D97-AF65-F5344CB8AC3E}">
        <p14:creationId xmlns:p14="http://schemas.microsoft.com/office/powerpoint/2010/main" val="17862900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0" y="1139915"/>
            <a:ext cx="1645920" cy="2194560"/>
          </a:xfrm>
          <a:prstGeom prst="rect">
            <a:avLst/>
          </a:prstGeom>
        </p:spPr>
      </p:pic>
      <p:sp>
        <p:nvSpPr>
          <p:cNvPr id="7" name="Title 6"/>
          <p:cNvSpPr>
            <a:spLocks noGrp="1"/>
          </p:cNvSpPr>
          <p:nvPr>
            <p:ph type="title"/>
          </p:nvPr>
        </p:nvSpPr>
        <p:spPr/>
        <p:txBody>
          <a:bodyPr/>
          <a:lstStyle/>
          <a:p>
            <a:r>
              <a:rPr lang="en-US" smtClean="0"/>
              <a:t>IOOS – Regional Component</a:t>
            </a:r>
            <a:endParaRPr lang="en-US" dirty="0"/>
          </a:p>
        </p:txBody>
      </p:sp>
      <p:sp>
        <p:nvSpPr>
          <p:cNvPr id="2" name="Slide Number Placeholder 1"/>
          <p:cNvSpPr>
            <a:spLocks noGrp="1"/>
          </p:cNvSpPr>
          <p:nvPr>
            <p:ph type="sldNum" sz="quarter" idx="12"/>
          </p:nvPr>
        </p:nvSpPr>
        <p:spPr/>
        <p:txBody>
          <a:bodyPr/>
          <a:lstStyle/>
          <a:p>
            <a:fld id="{D228ADA5-E685-4BCF-86AA-8E97C6D68425}" type="slidenum">
              <a:rPr lang="en-US" smtClean="0"/>
              <a:pPr/>
              <a:t>4</a:t>
            </a:fld>
            <a:endParaRPr lang="en-US"/>
          </a:p>
        </p:txBody>
      </p:sp>
      <p:pic>
        <p:nvPicPr>
          <p:cNvPr id="3"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5926" y="865595"/>
            <a:ext cx="3788856"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HFR network.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68775" y="1139915"/>
            <a:ext cx="3146425" cy="1997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38600" y="3608795"/>
            <a:ext cx="2804310" cy="1828800"/>
          </a:xfrm>
          <a:prstGeom prst="rect">
            <a:avLst/>
          </a:prstGeom>
          <a:noFill/>
          <a:ln w="25400">
            <a:solidFill>
              <a:schemeClr val="bg2">
                <a:lumMod val="20000"/>
                <a:lumOff val="8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t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00800" y="4267200"/>
            <a:ext cx="2340893" cy="18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5 types of Gliders: Slocum, Gulper, Spray, Seaglider and Wav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28600" y="4267200"/>
            <a:ext cx="3950715" cy="1828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926" y="3521223"/>
            <a:ext cx="3846752" cy="646331"/>
          </a:xfrm>
          <a:prstGeom prst="rect">
            <a:avLst/>
          </a:prstGeom>
          <a:noFill/>
        </p:spPr>
        <p:txBody>
          <a:bodyPr wrap="square" rtlCol="0">
            <a:spAutoFit/>
          </a:bodyPr>
          <a:lstStyle/>
          <a:p>
            <a:r>
              <a:rPr lang="en-US" sz="1800" dirty="0" smtClean="0"/>
              <a:t>449: Buoys, </a:t>
            </a:r>
            <a:r>
              <a:rPr lang="en-US" sz="1800" dirty="0"/>
              <a:t>Water Level </a:t>
            </a:r>
            <a:r>
              <a:rPr lang="en-US" sz="1800" dirty="0" smtClean="0"/>
              <a:t>Gauges, Coastal and Estuary stations</a:t>
            </a:r>
            <a:endParaRPr lang="en-US" sz="1800" dirty="0"/>
          </a:p>
        </p:txBody>
      </p:sp>
      <p:sp>
        <p:nvSpPr>
          <p:cNvPr id="11" name="TextBox 10"/>
          <p:cNvSpPr txBox="1"/>
          <p:nvPr/>
        </p:nvSpPr>
        <p:spPr>
          <a:xfrm>
            <a:off x="4736861" y="794969"/>
            <a:ext cx="2502139" cy="369332"/>
          </a:xfrm>
          <a:prstGeom prst="rect">
            <a:avLst/>
          </a:prstGeom>
          <a:noFill/>
        </p:spPr>
        <p:txBody>
          <a:bodyPr wrap="square" rtlCol="0">
            <a:spAutoFit/>
          </a:bodyPr>
          <a:lstStyle/>
          <a:p>
            <a:r>
              <a:rPr lang="en-US" sz="1800" dirty="0" smtClean="0"/>
              <a:t>High Frequency Radar</a:t>
            </a:r>
            <a:endParaRPr lang="en-US" sz="1800" dirty="0"/>
          </a:p>
        </p:txBody>
      </p:sp>
      <p:sp>
        <p:nvSpPr>
          <p:cNvPr id="12" name="TextBox 11"/>
          <p:cNvSpPr txBox="1"/>
          <p:nvPr/>
        </p:nvSpPr>
        <p:spPr>
          <a:xfrm>
            <a:off x="4831964" y="5437595"/>
            <a:ext cx="3846752" cy="369332"/>
          </a:xfrm>
          <a:prstGeom prst="rect">
            <a:avLst/>
          </a:prstGeom>
          <a:noFill/>
        </p:spPr>
        <p:txBody>
          <a:bodyPr wrap="square" rtlCol="0">
            <a:spAutoFit/>
          </a:bodyPr>
          <a:lstStyle/>
          <a:p>
            <a:r>
              <a:rPr lang="en-US" sz="1800" dirty="0" smtClean="0"/>
              <a:t>Waves</a:t>
            </a:r>
            <a:endParaRPr lang="en-US" sz="1800" dirty="0"/>
          </a:p>
        </p:txBody>
      </p:sp>
      <p:sp>
        <p:nvSpPr>
          <p:cNvPr id="13" name="TextBox 12"/>
          <p:cNvSpPr txBox="1"/>
          <p:nvPr/>
        </p:nvSpPr>
        <p:spPr>
          <a:xfrm>
            <a:off x="7214620" y="3798222"/>
            <a:ext cx="1289300" cy="369332"/>
          </a:xfrm>
          <a:prstGeom prst="rect">
            <a:avLst/>
          </a:prstGeom>
          <a:noFill/>
        </p:spPr>
        <p:txBody>
          <a:bodyPr wrap="square" rtlCol="0">
            <a:spAutoFit/>
          </a:bodyPr>
          <a:lstStyle/>
          <a:p>
            <a:r>
              <a:rPr lang="en-US" sz="1800" dirty="0" smtClean="0"/>
              <a:t>Tagging</a:t>
            </a:r>
            <a:endParaRPr lang="en-US" sz="1800" dirty="0"/>
          </a:p>
        </p:txBody>
      </p:sp>
      <p:pic>
        <p:nvPicPr>
          <p:cNvPr id="14" name="Picture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119058" y="3707228"/>
            <a:ext cx="266010" cy="274320"/>
          </a:xfrm>
          <a:prstGeom prst="rect">
            <a:avLst/>
          </a:prstGeom>
        </p:spPr>
      </p:pic>
      <p:pic>
        <p:nvPicPr>
          <p:cNvPr id="8" name="Picture 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512984" y="3683447"/>
            <a:ext cx="438080" cy="325307"/>
          </a:xfrm>
          <a:prstGeom prst="rect">
            <a:avLst/>
          </a:prstGeom>
        </p:spPr>
      </p:pic>
      <p:pic>
        <p:nvPicPr>
          <p:cNvPr id="6148" name="Picture 4" descr="http://www.ioos.noaa.gov/images/ioos_logos/new_blue.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022240" y="3708568"/>
            <a:ext cx="719747" cy="27432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ivision of Boating and Waterways Commission"/>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911568" y="3648458"/>
            <a:ext cx="489231" cy="489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7047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6"/>
          <p:cNvSpPr>
            <a:spLocks noGrp="1"/>
          </p:cNvSpPr>
          <p:nvPr>
            <p:ph sz="half" idx="1"/>
          </p:nvPr>
        </p:nvSpPr>
        <p:spPr>
          <a:xfrm>
            <a:off x="152400" y="990600"/>
            <a:ext cx="4191000" cy="5029200"/>
          </a:xfrm>
        </p:spPr>
        <p:txBody>
          <a:bodyPr>
            <a:noAutofit/>
          </a:bodyPr>
          <a:lstStyle/>
          <a:p>
            <a:pPr marL="0" indent="0" algn="ctr">
              <a:buFontTx/>
              <a:buNone/>
              <a:defRPr/>
            </a:pPr>
            <a:r>
              <a:rPr lang="en-US" altLang="en-US" sz="1700" dirty="0" smtClean="0"/>
              <a:t>CODAR</a:t>
            </a:r>
          </a:p>
          <a:p>
            <a:pPr>
              <a:defRPr/>
            </a:pPr>
            <a:r>
              <a:rPr lang="en-US" altLang="en-US" sz="1700" dirty="0" smtClean="0"/>
              <a:t>1984: </a:t>
            </a:r>
            <a:r>
              <a:rPr lang="en-US" altLang="en-US" sz="1700" dirty="0" err="1" smtClean="0"/>
              <a:t>Barrick</a:t>
            </a:r>
            <a:r>
              <a:rPr lang="en-US" altLang="en-US" sz="1700" dirty="0" smtClean="0"/>
              <a:t> and staff leave NOAA to form CODAR to commercialize HF radar</a:t>
            </a:r>
          </a:p>
          <a:p>
            <a:pPr>
              <a:defRPr/>
            </a:pPr>
            <a:r>
              <a:rPr lang="en-US" altLang="en-US" sz="1700" dirty="0" smtClean="0"/>
              <a:t>1986: CODAR Ocean Sensors, Ltd. officially founded.</a:t>
            </a:r>
          </a:p>
          <a:p>
            <a:pPr>
              <a:defRPr/>
            </a:pPr>
            <a:r>
              <a:rPr lang="en-US" altLang="en-US" sz="1700" dirty="0" smtClean="0"/>
              <a:t>1983-88: first-generation CODARs; deployed North Sea offshore oil rigs.</a:t>
            </a:r>
          </a:p>
          <a:p>
            <a:pPr>
              <a:defRPr/>
            </a:pPr>
            <a:r>
              <a:rPr lang="en-US" altLang="en-US" sz="1700" dirty="0" smtClean="0"/>
              <a:t>1992: Second-generation CODARs</a:t>
            </a:r>
          </a:p>
          <a:p>
            <a:pPr>
              <a:defRPr/>
            </a:pPr>
            <a:r>
              <a:rPr lang="en-US" altLang="en-US" sz="1700" dirty="0" smtClean="0"/>
              <a:t>2002: 100th </a:t>
            </a:r>
            <a:r>
              <a:rPr lang="en-US" altLang="en-US" sz="1700" dirty="0" err="1" smtClean="0"/>
              <a:t>SeaSonde</a:t>
            </a:r>
            <a:r>
              <a:rPr lang="en-US" altLang="en-US" sz="1700" dirty="0" smtClean="0"/>
              <a:t> sold</a:t>
            </a:r>
          </a:p>
          <a:p>
            <a:pPr>
              <a:defRPr/>
            </a:pPr>
            <a:r>
              <a:rPr lang="en-US" altLang="en-US" sz="1700" dirty="0" smtClean="0"/>
              <a:t>2009: Rapid overseas growth</a:t>
            </a:r>
          </a:p>
          <a:p>
            <a:pPr>
              <a:defRPr/>
            </a:pPr>
            <a:r>
              <a:rPr lang="en-US" altLang="en-US" sz="1700" dirty="0" smtClean="0"/>
              <a:t>Today: 98% IOOS network; deployed in 30 countries</a:t>
            </a:r>
          </a:p>
          <a:p>
            <a:pPr>
              <a:defRPr/>
            </a:pPr>
            <a:r>
              <a:rPr lang="en-US" altLang="en-US" sz="1700" dirty="0" smtClean="0"/>
              <a:t>Broken sales records last 3 years – credits US network as the confidence by other countries to invest in HF Radar</a:t>
            </a:r>
          </a:p>
        </p:txBody>
      </p:sp>
      <p:sp>
        <p:nvSpPr>
          <p:cNvPr id="8" name="Content Placeholder 7"/>
          <p:cNvSpPr>
            <a:spLocks noGrp="1"/>
          </p:cNvSpPr>
          <p:nvPr>
            <p:ph sz="half" idx="2"/>
          </p:nvPr>
        </p:nvSpPr>
        <p:spPr>
          <a:xfrm>
            <a:off x="4648200" y="990600"/>
            <a:ext cx="4267200" cy="5105400"/>
          </a:xfrm>
        </p:spPr>
        <p:txBody>
          <a:bodyPr>
            <a:normAutofit/>
          </a:bodyPr>
          <a:lstStyle/>
          <a:p>
            <a:pPr marL="0" indent="0" algn="ctr">
              <a:buFontTx/>
              <a:buNone/>
              <a:defRPr/>
            </a:pPr>
            <a:r>
              <a:rPr lang="en-US" altLang="en-US" sz="1700" dirty="0" smtClean="0"/>
              <a:t>IOOS</a:t>
            </a:r>
          </a:p>
          <a:p>
            <a:pPr>
              <a:defRPr/>
            </a:pPr>
            <a:r>
              <a:rPr lang="en-US" altLang="en-US" sz="1700" dirty="0" smtClean="0"/>
              <a:t>2002: CA Prop 40 &amp; 50 - $21 million is designated for the “Coastal Ocean Circulation Monitoring Program” (COCMP)</a:t>
            </a:r>
          </a:p>
          <a:p>
            <a:pPr>
              <a:defRPr/>
            </a:pPr>
            <a:r>
              <a:rPr lang="en-US" altLang="en-US" sz="1700" dirty="0" smtClean="0"/>
              <a:t>2004: IOOS project based &lt; 15 radars</a:t>
            </a:r>
          </a:p>
          <a:p>
            <a:pPr>
              <a:defRPr/>
            </a:pPr>
            <a:r>
              <a:rPr lang="en-US" altLang="en-US" sz="1700" dirty="0" smtClean="0"/>
              <a:t>2005-2006:  Network emerges </a:t>
            </a:r>
          </a:p>
          <a:p>
            <a:pPr>
              <a:defRPr/>
            </a:pPr>
            <a:r>
              <a:rPr lang="en-US" altLang="en-US" sz="1700" dirty="0" smtClean="0"/>
              <a:t>2008: Network reached 100</a:t>
            </a:r>
          </a:p>
          <a:p>
            <a:pPr>
              <a:defRPr/>
            </a:pPr>
            <a:r>
              <a:rPr lang="en-US" altLang="en-US" sz="1700" dirty="0" smtClean="0"/>
              <a:t>2009: National Surface Currents Plan V1</a:t>
            </a:r>
          </a:p>
          <a:p>
            <a:pPr>
              <a:defRPr/>
            </a:pPr>
            <a:r>
              <a:rPr lang="en-US" altLang="en-US" sz="1700" dirty="0" smtClean="0"/>
              <a:t>2012: O&amp;M dollars in budget</a:t>
            </a:r>
          </a:p>
          <a:p>
            <a:pPr>
              <a:defRPr/>
            </a:pPr>
            <a:r>
              <a:rPr lang="en-US" altLang="en-US" sz="1700" dirty="0" smtClean="0"/>
              <a:t>Today: &gt; 130 Radars</a:t>
            </a:r>
          </a:p>
          <a:p>
            <a:pPr>
              <a:defRPr/>
            </a:pPr>
            <a:r>
              <a:rPr lang="en-US" altLang="en-US" sz="1700" dirty="0" smtClean="0"/>
              <a:t>Global through Group on Earth Observations (GEO)</a:t>
            </a:r>
            <a:endParaRPr lang="en-US" sz="1700" dirty="0"/>
          </a:p>
        </p:txBody>
      </p:sp>
      <p:sp>
        <p:nvSpPr>
          <p:cNvPr id="14340" name="Title 5"/>
          <p:cNvSpPr>
            <a:spLocks noGrp="1"/>
          </p:cNvSpPr>
          <p:nvPr>
            <p:ph type="title"/>
          </p:nvPr>
        </p:nvSpPr>
        <p:spPr>
          <a:xfrm>
            <a:off x="685800" y="76200"/>
            <a:ext cx="7772400" cy="609600"/>
          </a:xfrm>
        </p:spPr>
        <p:txBody>
          <a:bodyPr/>
          <a:lstStyle/>
          <a:p>
            <a:r>
              <a:rPr lang="en-US" altLang="en-US" smtClean="0"/>
              <a:t>Growing Together</a:t>
            </a:r>
          </a:p>
        </p:txBody>
      </p:sp>
      <p:sp>
        <p:nvSpPr>
          <p:cNvPr id="14341" name="Rectangle 2"/>
          <p:cNvSpPr>
            <a:spLocks noChangeArrowheads="1"/>
          </p:cNvSpPr>
          <p:nvPr/>
        </p:nvSpPr>
        <p:spPr bwMode="auto">
          <a:xfrm>
            <a:off x="2286000" y="-4557713"/>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en-US" sz="2400" b="1"/>
              <a:t/>
            </a:r>
            <a:br>
              <a:rPr lang="en-US" altLang="en-US" sz="2400" b="1"/>
            </a:br>
            <a:endParaRPr lang="en-US" altLang="en-US" sz="2400"/>
          </a:p>
        </p:txBody>
      </p:sp>
      <p:pic>
        <p:nvPicPr>
          <p:cNvPr id="14342" name="Picture 2" descr="CODAR Ocean Sensors - H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 y="-14288"/>
            <a:ext cx="1897063" cy="81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4" descr="http://www.codar.com/images/tagline_new.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05600" y="212725"/>
            <a:ext cx="24384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ectangle 10"/>
          <p:cNvSpPr>
            <a:spLocks noChangeArrowheads="1"/>
          </p:cNvSpPr>
          <p:nvPr/>
        </p:nvSpPr>
        <p:spPr bwMode="auto">
          <a:xfrm>
            <a:off x="76200" y="914400"/>
            <a:ext cx="4343400" cy="5257800"/>
          </a:xfrm>
          <a:prstGeom prst="rect">
            <a:avLst/>
          </a:prstGeom>
          <a:noFill/>
          <a:ln w="254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ltLang="en-US"/>
          </a:p>
        </p:txBody>
      </p:sp>
      <p:sp>
        <p:nvSpPr>
          <p:cNvPr id="14345" name="Rectangle 17"/>
          <p:cNvSpPr>
            <a:spLocks noChangeArrowheads="1"/>
          </p:cNvSpPr>
          <p:nvPr/>
        </p:nvSpPr>
        <p:spPr bwMode="auto">
          <a:xfrm>
            <a:off x="4686300" y="914400"/>
            <a:ext cx="4343400" cy="5257800"/>
          </a:xfrm>
          <a:prstGeom prst="rect">
            <a:avLst/>
          </a:prstGeom>
          <a:noFill/>
          <a:ln w="254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ltLang="en-US"/>
          </a:p>
        </p:txBody>
      </p:sp>
    </p:spTree>
    <p:extLst>
      <p:ext uri="{BB962C8B-B14F-4D97-AF65-F5344CB8AC3E}">
        <p14:creationId xmlns:p14="http://schemas.microsoft.com/office/powerpoint/2010/main" val="4713194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1"/>
          <p:cNvSpPr txBox="1">
            <a:spLocks noChangeArrowheads="1"/>
          </p:cNvSpPr>
          <p:nvPr/>
        </p:nvSpPr>
        <p:spPr bwMode="auto">
          <a:xfrm>
            <a:off x="228600" y="185738"/>
            <a:ext cx="6215063" cy="927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defRPr/>
            </a:pPr>
            <a:r>
              <a:rPr lang="en-US" altLang="en-US" sz="2800" b="1" dirty="0">
                <a:solidFill>
                  <a:srgbClr val="333399"/>
                </a:solidFill>
                <a:latin typeface="+mj-lt"/>
                <a:ea typeface="ヒラギノ角ゴ ProN W3"/>
                <a:sym typeface="Gill Sans"/>
              </a:rPr>
              <a:t>Without  </a:t>
            </a:r>
          </a:p>
          <a:p>
            <a:pPr eaLnBrk="1" hangingPunct="1">
              <a:spcBef>
                <a:spcPct val="0"/>
              </a:spcBef>
              <a:buFontTx/>
              <a:buNone/>
              <a:defRPr/>
            </a:pPr>
            <a:r>
              <a:rPr lang="en-US" altLang="en-US" sz="2800" b="1" dirty="0">
                <a:solidFill>
                  <a:srgbClr val="333399"/>
                </a:solidFill>
                <a:latin typeface="+mj-lt"/>
                <a:ea typeface="ヒラギノ角ゴ ProN W3"/>
                <a:sym typeface="Gill Sans"/>
              </a:rPr>
              <a:t>We wouldn’t have:</a:t>
            </a:r>
            <a:endParaRPr lang="en-US" altLang="en-US" sz="2800" dirty="0">
              <a:solidFill>
                <a:srgbClr val="333399"/>
              </a:solidFill>
              <a:latin typeface="+mj-lt"/>
              <a:ea typeface="ヒラギノ角ゴ ProN W3"/>
              <a:sym typeface="Gill Sans"/>
            </a:endParaRPr>
          </a:p>
        </p:txBody>
      </p:sp>
      <p:pic>
        <p:nvPicPr>
          <p:cNvPr id="15363" name="Picture 1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82875" y="0"/>
            <a:ext cx="40957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4"/>
          <p:cNvSpPr txBox="1">
            <a:spLocks noChangeArrowheads="1"/>
          </p:cNvSpPr>
          <p:nvPr/>
        </p:nvSpPr>
        <p:spPr bwMode="auto">
          <a:xfrm>
            <a:off x="228600" y="5441950"/>
            <a:ext cx="1681163"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algn="l" eaLnBrk="0" hangingPunct="0">
              <a:defRPr sz="3600">
                <a:solidFill>
                  <a:schemeClr val="tx1"/>
                </a:solidFill>
                <a:latin typeface="Arial" charset="0"/>
                <a:ea typeface="ヒラギノ角ゴ ProN W3" charset="-128"/>
                <a:sym typeface="Arial" charset="0"/>
              </a:defRPr>
            </a:lvl1pPr>
            <a:lvl2pPr marL="742950" indent="-285750" algn="l" eaLnBrk="0" hangingPunct="0">
              <a:defRPr sz="3600">
                <a:solidFill>
                  <a:schemeClr val="tx1"/>
                </a:solidFill>
                <a:latin typeface="Arial" charset="0"/>
                <a:ea typeface="ヒラギノ角ゴ ProN W3" charset="-128"/>
                <a:sym typeface="Arial" charset="0"/>
              </a:defRPr>
            </a:lvl2pPr>
            <a:lvl3pPr marL="1143000" indent="-228600" algn="l" eaLnBrk="0" hangingPunct="0">
              <a:defRPr sz="3600">
                <a:solidFill>
                  <a:schemeClr val="tx1"/>
                </a:solidFill>
                <a:latin typeface="Arial" charset="0"/>
                <a:ea typeface="ヒラギノ角ゴ ProN W3" charset="-128"/>
                <a:sym typeface="Arial" charset="0"/>
              </a:defRPr>
            </a:lvl3pPr>
            <a:lvl4pPr marL="1600200" indent="-228600" algn="l" eaLnBrk="0" hangingPunct="0">
              <a:defRPr sz="3600">
                <a:solidFill>
                  <a:schemeClr val="tx1"/>
                </a:solidFill>
                <a:latin typeface="Arial" charset="0"/>
                <a:ea typeface="ヒラギノ角ゴ ProN W3" charset="-128"/>
                <a:sym typeface="Arial" charset="0"/>
              </a:defRPr>
            </a:lvl4pPr>
            <a:lvl5pPr marL="2057400" indent="-228600" algn="l" eaLnBrk="0" hangingPunct="0">
              <a:defRPr sz="3600">
                <a:solidFill>
                  <a:schemeClr val="tx1"/>
                </a:solidFill>
                <a:latin typeface="Arial" charset="0"/>
                <a:ea typeface="ヒラギノ角ゴ ProN W3" charset="-128"/>
                <a:sym typeface="Arial" charset="0"/>
              </a:defRPr>
            </a:lvl5pPr>
            <a:lvl6pPr marL="2514600" indent="-228600" eaLnBrk="0" fontAlgn="base" hangingPunct="0">
              <a:spcBef>
                <a:spcPct val="0"/>
              </a:spcBef>
              <a:spcAft>
                <a:spcPct val="0"/>
              </a:spcAft>
              <a:defRPr sz="3600">
                <a:solidFill>
                  <a:schemeClr val="tx1"/>
                </a:solidFill>
                <a:latin typeface="Arial" charset="0"/>
                <a:ea typeface="ヒラギノ角ゴ ProN W3" charset="-128"/>
                <a:sym typeface="Arial" charset="0"/>
              </a:defRPr>
            </a:lvl6pPr>
            <a:lvl7pPr marL="2971800" indent="-228600" eaLnBrk="0" fontAlgn="base" hangingPunct="0">
              <a:spcBef>
                <a:spcPct val="0"/>
              </a:spcBef>
              <a:spcAft>
                <a:spcPct val="0"/>
              </a:spcAft>
              <a:defRPr sz="3600">
                <a:solidFill>
                  <a:schemeClr val="tx1"/>
                </a:solidFill>
                <a:latin typeface="Arial" charset="0"/>
                <a:ea typeface="ヒラギノ角ゴ ProN W3" charset="-128"/>
                <a:sym typeface="Arial" charset="0"/>
              </a:defRPr>
            </a:lvl7pPr>
            <a:lvl8pPr marL="3429000" indent="-228600" eaLnBrk="0" fontAlgn="base" hangingPunct="0">
              <a:spcBef>
                <a:spcPct val="0"/>
              </a:spcBef>
              <a:spcAft>
                <a:spcPct val="0"/>
              </a:spcAft>
              <a:defRPr sz="3600">
                <a:solidFill>
                  <a:schemeClr val="tx1"/>
                </a:solidFill>
                <a:latin typeface="Arial" charset="0"/>
                <a:ea typeface="ヒラギノ角ゴ ProN W3" charset="-128"/>
                <a:sym typeface="Arial" charset="0"/>
              </a:defRPr>
            </a:lvl8pPr>
            <a:lvl9pPr marL="3886200" indent="-228600" eaLnBrk="0" fontAlgn="base" hangingPunct="0">
              <a:spcBef>
                <a:spcPct val="0"/>
              </a:spcBef>
              <a:spcAft>
                <a:spcPct val="0"/>
              </a:spcAft>
              <a:defRPr sz="3600">
                <a:solidFill>
                  <a:schemeClr val="tx1"/>
                </a:solidFill>
                <a:latin typeface="Arial" charset="0"/>
                <a:ea typeface="ヒラギノ角ゴ ProN W3" charset="-128"/>
                <a:sym typeface="Arial" charset="0"/>
              </a:defRPr>
            </a:lvl9pPr>
          </a:lstStyle>
          <a:p>
            <a:pPr algn="ctr" eaLnBrk="1" hangingPunct="1">
              <a:defRPr/>
            </a:pPr>
            <a:r>
              <a:rPr lang="en-US" altLang="en-US" sz="2000" dirty="0">
                <a:solidFill>
                  <a:srgbClr val="000000"/>
                </a:solidFill>
                <a:latin typeface="+mn-lt"/>
                <a:cs typeface="Arial" charset="0"/>
                <a:sym typeface="Gill Sans" charset="0"/>
              </a:rPr>
              <a:t>99% of shoes</a:t>
            </a:r>
          </a:p>
        </p:txBody>
      </p:sp>
      <p:sp>
        <p:nvSpPr>
          <p:cNvPr id="2053" name="TextBox 5"/>
          <p:cNvSpPr txBox="1">
            <a:spLocks noChangeArrowheads="1"/>
          </p:cNvSpPr>
          <p:nvPr/>
        </p:nvSpPr>
        <p:spPr bwMode="auto">
          <a:xfrm>
            <a:off x="7591425" y="3505200"/>
            <a:ext cx="1400175"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l" eaLnBrk="0" hangingPunct="0">
              <a:defRPr sz="3600">
                <a:solidFill>
                  <a:schemeClr val="tx1"/>
                </a:solidFill>
                <a:latin typeface="Arial" charset="0"/>
                <a:ea typeface="ヒラギノ角ゴ ProN W3" charset="-128"/>
                <a:sym typeface="Arial" charset="0"/>
              </a:defRPr>
            </a:lvl1pPr>
            <a:lvl2pPr marL="742950" indent="-285750" algn="l" eaLnBrk="0" hangingPunct="0">
              <a:defRPr sz="3600">
                <a:solidFill>
                  <a:schemeClr val="tx1"/>
                </a:solidFill>
                <a:latin typeface="Arial" charset="0"/>
                <a:ea typeface="ヒラギノ角ゴ ProN W3" charset="-128"/>
                <a:sym typeface="Arial" charset="0"/>
              </a:defRPr>
            </a:lvl2pPr>
            <a:lvl3pPr marL="1143000" indent="-228600" algn="l" eaLnBrk="0" hangingPunct="0">
              <a:defRPr sz="3600">
                <a:solidFill>
                  <a:schemeClr val="tx1"/>
                </a:solidFill>
                <a:latin typeface="Arial" charset="0"/>
                <a:ea typeface="ヒラギノ角ゴ ProN W3" charset="-128"/>
                <a:sym typeface="Arial" charset="0"/>
              </a:defRPr>
            </a:lvl3pPr>
            <a:lvl4pPr marL="1600200" indent="-228600" algn="l" eaLnBrk="0" hangingPunct="0">
              <a:defRPr sz="3600">
                <a:solidFill>
                  <a:schemeClr val="tx1"/>
                </a:solidFill>
                <a:latin typeface="Arial" charset="0"/>
                <a:ea typeface="ヒラギノ角ゴ ProN W3" charset="-128"/>
                <a:sym typeface="Arial" charset="0"/>
              </a:defRPr>
            </a:lvl4pPr>
            <a:lvl5pPr marL="2057400" indent="-228600" algn="l" eaLnBrk="0" hangingPunct="0">
              <a:defRPr sz="3600">
                <a:solidFill>
                  <a:schemeClr val="tx1"/>
                </a:solidFill>
                <a:latin typeface="Arial" charset="0"/>
                <a:ea typeface="ヒラギノ角ゴ ProN W3" charset="-128"/>
                <a:sym typeface="Arial" charset="0"/>
              </a:defRPr>
            </a:lvl5pPr>
            <a:lvl6pPr marL="2514600" indent="-228600" eaLnBrk="0" fontAlgn="base" hangingPunct="0">
              <a:spcBef>
                <a:spcPct val="0"/>
              </a:spcBef>
              <a:spcAft>
                <a:spcPct val="0"/>
              </a:spcAft>
              <a:defRPr sz="3600">
                <a:solidFill>
                  <a:schemeClr val="tx1"/>
                </a:solidFill>
                <a:latin typeface="Arial" charset="0"/>
                <a:ea typeface="ヒラギノ角ゴ ProN W3" charset="-128"/>
                <a:sym typeface="Arial" charset="0"/>
              </a:defRPr>
            </a:lvl6pPr>
            <a:lvl7pPr marL="2971800" indent="-228600" eaLnBrk="0" fontAlgn="base" hangingPunct="0">
              <a:spcBef>
                <a:spcPct val="0"/>
              </a:spcBef>
              <a:spcAft>
                <a:spcPct val="0"/>
              </a:spcAft>
              <a:defRPr sz="3600">
                <a:solidFill>
                  <a:schemeClr val="tx1"/>
                </a:solidFill>
                <a:latin typeface="Arial" charset="0"/>
                <a:ea typeface="ヒラギノ角ゴ ProN W3" charset="-128"/>
                <a:sym typeface="Arial" charset="0"/>
              </a:defRPr>
            </a:lvl7pPr>
            <a:lvl8pPr marL="3429000" indent="-228600" eaLnBrk="0" fontAlgn="base" hangingPunct="0">
              <a:spcBef>
                <a:spcPct val="0"/>
              </a:spcBef>
              <a:spcAft>
                <a:spcPct val="0"/>
              </a:spcAft>
              <a:defRPr sz="3600">
                <a:solidFill>
                  <a:schemeClr val="tx1"/>
                </a:solidFill>
                <a:latin typeface="Arial" charset="0"/>
                <a:ea typeface="ヒラギノ角ゴ ProN W3" charset="-128"/>
                <a:sym typeface="Arial" charset="0"/>
              </a:defRPr>
            </a:lvl8pPr>
            <a:lvl9pPr marL="3886200" indent="-228600" eaLnBrk="0" fontAlgn="base" hangingPunct="0">
              <a:spcBef>
                <a:spcPct val="0"/>
              </a:spcBef>
              <a:spcAft>
                <a:spcPct val="0"/>
              </a:spcAft>
              <a:defRPr sz="3600">
                <a:solidFill>
                  <a:schemeClr val="tx1"/>
                </a:solidFill>
                <a:latin typeface="Arial" charset="0"/>
                <a:ea typeface="ヒラギノ角ゴ ProN W3" charset="-128"/>
                <a:sym typeface="Arial" charset="0"/>
              </a:defRPr>
            </a:lvl9pPr>
          </a:lstStyle>
          <a:p>
            <a:pPr algn="ctr" eaLnBrk="1" hangingPunct="1">
              <a:defRPr/>
            </a:pPr>
            <a:r>
              <a:rPr lang="en-US" altLang="en-US" sz="2000" dirty="0">
                <a:solidFill>
                  <a:srgbClr val="000000"/>
                </a:solidFill>
                <a:latin typeface="+mn-lt"/>
                <a:cs typeface="Arial" charset="0"/>
                <a:sym typeface="Gill Sans" charset="0"/>
              </a:rPr>
              <a:t>24% of wine</a:t>
            </a:r>
          </a:p>
        </p:txBody>
      </p:sp>
      <p:sp>
        <p:nvSpPr>
          <p:cNvPr id="2054" name="TextBox 6"/>
          <p:cNvSpPr txBox="1">
            <a:spLocks noChangeArrowheads="1"/>
          </p:cNvSpPr>
          <p:nvPr/>
        </p:nvSpPr>
        <p:spPr bwMode="auto">
          <a:xfrm>
            <a:off x="3810000" y="5541963"/>
            <a:ext cx="23368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lgn="l" eaLnBrk="0" hangingPunct="0">
              <a:defRPr sz="3600">
                <a:solidFill>
                  <a:schemeClr val="tx1"/>
                </a:solidFill>
                <a:latin typeface="Arial" charset="0"/>
                <a:ea typeface="ヒラギノ角ゴ ProN W3" charset="-128"/>
                <a:sym typeface="Arial" charset="0"/>
              </a:defRPr>
            </a:lvl1pPr>
            <a:lvl2pPr marL="742950" indent="-285750" algn="l" eaLnBrk="0" hangingPunct="0">
              <a:defRPr sz="3600">
                <a:solidFill>
                  <a:schemeClr val="tx1"/>
                </a:solidFill>
                <a:latin typeface="Arial" charset="0"/>
                <a:ea typeface="ヒラギノ角ゴ ProN W3" charset="-128"/>
                <a:sym typeface="Arial" charset="0"/>
              </a:defRPr>
            </a:lvl2pPr>
            <a:lvl3pPr marL="1143000" indent="-228600" algn="l" eaLnBrk="0" hangingPunct="0">
              <a:defRPr sz="3600">
                <a:solidFill>
                  <a:schemeClr val="tx1"/>
                </a:solidFill>
                <a:latin typeface="Arial" charset="0"/>
                <a:ea typeface="ヒラギノ角ゴ ProN W3" charset="-128"/>
                <a:sym typeface="Arial" charset="0"/>
              </a:defRPr>
            </a:lvl3pPr>
            <a:lvl4pPr marL="1600200" indent="-228600" algn="l" eaLnBrk="0" hangingPunct="0">
              <a:defRPr sz="3600">
                <a:solidFill>
                  <a:schemeClr val="tx1"/>
                </a:solidFill>
                <a:latin typeface="Arial" charset="0"/>
                <a:ea typeface="ヒラギノ角ゴ ProN W3" charset="-128"/>
                <a:sym typeface="Arial" charset="0"/>
              </a:defRPr>
            </a:lvl4pPr>
            <a:lvl5pPr marL="2057400" indent="-228600" algn="l" eaLnBrk="0" hangingPunct="0">
              <a:defRPr sz="3600">
                <a:solidFill>
                  <a:schemeClr val="tx1"/>
                </a:solidFill>
                <a:latin typeface="Arial" charset="0"/>
                <a:ea typeface="ヒラギノ角ゴ ProN W3" charset="-128"/>
                <a:sym typeface="Arial" charset="0"/>
              </a:defRPr>
            </a:lvl5pPr>
            <a:lvl6pPr marL="2514600" indent="-228600" eaLnBrk="0" fontAlgn="base" hangingPunct="0">
              <a:spcBef>
                <a:spcPct val="0"/>
              </a:spcBef>
              <a:spcAft>
                <a:spcPct val="0"/>
              </a:spcAft>
              <a:defRPr sz="3600">
                <a:solidFill>
                  <a:schemeClr val="tx1"/>
                </a:solidFill>
                <a:latin typeface="Arial" charset="0"/>
                <a:ea typeface="ヒラギノ角ゴ ProN W3" charset="-128"/>
                <a:sym typeface="Arial" charset="0"/>
              </a:defRPr>
            </a:lvl6pPr>
            <a:lvl7pPr marL="2971800" indent="-228600" eaLnBrk="0" fontAlgn="base" hangingPunct="0">
              <a:spcBef>
                <a:spcPct val="0"/>
              </a:spcBef>
              <a:spcAft>
                <a:spcPct val="0"/>
              </a:spcAft>
              <a:defRPr sz="3600">
                <a:solidFill>
                  <a:schemeClr val="tx1"/>
                </a:solidFill>
                <a:latin typeface="Arial" charset="0"/>
                <a:ea typeface="ヒラギノ角ゴ ProN W3" charset="-128"/>
                <a:sym typeface="Arial" charset="0"/>
              </a:defRPr>
            </a:lvl7pPr>
            <a:lvl8pPr marL="3429000" indent="-228600" eaLnBrk="0" fontAlgn="base" hangingPunct="0">
              <a:spcBef>
                <a:spcPct val="0"/>
              </a:spcBef>
              <a:spcAft>
                <a:spcPct val="0"/>
              </a:spcAft>
              <a:defRPr sz="3600">
                <a:solidFill>
                  <a:schemeClr val="tx1"/>
                </a:solidFill>
                <a:latin typeface="Arial" charset="0"/>
                <a:ea typeface="ヒラギノ角ゴ ProN W3" charset="-128"/>
                <a:sym typeface="Arial" charset="0"/>
              </a:defRPr>
            </a:lvl8pPr>
            <a:lvl9pPr marL="3886200" indent="-228600" eaLnBrk="0" fontAlgn="base" hangingPunct="0">
              <a:spcBef>
                <a:spcPct val="0"/>
              </a:spcBef>
              <a:spcAft>
                <a:spcPct val="0"/>
              </a:spcAft>
              <a:defRPr sz="3600">
                <a:solidFill>
                  <a:schemeClr val="tx1"/>
                </a:solidFill>
                <a:latin typeface="Arial" charset="0"/>
                <a:ea typeface="ヒラギノ角ゴ ProN W3" charset="-128"/>
                <a:sym typeface="Arial" charset="0"/>
              </a:defRPr>
            </a:lvl9pPr>
          </a:lstStyle>
          <a:p>
            <a:pPr algn="ctr" eaLnBrk="1" hangingPunct="1">
              <a:defRPr/>
            </a:pPr>
            <a:r>
              <a:rPr lang="en-US" altLang="en-US" sz="2000" dirty="0">
                <a:solidFill>
                  <a:srgbClr val="000000"/>
                </a:solidFill>
                <a:latin typeface="+mn-lt"/>
                <a:cs typeface="Arial" charset="0"/>
                <a:sym typeface="Gill Sans" charset="0"/>
              </a:rPr>
              <a:t>Almost all personal electronics</a:t>
            </a:r>
          </a:p>
        </p:txBody>
      </p:sp>
      <p:sp>
        <p:nvSpPr>
          <p:cNvPr id="2055" name="TextBox 8"/>
          <p:cNvSpPr txBox="1">
            <a:spLocks noChangeArrowheads="1"/>
          </p:cNvSpPr>
          <p:nvPr/>
        </p:nvSpPr>
        <p:spPr bwMode="auto">
          <a:xfrm>
            <a:off x="1749425" y="5788025"/>
            <a:ext cx="18097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algn="l" eaLnBrk="0" hangingPunct="0">
              <a:defRPr sz="3600">
                <a:solidFill>
                  <a:schemeClr val="tx1"/>
                </a:solidFill>
                <a:latin typeface="Arial" charset="0"/>
                <a:ea typeface="ヒラギノ角ゴ ProN W3" charset="-128"/>
                <a:sym typeface="Arial" charset="0"/>
              </a:defRPr>
            </a:lvl1pPr>
            <a:lvl2pPr marL="742950" indent="-285750" algn="l" eaLnBrk="0" hangingPunct="0">
              <a:defRPr sz="3600">
                <a:solidFill>
                  <a:schemeClr val="tx1"/>
                </a:solidFill>
                <a:latin typeface="Arial" charset="0"/>
                <a:ea typeface="ヒラギノ角ゴ ProN W3" charset="-128"/>
                <a:sym typeface="Arial" charset="0"/>
              </a:defRPr>
            </a:lvl2pPr>
            <a:lvl3pPr marL="1143000" indent="-228600" algn="l" eaLnBrk="0" hangingPunct="0">
              <a:defRPr sz="3600">
                <a:solidFill>
                  <a:schemeClr val="tx1"/>
                </a:solidFill>
                <a:latin typeface="Arial" charset="0"/>
                <a:ea typeface="ヒラギノ角ゴ ProN W3" charset="-128"/>
                <a:sym typeface="Arial" charset="0"/>
              </a:defRPr>
            </a:lvl3pPr>
            <a:lvl4pPr marL="1600200" indent="-228600" algn="l" eaLnBrk="0" hangingPunct="0">
              <a:defRPr sz="3600">
                <a:solidFill>
                  <a:schemeClr val="tx1"/>
                </a:solidFill>
                <a:latin typeface="Arial" charset="0"/>
                <a:ea typeface="ヒラギノ角ゴ ProN W3" charset="-128"/>
                <a:sym typeface="Arial" charset="0"/>
              </a:defRPr>
            </a:lvl4pPr>
            <a:lvl5pPr marL="2057400" indent="-228600" algn="l" eaLnBrk="0" hangingPunct="0">
              <a:defRPr sz="3600">
                <a:solidFill>
                  <a:schemeClr val="tx1"/>
                </a:solidFill>
                <a:latin typeface="Arial" charset="0"/>
                <a:ea typeface="ヒラギノ角ゴ ProN W3" charset="-128"/>
                <a:sym typeface="Arial" charset="0"/>
              </a:defRPr>
            </a:lvl5pPr>
            <a:lvl6pPr marL="2514600" indent="-228600" eaLnBrk="0" fontAlgn="base" hangingPunct="0">
              <a:spcBef>
                <a:spcPct val="0"/>
              </a:spcBef>
              <a:spcAft>
                <a:spcPct val="0"/>
              </a:spcAft>
              <a:defRPr sz="3600">
                <a:solidFill>
                  <a:schemeClr val="tx1"/>
                </a:solidFill>
                <a:latin typeface="Arial" charset="0"/>
                <a:ea typeface="ヒラギノ角ゴ ProN W3" charset="-128"/>
                <a:sym typeface="Arial" charset="0"/>
              </a:defRPr>
            </a:lvl6pPr>
            <a:lvl7pPr marL="2971800" indent="-228600" eaLnBrk="0" fontAlgn="base" hangingPunct="0">
              <a:spcBef>
                <a:spcPct val="0"/>
              </a:spcBef>
              <a:spcAft>
                <a:spcPct val="0"/>
              </a:spcAft>
              <a:defRPr sz="3600">
                <a:solidFill>
                  <a:schemeClr val="tx1"/>
                </a:solidFill>
                <a:latin typeface="Arial" charset="0"/>
                <a:ea typeface="ヒラギノ角ゴ ProN W3" charset="-128"/>
                <a:sym typeface="Arial" charset="0"/>
              </a:defRPr>
            </a:lvl7pPr>
            <a:lvl8pPr marL="3429000" indent="-228600" eaLnBrk="0" fontAlgn="base" hangingPunct="0">
              <a:spcBef>
                <a:spcPct val="0"/>
              </a:spcBef>
              <a:spcAft>
                <a:spcPct val="0"/>
              </a:spcAft>
              <a:defRPr sz="3600">
                <a:solidFill>
                  <a:schemeClr val="tx1"/>
                </a:solidFill>
                <a:latin typeface="Arial" charset="0"/>
                <a:ea typeface="ヒラギノ角ゴ ProN W3" charset="-128"/>
                <a:sym typeface="Arial" charset="0"/>
              </a:defRPr>
            </a:lvl8pPr>
            <a:lvl9pPr marL="3886200" indent="-228600" eaLnBrk="0" fontAlgn="base" hangingPunct="0">
              <a:spcBef>
                <a:spcPct val="0"/>
              </a:spcBef>
              <a:spcAft>
                <a:spcPct val="0"/>
              </a:spcAft>
              <a:defRPr sz="3600">
                <a:solidFill>
                  <a:schemeClr val="tx1"/>
                </a:solidFill>
                <a:latin typeface="Arial" charset="0"/>
                <a:ea typeface="ヒラギノ角ゴ ProN W3" charset="-128"/>
                <a:sym typeface="Arial" charset="0"/>
              </a:defRPr>
            </a:lvl9pPr>
          </a:lstStyle>
          <a:p>
            <a:pPr algn="ctr" eaLnBrk="1" hangingPunct="1">
              <a:defRPr/>
            </a:pPr>
            <a:r>
              <a:rPr lang="en-US" altLang="en-US" sz="2000" dirty="0">
                <a:solidFill>
                  <a:srgbClr val="000000"/>
                </a:solidFill>
                <a:latin typeface="+mn-lt"/>
                <a:cs typeface="Arial" charset="0"/>
                <a:sym typeface="Gill Sans" charset="0"/>
              </a:rPr>
              <a:t>97% of clothes</a:t>
            </a:r>
          </a:p>
        </p:txBody>
      </p:sp>
      <p:pic>
        <p:nvPicPr>
          <p:cNvPr id="15368" name="Picture 1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1000" y="1392238"/>
            <a:ext cx="7210425"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369" name="Straight Arrow Connector 9"/>
          <p:cNvCxnSpPr>
            <a:cxnSpLocks noChangeShapeType="1"/>
          </p:cNvCxnSpPr>
          <p:nvPr/>
        </p:nvCxnSpPr>
        <p:spPr bwMode="auto">
          <a:xfrm flipV="1">
            <a:off x="1395413" y="5167313"/>
            <a:ext cx="661987" cy="2921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5370" name="Straight Arrow Connector 12"/>
          <p:cNvCxnSpPr>
            <a:cxnSpLocks noChangeShapeType="1"/>
          </p:cNvCxnSpPr>
          <p:nvPr/>
        </p:nvCxnSpPr>
        <p:spPr bwMode="auto">
          <a:xfrm flipV="1">
            <a:off x="4864100" y="4046538"/>
            <a:ext cx="0" cy="1484312"/>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5371" name="Straight Arrow Connector 16"/>
          <p:cNvCxnSpPr>
            <a:cxnSpLocks noChangeShapeType="1"/>
          </p:cNvCxnSpPr>
          <p:nvPr/>
        </p:nvCxnSpPr>
        <p:spPr bwMode="auto">
          <a:xfrm flipV="1">
            <a:off x="3048000" y="4402138"/>
            <a:ext cx="809625" cy="122555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5372" name="Straight Arrow Connector 21"/>
          <p:cNvCxnSpPr>
            <a:cxnSpLocks noChangeShapeType="1"/>
          </p:cNvCxnSpPr>
          <p:nvPr/>
        </p:nvCxnSpPr>
        <p:spPr bwMode="auto">
          <a:xfrm flipH="1">
            <a:off x="7102475" y="3844925"/>
            <a:ext cx="822325" cy="341313"/>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15373" name="Picture 10"/>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rot="180000">
            <a:off x="6573838" y="3317875"/>
            <a:ext cx="72707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2" name="TextBox 8"/>
          <p:cNvSpPr txBox="1">
            <a:spLocks noChangeArrowheads="1"/>
          </p:cNvSpPr>
          <p:nvPr/>
        </p:nvSpPr>
        <p:spPr bwMode="auto">
          <a:xfrm>
            <a:off x="6630988" y="5318125"/>
            <a:ext cx="1068387"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algn="l" eaLnBrk="0" hangingPunct="0">
              <a:defRPr sz="3600">
                <a:solidFill>
                  <a:schemeClr val="tx1"/>
                </a:solidFill>
                <a:latin typeface="Arial" charset="0"/>
                <a:ea typeface="ヒラギノ角ゴ ProN W3" charset="-128"/>
                <a:sym typeface="Arial" charset="0"/>
              </a:defRPr>
            </a:lvl1pPr>
            <a:lvl2pPr marL="742950" indent="-285750" algn="l" eaLnBrk="0" hangingPunct="0">
              <a:defRPr sz="3600">
                <a:solidFill>
                  <a:schemeClr val="tx1"/>
                </a:solidFill>
                <a:latin typeface="Arial" charset="0"/>
                <a:ea typeface="ヒラギノ角ゴ ProN W3" charset="-128"/>
                <a:sym typeface="Arial" charset="0"/>
              </a:defRPr>
            </a:lvl2pPr>
            <a:lvl3pPr marL="1143000" indent="-228600" algn="l" eaLnBrk="0" hangingPunct="0">
              <a:defRPr sz="3600">
                <a:solidFill>
                  <a:schemeClr val="tx1"/>
                </a:solidFill>
                <a:latin typeface="Arial" charset="0"/>
                <a:ea typeface="ヒラギノ角ゴ ProN W3" charset="-128"/>
                <a:sym typeface="Arial" charset="0"/>
              </a:defRPr>
            </a:lvl3pPr>
            <a:lvl4pPr marL="1600200" indent="-228600" algn="l" eaLnBrk="0" hangingPunct="0">
              <a:defRPr sz="3600">
                <a:solidFill>
                  <a:schemeClr val="tx1"/>
                </a:solidFill>
                <a:latin typeface="Arial" charset="0"/>
                <a:ea typeface="ヒラギノ角ゴ ProN W3" charset="-128"/>
                <a:sym typeface="Arial" charset="0"/>
              </a:defRPr>
            </a:lvl4pPr>
            <a:lvl5pPr marL="2057400" indent="-228600" algn="l" eaLnBrk="0" hangingPunct="0">
              <a:defRPr sz="3600">
                <a:solidFill>
                  <a:schemeClr val="tx1"/>
                </a:solidFill>
                <a:latin typeface="Arial" charset="0"/>
                <a:ea typeface="ヒラギノ角ゴ ProN W3" charset="-128"/>
                <a:sym typeface="Arial" charset="0"/>
              </a:defRPr>
            </a:lvl5pPr>
            <a:lvl6pPr marL="2514600" indent="-228600" eaLnBrk="0" fontAlgn="base" hangingPunct="0">
              <a:spcBef>
                <a:spcPct val="0"/>
              </a:spcBef>
              <a:spcAft>
                <a:spcPct val="0"/>
              </a:spcAft>
              <a:defRPr sz="3600">
                <a:solidFill>
                  <a:schemeClr val="tx1"/>
                </a:solidFill>
                <a:latin typeface="Arial" charset="0"/>
                <a:ea typeface="ヒラギノ角ゴ ProN W3" charset="-128"/>
                <a:sym typeface="Arial" charset="0"/>
              </a:defRPr>
            </a:lvl6pPr>
            <a:lvl7pPr marL="2971800" indent="-228600" eaLnBrk="0" fontAlgn="base" hangingPunct="0">
              <a:spcBef>
                <a:spcPct val="0"/>
              </a:spcBef>
              <a:spcAft>
                <a:spcPct val="0"/>
              </a:spcAft>
              <a:defRPr sz="3600">
                <a:solidFill>
                  <a:schemeClr val="tx1"/>
                </a:solidFill>
                <a:latin typeface="Arial" charset="0"/>
                <a:ea typeface="ヒラギノ角ゴ ProN W3" charset="-128"/>
                <a:sym typeface="Arial" charset="0"/>
              </a:defRPr>
            </a:lvl7pPr>
            <a:lvl8pPr marL="3429000" indent="-228600" eaLnBrk="0" fontAlgn="base" hangingPunct="0">
              <a:spcBef>
                <a:spcPct val="0"/>
              </a:spcBef>
              <a:spcAft>
                <a:spcPct val="0"/>
              </a:spcAft>
              <a:defRPr sz="3600">
                <a:solidFill>
                  <a:schemeClr val="tx1"/>
                </a:solidFill>
                <a:latin typeface="Arial" charset="0"/>
                <a:ea typeface="ヒラギノ角ゴ ProN W3" charset="-128"/>
                <a:sym typeface="Arial" charset="0"/>
              </a:defRPr>
            </a:lvl8pPr>
            <a:lvl9pPr marL="3886200" indent="-228600" eaLnBrk="0" fontAlgn="base" hangingPunct="0">
              <a:spcBef>
                <a:spcPct val="0"/>
              </a:spcBef>
              <a:spcAft>
                <a:spcPct val="0"/>
              </a:spcAft>
              <a:defRPr sz="3600">
                <a:solidFill>
                  <a:schemeClr val="tx1"/>
                </a:solidFill>
                <a:latin typeface="Arial" charset="0"/>
                <a:ea typeface="ヒラギノ角ゴ ProN W3" charset="-128"/>
                <a:sym typeface="Arial" charset="0"/>
              </a:defRPr>
            </a:lvl9pPr>
          </a:lstStyle>
          <a:p>
            <a:pPr algn="ctr" eaLnBrk="1" hangingPunct="1">
              <a:defRPr/>
            </a:pPr>
            <a:r>
              <a:rPr lang="en-US" altLang="en-US" sz="2000" dirty="0">
                <a:solidFill>
                  <a:srgbClr val="000000"/>
                </a:solidFill>
                <a:latin typeface="+mn-lt"/>
                <a:cs typeface="Arial" charset="0"/>
                <a:sym typeface="Gill Sans" charset="0"/>
              </a:rPr>
              <a:t>100% of</a:t>
            </a:r>
          </a:p>
        </p:txBody>
      </p:sp>
      <p:cxnSp>
        <p:nvCxnSpPr>
          <p:cNvPr id="15375" name="Straight Arrow Connector 21"/>
          <p:cNvCxnSpPr>
            <a:cxnSpLocks noChangeShapeType="1"/>
          </p:cNvCxnSpPr>
          <p:nvPr/>
        </p:nvCxnSpPr>
        <p:spPr bwMode="auto">
          <a:xfrm flipH="1" flipV="1">
            <a:off x="6669088" y="3778250"/>
            <a:ext cx="377825" cy="160655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15376" name="Picture 17" descr="H:\CO-OPS Operations\Ocean12 - Ignite\slide_217326_818288_free.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58000" y="5702300"/>
            <a:ext cx="982663"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953392"/>
      </p:ext>
    </p:extLst>
  </p:cSld>
  <p:clrMapOvr>
    <a:masterClrMapping/>
  </p:clrMapOvr>
  <p:transition spd="slow" advTm="15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738" y="4437063"/>
            <a:ext cx="3605212" cy="1385887"/>
          </a:xfrm>
          <a:prstGeom prst="rect">
            <a:avLst/>
          </a:prstGeom>
          <a:noFill/>
        </p:spPr>
        <p:txBody>
          <a:bodyPr>
            <a:spAutoFit/>
          </a:bodyPr>
          <a:lstStyle/>
          <a:p>
            <a:pPr>
              <a:defRPr/>
            </a:pPr>
            <a:r>
              <a:rPr lang="en-US" b="1" dirty="0">
                <a:latin typeface="Arial" charset="0"/>
                <a:cs typeface="Arial" charset="0"/>
              </a:rPr>
              <a:t>NOAA’s PORTS</a:t>
            </a:r>
            <a:r>
              <a:rPr lang="en-US" b="1" baseline="30000" dirty="0">
                <a:latin typeface="Arial"/>
                <a:cs typeface="Arial"/>
              </a:rPr>
              <a:t>®</a:t>
            </a:r>
            <a:r>
              <a:rPr lang="en-US" b="1" baseline="30000" dirty="0">
                <a:latin typeface="Arial" charset="0"/>
                <a:cs typeface="Arial" charset="0"/>
              </a:rPr>
              <a:t> </a:t>
            </a:r>
          </a:p>
          <a:p>
            <a:pPr marL="342900" indent="-342900">
              <a:buFont typeface="Arial" panose="020B0604020202020204" pitchFamily="34" charset="0"/>
              <a:buChar char="•"/>
              <a:defRPr/>
            </a:pPr>
            <a:r>
              <a:rPr lang="en-US" sz="2000" dirty="0">
                <a:latin typeface="Arial" charset="0"/>
                <a:cs typeface="Arial" charset="0"/>
              </a:rPr>
              <a:t>22 States</a:t>
            </a:r>
          </a:p>
          <a:p>
            <a:pPr marL="342900" indent="-342900">
              <a:buFont typeface="Arial" panose="020B0604020202020204" pitchFamily="34" charset="0"/>
              <a:buChar char="•"/>
              <a:defRPr/>
            </a:pPr>
            <a:r>
              <a:rPr lang="en-US" sz="2000" dirty="0">
                <a:latin typeface="Arial" charset="0"/>
                <a:cs typeface="Arial" charset="0"/>
              </a:rPr>
              <a:t>Purchases equipment from 43 manufactures</a:t>
            </a:r>
          </a:p>
        </p:txBody>
      </p:sp>
      <p:sp>
        <p:nvSpPr>
          <p:cNvPr id="17411" name="TextBox 3"/>
          <p:cNvSpPr txBox="1">
            <a:spLocks noChangeArrowheads="1"/>
          </p:cNvSpPr>
          <p:nvPr/>
        </p:nvSpPr>
        <p:spPr bwMode="auto">
          <a:xfrm>
            <a:off x="244475" y="865188"/>
            <a:ext cx="7775575"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en-US" sz="2800" b="1">
                <a:solidFill>
                  <a:srgbClr val="333399"/>
                </a:solidFill>
              </a:rPr>
              <a:t>Without: Ocean Observations and Forecasts</a:t>
            </a:r>
          </a:p>
        </p:txBody>
      </p:sp>
      <p:pic>
        <p:nvPicPr>
          <p:cNvPr id="17412" name="Picture 5" descr="PORTS_Diagr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738" y="1978025"/>
            <a:ext cx="2855912"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6675">
                <a:solidFill>
                  <a:srgbClr val="000000"/>
                </a:solidFill>
                <a:miter lim="800000"/>
                <a:headEnd/>
                <a:tailEnd/>
              </a14:hiddenLine>
            </a:ext>
          </a:extLst>
        </p:spPr>
      </p:pic>
      <p:pic>
        <p:nvPicPr>
          <p:cNvPr id="17413"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86200" y="46038"/>
            <a:ext cx="3673475"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11"/>
          <p:cNvSpPr txBox="1">
            <a:spLocks noChangeArrowheads="1"/>
          </p:cNvSpPr>
          <p:nvPr/>
        </p:nvSpPr>
        <p:spPr bwMode="auto">
          <a:xfrm>
            <a:off x="58738" y="152400"/>
            <a:ext cx="325278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en-US" sz="2800" b="1">
                <a:solidFill>
                  <a:srgbClr val="333399"/>
                </a:solidFill>
              </a:rPr>
              <a:t>We couldn’t move</a:t>
            </a:r>
          </a:p>
        </p:txBody>
      </p:sp>
      <p:pic>
        <p:nvPicPr>
          <p:cNvPr id="17415"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477000" y="1576388"/>
            <a:ext cx="25177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Box 5"/>
          <p:cNvSpPr txBox="1">
            <a:spLocks noChangeArrowheads="1"/>
          </p:cNvSpPr>
          <p:nvPr/>
        </p:nvSpPr>
        <p:spPr bwMode="auto">
          <a:xfrm>
            <a:off x="3421063" y="1492250"/>
            <a:ext cx="2309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000" b="1"/>
              <a:t>IOOS – Regional</a:t>
            </a:r>
          </a:p>
          <a:p>
            <a:r>
              <a:rPr lang="en-US" altLang="en-US" sz="2000" b="1"/>
              <a:t>Funded by NOAA</a:t>
            </a:r>
          </a:p>
        </p:txBody>
      </p:sp>
      <p:sp>
        <p:nvSpPr>
          <p:cNvPr id="17418" name="Rectangle 6"/>
          <p:cNvSpPr>
            <a:spLocks noChangeArrowheads="1"/>
          </p:cNvSpPr>
          <p:nvPr/>
        </p:nvSpPr>
        <p:spPr bwMode="auto">
          <a:xfrm>
            <a:off x="2987675" y="2189163"/>
            <a:ext cx="3254889"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200" dirty="0"/>
              <a:t>"The coast of Maine supports </a:t>
            </a:r>
            <a:r>
              <a:rPr lang="en-US" altLang="en-US" sz="1200" dirty="0" err="1"/>
              <a:t>mutli</a:t>
            </a:r>
            <a:r>
              <a:rPr lang="en-US" altLang="en-US" sz="1200" dirty="0"/>
              <a:t>-million dollar fishing and tourism industries so when making decisions about bringing a 700 foot tanker full of fuel into port we need the best ocean and weather information possible, which is why we depend on IOOS buoy observations and forecasts to ensure safety and efficiency of these critical operations."</a:t>
            </a:r>
          </a:p>
          <a:p>
            <a:endParaRPr lang="en-US" altLang="en-US" sz="1200" dirty="0"/>
          </a:p>
          <a:p>
            <a:r>
              <a:rPr lang="en-US" altLang="en-US" sz="1200" dirty="0"/>
              <a:t>Captain David </a:t>
            </a:r>
            <a:r>
              <a:rPr lang="en-US" altLang="en-US" sz="1200" dirty="0" err="1"/>
              <a:t>Gelinas</a:t>
            </a:r>
            <a:r>
              <a:rPr lang="en-US" altLang="en-US" sz="1200" dirty="0"/>
              <a:t>, Penobscot River and Bay Pilot</a:t>
            </a:r>
          </a:p>
        </p:txBody>
      </p:sp>
      <p:pic>
        <p:nvPicPr>
          <p:cNvPr id="4098"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42564" y="3951787"/>
            <a:ext cx="2634222" cy="242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52734" y="5249067"/>
            <a:ext cx="681831" cy="681831"/>
          </a:xfrm>
          <a:prstGeom prst="rect">
            <a:avLst/>
          </a:prstGeom>
        </p:spPr>
      </p:pic>
      <p:pic>
        <p:nvPicPr>
          <p:cNvPr id="4" name="Picture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07291" y="4635313"/>
            <a:ext cx="615645" cy="457162"/>
          </a:xfrm>
          <a:prstGeom prst="rect">
            <a:avLst/>
          </a:prstGeom>
        </p:spPr>
      </p:pic>
    </p:spTree>
    <p:extLst>
      <p:ext uri="{BB962C8B-B14F-4D97-AF65-F5344CB8AC3E}">
        <p14:creationId xmlns:p14="http://schemas.microsoft.com/office/powerpoint/2010/main" val="2018337537"/>
      </p:ext>
    </p:extLst>
  </p:cSld>
  <p:clrMapOvr>
    <a:masterClrMapping/>
  </p:clrMapOvr>
  <p:transition spd="slow" advClick="0" advTm="15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1676400"/>
            <a:ext cx="4724400" cy="1200150"/>
          </a:xfrm>
          <a:prstGeom prst="rect">
            <a:avLst/>
          </a:prstGeom>
          <a:noFill/>
        </p:spPr>
        <p:txBody>
          <a:bodyPr lIns="91258" tIns="45634" rIns="91258" bIns="45634">
            <a:spAutoFit/>
          </a:bodyPr>
          <a:lstStyle/>
          <a:p>
            <a:pPr defTabSz="912576" fontAlgn="auto">
              <a:spcBef>
                <a:spcPts val="0"/>
              </a:spcBef>
              <a:spcAft>
                <a:spcPts val="0"/>
              </a:spcAft>
              <a:defRPr/>
            </a:pPr>
            <a:r>
              <a:rPr lang="en-US" sz="7200" dirty="0">
                <a:solidFill>
                  <a:prstClr val="white"/>
                </a:solidFill>
                <a:latin typeface="Calibri"/>
                <a:ea typeface="+mn-ea"/>
                <a:cs typeface="Arial" charset="0"/>
              </a:rPr>
              <a:t>    </a:t>
            </a:r>
            <a:r>
              <a:rPr lang="en-US" sz="7200" dirty="0">
                <a:solidFill>
                  <a:srgbClr val="333399"/>
                </a:solidFill>
                <a:effectLst>
                  <a:outerShdw blurRad="38100" dist="38100" dir="2700000" algn="tl">
                    <a:srgbClr val="000000">
                      <a:alpha val="43137"/>
                    </a:srgbClr>
                  </a:outerShdw>
                </a:effectLst>
                <a:latin typeface="Calibri"/>
                <a:ea typeface="+mn-ea"/>
                <a:cs typeface="Arial" charset="0"/>
              </a:rPr>
              <a:t>+</a:t>
            </a:r>
            <a:r>
              <a:rPr lang="en-US" sz="7200" dirty="0">
                <a:solidFill>
                  <a:prstClr val="white"/>
                </a:solidFill>
                <a:effectLst>
                  <a:outerShdw blurRad="38100" dist="38100" dir="2700000" algn="tl">
                    <a:srgbClr val="000000">
                      <a:alpha val="43137"/>
                    </a:srgbClr>
                  </a:outerShdw>
                </a:effectLst>
                <a:latin typeface="Calibri"/>
                <a:ea typeface="+mn-ea"/>
                <a:cs typeface="Arial" charset="0"/>
              </a:rPr>
              <a:t>         </a:t>
            </a:r>
            <a:r>
              <a:rPr lang="en-US" sz="7200" dirty="0">
                <a:solidFill>
                  <a:srgbClr val="333399"/>
                </a:solidFill>
                <a:effectLst>
                  <a:outerShdw blurRad="38100" dist="38100" dir="2700000" algn="tl">
                    <a:srgbClr val="000000">
                      <a:alpha val="43137"/>
                    </a:srgbClr>
                  </a:outerShdw>
                </a:effectLst>
                <a:latin typeface="Calibri"/>
                <a:ea typeface="+mn-ea"/>
                <a:cs typeface="Arial" charset="0"/>
              </a:rPr>
              <a:t>=</a:t>
            </a:r>
          </a:p>
        </p:txBody>
      </p:sp>
      <p:sp>
        <p:nvSpPr>
          <p:cNvPr id="15" name="TextBox 14"/>
          <p:cNvSpPr txBox="1">
            <a:spLocks noChangeArrowheads="1"/>
          </p:cNvSpPr>
          <p:nvPr/>
        </p:nvSpPr>
        <p:spPr bwMode="auto">
          <a:xfrm>
            <a:off x="0" y="61913"/>
            <a:ext cx="9144000" cy="561975"/>
          </a:xfrm>
          <a:prstGeom prst="rect">
            <a:avLst/>
          </a:prstGeom>
          <a:solidFill>
            <a:schemeClr val="bg1">
              <a:lumMod val="75000"/>
              <a:lumOff val="25000"/>
              <a:alpha val="50000"/>
            </a:schemeClr>
          </a:solidFill>
          <a:ln>
            <a:noFill/>
          </a:ln>
        </p:spPr>
        <p:txBody>
          <a:bodyPr lIns="68504" tIns="34252" rIns="68504" bIns="34252">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912238" eaLnBrk="1" hangingPunct="1">
              <a:defRPr/>
            </a:pPr>
            <a:r>
              <a:rPr lang="en-US" sz="3200" b="1" dirty="0" smtClean="0">
                <a:solidFill>
                  <a:schemeClr val="accent2"/>
                </a:solidFill>
                <a:latin typeface="+mj-lt"/>
                <a:ea typeface="+mn-ea"/>
                <a:cs typeface="Arial" charset="0"/>
              </a:rPr>
              <a:t>Oysters on the Half Shell</a:t>
            </a:r>
            <a:endParaRPr lang="en-US" sz="3200" b="1" dirty="0">
              <a:solidFill>
                <a:schemeClr val="accent2"/>
              </a:solidFill>
              <a:latin typeface="+mj-lt"/>
              <a:ea typeface="+mn-ea"/>
              <a:cs typeface="Arial" charset="0"/>
            </a:endParaRPr>
          </a:p>
        </p:txBody>
      </p:sp>
      <p:pic>
        <p:nvPicPr>
          <p:cNvPr id="18436"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1775" y="1284288"/>
            <a:ext cx="2451100"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descr="http://www.nanoos.org/data/products/noaa_ocean_acidification/images/buoy_03.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92513" y="1219200"/>
            <a:ext cx="1501775"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Box 12"/>
          <p:cNvSpPr txBox="1">
            <a:spLocks noChangeArrowheads="1"/>
          </p:cNvSpPr>
          <p:nvPr/>
        </p:nvSpPr>
        <p:spPr bwMode="auto">
          <a:xfrm>
            <a:off x="469900" y="3429000"/>
            <a:ext cx="8658225"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04" tIns="34302" rIns="68604" bIns="34302">
            <a:spAutoFit/>
          </a:bodyPr>
          <a:lstStyle>
            <a:lvl1pPr marL="342900" indent="-342900" eaLnBrk="0" hangingPunct="0">
              <a:spcBef>
                <a:spcPct val="20000"/>
              </a:spcBef>
              <a:buChar char="•"/>
              <a:defRPr sz="3200">
                <a:solidFill>
                  <a:schemeClr val="tx1"/>
                </a:solidFill>
                <a:latin typeface="Arial" pitchFamily="34" charset="0"/>
                <a:ea typeface="ＭＳ Ｐゴシック" pitchFamily="34" charset="-128"/>
              </a:defRPr>
            </a:lvl1pPr>
            <a:lvl2pPr marL="741363" indent="-284163" eaLnBrk="0" hangingPunct="0">
              <a:spcBef>
                <a:spcPct val="20000"/>
              </a:spcBef>
              <a:buChar char="–"/>
              <a:defRPr sz="2800">
                <a:solidFill>
                  <a:schemeClr val="tx1"/>
                </a:solidFill>
                <a:latin typeface="Arial" pitchFamily="34" charset="0"/>
                <a:ea typeface="ＭＳ Ｐゴシック" pitchFamily="34" charset="-128"/>
              </a:defRPr>
            </a:lvl2pPr>
            <a:lvl3pPr marL="1141413" indent="-227013" eaLnBrk="0" hangingPunct="0">
              <a:spcBef>
                <a:spcPct val="20000"/>
              </a:spcBef>
              <a:buChar char="•"/>
              <a:defRPr sz="2400">
                <a:solidFill>
                  <a:schemeClr val="tx1"/>
                </a:solidFill>
                <a:latin typeface="Arial" pitchFamily="34" charset="0"/>
                <a:ea typeface="ＭＳ Ｐゴシック" pitchFamily="34" charset="-128"/>
              </a:defRPr>
            </a:lvl3pPr>
            <a:lvl4pPr marL="1598613" indent="-227013" eaLnBrk="0" hangingPunct="0">
              <a:spcBef>
                <a:spcPct val="20000"/>
              </a:spcBef>
              <a:buChar char="–"/>
              <a:defRPr sz="2000">
                <a:solidFill>
                  <a:schemeClr val="tx1"/>
                </a:solidFill>
                <a:latin typeface="Arial" pitchFamily="34" charset="0"/>
                <a:ea typeface="ＭＳ Ｐゴシック" pitchFamily="34" charset="-128"/>
              </a:defRPr>
            </a:lvl4pPr>
            <a:lvl5pPr marL="2055813" indent="-227013" eaLnBrk="0" hangingPunct="0">
              <a:spcBef>
                <a:spcPct val="20000"/>
              </a:spcBef>
              <a:buChar char="»"/>
              <a:defRPr sz="2000">
                <a:solidFill>
                  <a:schemeClr val="tx1"/>
                </a:solidFill>
                <a:latin typeface="Arial" pitchFamily="34" charset="0"/>
                <a:ea typeface="ＭＳ Ｐゴシック" pitchFamily="34" charset="-128"/>
              </a:defRPr>
            </a:lvl5pPr>
            <a:lvl6pPr marL="2513013" indent="-227013"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0213" indent="-227013"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7413" indent="-227013"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4613" indent="-227013"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pPr>
            <a:r>
              <a:rPr lang="en-US" altLang="en-US" sz="2000">
                <a:solidFill>
                  <a:srgbClr val="000000"/>
                </a:solidFill>
              </a:rPr>
              <a:t>Poor quality natural spat set of oysters in US northwest 2005-2008</a:t>
            </a:r>
          </a:p>
          <a:p>
            <a:pPr>
              <a:spcBef>
                <a:spcPct val="0"/>
              </a:spcBef>
            </a:pPr>
            <a:r>
              <a:rPr lang="en-US" altLang="en-US" sz="2000">
                <a:solidFill>
                  <a:srgbClr val="000000"/>
                </a:solidFill>
              </a:rPr>
              <a:t>2008 Whiskey Creek Hatchery lost 100% of oyster larvae</a:t>
            </a:r>
          </a:p>
          <a:p>
            <a:pPr>
              <a:spcBef>
                <a:spcPct val="0"/>
              </a:spcBef>
            </a:pPr>
            <a:r>
              <a:rPr lang="en-US" altLang="en-US" sz="2000">
                <a:solidFill>
                  <a:srgbClr val="000000"/>
                </a:solidFill>
              </a:rPr>
              <a:t>Ocean Acidification Science began documenting correlations and seeking causal factors</a:t>
            </a:r>
          </a:p>
          <a:p>
            <a:pPr>
              <a:spcBef>
                <a:spcPct val="0"/>
              </a:spcBef>
            </a:pPr>
            <a:r>
              <a:rPr lang="en-US" altLang="en-US" sz="2000">
                <a:solidFill>
                  <a:srgbClr val="000000"/>
                </a:solidFill>
              </a:rPr>
              <a:t>Real-time Observing System established with industry partnership</a:t>
            </a:r>
          </a:p>
          <a:p>
            <a:pPr>
              <a:spcBef>
                <a:spcPct val="0"/>
              </a:spcBef>
            </a:pPr>
            <a:r>
              <a:rPr lang="en-US" altLang="en-US" sz="2000">
                <a:solidFill>
                  <a:srgbClr val="000000"/>
                </a:solidFill>
              </a:rPr>
              <a:t>By 2010 productivity was back to 70% at Whiskey Creek</a:t>
            </a:r>
          </a:p>
          <a:p>
            <a:pPr>
              <a:spcBef>
                <a:spcPct val="0"/>
              </a:spcBef>
            </a:pPr>
            <a:r>
              <a:rPr lang="en-US" altLang="en-US" sz="2000">
                <a:solidFill>
                  <a:srgbClr val="000000"/>
                </a:solidFill>
              </a:rPr>
              <a:t>Today - Industry is a full participant in observing advancements and uses industry assets to help maintain the system</a:t>
            </a:r>
          </a:p>
        </p:txBody>
      </p:sp>
      <p:pic>
        <p:nvPicPr>
          <p:cNvPr id="18439" name="Picture 4" descr="http://pcsga.org.previewdns.com/wprs/wp-content/uploads/2013/05/header.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74988" y="6126163"/>
            <a:ext cx="10350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40" name="Group 10"/>
          <p:cNvGrpSpPr>
            <a:grpSpLocks noChangeAspect="1"/>
          </p:cNvGrpSpPr>
          <p:nvPr/>
        </p:nvGrpSpPr>
        <p:grpSpPr bwMode="auto">
          <a:xfrm>
            <a:off x="4445000" y="6232525"/>
            <a:ext cx="1663700" cy="549275"/>
            <a:chOff x="0" y="0"/>
            <a:chExt cx="2680" cy="1161"/>
          </a:xfrm>
        </p:grpSpPr>
        <p:pic>
          <p:nvPicPr>
            <p:cNvPr id="12" name="Picture 2"/>
            <p:cNvPicPr>
              <a:picLocks noChangeAspect="1" noChangeArrowheads="1"/>
            </p:cNvPicPr>
            <p:nvPr/>
          </p:nvPicPr>
          <p:blipFill>
            <a:blip r:embed="rId6"/>
            <a:srcRect/>
            <a:stretch>
              <a:fillRect/>
            </a:stretch>
          </p:blipFill>
          <p:spPr bwMode="auto">
            <a:xfrm>
              <a:off x="0" y="1040"/>
              <a:ext cx="2680" cy="121"/>
            </a:xfrm>
            <a:prstGeom prst="rect">
              <a:avLst/>
            </a:prstGeom>
            <a:noFill/>
            <a:ln>
              <a:noFill/>
            </a:ln>
            <a:effectLst>
              <a:outerShdw blurRad="381000" dist="634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 name="Picture 3"/>
            <p:cNvPicPr>
              <a:picLocks noChangeAspect="1" noChangeArrowheads="1"/>
            </p:cNvPicPr>
            <p:nvPr/>
          </p:nvPicPr>
          <p:blipFill>
            <a:blip r:embed="rId7"/>
            <a:srcRect/>
            <a:stretch>
              <a:fillRect/>
            </a:stretch>
          </p:blipFill>
          <p:spPr bwMode="auto">
            <a:xfrm>
              <a:off x="148" y="0"/>
              <a:ext cx="2378" cy="882"/>
            </a:xfrm>
            <a:prstGeom prst="rect">
              <a:avLst/>
            </a:prstGeom>
            <a:noFill/>
            <a:ln>
              <a:noFill/>
            </a:ln>
            <a:effectLst>
              <a:outerShdw blurRad="381000" dist="634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pic>
        <p:nvPicPr>
          <p:cNvPr id="18441" name="Picture 5"/>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6545263" y="6248400"/>
            <a:ext cx="1438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42" name="Group 1"/>
          <p:cNvGrpSpPr>
            <a:grpSpLocks/>
          </p:cNvGrpSpPr>
          <p:nvPr/>
        </p:nvGrpSpPr>
        <p:grpSpPr bwMode="auto">
          <a:xfrm>
            <a:off x="5842000" y="1127125"/>
            <a:ext cx="3225800" cy="2185988"/>
            <a:chOff x="5842000" y="1153319"/>
            <a:chExt cx="3225801" cy="2186325"/>
          </a:xfrm>
        </p:grpSpPr>
        <p:pic>
          <p:nvPicPr>
            <p:cNvPr id="18443" name="Picture 2"/>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5842000" y="1153319"/>
              <a:ext cx="284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TextBox 4"/>
            <p:cNvSpPr txBox="1">
              <a:spLocks noChangeArrowheads="1"/>
            </p:cNvSpPr>
            <p:nvPr/>
          </p:nvSpPr>
          <p:spPr bwMode="auto">
            <a:xfrm>
              <a:off x="7391400" y="3124200"/>
              <a:ext cx="16764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800">
                  <a:solidFill>
                    <a:schemeClr val="bg1"/>
                  </a:solidFill>
                </a:rPr>
                <a:t>Photo: waiterstoday.com</a:t>
              </a:r>
            </a:p>
          </p:txBody>
        </p:sp>
      </p:grpSp>
    </p:spTree>
    <p:extLst>
      <p:ext uri="{BB962C8B-B14F-4D97-AF65-F5344CB8AC3E}">
        <p14:creationId xmlns:p14="http://schemas.microsoft.com/office/powerpoint/2010/main" val="416559761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r>
              <a:rPr lang="en-US" altLang="en-US" dirty="0" smtClean="0"/>
              <a:t>Marine Sensor Innovation project </a:t>
            </a:r>
            <a:endParaRPr lang="en-US" altLang="en-US" dirty="0"/>
          </a:p>
        </p:txBody>
      </p:sp>
      <p:sp>
        <p:nvSpPr>
          <p:cNvPr id="131075" name="Content Placeholder 2"/>
          <p:cNvSpPr>
            <a:spLocks noGrp="1"/>
          </p:cNvSpPr>
          <p:nvPr>
            <p:ph idx="1"/>
          </p:nvPr>
        </p:nvSpPr>
        <p:spPr/>
        <p:txBody>
          <a:bodyPr/>
          <a:lstStyle/>
          <a:p>
            <a:r>
              <a:rPr lang="en-US" dirty="0" smtClean="0"/>
              <a:t>Began in Fiscal Year 2013</a:t>
            </a:r>
          </a:p>
          <a:p>
            <a:r>
              <a:rPr lang="en-US" dirty="0" smtClean="0"/>
              <a:t>Three components</a:t>
            </a:r>
          </a:p>
          <a:p>
            <a:pPr lvl="1"/>
            <a:r>
              <a:rPr lang="en-US" dirty="0" smtClean="0"/>
              <a:t>Alliance for Coastal Technologies (ACT)</a:t>
            </a:r>
          </a:p>
          <a:p>
            <a:pPr lvl="2"/>
            <a:r>
              <a:rPr lang="en-US" dirty="0" smtClean="0"/>
              <a:t>Sensor Evaluation</a:t>
            </a:r>
          </a:p>
          <a:p>
            <a:pPr lvl="1"/>
            <a:r>
              <a:rPr lang="en-US" dirty="0" smtClean="0"/>
              <a:t>U.S. IOOS Coastal Ocean Modeling </a:t>
            </a:r>
            <a:r>
              <a:rPr lang="en-US" dirty="0" err="1" smtClean="0"/>
              <a:t>Testbed</a:t>
            </a:r>
            <a:r>
              <a:rPr lang="en-US" dirty="0" smtClean="0"/>
              <a:t> (COMT)</a:t>
            </a:r>
          </a:p>
          <a:p>
            <a:pPr lvl="2"/>
            <a:r>
              <a:rPr lang="en-US" dirty="0" smtClean="0"/>
              <a:t>Continuing efforts to advance research to operations  </a:t>
            </a:r>
          </a:p>
          <a:p>
            <a:pPr lvl="1"/>
            <a:r>
              <a:rPr lang="en-US" dirty="0" smtClean="0"/>
              <a:t>Marine sensor and other advanced observing technologies</a:t>
            </a:r>
          </a:p>
          <a:p>
            <a:pPr lvl="2"/>
            <a:r>
              <a:rPr lang="en-US" dirty="0" smtClean="0"/>
              <a:t>Transition to Operations: Environmental Sample Processor</a:t>
            </a:r>
          </a:p>
          <a:p>
            <a:pPr lvl="2"/>
            <a:r>
              <a:rPr lang="en-US" dirty="0" smtClean="0"/>
              <a:t>Ocean Acidification: Support for West Coast Shellfish Industry</a:t>
            </a:r>
          </a:p>
          <a:p>
            <a:r>
              <a:rPr lang="en-US" dirty="0" smtClean="0"/>
              <a:t>Fiscal Year 2014 – Federal Funding Opportunity</a:t>
            </a:r>
          </a:p>
          <a:p>
            <a:endParaRPr lang="en-US" dirty="0"/>
          </a:p>
        </p:txBody>
      </p:sp>
    </p:spTree>
    <p:extLst>
      <p:ext uri="{BB962C8B-B14F-4D97-AF65-F5344CB8AC3E}">
        <p14:creationId xmlns:p14="http://schemas.microsoft.com/office/powerpoint/2010/main" val="17072463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West Coast OA and Shellfish Industry</a:t>
            </a:r>
            <a:endParaRPr lang="en-US" dirty="0"/>
          </a:p>
        </p:txBody>
      </p:sp>
      <p:sp>
        <p:nvSpPr>
          <p:cNvPr id="5" name="Content Placeholder 4"/>
          <p:cNvSpPr>
            <a:spLocks noGrp="1"/>
          </p:cNvSpPr>
          <p:nvPr>
            <p:ph idx="1"/>
          </p:nvPr>
        </p:nvSpPr>
        <p:spPr>
          <a:xfrm>
            <a:off x="76200" y="838200"/>
            <a:ext cx="5105400" cy="5181600"/>
          </a:xfrm>
        </p:spPr>
        <p:txBody>
          <a:bodyPr>
            <a:normAutofit fontScale="92500" lnSpcReduction="10000"/>
          </a:bodyPr>
          <a:lstStyle/>
          <a:p>
            <a:r>
              <a:rPr lang="en-US" dirty="0" smtClean="0"/>
              <a:t>Partners: NANOOS, </a:t>
            </a:r>
            <a:r>
              <a:rPr lang="en-US" dirty="0" err="1" smtClean="0"/>
              <a:t>CeNCOOS</a:t>
            </a:r>
            <a:r>
              <a:rPr lang="en-US" dirty="0" smtClean="0"/>
              <a:t>, SCCOOS, AOOS, </a:t>
            </a:r>
            <a:r>
              <a:rPr lang="en-US" dirty="0" err="1" smtClean="0"/>
              <a:t>PacIOOS</a:t>
            </a:r>
            <a:r>
              <a:rPr lang="en-US" dirty="0" smtClean="0"/>
              <a:t>, </a:t>
            </a:r>
            <a:r>
              <a:rPr lang="en-US" dirty="0"/>
              <a:t>and NOAA’s </a:t>
            </a:r>
            <a:r>
              <a:rPr lang="en-US" dirty="0" smtClean="0"/>
              <a:t>PMEL</a:t>
            </a:r>
            <a:endParaRPr lang="en-US" dirty="0"/>
          </a:p>
          <a:p>
            <a:r>
              <a:rPr lang="en-US" dirty="0"/>
              <a:t>Development and application of state of the art monitoring technologies for shellfish </a:t>
            </a:r>
            <a:r>
              <a:rPr lang="en-US" dirty="0" smtClean="0"/>
              <a:t>hatcheries and </a:t>
            </a:r>
            <a:r>
              <a:rPr lang="en-US" dirty="0"/>
              <a:t>growers in Washington and Oregon. </a:t>
            </a:r>
            <a:endParaRPr lang="en-US" dirty="0" smtClean="0"/>
          </a:p>
          <a:p>
            <a:r>
              <a:rPr lang="en-US" dirty="0" smtClean="0"/>
              <a:t>Extending “Beta </a:t>
            </a:r>
            <a:r>
              <a:rPr lang="en-US" dirty="0" err="1" smtClean="0"/>
              <a:t>Burkalator</a:t>
            </a:r>
            <a:r>
              <a:rPr lang="en-US" dirty="0" smtClean="0"/>
              <a:t>” to 3 sites: Carlsbad </a:t>
            </a:r>
            <a:r>
              <a:rPr lang="en-US" dirty="0" err="1"/>
              <a:t>Aquafarm</a:t>
            </a:r>
            <a:r>
              <a:rPr lang="en-US" dirty="0"/>
              <a:t>, </a:t>
            </a:r>
            <a:r>
              <a:rPr lang="en-US" dirty="0" smtClean="0"/>
              <a:t>Hog Island </a:t>
            </a:r>
            <a:r>
              <a:rPr lang="en-US" dirty="0"/>
              <a:t>Oyster Company</a:t>
            </a:r>
            <a:r>
              <a:rPr lang="en-US" dirty="0" smtClean="0"/>
              <a:t>, and </a:t>
            </a:r>
            <a:r>
              <a:rPr lang="en-US" dirty="0" err="1" smtClean="0"/>
              <a:t>Alutiq</a:t>
            </a:r>
            <a:r>
              <a:rPr lang="en-US" dirty="0" smtClean="0"/>
              <a:t> </a:t>
            </a:r>
            <a:r>
              <a:rPr lang="en-US" dirty="0"/>
              <a:t>Pride </a:t>
            </a:r>
            <a:r>
              <a:rPr lang="en-US" dirty="0" smtClean="0"/>
              <a:t>Shellfish Hatchery</a:t>
            </a:r>
          </a:p>
          <a:p>
            <a:r>
              <a:rPr lang="en-US" dirty="0" smtClean="0"/>
              <a:t>Open water testing </a:t>
            </a:r>
            <a:r>
              <a:rPr lang="en-US" dirty="0"/>
              <a:t>off Hawaii of the first remotely deployable, prototype DIC analyzer, </a:t>
            </a:r>
            <a:r>
              <a:rPr lang="en-US" dirty="0" smtClean="0"/>
              <a:t>developed by PMEL </a:t>
            </a:r>
            <a:endParaRPr lang="en-US" dirty="0"/>
          </a:p>
        </p:txBody>
      </p:sp>
      <p:sp>
        <p:nvSpPr>
          <p:cNvPr id="3" name="Slide Number Placeholder 2"/>
          <p:cNvSpPr>
            <a:spLocks noGrp="1"/>
          </p:cNvSpPr>
          <p:nvPr>
            <p:ph type="sldNum" sz="quarter" idx="12"/>
          </p:nvPr>
        </p:nvSpPr>
        <p:spPr/>
        <p:txBody>
          <a:bodyPr/>
          <a:lstStyle/>
          <a:p>
            <a:pPr>
              <a:defRPr/>
            </a:pPr>
            <a:fld id="{7743453C-A05B-4EA0-AC4C-21F69AA45CBD}" type="slidenum">
              <a:rPr lang="en-US" smtClean="0"/>
              <a:pPr>
                <a:defRPr/>
              </a:pPr>
              <a:t>45</a:t>
            </a:fld>
            <a:endParaRPr lang="en-US"/>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05400" y="990600"/>
            <a:ext cx="3899858" cy="2467970"/>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19734" y="3657600"/>
            <a:ext cx="3071190" cy="2279018"/>
          </a:xfrm>
          <a:prstGeom prst="rect">
            <a:avLst/>
          </a:prstGeom>
        </p:spPr>
      </p:pic>
    </p:spTree>
    <p:extLst>
      <p:ext uri="{BB962C8B-B14F-4D97-AF65-F5344CB8AC3E}">
        <p14:creationId xmlns:p14="http://schemas.microsoft.com/office/powerpoint/2010/main" val="22520672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SPGOM2014MAP_croplables.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43400" y="76200"/>
            <a:ext cx="4806176" cy="6286959"/>
          </a:xfrm>
          <a:prstGeom prst="rect">
            <a:avLst/>
          </a:prstGeom>
        </p:spPr>
      </p:pic>
      <p:pic>
        <p:nvPicPr>
          <p:cNvPr id="2" name="esp_2-2-07 QTg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43400" y="3257549"/>
            <a:ext cx="4800601" cy="3600451"/>
          </a:xfrm>
          <a:prstGeom prst="rect">
            <a:avLst/>
          </a:prstGeom>
        </p:spPr>
      </p:pic>
      <p:sp>
        <p:nvSpPr>
          <p:cNvPr id="111617" name="Rectangle 2"/>
          <p:cNvSpPr>
            <a:spLocks noGrp="1" noChangeArrowheads="1"/>
          </p:cNvSpPr>
          <p:nvPr>
            <p:ph type="title"/>
          </p:nvPr>
        </p:nvSpPr>
        <p:spPr>
          <a:xfrm>
            <a:off x="22303" y="76200"/>
            <a:ext cx="4321098" cy="1205883"/>
          </a:xfrm>
        </p:spPr>
        <p:txBody>
          <a:bodyPr/>
          <a:lstStyle/>
          <a:p>
            <a:r>
              <a:rPr lang="en-US" dirty="0" smtClean="0">
                <a:latin typeface="Arial" charset="0"/>
                <a:ea typeface="ＭＳ Ｐゴシック" charset="0"/>
                <a:cs typeface="ＭＳ Ｐゴシック" charset="0"/>
              </a:rPr>
              <a:t>Novel Assessment of Biological Risk </a:t>
            </a:r>
            <a:endParaRPr lang="en-US" dirty="0">
              <a:latin typeface="Arial" charset="0"/>
              <a:ea typeface="ＭＳ Ｐゴシック" charset="0"/>
              <a:cs typeface="ＭＳ Ｐゴシック" charset="0"/>
            </a:endParaRPr>
          </a:p>
        </p:txBody>
      </p:sp>
      <p:sp>
        <p:nvSpPr>
          <p:cNvPr id="111623" name="TextBox 8"/>
          <p:cNvSpPr txBox="1">
            <a:spLocks noChangeArrowheads="1"/>
          </p:cNvSpPr>
          <p:nvPr/>
        </p:nvSpPr>
        <p:spPr bwMode="auto">
          <a:xfrm>
            <a:off x="7183438" y="6519863"/>
            <a:ext cx="1884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solidFill>
                  <a:srgbClr val="FFFFFF"/>
                </a:solidFill>
              </a:rPr>
              <a:t>C. Scholin, MBARI</a:t>
            </a:r>
          </a:p>
        </p:txBody>
      </p:sp>
      <p:grpSp>
        <p:nvGrpSpPr>
          <p:cNvPr id="3" name="Group 2"/>
          <p:cNvGrpSpPr/>
          <p:nvPr/>
        </p:nvGrpSpPr>
        <p:grpSpPr>
          <a:xfrm>
            <a:off x="0" y="1371600"/>
            <a:ext cx="3962400" cy="5442451"/>
            <a:chOff x="-115704" y="-38150"/>
            <a:chExt cx="3008313" cy="4724400"/>
          </a:xfrm>
        </p:grpSpPr>
        <p:pic>
          <p:nvPicPr>
            <p:cNvPr id="111619" name="Picture 7" descr="ESP - 2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5704" y="-38150"/>
              <a:ext cx="30083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2985" y="74732"/>
              <a:ext cx="2854712" cy="828227"/>
            </a:xfrm>
            <a:prstGeom prst="rect">
              <a:avLst/>
            </a:prstGeom>
            <a:solidFill>
              <a:schemeClr val="bg1">
                <a:lumMod val="65000"/>
                <a:lumOff val="35000"/>
                <a:alpha val="50000"/>
              </a:schemeClr>
            </a:solidFill>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dirty="0" smtClean="0">
                  <a:solidFill>
                    <a:srgbClr val="FFFF00"/>
                  </a:solidFill>
                  <a:effectLst>
                    <a:outerShdw blurRad="38100" dist="38100" dir="2700000" algn="tl">
                      <a:srgbClr val="000000"/>
                    </a:outerShdw>
                  </a:effectLst>
                  <a:latin typeface="+mn-lt"/>
                  <a:cs typeface="Times New Roman" charset="0"/>
                </a:rPr>
                <a:t>The Environmental Sample Processor (ESP)</a:t>
              </a:r>
            </a:p>
          </p:txBody>
        </p:sp>
        <p:sp>
          <p:nvSpPr>
            <p:cNvPr id="111624" name="TextBox 1"/>
            <p:cNvSpPr txBox="1">
              <a:spLocks noChangeArrowheads="1"/>
            </p:cNvSpPr>
            <p:nvPr/>
          </p:nvSpPr>
          <p:spPr bwMode="auto">
            <a:xfrm>
              <a:off x="-61206" y="3377488"/>
              <a:ext cx="2899317" cy="1200150"/>
            </a:xfrm>
            <a:prstGeom prst="rect">
              <a:avLst/>
            </a:prstGeom>
            <a:solidFill>
              <a:schemeClr val="bg1">
                <a:lumMod val="65000"/>
                <a:lumOff val="35000"/>
                <a:alpha val="71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solidFill>
                    <a:srgbClr val="FFFFFF"/>
                  </a:solidFill>
                  <a:latin typeface="+mj-lt"/>
                  <a:cs typeface="Times New Roman" charset="0"/>
                </a:rPr>
                <a:t>DNA-probe-based cell identification and enumeration</a:t>
              </a:r>
            </a:p>
          </p:txBody>
        </p:sp>
      </p:grpSp>
      <p:pic>
        <p:nvPicPr>
          <p:cNvPr id="4" name="Picture 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856017" y="1133475"/>
            <a:ext cx="1487383" cy="368164"/>
          </a:xfrm>
          <a:prstGeom prst="rect">
            <a:avLst/>
          </a:prstGeom>
        </p:spPr>
      </p:pic>
    </p:spTree>
    <p:extLst>
      <p:ext uri="{BB962C8B-B14F-4D97-AF65-F5344CB8AC3E}">
        <p14:creationId xmlns:p14="http://schemas.microsoft.com/office/powerpoint/2010/main" val="757631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3556" name="Subtitle 2"/>
          <p:cNvSpPr txBox="1">
            <a:spLocks/>
          </p:cNvSpPr>
          <p:nvPr/>
        </p:nvSpPr>
        <p:spPr bwMode="auto">
          <a:xfrm>
            <a:off x="152401" y="1837460"/>
            <a:ext cx="8763000" cy="2347976"/>
          </a:xfrm>
          <a:prstGeom prst="rect">
            <a:avLst/>
          </a:prstGeom>
          <a:solidFill>
            <a:schemeClr val="bg1"/>
          </a:solidFill>
          <a:ln w="9525">
            <a:noFill/>
            <a:miter lim="800000"/>
            <a:headEnd/>
            <a:tailEnd/>
          </a:ln>
        </p:spPr>
        <p:txBody>
          <a:bodyPr lIns="68614" tIns="34307" rIns="68614" bIns="34307"/>
          <a:lstStyle/>
          <a:p>
            <a:pPr algn="ctr" defTabSz="913671">
              <a:spcBef>
                <a:spcPct val="20000"/>
              </a:spcBef>
            </a:pPr>
            <a:r>
              <a:rPr lang="en-US" b="1" i="1" dirty="0" smtClean="0">
                <a:solidFill>
                  <a:prstClr val="black"/>
                </a:solidFill>
                <a:latin typeface="Calibri" pitchFamily="34" charset="0"/>
                <a:ea typeface="Microsoft YaHei" pitchFamily="34" charset="-122"/>
              </a:rPr>
              <a:t>Enables </a:t>
            </a:r>
            <a:r>
              <a:rPr lang="en-US" b="1" i="1" dirty="0">
                <a:solidFill>
                  <a:prstClr val="black"/>
                </a:solidFill>
                <a:latin typeface="Calibri" pitchFamily="34" charset="0"/>
                <a:ea typeface="Microsoft YaHei" pitchFamily="34" charset="-122"/>
              </a:rPr>
              <a:t>decision </a:t>
            </a:r>
            <a:r>
              <a:rPr lang="en-US" b="1" i="1" dirty="0" smtClean="0">
                <a:solidFill>
                  <a:prstClr val="black"/>
                </a:solidFill>
                <a:latin typeface="Calibri" pitchFamily="34" charset="0"/>
                <a:ea typeface="Microsoft YaHei" pitchFamily="34" charset="-122"/>
              </a:rPr>
              <a:t>making</a:t>
            </a:r>
          </a:p>
          <a:p>
            <a:pPr algn="ctr" defTabSz="913671">
              <a:spcBef>
                <a:spcPct val="20000"/>
              </a:spcBef>
            </a:pPr>
            <a:r>
              <a:rPr lang="en-US" b="1" i="1" dirty="0" smtClean="0">
                <a:solidFill>
                  <a:prstClr val="black"/>
                </a:solidFill>
                <a:latin typeface="Calibri" pitchFamily="34" charset="0"/>
                <a:ea typeface="Microsoft YaHei" pitchFamily="34" charset="-122"/>
              </a:rPr>
              <a:t>Fosters Advances in Science and Technology</a:t>
            </a:r>
          </a:p>
          <a:p>
            <a:pPr algn="ctr" defTabSz="913671">
              <a:spcBef>
                <a:spcPct val="20000"/>
              </a:spcBef>
            </a:pPr>
            <a:endParaRPr lang="en-US" i="1" dirty="0" smtClean="0">
              <a:solidFill>
                <a:prstClr val="black"/>
              </a:solidFill>
              <a:latin typeface="Calibri" pitchFamily="34" charset="0"/>
              <a:ea typeface="Microsoft YaHei" pitchFamily="34" charset="-122"/>
            </a:endParaRPr>
          </a:p>
          <a:p>
            <a:pPr algn="ctr" defTabSz="913671">
              <a:spcBef>
                <a:spcPct val="20000"/>
              </a:spcBef>
            </a:pPr>
            <a:r>
              <a:rPr lang="en-US" i="1" dirty="0" smtClean="0">
                <a:solidFill>
                  <a:prstClr val="black"/>
                </a:solidFill>
                <a:latin typeface="Calibri" pitchFamily="34" charset="0"/>
                <a:ea typeface="Microsoft YaHei" pitchFamily="34" charset="-122"/>
                <a:hlinkClick r:id="rId4"/>
              </a:rPr>
              <a:t>www.noaa.ioos.gov</a:t>
            </a:r>
            <a:endParaRPr lang="en-US" i="1" dirty="0" smtClean="0">
              <a:solidFill>
                <a:prstClr val="black"/>
              </a:solidFill>
              <a:latin typeface="Calibri" pitchFamily="34" charset="0"/>
              <a:ea typeface="Microsoft YaHei" pitchFamily="34" charset="-122"/>
            </a:endParaRPr>
          </a:p>
          <a:p>
            <a:pPr algn="ctr" defTabSz="913671">
              <a:spcBef>
                <a:spcPct val="20000"/>
              </a:spcBef>
            </a:pPr>
            <a:r>
              <a:rPr lang="en-US" i="1" dirty="0" smtClean="0">
                <a:solidFill>
                  <a:prstClr val="black"/>
                </a:solidFill>
                <a:latin typeface="Calibri" pitchFamily="34" charset="0"/>
                <a:ea typeface="Microsoft YaHei" pitchFamily="34" charset="-122"/>
                <a:hlinkClick r:id="rId5"/>
              </a:rPr>
              <a:t>https</a:t>
            </a:r>
            <a:r>
              <a:rPr lang="en-US" i="1" dirty="0">
                <a:solidFill>
                  <a:prstClr val="black"/>
                </a:solidFill>
                <a:latin typeface="Calibri" pitchFamily="34" charset="0"/>
                <a:ea typeface="Microsoft YaHei" pitchFamily="34" charset="-122"/>
                <a:hlinkClick r:id="rId5"/>
              </a:rPr>
              <a:t>://</a:t>
            </a:r>
            <a:r>
              <a:rPr lang="en-US" i="1" dirty="0" smtClean="0">
                <a:solidFill>
                  <a:prstClr val="black"/>
                </a:solidFill>
                <a:latin typeface="Calibri" pitchFamily="34" charset="0"/>
                <a:ea typeface="Microsoft YaHei" pitchFamily="34" charset="-122"/>
                <a:hlinkClick r:id="rId5"/>
              </a:rPr>
              <a:t>www.facebook.com/usioosgov</a:t>
            </a:r>
            <a:endParaRPr lang="en-US" i="1" dirty="0" smtClean="0">
              <a:solidFill>
                <a:prstClr val="black"/>
              </a:solidFill>
              <a:latin typeface="Calibri" pitchFamily="34" charset="0"/>
              <a:ea typeface="Microsoft YaHei" pitchFamily="34" charset="-122"/>
            </a:endParaRPr>
          </a:p>
          <a:p>
            <a:pPr algn="ctr" defTabSz="913671">
              <a:spcBef>
                <a:spcPct val="20000"/>
              </a:spcBef>
            </a:pPr>
            <a:r>
              <a:rPr lang="en-US" b="1" strike="sngStrike" dirty="0">
                <a:solidFill>
                  <a:prstClr val="black"/>
                </a:solidFill>
                <a:latin typeface="Arial" pitchFamily="34" charset="0"/>
                <a:ea typeface="Microsoft YaHei" pitchFamily="34" charset="-122"/>
              </a:rPr>
              <a:t>@</a:t>
            </a:r>
            <a:r>
              <a:rPr lang="en-US" b="1" dirty="0" err="1" smtClean="0">
                <a:solidFill>
                  <a:prstClr val="black"/>
                </a:solidFill>
                <a:latin typeface="Arial" pitchFamily="34" charset="0"/>
                <a:ea typeface="Microsoft YaHei" pitchFamily="34" charset="-122"/>
              </a:rPr>
              <a:t>usioosgov</a:t>
            </a:r>
            <a:endParaRPr lang="en-US" b="1" dirty="0" smtClean="0">
              <a:solidFill>
                <a:prstClr val="black"/>
              </a:solidFill>
              <a:latin typeface="Arial" pitchFamily="34" charset="0"/>
              <a:ea typeface="Microsoft YaHei" pitchFamily="34" charset="-122"/>
            </a:endParaRPr>
          </a:p>
          <a:p>
            <a:pPr algn="ctr" defTabSz="913671">
              <a:spcBef>
                <a:spcPct val="20000"/>
              </a:spcBef>
            </a:pPr>
            <a:r>
              <a:rPr lang="en-US" b="1" dirty="0" err="1" smtClean="0">
                <a:solidFill>
                  <a:prstClr val="black"/>
                </a:solidFill>
                <a:latin typeface="Arial" pitchFamily="34" charset="0"/>
                <a:ea typeface="Microsoft YaHei" pitchFamily="34" charset="-122"/>
              </a:rPr>
              <a:t>Zgram</a:t>
            </a:r>
            <a:endParaRPr lang="en-US" b="1" dirty="0">
              <a:solidFill>
                <a:prstClr val="black"/>
              </a:solidFill>
              <a:latin typeface="Arial" pitchFamily="34" charset="0"/>
              <a:ea typeface="Microsoft YaHei" pitchFamily="34" charset="-122"/>
            </a:endParaRPr>
          </a:p>
          <a:p>
            <a:pPr algn="ctr" defTabSz="913671">
              <a:spcBef>
                <a:spcPct val="20000"/>
              </a:spcBef>
            </a:pPr>
            <a:endParaRPr lang="en-US" i="1" dirty="0">
              <a:solidFill>
                <a:prstClr val="black"/>
              </a:solidFill>
              <a:latin typeface="Calibri" pitchFamily="34" charset="0"/>
              <a:ea typeface="Microsoft YaHei" pitchFamily="34" charset="-122"/>
            </a:endParaRPr>
          </a:p>
          <a:p>
            <a:pPr algn="ctr" defTabSz="913671">
              <a:spcBef>
                <a:spcPct val="20000"/>
              </a:spcBef>
            </a:pPr>
            <a:endParaRPr lang="en-US" sz="3000" dirty="0">
              <a:solidFill>
                <a:srgbClr val="FFC000"/>
              </a:solidFill>
              <a:latin typeface="Calibri" pitchFamily="34" charset="0"/>
              <a:ea typeface="Microsoft YaHei" pitchFamily="34" charset="-122"/>
            </a:endParaRPr>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00200" y="3628122"/>
            <a:ext cx="47625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68869" y="4168129"/>
            <a:ext cx="423862" cy="440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smtClean="0"/>
              <a:t>US IOOS at Work</a:t>
            </a:r>
            <a:endParaRPr lang="en-US" dirty="0"/>
          </a:p>
        </p:txBody>
      </p:sp>
    </p:spTree>
    <p:extLst>
      <p:ext uri="{BB962C8B-B14F-4D97-AF65-F5344CB8AC3E}">
        <p14:creationId xmlns:p14="http://schemas.microsoft.com/office/powerpoint/2010/main" val="28022358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5"/>
          <p:cNvSpPr>
            <a:spLocks noGrp="1"/>
          </p:cNvSpPr>
          <p:nvPr>
            <p:ph type="title"/>
          </p:nvPr>
        </p:nvSpPr>
        <p:spPr>
          <a:xfrm>
            <a:off x="655638" y="0"/>
            <a:ext cx="7772400" cy="609600"/>
          </a:xfrm>
        </p:spPr>
        <p:txBody>
          <a:bodyPr/>
          <a:lstStyle/>
          <a:p>
            <a:r>
              <a:rPr lang="en-US" altLang="en-US" dirty="0" smtClean="0"/>
              <a:t>Exposing Data!</a:t>
            </a:r>
            <a:endParaRPr lang="en-US" altLang="en-US" dirty="0" smtClean="0">
              <a:solidFill>
                <a:schemeClr val="tx1"/>
              </a:solidFill>
            </a:endParaRPr>
          </a:p>
        </p:txBody>
      </p:sp>
      <p:sp>
        <p:nvSpPr>
          <p:cNvPr id="6147" name="Slide Number Placeholder 1"/>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fld id="{E292900E-ADE3-46EF-8771-7081A531AB0D}" type="slidenum">
              <a:rPr lang="en-US" altLang="en-US" smtClean="0">
                <a:solidFill>
                  <a:srgbClr val="FFFFFF"/>
                </a:solidFill>
                <a:ea typeface="ＭＳ Ｐゴシック" pitchFamily="34" charset="-128"/>
              </a:rPr>
              <a:pPr>
                <a:defRPr/>
              </a:pPr>
              <a:t>5</a:t>
            </a:fld>
            <a:endParaRPr lang="en-US" altLang="en-US" smtClean="0">
              <a:solidFill>
                <a:srgbClr val="FFFFFF"/>
              </a:solidFill>
              <a:ea typeface="ＭＳ Ｐゴシック" pitchFamily="34" charset="-128"/>
            </a:endParaRPr>
          </a:p>
        </p:txBody>
      </p:sp>
      <p:pic>
        <p:nvPicPr>
          <p:cNvPr id="614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7063" y="796925"/>
            <a:ext cx="8243887" cy="522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80" name="Picture 20"/>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
          <a:stretch/>
        </p:blipFill>
        <p:spPr bwMode="auto">
          <a:xfrm>
            <a:off x="1427163" y="952500"/>
            <a:ext cx="1209675" cy="731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7781" name="Picture 21"/>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352800" y="3309938"/>
            <a:ext cx="828675" cy="731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7782" name="Picture 2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576638" y="3995738"/>
            <a:ext cx="1025525" cy="730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7783" name="Picture 23"/>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886200" y="4648200"/>
            <a:ext cx="1235075" cy="731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7784" name="Picture 24"/>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762000" y="4286250"/>
            <a:ext cx="1214438" cy="731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7788" name="Picture 28"/>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7223125" y="3794125"/>
            <a:ext cx="1087438" cy="731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7789" name="Picture 29"/>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7467600" y="3024188"/>
            <a:ext cx="1209675" cy="731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7790" name="Picture 30"/>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5610225" y="4600575"/>
            <a:ext cx="1004888" cy="731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7785" name="Picture 25"/>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7058025" y="5410200"/>
            <a:ext cx="1014413" cy="731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7787" name="Picture 27"/>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6832600" y="4441825"/>
            <a:ext cx="1239838" cy="731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7786" name="Picture 26"/>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5510213" y="3629025"/>
            <a:ext cx="1206500" cy="731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7791" name="Picture 31"/>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4437063" y="1028700"/>
            <a:ext cx="1901825" cy="2011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917610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3"/>
          <p:cNvSpPr txBox="1">
            <a:spLocks/>
          </p:cNvSpPr>
          <p:nvPr/>
        </p:nvSpPr>
        <p:spPr>
          <a:xfrm>
            <a:off x="381001" y="76200"/>
            <a:ext cx="8458200" cy="609600"/>
          </a:xfrm>
          <a:prstGeom prst="rect">
            <a:avLst/>
          </a:prstGeom>
        </p:spPr>
        <p:txBody>
          <a:bodyPr lIns="90889" tIns="45465" rIns="90889" bIns="45465" anchor="ctr"/>
          <a:lstStyle/>
          <a:p>
            <a:pPr algn="ctr" defTabSz="911536" eaLnBrk="0" hangingPunct="0">
              <a:defRPr/>
            </a:pPr>
            <a:endParaRPr lang="en-US" sz="2800" b="1" kern="0" dirty="0">
              <a:solidFill>
                <a:srgbClr val="002060"/>
              </a:solidFill>
              <a:latin typeface="Arial"/>
              <a:cs typeface="Arial" charset="0"/>
            </a:endParaRPr>
          </a:p>
        </p:txBody>
      </p:sp>
      <p:sp>
        <p:nvSpPr>
          <p:cNvPr id="12" name="Rectangle 11"/>
          <p:cNvSpPr/>
          <p:nvPr/>
        </p:nvSpPr>
        <p:spPr>
          <a:xfrm>
            <a:off x="228600" y="838202"/>
            <a:ext cx="5867400" cy="6868032"/>
          </a:xfrm>
          <a:prstGeom prst="rect">
            <a:avLst/>
          </a:prstGeom>
        </p:spPr>
        <p:txBody>
          <a:bodyPr lIns="90889" tIns="45465" rIns="90889" bIns="45465">
            <a:spAutoFit/>
          </a:bodyPr>
          <a:lstStyle/>
          <a:p>
            <a:pPr defTabSz="911536" eaLnBrk="0" hangingPunct="0">
              <a:spcBef>
                <a:spcPts val="400"/>
              </a:spcBef>
              <a:defRPr/>
            </a:pPr>
            <a:r>
              <a:rPr lang="en-US" sz="2000" b="1" kern="0" dirty="0">
                <a:solidFill>
                  <a:srgbClr val="333399"/>
                </a:solidFill>
                <a:latin typeface="Arial" charset="0"/>
                <a:cs typeface="Arial" charset="0"/>
              </a:rPr>
              <a:t>Stakeholders</a:t>
            </a:r>
            <a:endParaRPr lang="en-US" sz="800" dirty="0">
              <a:solidFill>
                <a:srgbClr val="333399"/>
              </a:solidFill>
              <a:latin typeface="Arial" charset="0"/>
              <a:cs typeface="Arial" charset="0"/>
            </a:endParaRPr>
          </a:p>
          <a:p>
            <a:pPr marL="462824" indent="-353457" defTabSz="911536" eaLnBrk="0" hangingPunct="0">
              <a:spcBef>
                <a:spcPts val="400"/>
              </a:spcBef>
              <a:buClr>
                <a:srgbClr val="333399"/>
              </a:buClr>
              <a:buSzPct val="150000"/>
              <a:buFont typeface="Arial" panose="020B0604020202020204" pitchFamily="34" charset="0"/>
              <a:buChar char="•"/>
              <a:defRPr/>
            </a:pPr>
            <a:r>
              <a:rPr lang="en-US" sz="2000" dirty="0">
                <a:latin typeface="Arial" charset="0"/>
                <a:cs typeface="Arial" charset="0"/>
              </a:rPr>
              <a:t>Operated by 30 institutions under </a:t>
            </a:r>
            <a:r>
              <a:rPr lang="en-US" sz="2000" dirty="0" smtClean="0">
                <a:latin typeface="Arial" charset="0"/>
                <a:cs typeface="Arial" charset="0"/>
              </a:rPr>
              <a:t>IOOS</a:t>
            </a:r>
          </a:p>
          <a:p>
            <a:pPr marL="462824" indent="-353457" defTabSz="911536" eaLnBrk="0" hangingPunct="0">
              <a:spcBef>
                <a:spcPts val="400"/>
              </a:spcBef>
              <a:buClr>
                <a:srgbClr val="333399"/>
              </a:buClr>
              <a:buSzPct val="150000"/>
              <a:buFont typeface="Arial" panose="020B0604020202020204" pitchFamily="34" charset="0"/>
              <a:buChar char="•"/>
              <a:defRPr/>
            </a:pPr>
            <a:r>
              <a:rPr lang="en-US" sz="2000" dirty="0">
                <a:latin typeface="Arial" charset="0"/>
                <a:cs typeface="Arial" charset="0"/>
              </a:rPr>
              <a:t>Industry Partner: CODAR</a:t>
            </a:r>
          </a:p>
          <a:p>
            <a:pPr marL="171184" lvl="1" indent="-171184" defTabSz="911536" eaLnBrk="0" hangingPunct="0">
              <a:spcBef>
                <a:spcPts val="400"/>
              </a:spcBef>
              <a:buClr>
                <a:srgbClr val="333399"/>
              </a:buClr>
              <a:buSzPct val="150000"/>
              <a:buFont typeface="Arial" panose="020B0604020202020204" pitchFamily="34" charset="0"/>
              <a:buChar char="•"/>
              <a:defRPr/>
            </a:pPr>
            <a:endParaRPr lang="en-US" sz="1100" dirty="0">
              <a:latin typeface="Arial" charset="0"/>
              <a:cs typeface="Arial" charset="0"/>
            </a:endParaRPr>
          </a:p>
          <a:p>
            <a:pPr defTabSz="911536" eaLnBrk="0" hangingPunct="0">
              <a:spcBef>
                <a:spcPts val="400"/>
              </a:spcBef>
              <a:buClr>
                <a:srgbClr val="333399"/>
              </a:buClr>
              <a:buSzPct val="150000"/>
              <a:defRPr/>
            </a:pPr>
            <a:r>
              <a:rPr lang="en-US" sz="2000" b="1" dirty="0">
                <a:solidFill>
                  <a:srgbClr val="333399"/>
                </a:solidFill>
                <a:latin typeface="Arial" charset="0"/>
                <a:cs typeface="Arial" charset="0"/>
              </a:rPr>
              <a:t>Who Depends on it</a:t>
            </a:r>
          </a:p>
          <a:p>
            <a:pPr marL="462824" indent="-353457" defTabSz="911536" eaLnBrk="0" hangingPunct="0">
              <a:lnSpc>
                <a:spcPct val="95000"/>
              </a:lnSpc>
              <a:spcBef>
                <a:spcPts val="600"/>
              </a:spcBef>
              <a:buClr>
                <a:srgbClr val="333399"/>
              </a:buClr>
              <a:buSzPct val="150000"/>
              <a:buFont typeface="Arial" panose="020B0604020202020204" pitchFamily="34" charset="0"/>
              <a:buChar char="•"/>
              <a:defRPr/>
            </a:pPr>
            <a:r>
              <a:rPr lang="en-US" sz="2000" dirty="0">
                <a:latin typeface="Arial" charset="0"/>
                <a:cs typeface="Arial" charset="0"/>
              </a:rPr>
              <a:t>USCG Search and Rescue       </a:t>
            </a:r>
          </a:p>
          <a:p>
            <a:pPr marL="462824" indent="-353457" defTabSz="911536" eaLnBrk="0" hangingPunct="0">
              <a:lnSpc>
                <a:spcPct val="95000"/>
              </a:lnSpc>
              <a:spcBef>
                <a:spcPts val="600"/>
              </a:spcBef>
              <a:buClr>
                <a:srgbClr val="333399"/>
              </a:buClr>
              <a:buSzPct val="150000"/>
              <a:buFont typeface="Arial" panose="020B0604020202020204" pitchFamily="34" charset="0"/>
              <a:buChar char="•"/>
              <a:defRPr/>
            </a:pPr>
            <a:r>
              <a:rPr lang="en-US" sz="2000" dirty="0">
                <a:latin typeface="Arial" charset="0"/>
                <a:cs typeface="Arial" charset="0"/>
              </a:rPr>
              <a:t>Oil spill response</a:t>
            </a:r>
          </a:p>
          <a:p>
            <a:pPr marL="462824" indent="-353457" defTabSz="911536" eaLnBrk="0" hangingPunct="0">
              <a:lnSpc>
                <a:spcPct val="95000"/>
              </a:lnSpc>
              <a:spcBef>
                <a:spcPts val="600"/>
              </a:spcBef>
              <a:buClr>
                <a:srgbClr val="333399"/>
              </a:buClr>
              <a:buSzPct val="150000"/>
              <a:buFont typeface="Arial" panose="020B0604020202020204" pitchFamily="34" charset="0"/>
              <a:buChar char="•"/>
              <a:defRPr/>
            </a:pPr>
            <a:r>
              <a:rPr lang="en-US" sz="2000" dirty="0">
                <a:latin typeface="Arial" charset="0"/>
                <a:cs typeface="Arial" charset="0"/>
              </a:rPr>
              <a:t>Water quality</a:t>
            </a:r>
          </a:p>
          <a:p>
            <a:pPr marL="462824" indent="-353457" defTabSz="911536" eaLnBrk="0" hangingPunct="0">
              <a:lnSpc>
                <a:spcPct val="95000"/>
              </a:lnSpc>
              <a:spcBef>
                <a:spcPts val="600"/>
              </a:spcBef>
              <a:buClr>
                <a:srgbClr val="333399"/>
              </a:buClr>
              <a:buSzPct val="150000"/>
              <a:buFont typeface="Arial" panose="020B0604020202020204" pitchFamily="34" charset="0"/>
              <a:buChar char="•"/>
              <a:defRPr/>
            </a:pPr>
            <a:r>
              <a:rPr lang="en-US" sz="2000" dirty="0">
                <a:latin typeface="Arial" charset="0"/>
                <a:cs typeface="Arial" charset="0"/>
              </a:rPr>
              <a:t>Criminal forensics</a:t>
            </a:r>
          </a:p>
          <a:p>
            <a:pPr marL="462824" indent="-353457" defTabSz="911536" eaLnBrk="0" hangingPunct="0">
              <a:lnSpc>
                <a:spcPct val="95000"/>
              </a:lnSpc>
              <a:spcBef>
                <a:spcPts val="600"/>
              </a:spcBef>
              <a:buClr>
                <a:srgbClr val="333399"/>
              </a:buClr>
              <a:buSzPct val="150000"/>
              <a:buFont typeface="Arial" panose="020B0604020202020204" pitchFamily="34" charset="0"/>
              <a:buChar char="•"/>
              <a:defRPr/>
            </a:pPr>
            <a:r>
              <a:rPr lang="en-US" sz="2000" dirty="0">
                <a:latin typeface="Arial" charset="0"/>
                <a:cs typeface="Arial" charset="0"/>
              </a:rPr>
              <a:t>Commercial marine navigation</a:t>
            </a:r>
          </a:p>
          <a:p>
            <a:pPr marL="462824" indent="-353457" defTabSz="911536" eaLnBrk="0" hangingPunct="0">
              <a:lnSpc>
                <a:spcPct val="95000"/>
              </a:lnSpc>
              <a:spcBef>
                <a:spcPts val="600"/>
              </a:spcBef>
              <a:buClr>
                <a:srgbClr val="333399"/>
              </a:buClr>
              <a:buSzPct val="150000"/>
              <a:buFont typeface="Arial" panose="020B0604020202020204" pitchFamily="34" charset="0"/>
              <a:buChar char="•"/>
              <a:defRPr/>
            </a:pPr>
            <a:r>
              <a:rPr lang="en-US" sz="2000" dirty="0">
                <a:latin typeface="Arial" charset="0"/>
                <a:cs typeface="Arial" charset="0"/>
              </a:rPr>
              <a:t>Offshore energy</a:t>
            </a:r>
          </a:p>
          <a:p>
            <a:pPr marL="462824" indent="-353457" defTabSz="911536" eaLnBrk="0" hangingPunct="0">
              <a:lnSpc>
                <a:spcPct val="95000"/>
              </a:lnSpc>
              <a:spcBef>
                <a:spcPts val="600"/>
              </a:spcBef>
              <a:buClr>
                <a:srgbClr val="333399"/>
              </a:buClr>
              <a:buSzPct val="150000"/>
              <a:buFont typeface="Arial" panose="020B0604020202020204" pitchFamily="34" charset="0"/>
              <a:buChar char="•"/>
              <a:defRPr/>
            </a:pPr>
            <a:r>
              <a:rPr lang="en-US" sz="2000" dirty="0">
                <a:latin typeface="Arial" charset="0"/>
                <a:cs typeface="Arial" charset="0"/>
              </a:rPr>
              <a:t>Harmful algal bloom warnings</a:t>
            </a:r>
          </a:p>
          <a:p>
            <a:pPr marL="462824" indent="-353457" defTabSz="911536" eaLnBrk="0" hangingPunct="0">
              <a:lnSpc>
                <a:spcPct val="95000"/>
              </a:lnSpc>
              <a:spcBef>
                <a:spcPts val="600"/>
              </a:spcBef>
              <a:buClr>
                <a:srgbClr val="333399"/>
              </a:buClr>
              <a:buSzPct val="150000"/>
              <a:buFont typeface="Arial" panose="020B0604020202020204" pitchFamily="34" charset="0"/>
              <a:buChar char="•"/>
              <a:defRPr/>
            </a:pPr>
            <a:r>
              <a:rPr lang="en-US" sz="2000" dirty="0">
                <a:latin typeface="Arial" charset="0"/>
                <a:cs typeface="Arial" charset="0"/>
              </a:rPr>
              <a:t>Marine fisheries</a:t>
            </a:r>
          </a:p>
          <a:p>
            <a:pPr marL="462824" indent="-353457" defTabSz="911536" eaLnBrk="0" hangingPunct="0">
              <a:lnSpc>
                <a:spcPct val="95000"/>
              </a:lnSpc>
              <a:spcBef>
                <a:spcPts val="600"/>
              </a:spcBef>
              <a:buClr>
                <a:srgbClr val="333399"/>
              </a:buClr>
              <a:buSzPct val="150000"/>
              <a:buFont typeface="Arial" panose="020B0604020202020204" pitchFamily="34" charset="0"/>
              <a:buChar char="•"/>
              <a:defRPr/>
            </a:pPr>
            <a:r>
              <a:rPr lang="en-US" sz="2000" dirty="0" smtClean="0">
                <a:latin typeface="Arial" charset="0"/>
                <a:cs typeface="Arial" charset="0"/>
              </a:rPr>
              <a:t>Maritime </a:t>
            </a:r>
            <a:r>
              <a:rPr lang="en-US" sz="2000" dirty="0">
                <a:latin typeface="Arial" charset="0"/>
                <a:cs typeface="Arial" charset="0"/>
              </a:rPr>
              <a:t>Domain Awareness</a:t>
            </a:r>
          </a:p>
          <a:p>
            <a:pPr marL="462824" indent="-353457" defTabSz="911536" eaLnBrk="0" hangingPunct="0">
              <a:lnSpc>
                <a:spcPct val="95000"/>
              </a:lnSpc>
              <a:spcBef>
                <a:spcPts val="600"/>
              </a:spcBef>
              <a:buClr>
                <a:srgbClr val="333399"/>
              </a:buClr>
              <a:buSzPct val="150000"/>
              <a:buFont typeface="Arial" panose="020B0604020202020204" pitchFamily="34" charset="0"/>
              <a:buChar char="•"/>
              <a:defRPr/>
            </a:pPr>
            <a:r>
              <a:rPr lang="en-US" sz="2000" dirty="0" smtClean="0">
                <a:latin typeface="Arial" charset="0"/>
                <a:cs typeface="Arial" charset="0"/>
              </a:rPr>
              <a:t>Tsunami </a:t>
            </a:r>
            <a:r>
              <a:rPr lang="en-US" sz="2000" dirty="0">
                <a:latin typeface="Arial" charset="0"/>
                <a:cs typeface="Arial" charset="0"/>
              </a:rPr>
              <a:t>prediction</a:t>
            </a:r>
          </a:p>
          <a:p>
            <a:pPr marL="462824" indent="-353457" defTabSz="911536" eaLnBrk="0" hangingPunct="0">
              <a:buFont typeface="Arial" pitchFamily="34" charset="0"/>
              <a:buChar char="•"/>
              <a:defRPr/>
            </a:pPr>
            <a:endParaRPr lang="en-US" sz="800" dirty="0">
              <a:solidFill>
                <a:srgbClr val="002060"/>
              </a:solidFill>
              <a:latin typeface="Arial" charset="0"/>
              <a:cs typeface="Arial" charset="0"/>
            </a:endParaRPr>
          </a:p>
          <a:p>
            <a:pPr marL="462824" indent="-353457" defTabSz="911536" eaLnBrk="0" hangingPunct="0">
              <a:defRPr/>
            </a:pPr>
            <a:endParaRPr lang="en-US" sz="1600" dirty="0">
              <a:solidFill>
                <a:srgbClr val="002060"/>
              </a:solidFill>
              <a:latin typeface="Arial" charset="0"/>
              <a:cs typeface="Arial" charset="0"/>
            </a:endParaRPr>
          </a:p>
          <a:p>
            <a:pPr marL="340837" indent="-340837" defTabSz="911536" eaLnBrk="0" hangingPunct="0">
              <a:spcBef>
                <a:spcPct val="20000"/>
              </a:spcBef>
              <a:defRPr/>
            </a:pPr>
            <a:endParaRPr lang="en-US" sz="2000" kern="0" dirty="0">
              <a:solidFill>
                <a:srgbClr val="002060"/>
              </a:solidFill>
              <a:latin typeface="Arial" charset="0"/>
              <a:cs typeface="Arial" charset="0"/>
            </a:endParaRPr>
          </a:p>
          <a:p>
            <a:pPr marL="340837" indent="-340837" defTabSz="911536" eaLnBrk="0" hangingPunct="0">
              <a:spcBef>
                <a:spcPct val="20000"/>
              </a:spcBef>
              <a:defRPr/>
            </a:pPr>
            <a:endParaRPr lang="en-US" sz="2000" kern="0" dirty="0">
              <a:solidFill>
                <a:srgbClr val="002060"/>
              </a:solidFill>
              <a:latin typeface="Arial" charset="0"/>
              <a:cs typeface="Arial" charset="0"/>
            </a:endParaRPr>
          </a:p>
          <a:p>
            <a:pPr marL="340837" indent="-340837" defTabSz="911536" eaLnBrk="0" hangingPunct="0">
              <a:spcBef>
                <a:spcPct val="20000"/>
              </a:spcBef>
              <a:defRPr/>
            </a:pPr>
            <a:r>
              <a:rPr lang="en-US" sz="2000" kern="0" dirty="0">
                <a:solidFill>
                  <a:srgbClr val="000000"/>
                </a:solidFill>
                <a:latin typeface="Arial" charset="0"/>
                <a:cs typeface="Arial" charset="0"/>
              </a:rPr>
              <a:t>	</a:t>
            </a:r>
          </a:p>
        </p:txBody>
      </p:sp>
      <p:sp>
        <p:nvSpPr>
          <p:cNvPr id="46084" name="Title 9"/>
          <p:cNvSpPr>
            <a:spLocks noGrp="1"/>
          </p:cNvSpPr>
          <p:nvPr>
            <p:ph type="title"/>
          </p:nvPr>
        </p:nvSpPr>
        <p:spPr>
          <a:xfrm>
            <a:off x="685799" y="76200"/>
            <a:ext cx="8229611" cy="609600"/>
          </a:xfrm>
        </p:spPr>
        <p:txBody>
          <a:bodyPr>
            <a:normAutofit fontScale="90000"/>
          </a:bodyPr>
          <a:lstStyle/>
          <a:p>
            <a:r>
              <a:rPr lang="en-US" altLang="en-US" dirty="0" smtClean="0"/>
              <a:t>U.S. IOOS - High Frequency Radar Network</a:t>
            </a:r>
          </a:p>
        </p:txBody>
      </p:sp>
      <p:sp>
        <p:nvSpPr>
          <p:cNvPr id="46085" name="Slide Number Placeholder 24"/>
          <p:cNvSpPr>
            <a:spLocks noGrp="1"/>
          </p:cNvSpPr>
          <p:nvPr>
            <p:ph type="sldNum" sz="quarter" idx="12"/>
          </p:nvPr>
        </p:nvSpPr>
        <p:spPr/>
        <p:txBody>
          <a:bodyPr/>
          <a:lstStyle>
            <a:lvl1pPr defTabSz="901870" eaLnBrk="0" hangingPunct="0">
              <a:spcBef>
                <a:spcPct val="20000"/>
              </a:spcBef>
              <a:buChar char="•"/>
              <a:defRPr sz="3200">
                <a:solidFill>
                  <a:schemeClr val="tx1"/>
                </a:solidFill>
                <a:latin typeface="Arial" pitchFamily="34" charset="0"/>
                <a:ea typeface="ＭＳ Ｐゴシック" pitchFamily="34" charset="-128"/>
              </a:defRPr>
            </a:lvl1pPr>
            <a:lvl2pPr marL="740201" indent="-283719" defTabSz="901870" eaLnBrk="0" hangingPunct="0">
              <a:spcBef>
                <a:spcPct val="20000"/>
              </a:spcBef>
              <a:buChar char="–"/>
              <a:defRPr sz="2800">
                <a:solidFill>
                  <a:schemeClr val="tx1"/>
                </a:solidFill>
                <a:latin typeface="Arial" pitchFamily="34" charset="0"/>
                <a:ea typeface="ＭＳ Ｐゴシック" pitchFamily="34" charset="-128"/>
              </a:defRPr>
            </a:lvl2pPr>
            <a:lvl3pPr marL="1139623" indent="-226654" defTabSz="901870" eaLnBrk="0" hangingPunct="0">
              <a:spcBef>
                <a:spcPct val="20000"/>
              </a:spcBef>
              <a:buChar char="•"/>
              <a:defRPr sz="2400">
                <a:solidFill>
                  <a:schemeClr val="tx1"/>
                </a:solidFill>
                <a:latin typeface="Arial" pitchFamily="34" charset="0"/>
                <a:ea typeface="ＭＳ Ｐゴシック" pitchFamily="34" charset="-128"/>
              </a:defRPr>
            </a:lvl3pPr>
            <a:lvl4pPr marL="1596106" indent="-226654" defTabSz="901870" eaLnBrk="0" hangingPunct="0">
              <a:spcBef>
                <a:spcPct val="20000"/>
              </a:spcBef>
              <a:buChar char="–"/>
              <a:defRPr sz="2000">
                <a:solidFill>
                  <a:schemeClr val="tx1"/>
                </a:solidFill>
                <a:latin typeface="Arial" pitchFamily="34" charset="0"/>
                <a:ea typeface="ＭＳ Ｐゴシック" pitchFamily="34" charset="-128"/>
              </a:defRPr>
            </a:lvl4pPr>
            <a:lvl5pPr marL="2052589" indent="-226654" defTabSz="901870" eaLnBrk="0" hangingPunct="0">
              <a:spcBef>
                <a:spcPct val="20000"/>
              </a:spcBef>
              <a:buChar char="»"/>
              <a:defRPr sz="2000">
                <a:solidFill>
                  <a:schemeClr val="tx1"/>
                </a:solidFill>
                <a:latin typeface="Arial" pitchFamily="34" charset="0"/>
                <a:ea typeface="ＭＳ Ｐゴシック" pitchFamily="34" charset="-128"/>
              </a:defRPr>
            </a:lvl5pPr>
            <a:lvl6pPr marL="2509072" indent="-226654" defTabSz="90187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65554" indent="-226654" defTabSz="90187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2039" indent="-226654" defTabSz="90187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78519" indent="-226654" defTabSz="90187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fld id="{BDD96A67-C991-4C44-AEF2-D7FFFE20C695}" type="slidenum">
              <a:rPr lang="en-US" altLang="en-US" sz="1400" smtClean="0"/>
              <a:pPr/>
              <a:t>6</a:t>
            </a:fld>
            <a:endParaRPr lang="en-US" altLang="en-US" sz="1400" dirty="0"/>
          </a:p>
        </p:txBody>
      </p:sp>
      <p:pic>
        <p:nvPicPr>
          <p:cNvPr id="46086" name="Picture 2" descr="HFR network.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53906" y="914411"/>
            <a:ext cx="3361505" cy="213358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descr="NationalNetworkArchitecture_300dpi"/>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81612" y="3352800"/>
            <a:ext cx="3733799" cy="2514600"/>
          </a:xfrm>
          <a:prstGeom prst="rect">
            <a:avLst/>
          </a:prstGeom>
          <a:noFill/>
          <a:ln w="9525">
            <a:noFill/>
            <a:miter lim="800000"/>
            <a:headEnd/>
            <a:tailEnd/>
          </a:ln>
        </p:spPr>
      </p:pic>
    </p:spTree>
    <p:extLst>
      <p:ext uri="{BB962C8B-B14F-4D97-AF65-F5344CB8AC3E}">
        <p14:creationId xmlns:p14="http://schemas.microsoft.com/office/powerpoint/2010/main" val="30846905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HF Radar and PORTS</a:t>
            </a:r>
            <a:r>
              <a:rPr lang="en-US" baseline="30000" dirty="0" smtClean="0">
                <a:latin typeface="Arial"/>
                <a:cs typeface="Arial"/>
              </a:rPr>
              <a:t>®</a:t>
            </a:r>
            <a:endParaRPr lang="en-US" baseline="30000" dirty="0"/>
          </a:p>
        </p:txBody>
      </p:sp>
      <p:sp>
        <p:nvSpPr>
          <p:cNvPr id="4" name="Slide Number Placeholder 3"/>
          <p:cNvSpPr>
            <a:spLocks noGrp="1"/>
          </p:cNvSpPr>
          <p:nvPr>
            <p:ph type="sldNum" sz="quarter" idx="12"/>
          </p:nvPr>
        </p:nvSpPr>
        <p:spPr/>
        <p:txBody>
          <a:bodyPr/>
          <a:lstStyle/>
          <a:p>
            <a:pPr>
              <a:defRPr/>
            </a:pPr>
            <a:fld id="{F8E87B0E-4CA8-4B52-878F-E9B1596F6362}" type="slidenum">
              <a:rPr lang="en-US" smtClean="0"/>
              <a:pPr>
                <a:defRPr/>
              </a:pPr>
              <a:t>7</a:t>
            </a:fld>
            <a:endParaRPr lang="en-US"/>
          </a:p>
        </p:txBody>
      </p:sp>
      <p:sp>
        <p:nvSpPr>
          <p:cNvPr id="5" name="Content Placeholder 4"/>
          <p:cNvSpPr>
            <a:spLocks noGrp="1"/>
          </p:cNvSpPr>
          <p:nvPr>
            <p:ph idx="1"/>
          </p:nvPr>
        </p:nvSpPr>
        <p:spPr>
          <a:xfrm>
            <a:off x="381000" y="3429000"/>
            <a:ext cx="7772400" cy="2819400"/>
          </a:xfrm>
          <a:prstGeom prst="rect">
            <a:avLst/>
          </a:prstGeom>
        </p:spPr>
        <p:txBody>
          <a:bodyPr>
            <a:normAutofit fontScale="92500"/>
          </a:bodyPr>
          <a:lstStyle/>
          <a:p>
            <a:r>
              <a:rPr lang="en-US" dirty="0" smtClean="0"/>
              <a:t>New web </a:t>
            </a:r>
            <a:r>
              <a:rPr lang="en-US" dirty="0"/>
              <a:t>product offers broad spatial coverage of surface currents </a:t>
            </a:r>
            <a:r>
              <a:rPr lang="en-US" dirty="0" smtClean="0"/>
              <a:t>in areas </a:t>
            </a:r>
            <a:r>
              <a:rPr lang="en-US" dirty="0"/>
              <a:t>that are vital to both commercial and recreational navigation.</a:t>
            </a:r>
          </a:p>
          <a:p>
            <a:r>
              <a:rPr lang="en-US" dirty="0"/>
              <a:t>Now operational in Chesapeake and San Francisco Bays, the web tool offers interactive maps and </a:t>
            </a:r>
            <a:r>
              <a:rPr lang="en-US" dirty="0" smtClean="0"/>
              <a:t>time series </a:t>
            </a:r>
            <a:r>
              <a:rPr lang="en-US" dirty="0"/>
              <a:t>plots of surface currents, and </a:t>
            </a:r>
            <a:r>
              <a:rPr lang="en-US" dirty="0" smtClean="0"/>
              <a:t>complements PORTS</a:t>
            </a:r>
          </a:p>
          <a:p>
            <a:r>
              <a:rPr lang="en-US" dirty="0"/>
              <a:t>http://</a:t>
            </a:r>
            <a:r>
              <a:rPr lang="en-US" dirty="0" smtClean="0"/>
              <a:t>oceanservice.noaa.gov/news/may14/radar.html</a:t>
            </a:r>
            <a:endParaRPr lang="en-US" dirty="0"/>
          </a:p>
        </p:txBody>
      </p:sp>
      <p:pic>
        <p:nvPicPr>
          <p:cNvPr id="6" name="Content Placeholder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676400" y="838200"/>
            <a:ext cx="5256212"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3952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nished_hut_SE_fac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481326" y="838200"/>
            <a:ext cx="2981948" cy="1869051"/>
          </a:xfrm>
          <a:prstGeom prst="rect">
            <a:avLst/>
          </a:prstGeom>
        </p:spPr>
      </p:pic>
      <p:sp>
        <p:nvSpPr>
          <p:cNvPr id="2" name="Title 1"/>
          <p:cNvSpPr>
            <a:spLocks noGrp="1"/>
          </p:cNvSpPr>
          <p:nvPr>
            <p:ph type="title"/>
          </p:nvPr>
        </p:nvSpPr>
        <p:spPr/>
        <p:txBody>
          <a:bodyPr/>
          <a:lstStyle/>
          <a:p>
            <a:r>
              <a:rPr lang="en-US" dirty="0" smtClean="0"/>
              <a:t>At the Poles</a:t>
            </a:r>
            <a:endParaRPr lang="en-US" dirty="0"/>
          </a:p>
        </p:txBody>
      </p:sp>
      <p:sp>
        <p:nvSpPr>
          <p:cNvPr id="4" name="Slide Number Placeholder 3"/>
          <p:cNvSpPr>
            <a:spLocks noGrp="1"/>
          </p:cNvSpPr>
          <p:nvPr>
            <p:ph type="sldNum" sz="quarter" idx="12"/>
          </p:nvPr>
        </p:nvSpPr>
        <p:spPr/>
        <p:txBody>
          <a:bodyPr/>
          <a:lstStyle/>
          <a:p>
            <a:fld id="{8EDC0030-2FC6-40DC-9EDB-E8B16A2E9C03}" type="slidenum">
              <a:rPr lang="en-US" smtClean="0"/>
              <a:pPr/>
              <a:t>8</a:t>
            </a:fld>
            <a:endParaRPr lang="en-US" dirty="0"/>
          </a:p>
        </p:txBody>
      </p:sp>
      <p:pic>
        <p:nvPicPr>
          <p:cNvPr id="5" name="Picture 4" descr="TOTL_CHUK_2010_08_22_2300.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6800" y="1614293"/>
            <a:ext cx="2721047" cy="2185916"/>
          </a:xfrm>
          <a:prstGeom prst="rect">
            <a:avLst/>
          </a:prstGeom>
          <a:ln>
            <a:solidFill>
              <a:schemeClr val="tx1"/>
            </a:solidFill>
          </a:ln>
        </p:spPr>
      </p:pic>
      <p:sp>
        <p:nvSpPr>
          <p:cNvPr id="8" name="Content Placeholder 2"/>
          <p:cNvSpPr txBox="1">
            <a:spLocks/>
          </p:cNvSpPr>
          <p:nvPr/>
        </p:nvSpPr>
        <p:spPr bwMode="auto">
          <a:xfrm>
            <a:off x="76200" y="914400"/>
            <a:ext cx="657555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ＭＳ Ｐゴシック"/>
              </a:rPr>
              <a:t>Ocean</a:t>
            </a:r>
            <a:r>
              <a:rPr kumimoji="0" lang="en-US" sz="2000" b="0" i="0" u="none" strike="noStrike" kern="0" cap="none" spc="0" normalizeH="0" noProof="0" dirty="0" smtClean="0">
                <a:ln>
                  <a:noFill/>
                </a:ln>
                <a:solidFill>
                  <a:schemeClr val="tx1"/>
                </a:solidFill>
                <a:effectLst/>
                <a:uLnTx/>
                <a:uFillTx/>
                <a:latin typeface="+mn-lt"/>
                <a:ea typeface="+mn-ea"/>
                <a:cs typeface="ＭＳ Ｐゴシック"/>
              </a:rPr>
              <a:t> dynamics in harsh environments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2000" kern="0" baseline="0" dirty="0" smtClean="0">
                <a:latin typeface="+mn-lt"/>
                <a:ea typeface="+mn-ea"/>
              </a:rPr>
              <a:t>Surface</a:t>
            </a:r>
            <a:r>
              <a:rPr lang="en-US" sz="2000" kern="0" dirty="0" smtClean="0">
                <a:latin typeface="+mn-lt"/>
                <a:ea typeface="+mn-ea"/>
              </a:rPr>
              <a:t> ice transport</a:t>
            </a:r>
            <a:endParaRPr kumimoji="0" lang="en-US" sz="2000" b="0" i="0" u="none" strike="noStrike" kern="0" cap="none" spc="0" normalizeH="0" baseline="0" noProof="0" dirty="0" smtClean="0">
              <a:ln>
                <a:noFill/>
              </a:ln>
              <a:solidFill>
                <a:schemeClr val="tx1"/>
              </a:solidFill>
              <a:effectLst/>
              <a:uLnTx/>
              <a:uFillTx/>
              <a:latin typeface="+mn-lt"/>
              <a:ea typeface="+mn-ea"/>
              <a:cs typeface="ＭＳ Ｐゴシック"/>
            </a:endParaRPr>
          </a:p>
        </p:txBody>
      </p:sp>
      <p:sp>
        <p:nvSpPr>
          <p:cNvPr id="9" name="Content Placeholder 2"/>
          <p:cNvSpPr txBox="1">
            <a:spLocks/>
          </p:cNvSpPr>
          <p:nvPr/>
        </p:nvSpPr>
        <p:spPr bwMode="auto">
          <a:xfrm>
            <a:off x="3931634" y="2707251"/>
            <a:ext cx="5440232" cy="12155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ＭＳ Ｐゴシック"/>
              </a:rPr>
              <a:t>Ruggedized</a:t>
            </a:r>
            <a:r>
              <a:rPr kumimoji="0" lang="en-US" sz="1800" b="0" i="0" u="none" strike="noStrike" kern="0" cap="none" spc="0" normalizeH="0" noProof="0" dirty="0" smtClean="0">
                <a:ln>
                  <a:noFill/>
                </a:ln>
                <a:solidFill>
                  <a:schemeClr val="tx1"/>
                </a:solidFill>
                <a:effectLst/>
                <a:uLnTx/>
                <a:uFillTx/>
                <a:latin typeface="+mn-lt"/>
                <a:ea typeface="+mn-ea"/>
                <a:cs typeface="ＭＳ Ｐゴシック"/>
              </a:rPr>
              <a:t> power and communications module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1800" kern="0" baseline="0" dirty="0" smtClean="0">
                <a:latin typeface="+mn-lt"/>
                <a:ea typeface="+mn-ea"/>
              </a:rPr>
              <a:t>Solar and wind power</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noProof="0" dirty="0" smtClean="0">
                <a:ln>
                  <a:noFill/>
                </a:ln>
                <a:solidFill>
                  <a:schemeClr val="tx1"/>
                </a:solidFill>
                <a:effectLst/>
                <a:uLnTx/>
                <a:uFillTx/>
                <a:latin typeface="+mn-lt"/>
                <a:ea typeface="+mn-ea"/>
                <a:cs typeface="ＭＳ Ｐゴシック"/>
              </a:rPr>
              <a:t>Mobile platform for rapid deployments</a:t>
            </a:r>
            <a:endParaRPr kumimoji="0" lang="en-US" sz="1800" b="0" i="0" u="none" strike="noStrike" kern="0" cap="none" spc="0" normalizeH="0" baseline="0" noProof="0" dirty="0" smtClean="0">
              <a:ln>
                <a:noFill/>
              </a:ln>
              <a:solidFill>
                <a:schemeClr val="tx1"/>
              </a:solidFill>
              <a:effectLst/>
              <a:uLnTx/>
              <a:uFillTx/>
              <a:latin typeface="+mn-lt"/>
              <a:ea typeface="+mn-ea"/>
              <a:cs typeface="ＭＳ Ｐゴシック"/>
            </a:endParaRPr>
          </a:p>
        </p:txBody>
      </p:sp>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72300" y="6299100"/>
            <a:ext cx="1170424" cy="448247"/>
          </a:xfrm>
          <a:prstGeom prst="rect">
            <a:avLst/>
          </a:prstGeom>
        </p:spPr>
      </p:pic>
      <p:pic>
        <p:nvPicPr>
          <p:cNvPr id="10" name="Content Placeholder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82773" y="4071497"/>
            <a:ext cx="2844800" cy="2133600"/>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3327" y="4142379"/>
            <a:ext cx="2680648" cy="2010486"/>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572000" y="6404160"/>
            <a:ext cx="1798300" cy="343187"/>
          </a:xfrm>
          <a:prstGeom prst="rect">
            <a:avLst/>
          </a:prstGeom>
        </p:spPr>
      </p:pic>
      <p:sp>
        <p:nvSpPr>
          <p:cNvPr id="13" name="TextBox 12"/>
          <p:cNvSpPr txBox="1"/>
          <p:nvPr/>
        </p:nvSpPr>
        <p:spPr>
          <a:xfrm>
            <a:off x="3970320" y="1772725"/>
            <a:ext cx="954107" cy="461665"/>
          </a:xfrm>
          <a:prstGeom prst="rect">
            <a:avLst/>
          </a:prstGeom>
          <a:noFill/>
        </p:spPr>
        <p:txBody>
          <a:bodyPr wrap="none" rtlCol="0">
            <a:spAutoFit/>
          </a:bodyPr>
          <a:lstStyle/>
          <a:p>
            <a:r>
              <a:rPr lang="en-US" dirty="0" smtClean="0"/>
              <a:t>Arctic</a:t>
            </a:r>
            <a:endParaRPr lang="en-US" dirty="0"/>
          </a:p>
        </p:txBody>
      </p:sp>
      <p:sp>
        <p:nvSpPr>
          <p:cNvPr id="14" name="TextBox 13"/>
          <p:cNvSpPr txBox="1"/>
          <p:nvPr/>
        </p:nvSpPr>
        <p:spPr>
          <a:xfrm>
            <a:off x="6909644" y="4572000"/>
            <a:ext cx="1553630" cy="461665"/>
          </a:xfrm>
          <a:prstGeom prst="rect">
            <a:avLst/>
          </a:prstGeom>
          <a:noFill/>
        </p:spPr>
        <p:txBody>
          <a:bodyPr wrap="none" rtlCol="0">
            <a:spAutoFit/>
          </a:bodyPr>
          <a:lstStyle/>
          <a:p>
            <a:r>
              <a:rPr lang="en-US" dirty="0" smtClean="0"/>
              <a:t>Antarctica</a:t>
            </a:r>
            <a:endParaRPr lang="en-US" dirty="0"/>
          </a:p>
        </p:txBody>
      </p:sp>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06503" y="5033665"/>
            <a:ext cx="759911" cy="759911"/>
          </a:xfrm>
          <a:prstGeom prst="rect">
            <a:avLst/>
          </a:prstGeom>
        </p:spPr>
      </p:pic>
    </p:spTree>
    <p:extLst>
      <p:ext uri="{BB962C8B-B14F-4D97-AF65-F5344CB8AC3E}">
        <p14:creationId xmlns:p14="http://schemas.microsoft.com/office/powerpoint/2010/main" val="12094297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6555" y="2853392"/>
            <a:ext cx="5553629" cy="3124200"/>
          </a:xfrm>
          <a:prstGeom prst="rect">
            <a:avLst/>
          </a:prstGeom>
          <a:noFill/>
          <a:ln w="9525">
            <a:noFill/>
            <a:miter lim="800000"/>
            <a:headEnd/>
            <a:tailEnd/>
          </a:ln>
        </p:spPr>
      </p:pic>
      <p:pic>
        <p:nvPicPr>
          <p:cNvPr id="17411" name="Picture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43554" y="893296"/>
            <a:ext cx="2976562" cy="1981200"/>
          </a:xfrm>
          <a:prstGeom prst="rect">
            <a:avLst/>
          </a:prstGeom>
          <a:noFill/>
          <a:ln w="9525">
            <a:noFill/>
            <a:miter lim="800000"/>
            <a:headEnd/>
            <a:tailEnd/>
          </a:ln>
        </p:spPr>
      </p:pic>
      <p:pic>
        <p:nvPicPr>
          <p:cNvPr id="17412" name="Picture 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10200" y="2362200"/>
            <a:ext cx="2971800" cy="2222500"/>
          </a:xfrm>
          <a:prstGeom prst="rect">
            <a:avLst/>
          </a:prstGeom>
          <a:noFill/>
          <a:ln w="9525">
            <a:noFill/>
            <a:miter lim="800000"/>
            <a:headEnd/>
            <a:tailEnd/>
          </a:ln>
        </p:spPr>
      </p:pic>
      <p:pic>
        <p:nvPicPr>
          <p:cNvPr id="17413" name="Picture 1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60388" y="4267200"/>
            <a:ext cx="2986087" cy="1905000"/>
          </a:xfrm>
          <a:prstGeom prst="rect">
            <a:avLst/>
          </a:prstGeom>
          <a:noFill/>
          <a:ln w="9525">
            <a:noFill/>
            <a:miter lim="800000"/>
            <a:headEnd/>
            <a:tailEnd/>
          </a:ln>
        </p:spPr>
      </p:pic>
      <p:sp>
        <p:nvSpPr>
          <p:cNvPr id="17414" name="TextBox 15"/>
          <p:cNvSpPr txBox="1">
            <a:spLocks noChangeArrowheads="1"/>
          </p:cNvSpPr>
          <p:nvPr/>
        </p:nvSpPr>
        <p:spPr bwMode="auto">
          <a:xfrm>
            <a:off x="29570" y="914400"/>
            <a:ext cx="5887600" cy="1938992"/>
          </a:xfrm>
          <a:prstGeom prst="rect">
            <a:avLst/>
          </a:prstGeom>
          <a:noFill/>
          <a:ln w="9525">
            <a:noFill/>
            <a:miter lim="800000"/>
            <a:headEnd/>
            <a:tailEnd/>
          </a:ln>
        </p:spPr>
        <p:txBody>
          <a:bodyPr wrap="square">
            <a:spAutoFit/>
          </a:bodyPr>
          <a:lstStyle/>
          <a:p>
            <a:r>
              <a:rPr lang="en-US" sz="2000" b="1" dirty="0" smtClean="0"/>
              <a:t> </a:t>
            </a:r>
            <a:endParaRPr lang="en-US" sz="2000" b="1" dirty="0"/>
          </a:p>
          <a:p>
            <a:pPr>
              <a:buFont typeface="Arial" charset="0"/>
              <a:buChar char="•"/>
            </a:pPr>
            <a:r>
              <a:rPr lang="en-US" sz="2000" b="1" dirty="0"/>
              <a:t> Blowout started on April 20, </a:t>
            </a:r>
            <a:r>
              <a:rPr lang="en-US" sz="2000" b="1" dirty="0" smtClean="0"/>
              <a:t>2010</a:t>
            </a:r>
            <a:endParaRPr lang="en-US" sz="2000" b="1" dirty="0"/>
          </a:p>
          <a:p>
            <a:pPr>
              <a:buFont typeface="Arial" charset="0"/>
              <a:buChar char="•"/>
            </a:pPr>
            <a:r>
              <a:rPr lang="en-US" sz="2000" b="1" dirty="0"/>
              <a:t> Well declared sealed on Sept 19, 2010.</a:t>
            </a:r>
          </a:p>
          <a:p>
            <a:pPr>
              <a:buFont typeface="Arial" charset="0"/>
              <a:buChar char="•"/>
            </a:pPr>
            <a:r>
              <a:rPr lang="en-US" sz="2000" b="1" dirty="0"/>
              <a:t> 4.9 M Barrels of Sweet Heavy Crude Released.</a:t>
            </a:r>
          </a:p>
          <a:p>
            <a:r>
              <a:rPr lang="en-US" sz="2000" b="1" dirty="0"/>
              <a:t> </a:t>
            </a:r>
            <a:endParaRPr lang="en-US" sz="1200" b="1" dirty="0"/>
          </a:p>
        </p:txBody>
      </p:sp>
      <p:sp>
        <p:nvSpPr>
          <p:cNvPr id="2" name="Title 1"/>
          <p:cNvSpPr>
            <a:spLocks noGrp="1"/>
          </p:cNvSpPr>
          <p:nvPr>
            <p:ph type="title"/>
          </p:nvPr>
        </p:nvSpPr>
        <p:spPr>
          <a:xfrm>
            <a:off x="-20472" y="30707"/>
            <a:ext cx="7772400" cy="609600"/>
          </a:xfrm>
        </p:spPr>
        <p:txBody>
          <a:bodyPr>
            <a:normAutofit/>
          </a:bodyPr>
          <a:lstStyle/>
          <a:p>
            <a:r>
              <a:rPr lang="en-US" dirty="0" smtClean="0"/>
              <a:t>Deepwater Horizon </a:t>
            </a:r>
            <a:endParaRPr lang="en-US" dirty="0"/>
          </a:p>
        </p:txBody>
      </p:sp>
    </p:spTree>
    <p:extLst>
      <p:ext uri="{BB962C8B-B14F-4D97-AF65-F5344CB8AC3E}">
        <p14:creationId xmlns:p14="http://schemas.microsoft.com/office/powerpoint/2010/main" val="3788422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ioos_white_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Custom Desig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Custom Design 13">
        <a:dk1>
          <a:srgbClr val="FFFFFF"/>
        </a:dk1>
        <a:lt1>
          <a:srgbClr val="FFFFFF"/>
        </a:lt1>
        <a:dk2>
          <a:srgbClr val="FF0000"/>
        </a:dk2>
        <a:lt2>
          <a:srgbClr val="808080"/>
        </a:lt2>
        <a:accent1>
          <a:srgbClr val="99CCFF"/>
        </a:accent1>
        <a:accent2>
          <a:srgbClr val="CCCCFF"/>
        </a:accent2>
        <a:accent3>
          <a:srgbClr val="FFFFFF"/>
        </a:accent3>
        <a:accent4>
          <a:srgbClr val="DADADA"/>
        </a:accent4>
        <a:accent5>
          <a:srgbClr val="CAE2FF"/>
        </a:accent5>
        <a:accent6>
          <a:srgbClr val="B9B9E7"/>
        </a:accent6>
        <a:hlink>
          <a:srgbClr val="008000"/>
        </a:hlink>
        <a:folHlink>
          <a:srgbClr val="FF0000"/>
        </a:folHlink>
      </a:clrScheme>
      <a:clrMap bg1="lt1" tx1="dk1" bg2="lt2" tx2="dk2" accent1="accent1" accent2="accent2" accent3="accent3" accent4="accent4" accent5="accent5" accent6="accent6" hlink="hlink" folHlink="folHlink"/>
    </a:extraClrScheme>
    <a:extraClrScheme>
      <a:clrScheme name="2_Custom Design 14">
        <a:dk1>
          <a:srgbClr val="FFFFFF"/>
        </a:dk1>
        <a:lt1>
          <a:srgbClr val="FFFFFF"/>
        </a:lt1>
        <a:dk2>
          <a:srgbClr val="FF0000"/>
        </a:dk2>
        <a:lt2>
          <a:srgbClr val="808080"/>
        </a:lt2>
        <a:accent1>
          <a:srgbClr val="99CCFF"/>
        </a:accent1>
        <a:accent2>
          <a:srgbClr val="CCCCFF"/>
        </a:accent2>
        <a:accent3>
          <a:srgbClr val="FFFFFF"/>
        </a:accent3>
        <a:accent4>
          <a:srgbClr val="DADADA"/>
        </a:accent4>
        <a:accent5>
          <a:srgbClr val="CAE2FF"/>
        </a:accent5>
        <a:accent6>
          <a:srgbClr val="B9B9E7"/>
        </a:accent6>
        <a:hlink>
          <a:srgbClr val="FF00FF"/>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ioos_white_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Blank Presentation">
  <a:themeElements>
    <a:clrScheme name="3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Custom Design 13">
        <a:dk1>
          <a:srgbClr val="FFFFFF"/>
        </a:dk1>
        <a:lt1>
          <a:srgbClr val="FFFFFF"/>
        </a:lt1>
        <a:dk2>
          <a:srgbClr val="FF0000"/>
        </a:dk2>
        <a:lt2>
          <a:srgbClr val="808080"/>
        </a:lt2>
        <a:accent1>
          <a:srgbClr val="99CCFF"/>
        </a:accent1>
        <a:accent2>
          <a:srgbClr val="CCCCFF"/>
        </a:accent2>
        <a:accent3>
          <a:srgbClr val="FFFFFF"/>
        </a:accent3>
        <a:accent4>
          <a:srgbClr val="DADADA"/>
        </a:accent4>
        <a:accent5>
          <a:srgbClr val="CAE2FF"/>
        </a:accent5>
        <a:accent6>
          <a:srgbClr val="B9B9E7"/>
        </a:accent6>
        <a:hlink>
          <a:srgbClr val="008000"/>
        </a:hlink>
        <a:folHlink>
          <a:srgbClr val="FF0000"/>
        </a:folHlink>
      </a:clrScheme>
      <a:clrMap bg1="lt1" tx1="dk1" bg2="lt2" tx2="dk2" accent1="accent1" accent2="accent2" accent3="accent3" accent4="accent4" accent5="accent5" accent6="accent6" hlink="hlink" folHlink="folHlink"/>
    </a:extraClrScheme>
    <a:extraClrScheme>
      <a:clrScheme name="2_Custom Design 14">
        <a:dk1>
          <a:srgbClr val="FFFFFF"/>
        </a:dk1>
        <a:lt1>
          <a:srgbClr val="FFFFFF"/>
        </a:lt1>
        <a:dk2>
          <a:srgbClr val="FF0000"/>
        </a:dk2>
        <a:lt2>
          <a:srgbClr val="808080"/>
        </a:lt2>
        <a:accent1>
          <a:srgbClr val="99CCFF"/>
        </a:accent1>
        <a:accent2>
          <a:srgbClr val="CCCCFF"/>
        </a:accent2>
        <a:accent3>
          <a:srgbClr val="FFFFFF"/>
        </a:accent3>
        <a:accent4>
          <a:srgbClr val="DADADA"/>
        </a:accent4>
        <a:accent5>
          <a:srgbClr val="CAE2FF"/>
        </a:accent5>
        <a:accent6>
          <a:srgbClr val="B9B9E7"/>
        </a:accent6>
        <a:hlink>
          <a:srgbClr val="FF00FF"/>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Custom Desig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Custom Design 13">
        <a:dk1>
          <a:srgbClr val="FFFFFF"/>
        </a:dk1>
        <a:lt1>
          <a:srgbClr val="FFFFFF"/>
        </a:lt1>
        <a:dk2>
          <a:srgbClr val="FF0000"/>
        </a:dk2>
        <a:lt2>
          <a:srgbClr val="808080"/>
        </a:lt2>
        <a:accent1>
          <a:srgbClr val="99CCFF"/>
        </a:accent1>
        <a:accent2>
          <a:srgbClr val="CCCCFF"/>
        </a:accent2>
        <a:accent3>
          <a:srgbClr val="FFFFFF"/>
        </a:accent3>
        <a:accent4>
          <a:srgbClr val="DADADA"/>
        </a:accent4>
        <a:accent5>
          <a:srgbClr val="CAE2FF"/>
        </a:accent5>
        <a:accent6>
          <a:srgbClr val="B9B9E7"/>
        </a:accent6>
        <a:hlink>
          <a:srgbClr val="008000"/>
        </a:hlink>
        <a:folHlink>
          <a:srgbClr val="FF0000"/>
        </a:folHlink>
      </a:clrScheme>
      <a:clrMap bg1="lt1" tx1="dk1" bg2="lt2" tx2="dk2" accent1="accent1" accent2="accent2" accent3="accent3" accent4="accent4" accent5="accent5" accent6="accent6" hlink="hlink" folHlink="folHlink"/>
    </a:extraClrScheme>
    <a:extraClrScheme>
      <a:clrScheme name="2_Custom Design 14">
        <a:dk1>
          <a:srgbClr val="FFFFFF"/>
        </a:dk1>
        <a:lt1>
          <a:srgbClr val="FFFFFF"/>
        </a:lt1>
        <a:dk2>
          <a:srgbClr val="FF0000"/>
        </a:dk2>
        <a:lt2>
          <a:srgbClr val="808080"/>
        </a:lt2>
        <a:accent1>
          <a:srgbClr val="99CCFF"/>
        </a:accent1>
        <a:accent2>
          <a:srgbClr val="CCCCFF"/>
        </a:accent2>
        <a:accent3>
          <a:srgbClr val="FFFFFF"/>
        </a:accent3>
        <a:accent4>
          <a:srgbClr val="DADADA"/>
        </a:accent4>
        <a:accent5>
          <a:srgbClr val="CAE2FF"/>
        </a:accent5>
        <a:accent6>
          <a:srgbClr val="B9B9E7"/>
        </a:accent6>
        <a:hlink>
          <a:srgbClr val="FF00FF"/>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Custom Desig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Custom Design 13">
        <a:dk1>
          <a:srgbClr val="FFFFFF"/>
        </a:dk1>
        <a:lt1>
          <a:srgbClr val="FFFFFF"/>
        </a:lt1>
        <a:dk2>
          <a:srgbClr val="FF0000"/>
        </a:dk2>
        <a:lt2>
          <a:srgbClr val="808080"/>
        </a:lt2>
        <a:accent1>
          <a:srgbClr val="99CCFF"/>
        </a:accent1>
        <a:accent2>
          <a:srgbClr val="CCCCFF"/>
        </a:accent2>
        <a:accent3>
          <a:srgbClr val="FFFFFF"/>
        </a:accent3>
        <a:accent4>
          <a:srgbClr val="DADADA"/>
        </a:accent4>
        <a:accent5>
          <a:srgbClr val="CAE2FF"/>
        </a:accent5>
        <a:accent6>
          <a:srgbClr val="B9B9E7"/>
        </a:accent6>
        <a:hlink>
          <a:srgbClr val="008000"/>
        </a:hlink>
        <a:folHlink>
          <a:srgbClr val="FF0000"/>
        </a:folHlink>
      </a:clrScheme>
      <a:clrMap bg1="lt1" tx1="dk1" bg2="lt2" tx2="dk2" accent1="accent1" accent2="accent2" accent3="accent3" accent4="accent4" accent5="accent5" accent6="accent6" hlink="hlink" folHlink="folHlink"/>
    </a:extraClrScheme>
    <a:extraClrScheme>
      <a:clrScheme name="2_Custom Design 14">
        <a:dk1>
          <a:srgbClr val="FFFFFF"/>
        </a:dk1>
        <a:lt1>
          <a:srgbClr val="FFFFFF"/>
        </a:lt1>
        <a:dk2>
          <a:srgbClr val="FF0000"/>
        </a:dk2>
        <a:lt2>
          <a:srgbClr val="808080"/>
        </a:lt2>
        <a:accent1>
          <a:srgbClr val="99CCFF"/>
        </a:accent1>
        <a:accent2>
          <a:srgbClr val="CCCCFF"/>
        </a:accent2>
        <a:accent3>
          <a:srgbClr val="FFFFFF"/>
        </a:accent3>
        <a:accent4>
          <a:srgbClr val="DADADA"/>
        </a:accent4>
        <a:accent5>
          <a:srgbClr val="CAE2FF"/>
        </a:accent5>
        <a:accent6>
          <a:srgbClr val="B9B9E7"/>
        </a:accent6>
        <a:hlink>
          <a:srgbClr val="FF00FF"/>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Custom Desig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Custom Design 13">
        <a:dk1>
          <a:srgbClr val="FFFFFF"/>
        </a:dk1>
        <a:lt1>
          <a:srgbClr val="FFFFFF"/>
        </a:lt1>
        <a:dk2>
          <a:srgbClr val="FF0000"/>
        </a:dk2>
        <a:lt2>
          <a:srgbClr val="808080"/>
        </a:lt2>
        <a:accent1>
          <a:srgbClr val="99CCFF"/>
        </a:accent1>
        <a:accent2>
          <a:srgbClr val="CCCCFF"/>
        </a:accent2>
        <a:accent3>
          <a:srgbClr val="FFFFFF"/>
        </a:accent3>
        <a:accent4>
          <a:srgbClr val="DADADA"/>
        </a:accent4>
        <a:accent5>
          <a:srgbClr val="CAE2FF"/>
        </a:accent5>
        <a:accent6>
          <a:srgbClr val="B9B9E7"/>
        </a:accent6>
        <a:hlink>
          <a:srgbClr val="008000"/>
        </a:hlink>
        <a:folHlink>
          <a:srgbClr val="FF0000"/>
        </a:folHlink>
      </a:clrScheme>
      <a:clrMap bg1="lt1" tx1="dk1" bg2="lt2" tx2="dk2" accent1="accent1" accent2="accent2" accent3="accent3" accent4="accent4" accent5="accent5" accent6="accent6" hlink="hlink" folHlink="folHlink"/>
    </a:extraClrScheme>
    <a:extraClrScheme>
      <a:clrScheme name="2_Custom Design 14">
        <a:dk1>
          <a:srgbClr val="FFFFFF"/>
        </a:dk1>
        <a:lt1>
          <a:srgbClr val="FFFFFF"/>
        </a:lt1>
        <a:dk2>
          <a:srgbClr val="FF0000"/>
        </a:dk2>
        <a:lt2>
          <a:srgbClr val="808080"/>
        </a:lt2>
        <a:accent1>
          <a:srgbClr val="99CCFF"/>
        </a:accent1>
        <a:accent2>
          <a:srgbClr val="CCCCFF"/>
        </a:accent2>
        <a:accent3>
          <a:srgbClr val="FFFFFF"/>
        </a:accent3>
        <a:accent4>
          <a:srgbClr val="DADADA"/>
        </a:accent4>
        <a:accent5>
          <a:srgbClr val="CAE2FF"/>
        </a:accent5>
        <a:accent6>
          <a:srgbClr val="B9B9E7"/>
        </a:accent6>
        <a:hlink>
          <a:srgbClr val="FF00FF"/>
        </a:hlink>
        <a:folHlink>
          <a:srgbClr val="FF00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ioos_white_2010</Template>
  <TotalTime>6480</TotalTime>
  <Words>5514</Words>
  <Application>Microsoft Office PowerPoint</Application>
  <PresentationFormat>On-screen Show (4:3)</PresentationFormat>
  <Paragraphs>675</Paragraphs>
  <Slides>47</Slides>
  <Notes>47</Notes>
  <HiddenSlides>0</HiddenSlides>
  <MMClips>1</MMClips>
  <ScaleCrop>false</ScaleCrop>
  <HeadingPairs>
    <vt:vector size="6" baseType="variant">
      <vt:variant>
        <vt:lpstr>Theme</vt:lpstr>
      </vt:variant>
      <vt:variant>
        <vt:i4>10</vt:i4>
      </vt:variant>
      <vt:variant>
        <vt:lpstr>Embedded OLE Servers</vt:lpstr>
      </vt:variant>
      <vt:variant>
        <vt:i4>2</vt:i4>
      </vt:variant>
      <vt:variant>
        <vt:lpstr>Slide Titles</vt:lpstr>
      </vt:variant>
      <vt:variant>
        <vt:i4>47</vt:i4>
      </vt:variant>
    </vt:vector>
  </HeadingPairs>
  <TitlesOfParts>
    <vt:vector size="59" baseType="lpstr">
      <vt:lpstr>ioos_white_2010</vt:lpstr>
      <vt:lpstr>1_ioos_white_2010</vt:lpstr>
      <vt:lpstr>Blank Presentation</vt:lpstr>
      <vt:lpstr>3_Office Theme</vt:lpstr>
      <vt:lpstr>3_Blank Presentation</vt:lpstr>
      <vt:lpstr>5_Custom Design</vt:lpstr>
      <vt:lpstr>6_Custom Design</vt:lpstr>
      <vt:lpstr>7_Custom Design</vt:lpstr>
      <vt:lpstr>8_Custom Design</vt:lpstr>
      <vt:lpstr>9_Custom Design</vt:lpstr>
      <vt:lpstr>Image</vt:lpstr>
      <vt:lpstr>Chart</vt:lpstr>
      <vt:lpstr>U.S. Integrated Ocean Observing System (IOOS®)</vt:lpstr>
      <vt:lpstr>IOOS at Work! </vt:lpstr>
      <vt:lpstr>IOOS - National Backbone</vt:lpstr>
      <vt:lpstr>IOOS – Regional Component</vt:lpstr>
      <vt:lpstr>Exposing Data!</vt:lpstr>
      <vt:lpstr>U.S. IOOS - High Frequency Radar Network</vt:lpstr>
      <vt:lpstr>HF Radar and PORTS®</vt:lpstr>
      <vt:lpstr>At the Poles</vt:lpstr>
      <vt:lpstr>Deepwater Horizon </vt:lpstr>
      <vt:lpstr>Adaptive/Integrated Ocean Observing Approach</vt:lpstr>
      <vt:lpstr>US IOOS Response to DHW</vt:lpstr>
      <vt:lpstr>HF Radars Decreases Search Area</vt:lpstr>
      <vt:lpstr>Support for Water Quality Projects</vt:lpstr>
      <vt:lpstr>SCCOOS Observations</vt:lpstr>
      <vt:lpstr>PowerPoint Presentation</vt:lpstr>
      <vt:lpstr>PowerPoint Presentation</vt:lpstr>
      <vt:lpstr>HUMAN AND OCEAN MAMMAL HEALTH Monitoring of Water Properties and Harmful Algae Blooms </vt:lpstr>
      <vt:lpstr>Climate &amp; Ecosystem:  Long-term Monitoring</vt:lpstr>
      <vt:lpstr>PowerPoint Presentation</vt:lpstr>
      <vt:lpstr>Glider Missions</vt:lpstr>
      <vt:lpstr>US IOOS - Gliderpalooza</vt:lpstr>
      <vt:lpstr>Emerging Observing Assets</vt:lpstr>
      <vt:lpstr>From Animals to GTS to Ocean Modelers </vt:lpstr>
      <vt:lpstr>Appropriate Management Responses Tiger Shark Case in Hawai’i </vt:lpstr>
      <vt:lpstr>Engage the International Community</vt:lpstr>
      <vt:lpstr>PowerPoint Presentation</vt:lpstr>
      <vt:lpstr>Global Component:  Global Ocean Observing System for Climate</vt:lpstr>
      <vt:lpstr>GEO</vt:lpstr>
      <vt:lpstr>Global HF Radar Network</vt:lpstr>
      <vt:lpstr>PowerPoint Presentation</vt:lpstr>
      <vt:lpstr>Industry Study Framework</vt:lpstr>
      <vt:lpstr>The Meteorological Service Industry</vt:lpstr>
      <vt:lpstr>UK Marine Technology and Services</vt:lpstr>
      <vt:lpstr>San Diego Study</vt:lpstr>
      <vt:lpstr>Marine Technology and Services Industry Study</vt:lpstr>
      <vt:lpstr>Where and what type are the companies?</vt:lpstr>
      <vt:lpstr>Where and what type are the companies?</vt:lpstr>
      <vt:lpstr>Flow Chart of Study Activities</vt:lpstr>
      <vt:lpstr>Marine Technology and Services Industry Examples</vt:lpstr>
      <vt:lpstr>Growing Together</vt:lpstr>
      <vt:lpstr>PowerPoint Presentation</vt:lpstr>
      <vt:lpstr>PowerPoint Presentation</vt:lpstr>
      <vt:lpstr>PowerPoint Presentation</vt:lpstr>
      <vt:lpstr>Marine Sensor Innovation project </vt:lpstr>
      <vt:lpstr>West Coast OA and Shellfish Industry</vt:lpstr>
      <vt:lpstr>Novel Assessment of Biological Risk </vt:lpstr>
      <vt:lpstr>US IOOS at Work</vt:lpstr>
    </vt:vector>
  </TitlesOfParts>
  <Company>NOS 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NOS NOAA</dc:creator>
  <cp:lastModifiedBy>Willis</cp:lastModifiedBy>
  <cp:revision>279</cp:revision>
  <cp:lastPrinted>2013-11-04T21:56:15Z</cp:lastPrinted>
  <dcterms:created xsi:type="dcterms:W3CDTF">2013-08-25T12:56:42Z</dcterms:created>
  <dcterms:modified xsi:type="dcterms:W3CDTF">2014-07-11T04:23:23Z</dcterms:modified>
</cp:coreProperties>
</file>