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2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985000" cy="92837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96" autoAdjust="0"/>
  </p:normalViewPr>
  <p:slideViewPr>
    <p:cSldViewPr>
      <p:cViewPr>
        <p:scale>
          <a:sx n="40" d="100"/>
          <a:sy n="40" d="100"/>
        </p:scale>
        <p:origin x="-2256" y="-7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0E0700FE-9B52-4895-9C93-E3B3A87793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711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6ED2745-8E95-4AD7-8E3C-361BEDCBCEDC}" type="slidenum">
              <a:rPr lang="en-U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1</a:t>
            </a:fld>
            <a:endParaRPr lang="en-U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53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</a:pPr>
            <a:endParaRPr lang="en-US" altLang="en-US" sz="2000" b="1" smtClean="0">
              <a:latin typeface="Arial" charset="0"/>
              <a:ea typeface="Microsoft YaHei" charset="-122"/>
            </a:endParaRPr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2E77DE6-AE60-413A-9D09-1A02C2AB4CF0}" type="slidenum">
              <a:rPr lang="en-US" altLang="en-US" sz="1200">
                <a:solidFill>
                  <a:srgbClr val="000000"/>
                </a:solidFill>
                <a:ea typeface="ＭＳ Ｐゴシック" charset="-128"/>
              </a:rPr>
              <a:pPr>
                <a:lnSpc>
                  <a:spcPct val="100000"/>
                </a:lnSpc>
              </a:pPr>
              <a:t>1</a:t>
            </a:fld>
            <a:endParaRPr lang="en-US" altLang="en-US" sz="120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1FC700D-5A86-4D3C-BA17-B4725B1307E0}" type="slidenum">
              <a:rPr lang="en-U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2</a:t>
            </a:fld>
            <a:endParaRPr lang="en-U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</a:pPr>
            <a:endParaRPr lang="en-US" altLang="en-US" sz="1800" smtClean="0">
              <a:latin typeface="Arial" charset="0"/>
              <a:ea typeface="Microsoft YaHei" charset="-122"/>
            </a:endParaRP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DC3E99F-C5A8-45A5-8FAA-C85DAE781B79}" type="slidenum">
              <a:rPr lang="en-US" altLang="en-US" sz="2400">
                <a:solidFill>
                  <a:srgbClr val="000000"/>
                </a:solidFill>
                <a:ea typeface="ＭＳ Ｐゴシック" charset="-128"/>
              </a:rPr>
              <a:pPr>
                <a:lnSpc>
                  <a:spcPct val="100000"/>
                </a:lnSpc>
              </a:pPr>
              <a:t>2</a:t>
            </a:fld>
            <a:endParaRPr lang="en-US" altLang="en-US" sz="240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666FF586-7AB8-42C4-A066-D09F8DC5D3F7}" type="slidenum">
              <a:rPr lang="en-U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3</a:t>
            </a:fld>
            <a:endParaRPr lang="en-U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</a:pPr>
            <a:endParaRPr lang="en-US" altLang="en-US" sz="1800" smtClean="0">
              <a:latin typeface="Arial" charset="0"/>
              <a:ea typeface="Microsoft YaHei" charset="-122"/>
            </a:endParaRP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915A0EC-2BED-49AF-8464-FE211CD13BC0}" type="slidenum">
              <a:rPr lang="en-US" altLang="en-US" sz="2400">
                <a:solidFill>
                  <a:srgbClr val="000000"/>
                </a:solidFill>
                <a:ea typeface="ＭＳ Ｐゴシック" charset="-128"/>
              </a:rPr>
              <a:pPr>
                <a:lnSpc>
                  <a:spcPct val="100000"/>
                </a:lnSpc>
              </a:pPr>
              <a:t>3</a:t>
            </a:fld>
            <a:endParaRPr lang="en-US" altLang="en-US" sz="240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D39C2DA-002D-4041-B6C2-FA9E1628AD83}" type="slidenum">
              <a:rPr lang="en-U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4</a:t>
            </a:fld>
            <a:endParaRPr lang="en-U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843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</a:pPr>
            <a:endParaRPr lang="en-US" altLang="en-US" sz="1800" smtClean="0">
              <a:latin typeface="Arial" charset="0"/>
              <a:ea typeface="Microsoft YaHei" charset="-122"/>
            </a:endParaRPr>
          </a:p>
        </p:txBody>
      </p:sp>
      <p:sp>
        <p:nvSpPr>
          <p:cNvPr id="18437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1D6EF14-BAF1-4041-BBCF-15F87A453869}" type="slidenum">
              <a:rPr lang="en-US" altLang="en-US" sz="2400">
                <a:solidFill>
                  <a:srgbClr val="000000"/>
                </a:solidFill>
                <a:ea typeface="ＭＳ Ｐゴシック" charset="-128"/>
              </a:rPr>
              <a:pPr>
                <a:lnSpc>
                  <a:spcPct val="100000"/>
                </a:lnSpc>
              </a:pPr>
              <a:t>4</a:t>
            </a:fld>
            <a:endParaRPr lang="en-US" altLang="en-US" sz="240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C0E88E2F-4028-429A-B706-295EE0A6D50B}" type="slidenum">
              <a:rPr lang="en-U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5</a:t>
            </a:fld>
            <a:endParaRPr lang="en-U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945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</a:pPr>
            <a:endParaRPr lang="en-US" altLang="en-US" sz="1800" smtClean="0">
              <a:latin typeface="Arial" charset="0"/>
              <a:ea typeface="Microsoft YaHei" charset="-122"/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F1C40C0-280D-4742-A984-189863F9BE88}" type="slidenum">
              <a:rPr lang="en-US" altLang="en-US" sz="2400">
                <a:solidFill>
                  <a:srgbClr val="000000"/>
                </a:solidFill>
                <a:ea typeface="ＭＳ Ｐゴシック" charset="-128"/>
              </a:rPr>
              <a:pPr>
                <a:lnSpc>
                  <a:spcPct val="100000"/>
                </a:lnSpc>
              </a:pPr>
              <a:t>5</a:t>
            </a:fld>
            <a:endParaRPr lang="en-US" altLang="en-US" sz="240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8D93C64-83B2-4068-9881-4CF2F50B3E35}" type="slidenum">
              <a:rPr lang="en-U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6</a:t>
            </a:fld>
            <a:endParaRPr lang="en-U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</a:pPr>
            <a:endParaRPr lang="en-US" altLang="en-US" sz="1800" smtClean="0">
              <a:latin typeface="Arial" charset="0"/>
              <a:ea typeface="Microsoft YaHei" charset="-122"/>
            </a:endParaRP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58F9B4E-3EC5-40B8-BCF1-7942FFF50F52}" type="slidenum">
              <a:rPr lang="en-US" altLang="en-US" sz="2400">
                <a:solidFill>
                  <a:srgbClr val="000000"/>
                </a:solidFill>
                <a:ea typeface="ＭＳ Ｐゴシック" charset="-128"/>
              </a:rPr>
              <a:pPr>
                <a:lnSpc>
                  <a:spcPct val="100000"/>
                </a:lnSpc>
              </a:pPr>
              <a:t>6</a:t>
            </a:fld>
            <a:endParaRPr lang="en-US" altLang="en-US" sz="240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EF53DBB3-96FE-486E-9170-496FCCB70A95}" type="slidenum">
              <a:rPr lang="en-U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7</a:t>
            </a:fld>
            <a:endParaRPr lang="en-U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</a:pPr>
            <a:endParaRPr lang="en-US" altLang="en-US" sz="1800" smtClean="0">
              <a:latin typeface="Arial" charset="0"/>
              <a:ea typeface="Microsoft YaHei" charset="-122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329BF83-5723-4695-BD46-0AD0CA4CBC02}" type="slidenum">
              <a:rPr lang="en-US" altLang="en-US" sz="2400">
                <a:solidFill>
                  <a:srgbClr val="000000"/>
                </a:solidFill>
                <a:ea typeface="ＭＳ Ｐゴシック" charset="-128"/>
              </a:rPr>
              <a:pPr>
                <a:lnSpc>
                  <a:spcPct val="100000"/>
                </a:lnSpc>
              </a:pPr>
              <a:t>7</a:t>
            </a:fld>
            <a:endParaRPr lang="en-US" altLang="en-US" sz="240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7F3672D-ADA1-4610-9EC3-2BEB4247DD69}" type="slidenum">
              <a:rPr lang="en-U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8</a:t>
            </a:fld>
            <a:endParaRPr lang="en-U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</a:pPr>
            <a:endParaRPr lang="en-US" altLang="en-US" sz="1800" smtClean="0">
              <a:latin typeface="Arial" charset="0"/>
              <a:ea typeface="Microsoft YaHei" charset="-122"/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7DF4F99-D098-4F30-B6A6-FA49A41F1796}" type="slidenum">
              <a:rPr lang="en-US" altLang="en-US" sz="2400">
                <a:solidFill>
                  <a:srgbClr val="000000"/>
                </a:solidFill>
                <a:ea typeface="ＭＳ Ｐゴシック" charset="-128"/>
              </a:rPr>
              <a:pPr>
                <a:lnSpc>
                  <a:spcPct val="100000"/>
                </a:lnSpc>
              </a:pPr>
              <a:t>8</a:t>
            </a:fld>
            <a:endParaRPr lang="en-US" altLang="en-US" sz="240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/>
            <a:fld id="{77F3672D-ADA1-4610-9EC3-2BEB4247DD69}" type="slidenum">
              <a:rPr lang="en-US" altLang="en-US">
                <a:solidFill>
                  <a:srgbClr val="000000"/>
                </a:solidFill>
                <a:latin typeface="Times New Roman" pitchFamily="16" charset="0"/>
              </a:rPr>
              <a:pPr eaLnBrk="1"/>
              <a:t>9</a:t>
            </a:fld>
            <a:endParaRPr lang="en-US" alt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588" cy="15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eaLnBrk="1">
              <a:spcBef>
                <a:spcPct val="0"/>
              </a:spcBef>
            </a:pPr>
            <a:endParaRPr lang="en-US" altLang="en-US" sz="1800" smtClean="0">
              <a:latin typeface="Arial" charset="0"/>
              <a:ea typeface="Microsoft YaHei" charset="-122"/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7DF4F99-D098-4F30-B6A6-FA49A41F1796}" type="slidenum">
              <a:rPr lang="en-US" altLang="en-US" sz="2400">
                <a:solidFill>
                  <a:srgbClr val="000000"/>
                </a:solidFill>
                <a:ea typeface="ＭＳ Ｐゴシック" charset="-128"/>
              </a:rPr>
              <a:pPr>
                <a:lnSpc>
                  <a:spcPct val="100000"/>
                </a:lnSpc>
              </a:pPr>
              <a:t>9</a:t>
            </a:fld>
            <a:endParaRPr lang="en-US" altLang="en-US" sz="2400">
              <a:solidFill>
                <a:srgbClr val="000000"/>
              </a:solidFill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5FB90-9629-45C1-8BF4-A33BF21E4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81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16420-9CE0-4BE2-8072-39B89F6481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3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45877-A024-4A1C-9E2A-2B164A4F76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159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64403-2A37-4974-B9E1-AADF7459F9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541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E820C-EFEB-45C1-994B-6D99888EA9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13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D07C6-934A-472C-A1DF-64FBE85AA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677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9A24D-255F-4EF7-9009-66734FF06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72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08413" cy="5180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914400"/>
            <a:ext cx="3810000" cy="5180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2AADF-976B-4519-84FF-19C8E29201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054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ABD90-3025-4334-ACF4-CE26B56EC0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616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F7311-9FC0-4D36-85A7-E32E57E8B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251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E8363-1D83-40B6-98B4-DB0751523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26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32470-11B1-427C-8A92-950A77F17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593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C8767-1CEF-4890-BC43-BEDDEF1E1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303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A470D-5C5D-4BC3-BA6E-800F0BF79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840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E27E9-43AB-4D95-82C4-DF4F2DDCF3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190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1513" cy="6018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8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15B7A-95D5-4C4E-AAF9-F074F0F0BC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103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816EB-E7C1-4323-B314-DAF6E807F2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93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46E09-77F0-4D40-A1FC-5F32341A5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4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C6595-AF6C-418E-AB23-01B9A8997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08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3DEE6-7137-4C63-A687-90B8169E8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60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5E7D0-A982-44B3-92D5-61327A363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63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9D40A-B52F-4651-9DE6-F4C914B56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72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D6CAA-6F97-4572-B97F-857DBC2AD8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96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0" y="762000"/>
            <a:ext cx="9144000" cy="1588"/>
          </a:xfrm>
          <a:prstGeom prst="line">
            <a:avLst/>
          </a:prstGeom>
          <a:noFill/>
          <a:ln w="25560">
            <a:solidFill>
              <a:srgbClr val="4F81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0" y="762000"/>
            <a:ext cx="9144000" cy="1588"/>
          </a:xfrm>
          <a:prstGeom prst="line">
            <a:avLst/>
          </a:prstGeom>
          <a:noFill/>
          <a:ln w="25560">
            <a:solidFill>
              <a:srgbClr val="4F81B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7162800" y="6324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034" name="Text Box 9"/>
          <p:cNvSpPr txBox="1">
            <a:spLocks noChangeArrowheads="1"/>
          </p:cNvSpPr>
          <p:nvPr/>
        </p:nvSpPr>
        <p:spPr bwMode="auto">
          <a:xfrm>
            <a:off x="2209800" y="63246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458200" y="6324600"/>
            <a:ext cx="608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mtClean="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fld id="{5A0DABD2-52E6-457F-8AC4-918F4C6EBE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ＭＳ Ｐゴシック" charset="-128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Line 2"/>
          <p:cNvSpPr>
            <a:spLocks noChangeShapeType="1"/>
          </p:cNvSpPr>
          <p:nvPr/>
        </p:nvSpPr>
        <p:spPr bwMode="auto">
          <a:xfrm>
            <a:off x="0" y="762000"/>
            <a:ext cx="9144000" cy="1588"/>
          </a:xfrm>
          <a:prstGeom prst="line">
            <a:avLst/>
          </a:prstGeom>
          <a:noFill/>
          <a:ln w="25560">
            <a:solidFill>
              <a:srgbClr val="BBE0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0" y="762000"/>
            <a:ext cx="9144000" cy="1588"/>
          </a:xfrm>
          <a:prstGeom prst="line">
            <a:avLst/>
          </a:prstGeom>
          <a:noFill/>
          <a:ln w="25560">
            <a:solidFill>
              <a:srgbClr val="BBE0E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0813" cy="60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formatClick to edit Master title style</a:t>
            </a:r>
          </a:p>
        </p:txBody>
      </p:sp>
      <p:sp>
        <p:nvSpPr>
          <p:cNvPr id="51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0813" cy="518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0"/>
            <a:r>
              <a:rPr lang="en-GB" altLang="en-US" smtClean="0"/>
              <a:t>Ninth Outline LevelClick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7162800" y="6324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2209800" y="6324600"/>
            <a:ext cx="480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458200" y="6324600"/>
            <a:ext cx="608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 smtClean="0">
                <a:solidFill>
                  <a:srgbClr val="000000"/>
                </a:solidFill>
                <a:ea typeface="+mn-ea"/>
              </a:defRPr>
            </a:lvl1pPr>
          </a:lstStyle>
          <a:p>
            <a:pPr>
              <a:defRPr/>
            </a:pPr>
            <a:fld id="{88E34E58-8DA2-4179-A0A9-B54FCE50E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ＭＳ Ｐゴシック" charset="-128"/>
        </a:defRPr>
      </a:lvl4pPr>
      <a:lvl5pPr algn="l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8305800" cy="6096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2800" smtClean="0">
                <a:solidFill>
                  <a:srgbClr val="002060"/>
                </a:solidFill>
                <a:latin typeface="Calibri" pitchFamily="32" charset="0"/>
              </a:rPr>
              <a:t>U.S. Integrated Ocean Observing System (IOOS®)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105400"/>
            <a:ext cx="8458200" cy="990600"/>
          </a:xfrm>
        </p:spPr>
        <p:txBody>
          <a:bodyPr lIns="90000" tIns="45000" rIns="90000" bIns="45000"/>
          <a:lstStyle/>
          <a:p>
            <a:pPr marL="0" indent="0" algn="ctr" eaLnBrk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1900" smtClean="0">
                <a:solidFill>
                  <a:srgbClr val="002060"/>
                </a:solidFill>
                <a:latin typeface="Calibri" pitchFamily="32" charset="0"/>
              </a:rPr>
              <a:t>Zdenka Willis, Director, U.S. IOOS Program</a:t>
            </a:r>
          </a:p>
          <a:p>
            <a:pPr marL="0" indent="0" algn="ctr" eaLnBrk="1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en-US" sz="1900" smtClean="0">
                <a:solidFill>
                  <a:srgbClr val="002060"/>
                </a:solidFill>
                <a:latin typeface="Calibri" pitchFamily="32" charset="0"/>
              </a:rPr>
              <a:t>March 17, 2014</a:t>
            </a:r>
          </a:p>
        </p:txBody>
      </p:sp>
      <p:sp>
        <p:nvSpPr>
          <p:cNvPr id="6148" name="AutoShape 3"/>
          <p:cNvSpPr>
            <a:spLocks noChangeAspect="1" noChangeArrowheads="1"/>
          </p:cNvSpPr>
          <p:nvPr/>
        </p:nvSpPr>
        <p:spPr bwMode="auto">
          <a:xfrm>
            <a:off x="3090863" y="3509963"/>
            <a:ext cx="1938337" cy="145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2016125"/>
            <a:ext cx="2085975" cy="154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3048000"/>
            <a:ext cx="28098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265238"/>
            <a:ext cx="21796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25" y="1897063"/>
            <a:ext cx="1951038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265238"/>
            <a:ext cx="1951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9150"/>
            <a:ext cx="2998788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505200"/>
            <a:ext cx="1930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en-US" sz="2800" smtClean="0">
                <a:solidFill>
                  <a:srgbClr val="002060"/>
                </a:solidFill>
              </a:rPr>
              <a:t>Update - Connections within the National Ocean Service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71463" y="1062038"/>
            <a:ext cx="8567737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Redefining Priorities within NOAA's National Ocean Service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endParaRPr lang="en-US" altLang="en-US" sz="1000">
              <a:solidFill>
                <a:srgbClr val="000000"/>
              </a:solidFill>
              <a:ea typeface="ＭＳ Ｐゴシック" charset="-128"/>
            </a:endParaRPr>
          </a:p>
          <a:p>
            <a:pPr eaLnBrk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A new way of doing business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endParaRPr lang="en-US" altLang="en-US" sz="1000">
              <a:solidFill>
                <a:srgbClr val="000000"/>
              </a:solidFill>
              <a:ea typeface="ＭＳ Ｐゴシック" charset="-128"/>
            </a:endParaRPr>
          </a:p>
          <a:p>
            <a:pPr eaLnBrk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Taking advantage of Program strengths 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endParaRPr lang="en-US" altLang="en-US" sz="1000">
              <a:solidFill>
                <a:srgbClr val="000000"/>
              </a:solidFill>
              <a:ea typeface="ＭＳ Ｐゴシック" charset="-128"/>
            </a:endParaRPr>
          </a:p>
          <a:p>
            <a:pPr eaLnBrk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800">
                <a:solidFill>
                  <a:srgbClr val="000000"/>
                </a:solidFill>
                <a:ea typeface="ＭＳ Ｐゴシック" charset="-128"/>
              </a:rPr>
              <a:t>Opportunities to leverage existing investments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en-US" altLang="en-US" sz="2800">
              <a:solidFill>
                <a:srgbClr val="000000"/>
              </a:solidFill>
              <a:ea typeface="ＭＳ Ｐゴシック" charset="-128"/>
            </a:endParaRPr>
          </a:p>
          <a:p>
            <a:pPr eaLnBrk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8458200" y="6324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8C71F7CC-74A0-4C08-AB6A-1915BEF95331}" type="slidenum">
              <a:rPr lang="en-US" altLang="en-US">
                <a:solidFill>
                  <a:srgbClr val="FFFFFF"/>
                </a:solidFill>
                <a:ea typeface="ＭＳ Ｐゴシック" charset="-128"/>
              </a:rPr>
              <a:pPr hangingPunct="1">
                <a:lnSpc>
                  <a:spcPct val="100000"/>
                </a:lnSpc>
              </a:pPr>
              <a:t>2</a:t>
            </a:fld>
            <a:endParaRPr lang="en-US" alt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par>
              <p:cTn id="2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6"/>
                                    </p:pa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7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8458200" y="6324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0FBAFC3A-C1C5-4950-A460-37E48049FCC9}" type="slidenum">
              <a:rPr lang="en-US" altLang="en-US">
                <a:solidFill>
                  <a:srgbClr val="FFFFFF"/>
                </a:solidFill>
                <a:ea typeface="ＭＳ Ｐゴシック" charset="-128"/>
              </a:rPr>
              <a:pPr hangingPunct="1">
                <a:lnSpc>
                  <a:spcPct val="100000"/>
                </a:lnSpc>
              </a:pPr>
              <a:t>3</a:t>
            </a:fld>
            <a:endParaRPr lang="en-US" alt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3962400"/>
            <a:ext cx="1436688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3962400"/>
            <a:ext cx="1377950" cy="21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6324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ea typeface="ＭＳ Ｐゴシック" charset="-128"/>
              </a:rPr>
              <a:t>Improve end-to-end coastal preparedness, response, recovery and resiliency</a:t>
            </a:r>
          </a:p>
          <a:p>
            <a:pPr marL="171450" indent="-171450">
              <a:lnSpc>
                <a:spcPct val="100000"/>
              </a:lnSpc>
              <a:spcBef>
                <a:spcPts val="250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US" altLang="en-US" sz="800" dirty="0" smtClean="0">
              <a:ea typeface="ＭＳ Ｐゴシック" charset="-128"/>
            </a:endParaRPr>
          </a:p>
          <a:p>
            <a:pPr marL="342900" indent="-342900">
              <a:lnSpc>
                <a:spcPct val="100000"/>
              </a:lnSpc>
              <a:spcBef>
                <a:spcPts val="25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ea typeface="ＭＳ Ｐゴシック" charset="-128"/>
              </a:rPr>
              <a:t>Coastal Intelligence</a:t>
            </a:r>
          </a:p>
          <a:p>
            <a:pPr marL="171450" indent="-171450">
              <a:lnSpc>
                <a:spcPct val="100000"/>
              </a:lnSpc>
              <a:spcBef>
                <a:spcPts val="225"/>
              </a:spcBef>
              <a:buClrTx/>
              <a:buFont typeface="Wingdings" panose="05000000000000000000" pitchFamily="2" charset="2"/>
              <a:buChar char="Ø"/>
              <a:defRPr/>
            </a:pPr>
            <a:endParaRPr lang="en-US" altLang="en-US" sz="800" dirty="0" smtClean="0">
              <a:ea typeface="ＭＳ Ｐゴシック" charset="-128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ea typeface="ＭＳ Ｐゴシック" charset="-128"/>
              </a:rPr>
              <a:t>Enhance coastal and marine resource conservation through place-based management</a:t>
            </a:r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1109663"/>
            <a:ext cx="260191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3962400"/>
            <a:ext cx="2233613" cy="2132013"/>
          </a:xfrm>
          <a:prstGeom prst="rect">
            <a:avLst/>
          </a:prstGeom>
          <a:noFill/>
          <a:ln w="9360">
            <a:solidFill>
              <a:srgbClr val="EEECE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962400"/>
            <a:ext cx="3222625" cy="21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228600" y="76200"/>
            <a:ext cx="8686800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528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/>
            <a:r>
              <a:rPr lang="en-US" altLang="en-US" sz="3400">
                <a:solidFill>
                  <a:srgbClr val="002060"/>
                </a:solidFill>
                <a:ea typeface="ＭＳ Ｐゴシック" charset="-128"/>
              </a:rPr>
              <a:t>NOS Cross-cutting Priorities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par>
              <p:cTn id="2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6"/>
                                    </p:pa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7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sz="3400" smtClean="0">
                <a:solidFill>
                  <a:srgbClr val="002060"/>
                </a:solidFill>
              </a:rPr>
              <a:t>Coastal Intelligence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71463" y="1062038"/>
            <a:ext cx="8839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8636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US" altLang="en-US" sz="2800">
                <a:solidFill>
                  <a:srgbClr val="000000"/>
                </a:solidFill>
              </a:rPr>
              <a:t>One of three National Ocean Service cross-cutting priorities </a:t>
            </a:r>
          </a:p>
          <a:p>
            <a:pPr eaLnBrk="1">
              <a:lnSpc>
                <a:spcPct val="100000"/>
              </a:lnSpc>
            </a:pPr>
            <a:endParaRPr lang="en-US" altLang="en-US" sz="1000">
              <a:solidFill>
                <a:srgbClr val="000000"/>
              </a:solidFill>
            </a:endParaRPr>
          </a:p>
          <a:p>
            <a:pPr lvl="1" eaLnBrk="1">
              <a:lnSpc>
                <a:spcPct val="100000"/>
              </a:lnSpc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2400">
                <a:solidFill>
                  <a:srgbClr val="000000"/>
                </a:solidFill>
                <a:cs typeface="Arial Unicode MS" charset="0"/>
              </a:rPr>
              <a:t>Supports corporate messaging – “Coastal Intelligence” mirrors NOAA Administrator’s use of “Environmental Intelligence” </a:t>
            </a:r>
          </a:p>
          <a:p>
            <a:pPr lvl="1" eaLnBrk="1">
              <a:lnSpc>
                <a:spcPct val="100000"/>
              </a:lnSpc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2400">
                <a:solidFill>
                  <a:srgbClr val="000000"/>
                </a:solidFill>
                <a:cs typeface="Arial Unicode MS" charset="0"/>
              </a:rPr>
              <a:t>Aligns NOS Offices, new budget structure, and priorities </a:t>
            </a:r>
          </a:p>
          <a:p>
            <a:pPr lvl="1" eaLnBrk="1">
              <a:lnSpc>
                <a:spcPct val="100000"/>
              </a:lnSpc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2400">
                <a:solidFill>
                  <a:srgbClr val="000000"/>
                </a:solidFill>
                <a:cs typeface="Arial Unicode MS" charset="0"/>
              </a:rPr>
              <a:t>Requires more coordination and integration within and across NOS and NOAA </a:t>
            </a:r>
          </a:p>
          <a:p>
            <a:pPr lvl="1" eaLnBrk="1">
              <a:lnSpc>
                <a:spcPct val="100000"/>
              </a:lnSpc>
              <a:spcAft>
                <a:spcPts val="1138"/>
              </a:spcAft>
              <a:buSzPct val="45000"/>
              <a:buFont typeface="Wingdings" charset="2"/>
              <a:buChar char=""/>
            </a:pPr>
            <a:r>
              <a:rPr lang="en-US" altLang="en-US" sz="2400">
                <a:solidFill>
                  <a:srgbClr val="000000"/>
                </a:solidFill>
                <a:cs typeface="Arial Unicode MS" charset="0"/>
              </a:rPr>
              <a:t>Will inform an NOS Roadmap which will organize implementation activities (under development) </a:t>
            </a:r>
          </a:p>
          <a:p>
            <a:pPr eaLnBrk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US" alt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8421688" y="6324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7272BF85-4F5A-424F-AAF6-4AE5C2825319}" type="slidenum">
              <a:rPr lang="en-US" altLang="en-US">
                <a:solidFill>
                  <a:srgbClr val="FFFFFF"/>
                </a:solidFill>
                <a:ea typeface="ＭＳ Ｐゴシック" charset="-128"/>
              </a:rPr>
              <a:pPr hangingPunct="1">
                <a:lnSpc>
                  <a:spcPct val="100000"/>
                </a:lnSpc>
              </a:pPr>
              <a:t>4</a:t>
            </a:fld>
            <a:endParaRPr lang="en-US" alt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par>
              <p:cTn id="2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6"/>
                                    </p:pa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7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5102225"/>
            <a:ext cx="4035425" cy="117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0" y="30163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US" altLang="en-US" sz="3400">
                <a:solidFill>
                  <a:srgbClr val="002060"/>
                </a:solidFill>
                <a:ea typeface="ＭＳ Ｐゴシック" charset="-128"/>
              </a:rPr>
              <a:t>Coastal Intelligence – Types of Users</a:t>
            </a:r>
          </a:p>
        </p:txBody>
      </p:sp>
      <p:sp>
        <p:nvSpPr>
          <p:cNvPr id="10244" name="Line 2"/>
          <p:cNvSpPr>
            <a:spLocks noChangeShapeType="1"/>
          </p:cNvSpPr>
          <p:nvPr/>
        </p:nvSpPr>
        <p:spPr bwMode="auto">
          <a:xfrm>
            <a:off x="4572000" y="793750"/>
            <a:ext cx="1588" cy="5389563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3"/>
          <p:cNvSpPr>
            <a:spLocks noChangeShapeType="1"/>
          </p:cNvSpPr>
          <p:nvPr/>
        </p:nvSpPr>
        <p:spPr bwMode="auto">
          <a:xfrm>
            <a:off x="152400" y="3468688"/>
            <a:ext cx="8753475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4800600" y="3498850"/>
            <a:ext cx="38862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2200">
                <a:solidFill>
                  <a:srgbClr val="002060"/>
                </a:solidFill>
                <a:ea typeface="ＭＳ Ｐゴシック" charset="-128"/>
              </a:rPr>
              <a:t>Search &amp; Rescue</a:t>
            </a:r>
          </a:p>
        </p:txBody>
      </p:sp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125913"/>
            <a:ext cx="2247900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8" name="Text Box 6"/>
          <p:cNvSpPr txBox="1">
            <a:spLocks noChangeArrowheads="1"/>
          </p:cNvSpPr>
          <p:nvPr/>
        </p:nvSpPr>
        <p:spPr bwMode="auto">
          <a:xfrm>
            <a:off x="5181600" y="5810250"/>
            <a:ext cx="2003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69863" indent="-169863"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lang="en-US" altLang="en-US" sz="1200">
                <a:solidFill>
                  <a:srgbClr val="FFFFFF"/>
                </a:solidFill>
                <a:latin typeface="Calibri" pitchFamily="32" charset="0"/>
              </a:rPr>
              <a:t>Search area decreased  66% in 96 hours</a:t>
            </a:r>
          </a:p>
        </p:txBody>
      </p:sp>
      <p:pic>
        <p:nvPicPr>
          <p:cNvPr id="1024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3900488"/>
            <a:ext cx="2689225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4967288"/>
            <a:ext cx="1497012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1" name="Text Box 9"/>
          <p:cNvSpPr txBox="1">
            <a:spLocks noChangeArrowheads="1"/>
          </p:cNvSpPr>
          <p:nvPr/>
        </p:nvSpPr>
        <p:spPr bwMode="auto">
          <a:xfrm>
            <a:off x="4833938" y="793750"/>
            <a:ext cx="38862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2200">
                <a:solidFill>
                  <a:srgbClr val="002060"/>
                </a:solidFill>
                <a:ea typeface="ＭＳ Ｐゴシック" charset="-128"/>
              </a:rPr>
              <a:t>Shellfish Growers</a:t>
            </a:r>
          </a:p>
        </p:txBody>
      </p:sp>
      <p:sp>
        <p:nvSpPr>
          <p:cNvPr id="10252" name="Text Box 10"/>
          <p:cNvSpPr txBox="1">
            <a:spLocks noChangeArrowheads="1"/>
          </p:cNvSpPr>
          <p:nvPr/>
        </p:nvSpPr>
        <p:spPr bwMode="auto">
          <a:xfrm>
            <a:off x="381000" y="3502025"/>
            <a:ext cx="38862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2200">
                <a:solidFill>
                  <a:srgbClr val="002060"/>
                </a:solidFill>
                <a:ea typeface="ＭＳ Ｐゴシック" charset="-128"/>
              </a:rPr>
              <a:t>Fisherman</a:t>
            </a:r>
          </a:p>
        </p:txBody>
      </p:sp>
      <p:sp>
        <p:nvSpPr>
          <p:cNvPr id="10253" name="Text Box 11"/>
          <p:cNvSpPr txBox="1">
            <a:spLocks noChangeArrowheads="1"/>
          </p:cNvSpPr>
          <p:nvPr/>
        </p:nvSpPr>
        <p:spPr bwMode="auto">
          <a:xfrm>
            <a:off x="1257300" y="4348163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ea typeface="ＭＳ Ｐゴシック" charset="-128"/>
              </a:rPr>
              <a:t>  </a:t>
            </a:r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+</a:t>
            </a:r>
            <a:r>
              <a:rPr lang="en-US" altLang="en-US">
                <a:solidFill>
                  <a:srgbClr val="000000"/>
                </a:solidFill>
                <a:ea typeface="ＭＳ Ｐゴシック" charset="-128"/>
              </a:rPr>
              <a:t>            </a:t>
            </a:r>
            <a:r>
              <a:rPr lang="en-US" altLang="en-US">
                <a:solidFill>
                  <a:srgbClr val="FFFFFF"/>
                </a:solidFill>
                <a:ea typeface="ＭＳ Ｐゴシック" charset="-128"/>
              </a:rPr>
              <a:t>+</a:t>
            </a:r>
          </a:p>
        </p:txBody>
      </p:sp>
      <p:pic>
        <p:nvPicPr>
          <p:cNvPr id="10254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3943350"/>
            <a:ext cx="416242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381000" y="838200"/>
            <a:ext cx="38862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ClrTx/>
              <a:buFontTx/>
              <a:buNone/>
            </a:pPr>
            <a:r>
              <a:rPr lang="en-US" altLang="en-US" sz="2200">
                <a:solidFill>
                  <a:srgbClr val="002060"/>
                </a:solidFill>
                <a:ea typeface="ＭＳ Ｐゴシック" charset="-128"/>
              </a:rPr>
              <a:t>Maritime Operations</a:t>
            </a:r>
          </a:p>
        </p:txBody>
      </p:sp>
      <p:pic>
        <p:nvPicPr>
          <p:cNvPr id="10256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300163"/>
            <a:ext cx="2359025" cy="159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7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914525"/>
            <a:ext cx="20002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8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300163"/>
            <a:ext cx="1249363" cy="938212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9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1255713"/>
            <a:ext cx="809625" cy="1079500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0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1316038"/>
            <a:ext cx="1457325" cy="935037"/>
          </a:xfrm>
          <a:prstGeom prst="rect">
            <a:avLst/>
          </a:prstGeom>
          <a:noFill/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1" name="Text Box 22"/>
          <p:cNvSpPr txBox="1">
            <a:spLocks noChangeArrowheads="1"/>
          </p:cNvSpPr>
          <p:nvPr/>
        </p:nvSpPr>
        <p:spPr bwMode="auto">
          <a:xfrm>
            <a:off x="5710238" y="1552575"/>
            <a:ext cx="2133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ea typeface="ＭＳ Ｐゴシック" charset="-128"/>
              </a:rPr>
              <a:t>    +                 +</a:t>
            </a:r>
          </a:p>
        </p:txBody>
      </p:sp>
      <p:grpSp>
        <p:nvGrpSpPr>
          <p:cNvPr id="10262" name="Group 23"/>
          <p:cNvGrpSpPr>
            <a:grpSpLocks/>
          </p:cNvGrpSpPr>
          <p:nvPr/>
        </p:nvGrpSpPr>
        <p:grpSpPr bwMode="auto">
          <a:xfrm>
            <a:off x="4705350" y="2438400"/>
            <a:ext cx="4224338" cy="823913"/>
            <a:chOff x="2964" y="1536"/>
            <a:chExt cx="2661" cy="519"/>
          </a:xfrm>
        </p:grpSpPr>
        <p:pic>
          <p:nvPicPr>
            <p:cNvPr id="10265" name="Pictur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4" y="1536"/>
              <a:ext cx="2661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66" name="Text Box 25"/>
            <p:cNvSpPr txBox="1">
              <a:spLocks noChangeArrowheads="1"/>
            </p:cNvSpPr>
            <p:nvPr/>
          </p:nvSpPr>
          <p:spPr bwMode="auto">
            <a:xfrm>
              <a:off x="2964" y="1537"/>
              <a:ext cx="266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Microsoft YaHei" charset="-122"/>
                </a:defRPr>
              </a:lvl1pPr>
              <a:lvl2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Microsoft YaHei" charset="-122"/>
                </a:defRPr>
              </a:lvl2pPr>
              <a:lvl3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Microsoft YaHei" charset="-122"/>
                </a:defRPr>
              </a:lvl3pPr>
              <a:lvl4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Microsoft YaHei" charset="-122"/>
                </a:defRPr>
              </a:lvl4pPr>
              <a:lvl5pPr eaLnBrk="0"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Microsoft YaHei" charset="-122"/>
                </a:defRPr>
              </a:lvl5pPr>
              <a:lvl6pPr marL="25146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Microsoft YaHei" charset="-122"/>
                </a:defRPr>
              </a:lvl6pPr>
              <a:lvl7pPr marL="29718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Microsoft YaHei" charset="-122"/>
                </a:defRPr>
              </a:lvl7pPr>
              <a:lvl8pPr marL="34290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Microsoft YaHei" charset="-122"/>
                </a:defRPr>
              </a:lvl8pPr>
              <a:lvl9pPr marL="3886200" indent="-228600" defTabSz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>
                  <a:solidFill>
                    <a:schemeClr val="tx1"/>
                  </a:solidFill>
                  <a:latin typeface="Arial" charset="0"/>
                  <a:ea typeface="Microsoft YaHei" charset="-122"/>
                </a:defRPr>
              </a:lvl9pPr>
            </a:lstStyle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2008 Whiskey Creek Hatchery lost 100% of oyster larvae</a:t>
              </a:r>
            </a:p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Ocean Acidification was the cause</a:t>
              </a:r>
            </a:p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Real-time Observing System established</a:t>
              </a:r>
            </a:p>
            <a:p>
              <a:pPr algn="ctr" eaLnBrk="1">
                <a:lnSpc>
                  <a:spcPct val="100000"/>
                </a:lnSpc>
                <a:buClrTx/>
                <a:buFontTx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Calibri" pitchFamily="32" charset="0"/>
                  <a:cs typeface="Arial" charset="0"/>
                </a:rPr>
                <a:t>By 2010, productivity was back to 70%</a:t>
              </a:r>
            </a:p>
          </p:txBody>
        </p:sp>
      </p:grpSp>
      <p:sp>
        <p:nvSpPr>
          <p:cNvPr id="10263" name="Text Box 26"/>
          <p:cNvSpPr txBox="1">
            <a:spLocks noChangeArrowheads="1"/>
          </p:cNvSpPr>
          <p:nvPr/>
        </p:nvSpPr>
        <p:spPr bwMode="auto">
          <a:xfrm>
            <a:off x="8421688" y="6324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24382F1A-14B0-4AFE-8B2D-E837C675FA86}" type="slidenum">
              <a:rPr lang="en-US" altLang="en-US">
                <a:solidFill>
                  <a:srgbClr val="FFFFFF"/>
                </a:solidFill>
                <a:ea typeface="ＭＳ Ｐゴシック" charset="-128"/>
              </a:rPr>
              <a:pPr hangingPunct="1">
                <a:lnSpc>
                  <a:spcPct val="100000"/>
                </a:lnSpc>
              </a:pPr>
              <a:t>5</a:t>
            </a:fld>
            <a:endParaRPr lang="en-US" alt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264" name="Text Box 22"/>
          <p:cNvSpPr txBox="1">
            <a:spLocks noChangeArrowheads="1"/>
          </p:cNvSpPr>
          <p:nvPr/>
        </p:nvSpPr>
        <p:spPr bwMode="auto">
          <a:xfrm>
            <a:off x="1217613" y="4360863"/>
            <a:ext cx="2133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  <a:ea typeface="ＭＳ Ｐゴシック" charset="-128"/>
              </a:rPr>
              <a:t>    +                 +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par>
              <p:cTn id="2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6"/>
                                    </p:pa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0" y="18415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>
              <a:lnSpc>
                <a:spcPct val="100000"/>
              </a:lnSpc>
              <a:buSzPct val="45000"/>
              <a:buFont typeface="Wingdings" charset="2"/>
              <a:buNone/>
            </a:pPr>
            <a:r>
              <a:rPr lang="en-US" altLang="en-US" sz="3000">
                <a:solidFill>
                  <a:srgbClr val="002060"/>
                </a:solidFill>
                <a:ea typeface="ＭＳ Ｐゴシック" charset="-128"/>
              </a:rPr>
              <a:t>IOOS Placement within new NOS Budget Structure</a:t>
            </a:r>
          </a:p>
        </p:txBody>
      </p:sp>
      <p:graphicFrame>
        <p:nvGraphicFramePr>
          <p:cNvPr id="12290" name="Group 2"/>
          <p:cNvGraphicFramePr>
            <a:graphicFrameLocks noGrp="1"/>
          </p:cNvGraphicFramePr>
          <p:nvPr/>
        </p:nvGraphicFramePr>
        <p:xfrm>
          <a:off x="876300" y="906463"/>
          <a:ext cx="7659688" cy="2446338"/>
        </p:xfrm>
        <a:graphic>
          <a:graphicData uri="http://schemas.openxmlformats.org/drawingml/2006/table">
            <a:tbl>
              <a:tblPr/>
              <a:tblGrid>
                <a:gridCol w="4708525"/>
                <a:gridCol w="1503363"/>
                <a:gridCol w="1447800"/>
              </a:tblGrid>
              <a:tr h="1160462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NATIONAL OCEAN SERVICE</a:t>
                      </a:r>
                      <a:b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</a:b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Operations, Research and Facilities</a:t>
                      </a:r>
                      <a:b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</a:b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($ in Thousands)</a:t>
                      </a:r>
                    </a:p>
                  </a:txBody>
                  <a:tcPr marL="9000" marR="9000" marT="9000" marB="0" anchor="ctr" horzOverflow="overflow">
                    <a:lnL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FY 2014</a:t>
                      </a:r>
                      <a:b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</a:b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President's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Budget</a:t>
                      </a:r>
                    </a:p>
                  </a:txBody>
                  <a:tcPr marL="9000" marR="9000" marT="9000" marB="0" anchor="b" horzOverflow="overflow">
                    <a:lnL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FY14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Enacted</a:t>
                      </a:r>
                    </a:p>
                  </a:txBody>
                  <a:tcPr marL="9000" marR="9000" marT="9000" marB="0" anchor="b" horzOverflow="overflow">
                    <a:lnL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22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Navigation, Observations &amp; Positioning</a:t>
                      </a:r>
                    </a:p>
                  </a:txBody>
                  <a:tcPr marL="9000" marR="9000" marT="9000" marB="0" anchor="b" horzOverflow="overflow">
                    <a:lnL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9000" marR="9000" marT="9000" marB="0" anchor="b" horzOverflow="overflow">
                    <a:lnL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9000" marR="9000" marT="9000" marB="0" anchor="b" horzOverflow="overflow">
                    <a:lnL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Navigation, Observations &amp; Positioning</a:t>
                      </a:r>
                    </a:p>
                  </a:txBody>
                  <a:tcPr marL="108360" marR="9000" marT="9000" marB="0" anchor="b" horzOverflow="overflow">
                    <a:lnL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145,852 </a:t>
                      </a:r>
                    </a:p>
                  </a:txBody>
                  <a:tcPr marL="9000" marR="9000" marT="9000" marB="0" anchor="b" horzOverflow="overflow">
                    <a:lnL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 136,000  </a:t>
                      </a:r>
                    </a:p>
                  </a:txBody>
                  <a:tcPr marL="9000" marR="9000" marT="9000" marB="0" anchor="b" horzOverflow="overflow">
                    <a:lnL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2263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Hydrographic Survey Priorities/Contracts</a:t>
                      </a:r>
                    </a:p>
                  </a:txBody>
                  <a:tcPr marL="108360" marR="9000" marT="9000" marB="0" anchor="b" horzOverflow="overflow">
                    <a:lnL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26,946 </a:t>
                      </a:r>
                    </a:p>
                  </a:txBody>
                  <a:tcPr marL="9000" marR="9000" marT="9000" marB="0" anchor="b" horzOverflow="overflow">
                    <a:lnL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25,000 </a:t>
                      </a:r>
                    </a:p>
                  </a:txBody>
                  <a:tcPr marL="9000" marR="9000" marT="9000" marB="0" anchor="b" horzOverflow="overflow">
                    <a:lnL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0675"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 IOOS Regional Observations</a:t>
                      </a:r>
                    </a:p>
                  </a:txBody>
                  <a:tcPr marL="108360" marR="9000" marT="9000" marB="0" anchor="b" horzOverflow="overflow">
                    <a:lnL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34,520 </a:t>
                      </a:r>
                    </a:p>
                  </a:txBody>
                  <a:tcPr marL="9000" marR="9000" marT="9000" marB="0" anchor="b" horzOverflow="overflow">
                    <a:lnL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8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defTabSz="45720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2" charset="0"/>
                          <a:ea typeface="Microsoft YaHei" charset="-122"/>
                        </a:rPr>
                        <a:t>28,500 </a:t>
                      </a:r>
                    </a:p>
                  </a:txBody>
                  <a:tcPr marL="9000" marR="9000" marT="9000" marB="0" anchor="b" horzOverflow="overflow">
                    <a:lnL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11293" name="Text Box 56"/>
          <p:cNvSpPr txBox="1">
            <a:spLocks noChangeArrowheads="1"/>
          </p:cNvSpPr>
          <p:nvPr/>
        </p:nvSpPr>
        <p:spPr bwMode="auto">
          <a:xfrm>
            <a:off x="738188" y="3581400"/>
            <a:ext cx="8001000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3050" indent="-182563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marL="712788" indent="-173038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4 Offices combined </a:t>
            </a:r>
          </a:p>
          <a:p>
            <a:pPr lvl="1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altLang="en-US">
                <a:solidFill>
                  <a:srgbClr val="000000"/>
                </a:solidFill>
                <a:ea typeface="ＭＳ Ｐゴシック" charset="-128"/>
              </a:rPr>
              <a:t>National Geodetic Survey </a:t>
            </a:r>
          </a:p>
          <a:p>
            <a:pPr lvl="1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altLang="en-US">
                <a:solidFill>
                  <a:srgbClr val="000000"/>
                </a:solidFill>
                <a:ea typeface="ＭＳ Ｐゴシック" charset="-128"/>
              </a:rPr>
              <a:t>Center for Operational Oceanographic Products and Services </a:t>
            </a:r>
          </a:p>
          <a:p>
            <a:pPr lvl="1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altLang="en-US">
                <a:solidFill>
                  <a:srgbClr val="000000"/>
                </a:solidFill>
                <a:ea typeface="ＭＳ Ｐゴシック" charset="-128"/>
              </a:rPr>
              <a:t>Office of Coast Survey </a:t>
            </a:r>
          </a:p>
          <a:p>
            <a:pPr lvl="1"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altLang="en-US">
                <a:solidFill>
                  <a:srgbClr val="000000"/>
                </a:solidFill>
                <a:ea typeface="ＭＳ Ｐゴシック" charset="-128"/>
              </a:rPr>
              <a:t>IOOS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Important to build on strong relationships</a:t>
            </a:r>
          </a:p>
          <a:p>
            <a:pPr eaLnBrk="1"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altLang="en-US" sz="2000">
                <a:solidFill>
                  <a:srgbClr val="000000"/>
                </a:solidFill>
                <a:ea typeface="ＭＳ Ｐゴシック" charset="-128"/>
              </a:rPr>
              <a:t>Opportunity to extend &amp; strengthen Regional IOOS</a:t>
            </a:r>
          </a:p>
        </p:txBody>
      </p:sp>
      <p:sp>
        <p:nvSpPr>
          <p:cNvPr id="11294" name="Text Box 57"/>
          <p:cNvSpPr txBox="1">
            <a:spLocks noChangeArrowheads="1"/>
          </p:cNvSpPr>
          <p:nvPr/>
        </p:nvSpPr>
        <p:spPr bwMode="auto">
          <a:xfrm>
            <a:off x="8421688" y="6324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47C7B437-C6A8-4A22-99F5-91D5C74BEB61}" type="slidenum">
              <a:rPr lang="en-US" altLang="en-US">
                <a:solidFill>
                  <a:srgbClr val="FFFFFF"/>
                </a:solidFill>
                <a:ea typeface="ＭＳ Ｐゴシック" charset="-128"/>
              </a:rPr>
              <a:pPr hangingPunct="1">
                <a:lnSpc>
                  <a:spcPct val="100000"/>
                </a:lnSpc>
              </a:pPr>
              <a:t>6</a:t>
            </a:fld>
            <a:endParaRPr lang="en-US" alt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par>
              <p:cTn id="2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6"/>
                                    </p:pa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7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sz="3400" smtClean="0">
                <a:solidFill>
                  <a:srgbClr val="002060"/>
                </a:solidFill>
              </a:rPr>
              <a:t>Coastal Roundtable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6200" y="914400"/>
            <a:ext cx="62214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 marL="1485900" indent="-2270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marL="107950" indent="0">
              <a:lnSpc>
                <a:spcPct val="100000"/>
              </a:lnSpc>
              <a:spcBef>
                <a:spcPts val="600"/>
              </a:spcBef>
              <a:buSzPct val="45000"/>
              <a:defRPr/>
            </a:pPr>
            <a:r>
              <a:rPr lang="en-US" altLang="en-US" sz="2800" dirty="0" smtClean="0">
                <a:ea typeface="ＭＳ Ｐゴシック" charset="-128"/>
              </a:rPr>
              <a:t>Dr. </a:t>
            </a:r>
            <a:r>
              <a:rPr lang="en-US" altLang="en-US" sz="2800" dirty="0" err="1" smtClean="0">
                <a:ea typeface="ＭＳ Ｐゴシック" charset="-128"/>
              </a:rPr>
              <a:t>Bamford</a:t>
            </a:r>
            <a:r>
              <a:rPr lang="en-US" altLang="en-US" sz="2800" dirty="0" smtClean="0">
                <a:ea typeface="ＭＳ Ｐゴシック" charset="-128"/>
              </a:rPr>
              <a:t> leading effort to better connect NOS Programs with partners</a:t>
            </a:r>
            <a:endParaRPr lang="en-US" altLang="en-US" sz="1000" dirty="0" smtClean="0">
              <a:ea typeface="ＭＳ Ｐゴシック" charset="-128"/>
            </a:endParaRPr>
          </a:p>
          <a:p>
            <a:pPr marL="107950" indent="0">
              <a:lnSpc>
                <a:spcPct val="100000"/>
              </a:lnSpc>
              <a:spcBef>
                <a:spcPts val="600"/>
              </a:spcBef>
              <a:buSzPct val="45000"/>
              <a:defRPr/>
            </a:pPr>
            <a:endParaRPr lang="en-US" altLang="en-US" sz="1000" dirty="0" smtClean="0">
              <a:ea typeface="ＭＳ Ｐゴシック" charset="-128"/>
            </a:endParaRPr>
          </a:p>
          <a:p>
            <a:pPr marL="107950" indent="0">
              <a:lnSpc>
                <a:spcPct val="100000"/>
              </a:lnSpc>
              <a:spcBef>
                <a:spcPts val="600"/>
              </a:spcBef>
              <a:buSzPct val="45000"/>
              <a:defRPr/>
            </a:pPr>
            <a:r>
              <a:rPr lang="en-US" altLang="en-US" sz="2800" dirty="0" smtClean="0">
                <a:ea typeface="ＭＳ Ｐゴシック" charset="-128"/>
              </a:rPr>
              <a:t>Monthly dialogue with:</a:t>
            </a:r>
          </a:p>
          <a:p>
            <a:pPr marL="107950" indent="0">
              <a:lnSpc>
                <a:spcPct val="100000"/>
              </a:lnSpc>
              <a:spcBef>
                <a:spcPts val="600"/>
              </a:spcBef>
              <a:buSzPct val="45000"/>
              <a:defRPr/>
            </a:pPr>
            <a:endParaRPr lang="en-US" altLang="en-US" sz="1000" dirty="0" smtClean="0">
              <a:ea typeface="ＭＳ Ｐゴシック" charset="-128"/>
            </a:endParaRPr>
          </a:p>
          <a:p>
            <a:pPr marL="450850" indent="-342900">
              <a:lnSpc>
                <a:spcPct val="100000"/>
              </a:lnSpc>
              <a:spcAft>
                <a:spcPts val="1138"/>
              </a:spcAft>
              <a:buSzPct val="45000"/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ea typeface="ＭＳ Ｐゴシック" charset="-128"/>
              </a:rPr>
              <a:t>IOOS Association </a:t>
            </a:r>
          </a:p>
          <a:p>
            <a:pPr marL="450850" indent="-342900">
              <a:lnSpc>
                <a:spcPct val="100000"/>
              </a:lnSpc>
              <a:spcAft>
                <a:spcPts val="1138"/>
              </a:spcAft>
              <a:buSzPct val="45000"/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ea typeface="ＭＳ Ｐゴシック" charset="-128"/>
              </a:rPr>
              <a:t>Coastal States Organization </a:t>
            </a:r>
          </a:p>
          <a:p>
            <a:pPr marL="450850" indent="-342900">
              <a:lnSpc>
                <a:spcPct val="100000"/>
              </a:lnSpc>
              <a:spcAft>
                <a:spcPts val="1138"/>
              </a:spcAft>
              <a:buSzPct val="45000"/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ea typeface="ＭＳ Ｐゴシック" charset="-128"/>
              </a:rPr>
              <a:t>National Estuarine Research Reserve Association</a:t>
            </a:r>
          </a:p>
          <a:p>
            <a:pPr marL="450850" indent="-342900">
              <a:lnSpc>
                <a:spcPct val="100000"/>
              </a:lnSpc>
              <a:spcAft>
                <a:spcPts val="1138"/>
              </a:spcAft>
              <a:buSzPct val="45000"/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ea typeface="ＭＳ Ｐゴシック" charset="-128"/>
              </a:rPr>
              <a:t>National Marine Sanctuaries Foundation</a:t>
            </a:r>
          </a:p>
          <a:p>
            <a:pPr>
              <a:lnSpc>
                <a:spcPct val="100000"/>
              </a:lnSpc>
              <a:spcAft>
                <a:spcPts val="1138"/>
              </a:spcAft>
              <a:buClrTx/>
              <a:buSzTx/>
              <a:buFontTx/>
              <a:buNone/>
              <a:defRPr/>
            </a:pPr>
            <a:endParaRPr lang="en-US" altLang="en-US" dirty="0" smtClean="0">
              <a:latin typeface="Myriad Pro" charset="0"/>
              <a:ea typeface="ＭＳ Ｐゴシック" charset="-128"/>
            </a:endParaRPr>
          </a:p>
          <a:p>
            <a:pPr lvl="1">
              <a:lnSpc>
                <a:spcPct val="100000"/>
              </a:lnSpc>
              <a:spcBef>
                <a:spcPts val="450"/>
              </a:spcBef>
              <a:buClr>
                <a:srgbClr val="FFFFFF"/>
              </a:buClr>
              <a:buFont typeface="Arial" charset="0"/>
              <a:buNone/>
              <a:defRPr/>
            </a:pPr>
            <a:endParaRPr lang="en-US" altLang="en-US" dirty="0" smtClean="0">
              <a:latin typeface="Myriad Pro" charset="0"/>
              <a:ea typeface="ＭＳ Ｐゴシック" charset="-128"/>
            </a:endParaRPr>
          </a:p>
          <a:p>
            <a:pPr lvl="2">
              <a:lnSpc>
                <a:spcPct val="100000"/>
              </a:lnSpc>
              <a:spcBef>
                <a:spcPts val="300"/>
              </a:spcBef>
              <a:buClrTx/>
              <a:buFontTx/>
              <a:buNone/>
              <a:defRPr/>
            </a:pPr>
            <a:endParaRPr lang="en-US" altLang="en-US" sz="1200" dirty="0" smtClean="0"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en-US" altLang="en-US" dirty="0" smtClean="0">
              <a:ea typeface="ＭＳ Ｐゴシック" charset="-128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/>
            </a:pPr>
            <a:endParaRPr lang="en-US" altLang="en-US" dirty="0" smtClean="0">
              <a:ea typeface="ＭＳ Ｐゴシック" charset="-128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5129213"/>
            <a:ext cx="1828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67288"/>
            <a:ext cx="19177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149850"/>
            <a:ext cx="1295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5029200"/>
            <a:ext cx="16002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8458200" y="6324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7CE7B639-AB16-4BF7-B333-F98240D5E6BD}" type="slidenum">
              <a:rPr lang="en-US" altLang="en-US">
                <a:solidFill>
                  <a:srgbClr val="FFFFFF"/>
                </a:solidFill>
                <a:ea typeface="ＭＳ Ｐゴシック" charset="-128"/>
              </a:rPr>
              <a:pPr hangingPunct="1">
                <a:lnSpc>
                  <a:spcPct val="100000"/>
                </a:lnSpc>
              </a:pPr>
              <a:t>7</a:t>
            </a:fld>
            <a:endParaRPr lang="en-US" alt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4" t="10561" r="28722" b="4185"/>
          <a:stretch>
            <a:fillRect/>
          </a:stretch>
        </p:blipFill>
        <p:spPr bwMode="auto">
          <a:xfrm>
            <a:off x="6196013" y="1219200"/>
            <a:ext cx="2841625" cy="3657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par>
              <p:cTn id="2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6"/>
                                    </p:pa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7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sz="3400" smtClean="0">
                <a:solidFill>
                  <a:srgbClr val="002060"/>
                </a:solidFill>
              </a:rPr>
              <a:t>It's Been a Busy Year!</a:t>
            </a: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271463" y="1062038"/>
            <a:ext cx="8839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31800" indent="-3238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National Glider Plan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National Modeling Strategy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Adoption of IOOS Sensor Observation Service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HF Radar data available to NCEP and </a:t>
            </a:r>
            <a:r>
              <a:rPr lang="en-US" altLang="en-US" sz="2800" dirty="0" smtClean="0">
                <a:solidFill>
                  <a:srgbClr val="000000"/>
                </a:solidFill>
                <a:ea typeface="ＭＳ Ｐゴシック" charset="-128"/>
              </a:rPr>
              <a:t>NWS – AWIPS (Summer 2014)</a:t>
            </a:r>
            <a:endParaRPr lang="en-US" altLang="en-US" sz="2800" dirty="0">
              <a:solidFill>
                <a:srgbClr val="000000"/>
              </a:solidFill>
              <a:ea typeface="ＭＳ Ｐゴシック" charset="-128"/>
            </a:endParaRPr>
          </a:p>
          <a:p>
            <a:pPr eaLnBrk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Marine Sensor Innovation Program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QARTOD Manuals Published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 Animal Telemetry Network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Certification</a:t>
            </a:r>
          </a:p>
          <a:p>
            <a:pPr eaLnBrk="1">
              <a:lnSpc>
                <a:spcPct val="100000"/>
              </a:lnSpc>
              <a:spcBef>
                <a:spcPts val="600"/>
              </a:spcBef>
              <a:buSzPct val="45000"/>
              <a:buFont typeface="Wingdings" charset="2"/>
              <a:buChar char=""/>
            </a:pPr>
            <a:r>
              <a:rPr lang="en-US" altLang="en-US" sz="2800" dirty="0">
                <a:solidFill>
                  <a:srgbClr val="000000"/>
                </a:solidFill>
                <a:ea typeface="ＭＳ Ｐゴシック" charset="-128"/>
              </a:rPr>
              <a:t>GEO Endorsed </a:t>
            </a:r>
          </a:p>
          <a:p>
            <a:pPr eaLnBrk="1"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US" alt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8458200" y="6324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C1A23891-BC8D-47E2-A7B5-2CC10671D10C}" type="slidenum">
              <a:rPr lang="en-US" altLang="en-US">
                <a:solidFill>
                  <a:srgbClr val="FFFFFF"/>
                </a:solidFill>
                <a:ea typeface="ＭＳ Ｐゴシック" charset="-128"/>
              </a:rPr>
              <a:pPr hangingPunct="1">
                <a:lnSpc>
                  <a:spcPct val="100000"/>
                </a:lnSpc>
              </a:pPr>
              <a:t>8</a:t>
            </a:fld>
            <a:endParaRPr lang="en-US" altLang="en-US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par>
              <p:cTn id="2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6"/>
                                    </p:pa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7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algn="ctr" eaLnBrk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altLang="en-US" sz="3400" dirty="0" smtClean="0">
                <a:solidFill>
                  <a:srgbClr val="002060"/>
                </a:solidFill>
              </a:rPr>
              <a:t>Thank You Ann</a:t>
            </a:r>
            <a:endParaRPr lang="en-US" altLang="en-US" sz="3400" dirty="0" smtClean="0">
              <a:solidFill>
                <a:srgbClr val="002060"/>
              </a:solidFill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8458200" y="6324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hangingPunct="1">
              <a:lnSpc>
                <a:spcPct val="100000"/>
              </a:lnSpc>
            </a:pPr>
            <a:fld id="{C1A23891-BC8D-47E2-A7B5-2CC10671D10C}" type="slidenum">
              <a:rPr lang="en-US" altLang="en-US">
                <a:solidFill>
                  <a:srgbClr val="FFFFFF"/>
                </a:solidFill>
                <a:ea typeface="ＭＳ Ｐゴシック" charset="-128"/>
              </a:rPr>
              <a:pPr hangingPunct="1">
                <a:lnSpc>
                  <a:spcPct val="100000"/>
                </a:lnSpc>
              </a:pPr>
              <a:t>9</a:t>
            </a:fld>
            <a:endParaRPr lang="en-US" altLang="en-US">
              <a:solidFill>
                <a:srgbClr val="FFFFFF"/>
              </a:solidFill>
              <a:ea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6" r="4342"/>
          <a:stretch/>
        </p:blipFill>
        <p:spPr>
          <a:xfrm>
            <a:off x="3785398" y="2209800"/>
            <a:ext cx="5258339" cy="3941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18289"/>
          <a:stretch/>
        </p:blipFill>
        <p:spPr>
          <a:xfrm rot="5400000">
            <a:off x="234343" y="1004910"/>
            <a:ext cx="3449054" cy="387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par>
              <p:cTn id="2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6"/>
                                    </p:pa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7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374</Words>
  <Application>Microsoft Office PowerPoint</Application>
  <PresentationFormat>On-screen Show (4:3)</PresentationFormat>
  <Paragraphs>111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4_Office Theme</vt:lpstr>
      <vt:lpstr>U.S. Integrated Ocean Observing System (IOOS®)</vt:lpstr>
      <vt:lpstr>Update - Connections within the National Ocean Service</vt:lpstr>
      <vt:lpstr>PowerPoint Presentation</vt:lpstr>
      <vt:lpstr>Coastal Intelligence</vt:lpstr>
      <vt:lpstr>PowerPoint Presentation</vt:lpstr>
      <vt:lpstr>PowerPoint Presentation</vt:lpstr>
      <vt:lpstr>Coastal Roundtable</vt:lpstr>
      <vt:lpstr>It's Been a Busy Year!</vt:lpstr>
      <vt:lpstr>Thank You Ann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Integrated Ocean Observing System (IOOS®)</dc:title>
  <dc:creator>Laura Griesbauer</dc:creator>
  <cp:lastModifiedBy>Willis</cp:lastModifiedBy>
  <cp:revision>6</cp:revision>
  <cp:lastPrinted>1601-01-01T00:00:00Z</cp:lastPrinted>
  <dcterms:created xsi:type="dcterms:W3CDTF">1601-01-01T00:00:00Z</dcterms:created>
  <dcterms:modified xsi:type="dcterms:W3CDTF">2014-03-16T22:21:14Z</dcterms:modified>
</cp:coreProperties>
</file>