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0"/>
  </p:notesMasterIdLst>
  <p:sldIdLst>
    <p:sldId id="293" r:id="rId3"/>
    <p:sldId id="682" r:id="rId4"/>
    <p:sldId id="712" r:id="rId5"/>
    <p:sldId id="725" r:id="rId6"/>
    <p:sldId id="713" r:id="rId7"/>
    <p:sldId id="714" r:id="rId8"/>
    <p:sldId id="715" r:id="rId9"/>
    <p:sldId id="716" r:id="rId10"/>
    <p:sldId id="717" r:id="rId11"/>
    <p:sldId id="718" r:id="rId12"/>
    <p:sldId id="719" r:id="rId13"/>
    <p:sldId id="720" r:id="rId14"/>
    <p:sldId id="721" r:id="rId15"/>
    <p:sldId id="722" r:id="rId16"/>
    <p:sldId id="723" r:id="rId17"/>
    <p:sldId id="724" r:id="rId18"/>
    <p:sldId id="4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>
      <p:cViewPr varScale="1">
        <p:scale>
          <a:sx n="131" d="100"/>
          <a:sy n="131" d="100"/>
        </p:scale>
        <p:origin x="3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29E7-C491-43DA-94CE-89511AD1DAF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6153-E3B5-4FC8-8E9E-B6DBAF1AC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B351E4D7-0BB5-472A-9E4A-AF8B9129CF65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9D17979A-E162-49E4-976A-3F346C5EC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9EC9B1D1-60B8-46F0-AF4E-00CF0B809C00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C7648FA1-A719-47FB-965C-21A4C6B22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0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D305AB09-D2A9-4ADC-8A89-57662F57A1D8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08FB0627-7A9F-4405-BE3C-9B199F9CA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EC40-3C63-45C6-B521-7A4A585F1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2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915E-2B88-435E-A770-C7C8AB7B12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BCA9-8C92-4F03-90EC-DF0F9223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6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55AE-FA4E-4BD0-917E-EC35D948BE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50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B773-E5EA-4D4A-B415-D526FCDD71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97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F58C9-74E1-4DEE-AEDC-56EBAF7DC3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6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0CD8-C21A-48EF-A235-7893A8FFC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81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440EC-3301-48AB-92F8-DECE3C165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2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AC94FDAD-F655-4867-90FB-66039AA2B6D0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B4883EF1-B1D4-4100-8EB6-3D21DF20E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53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C1B7C-4681-46D5-95E5-CB88E97E1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22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19D4-1AD8-42F9-B7D6-32EFE62A0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20E2B-459F-4AC8-A995-CE47E0FC1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64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E8A1-661F-4242-B2A0-9004927F7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06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9726-DFC8-46C4-B736-8958806A7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5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3A0804D6-AF90-4B2F-86F8-131E8A28B4A0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8F2B5709-D1F5-4DDD-A0A4-D81ACE9C3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9891A5C5-EBB1-40AC-ABAA-EDCC875B8577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06E5BDBC-89AF-45F6-914D-C19EEBF30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00FDF8BC-743F-4B14-B4FE-24DD7785BAE4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FEC1861D-A9B2-4094-B19D-98DDE3F33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1040823E-E6F6-4D73-B777-887203378AC7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F82C0372-207B-4AE8-ABD9-9338CCAB0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555F72CA-C774-4183-8B21-3FBC38A663D8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C69E2CBC-7066-48CC-B861-7669C3FBE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3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35169347-2421-46C2-904A-A8790E19F2FA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0EBC3550-54B9-4E10-94B2-977EB613F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7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9E5156DB-A165-492A-964D-BBC2CBC2A290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u="sng">
                <a:ea typeface="+mn-ea"/>
              </a:defRPr>
            </a:lvl1pPr>
          </a:lstStyle>
          <a:p>
            <a:pPr>
              <a:defRPr/>
            </a:pPr>
            <a:fld id="{8466EE39-FF62-4E5E-9821-0C14947A0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 u="none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5AAC6-E7A1-4AE9-BED1-BDB29A423A3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 u="none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B3AB0-6E5D-4284-AFCC-F612D5E7C0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8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5E"/>
            </a:gs>
            <a:gs pos="5000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ABAEA-6585-49FD-9062-CAC8FFF43A9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7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152400"/>
            <a:ext cx="8686799" cy="6477000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0772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600" u="none" dirty="0">
                <a:solidFill>
                  <a:srgbClr val="00CCFF"/>
                </a:solidFill>
              </a:rPr>
              <a:t/>
            </a:r>
            <a:br>
              <a:rPr lang="en-US" sz="1600" u="none" dirty="0">
                <a:solidFill>
                  <a:srgbClr val="00CCFF"/>
                </a:solidFill>
              </a:rPr>
            </a:br>
            <a:endParaRPr lang="en-US" sz="1600" u="none" dirty="0">
              <a:solidFill>
                <a:srgbClr val="00CCFF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Marine Exchange of Alaska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Collection &amp; Dissemination of Real-Time Environmental Data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Brett Farrell</a:t>
            </a:r>
            <a:endParaRPr lang="en-US" sz="2400" dirty="0"/>
          </a:p>
          <a:p>
            <a:pPr algn="ctr" eaLnBrk="0" hangingPunct="0">
              <a:defRPr/>
            </a:pPr>
            <a:r>
              <a:rPr lang="en-US" sz="2000" u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Assistant Director, Marine Exchange of Alaska</a:t>
            </a:r>
            <a:br>
              <a:rPr lang="en-US" sz="2000" u="non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400" u="none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2400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Providing information, communications and services to aid safe, secure, efficient and environmentally sound maritime operations</a:t>
            </a:r>
          </a:p>
          <a:p>
            <a:pPr algn="ctr" eaLnBrk="0" hangingPunct="0">
              <a:defRPr/>
            </a:pPr>
            <a:endParaRPr lang="en-US" sz="1400" dirty="0">
              <a:solidFill>
                <a:srgbClr val="00FFFF"/>
              </a:solidFill>
            </a:endParaRPr>
          </a:p>
        </p:txBody>
      </p:sp>
      <p:pic>
        <p:nvPicPr>
          <p:cNvPr id="10" name="Picture 5" descr="MXAK Logo 6-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975068" cy="1407277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A784D-7A13-4882-9D77-B7D85C9E3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689072"/>
            <a:ext cx="2335247" cy="8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430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2438400" y="457200"/>
            <a:ext cx="401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AIS</a:t>
            </a:r>
            <a:endParaRPr lang="en-US" dirty="0"/>
          </a:p>
        </p:txBody>
      </p:sp>
      <p:pic>
        <p:nvPicPr>
          <p:cNvPr id="4" name="Picture 3" descr="An image of a river&#10;&#10;Description generated with high confidence">
            <a:extLst>
              <a:ext uri="{FF2B5EF4-FFF2-40B4-BE49-F238E27FC236}">
                <a16:creationId xmlns:a16="http://schemas.microsoft.com/office/drawing/2014/main" id="{04F5478D-39E5-4A48-AC39-D6110921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9" y="1103531"/>
            <a:ext cx="8077200" cy="55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88386"/>
      </p:ext>
    </p:extLst>
  </p:cSld>
  <p:clrMapOvr>
    <a:masterClrMapping/>
  </p:clrMapOvr>
  <p:transition spd="slow" advTm="588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2438400" y="457200"/>
            <a:ext cx="401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AIS</a:t>
            </a:r>
            <a:endParaRPr lang="en-US" dirty="0"/>
          </a:p>
        </p:txBody>
      </p:sp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BF7DD6D-D7A7-4074-8E1C-EF3E87292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5" y="1219200"/>
            <a:ext cx="82957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24090"/>
      </p:ext>
    </p:extLst>
  </p:cSld>
  <p:clrMapOvr>
    <a:masterClrMapping/>
  </p:clrMapOvr>
  <p:transition spd="slow" advTm="588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2438400" y="457200"/>
            <a:ext cx="401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AIS</a:t>
            </a:r>
            <a:endParaRPr lang="en-US" dirty="0"/>
          </a:p>
        </p:txBody>
      </p:sp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EE3DF14-36CD-46C8-BA31-A13AC4ABE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1" y="1186920"/>
            <a:ext cx="8345678" cy="52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2869"/>
      </p:ext>
    </p:extLst>
  </p:cSld>
  <p:clrMapOvr>
    <a:masterClrMapping/>
  </p:clrMapOvr>
  <p:transition spd="slow" advTm="5886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2438400" y="457200"/>
            <a:ext cx="401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AIS</a:t>
            </a:r>
            <a:endParaRPr lang="en-US" dirty="0"/>
          </a:p>
        </p:txBody>
      </p:sp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D03E26A9-6CD1-4F22-A330-329F560B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5160"/>
            <a:ext cx="8546942" cy="53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6487"/>
      </p:ext>
    </p:extLst>
  </p:cSld>
  <p:clrMapOvr>
    <a:masterClrMapping/>
  </p:clrMapOvr>
  <p:transition spd="slow" advTm="588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2438400" y="457200"/>
            <a:ext cx="401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AIS</a:t>
            </a:r>
            <a:endParaRPr lang="en-US" dirty="0"/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612752E-7AC2-47C1-8D14-69B7F8AD1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8" y="1178469"/>
            <a:ext cx="8474112" cy="52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23128"/>
      </p:ext>
    </p:extLst>
  </p:cSld>
  <p:clrMapOvr>
    <a:masterClrMapping/>
  </p:clrMapOvr>
  <p:transition spd="slow" advTm="588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2438400" y="457200"/>
            <a:ext cx="401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AIS</a:t>
            </a:r>
            <a:endParaRPr lang="en-US" dirty="0"/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7C258813-CF19-4D46-8AE4-A06F231A2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8" y="1219884"/>
            <a:ext cx="8533306" cy="53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811"/>
      </p:ext>
    </p:extLst>
  </p:cSld>
  <p:clrMapOvr>
    <a:masterClrMapping/>
  </p:clrMapOvr>
  <p:transition spd="slow" advTm="588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2438400" y="457200"/>
            <a:ext cx="401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AIS</a:t>
            </a:r>
            <a:endParaRPr lang="en-US" dirty="0"/>
          </a:p>
        </p:txBody>
      </p:sp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35E902BD-F3A9-49AA-BFE5-C9CB547B6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03531"/>
            <a:ext cx="8475630" cy="52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5787"/>
      </p:ext>
    </p:extLst>
  </p:cSld>
  <p:clrMapOvr>
    <a:masterClrMapping/>
  </p:clrMapOvr>
  <p:transition spd="slow" advTm="588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362200" y="622300"/>
            <a:ext cx="5743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Marine Exchange of Alaska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  <a:p>
            <a:pPr algn="ctr" eaLnBrk="0" hangingPunct="0">
              <a:lnSpc>
                <a:spcPct val="95000"/>
              </a:lnSpc>
              <a:defRPr/>
            </a:pPr>
            <a:r>
              <a:rPr lang="en-US" sz="2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Providing information, communications and services to aid safe, secure, efficient and environmentally sound maritime operations.</a:t>
            </a:r>
          </a:p>
        </p:txBody>
      </p:sp>
      <p:pic>
        <p:nvPicPr>
          <p:cNvPr id="182275" name="Picture 9" descr="MXAK Logo 6-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282583" cy="198120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EAT 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2667000"/>
            <a:ext cx="6781800" cy="3791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2000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096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j-cs"/>
              </a:rPr>
              <a:t/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j-cs"/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j-cs"/>
              </a:rPr>
              <a:t>MXAK/AOOS Partnership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+mj-cs"/>
            </a:endParaRPr>
          </a:p>
        </p:txBody>
      </p:sp>
      <p:pic>
        <p:nvPicPr>
          <p:cNvPr id="19459" name="Picture 5" descr="MXAK Logo 6-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423863"/>
            <a:ext cx="1401762" cy="2024959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667000"/>
            <a:ext cx="8534400" cy="3655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$508,000 in AOOS grant funding since 2011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$72.5k average funding per year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Primarily capital funding, some O&amp;M in recent years</a:t>
            </a:r>
            <a:endParaRPr lang="en-US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Focus on real-time weather collection and dissemination for mariners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140000"/>
              </a:lnSpc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Enhances MXAK’s existing vessel tracking network</a:t>
            </a:r>
            <a:endParaRPr lang="en-US" sz="2800" b="1" u="none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813397"/>
      </p:ext>
    </p:extLst>
  </p:cSld>
  <p:clrMapOvr>
    <a:masterClrMapping/>
  </p:clrMapOvr>
  <p:transition spd="slow" advTm="588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10FAAC-8967-4B5A-B547-A6C034573A99}"/>
              </a:ext>
            </a:extLst>
          </p:cNvPr>
          <p:cNvSpPr/>
          <p:nvPr/>
        </p:nvSpPr>
        <p:spPr>
          <a:xfrm>
            <a:off x="1828800" y="457200"/>
            <a:ext cx="5955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MXAK Marine Safety Sites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8BE941-287A-4479-A8DC-3EAD22A9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7844"/>
            <a:ext cx="7724301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6633"/>
      </p:ext>
    </p:extLst>
  </p:cSld>
  <p:clrMapOvr>
    <a:masterClrMapping/>
  </p:clrMapOvr>
  <p:transition spd="slow" advTm="588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BBC04-AF9E-47D5-B7B6-995F8C573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1" t="14445" r="18332" b="18889"/>
          <a:stretch/>
        </p:blipFill>
        <p:spPr>
          <a:xfrm>
            <a:off x="457200" y="1295400"/>
            <a:ext cx="8344747" cy="487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3BA24-37D4-4207-BAA2-377CDD9D8A9B}"/>
              </a:ext>
            </a:extLst>
          </p:cNvPr>
          <p:cNvSpPr txBox="1"/>
          <p:nvPr/>
        </p:nvSpPr>
        <p:spPr>
          <a:xfrm>
            <a:off x="4419600" y="5572664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47 Weather Receivers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10FAAC-8967-4B5A-B547-A6C034573A99}"/>
              </a:ext>
            </a:extLst>
          </p:cNvPr>
          <p:cNvSpPr/>
          <p:nvPr/>
        </p:nvSpPr>
        <p:spPr>
          <a:xfrm>
            <a:off x="1981200" y="441869"/>
            <a:ext cx="5955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MXAK Weather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92891"/>
      </p:ext>
    </p:extLst>
  </p:cSld>
  <p:clrMapOvr>
    <a:masterClrMapping/>
  </p:clrMapOvr>
  <p:transition spd="slow" advTm="588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DCD88-8818-4C51-ADA0-7C906785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17" y="1330659"/>
            <a:ext cx="3276600" cy="2457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1981200" y="441869"/>
            <a:ext cx="5955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MXAK Weather Stations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5E39C-3F83-4A4F-B373-91789BBF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782" y="1330659"/>
            <a:ext cx="3225800" cy="2419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341E84-FE74-4B42-86EF-A3F50C8D1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17" y="3962994"/>
            <a:ext cx="3276600" cy="245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FC14D-CDF4-402E-A37D-2E99189DE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782" y="3962994"/>
            <a:ext cx="32258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4899"/>
      </p:ext>
    </p:extLst>
  </p:cSld>
  <p:clrMapOvr>
    <a:masterClrMapping/>
  </p:clrMapOvr>
  <p:transition spd="slow" advTm="588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2362200" y="441869"/>
            <a:ext cx="5955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AOOS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E0898-F327-4722-AD7E-2300E905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52003"/>
            <a:ext cx="6084749" cy="52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64607"/>
      </p:ext>
    </p:extLst>
  </p:cSld>
  <p:clrMapOvr>
    <a:masterClrMapping/>
  </p:clrMapOvr>
  <p:transition spd="slow" advTm="588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2362200" y="441869"/>
            <a:ext cx="5955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AOOS</a:t>
            </a:r>
            <a:endParaRPr lang="en-US" dirty="0"/>
          </a:p>
        </p:txBody>
      </p:sp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777A03DB-14AB-492C-BD7E-DE3DED662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53852"/>
            <a:ext cx="6082611" cy="52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23112"/>
      </p:ext>
    </p:extLst>
  </p:cSld>
  <p:clrMapOvr>
    <a:masterClrMapping/>
  </p:clrMapOvr>
  <p:transition spd="slow" advTm="588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1447800" y="457200"/>
            <a:ext cx="6564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MXAK Website</a:t>
            </a:r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7DED1A7-DC96-4730-A814-B73AADDC8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51626"/>
            <a:ext cx="5497801" cy="52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94696"/>
      </p:ext>
    </p:extLst>
  </p:cSld>
  <p:clrMapOvr>
    <a:masterClrMapping/>
  </p:clrMapOvr>
  <p:transition spd="slow" advTm="588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193675" y="152400"/>
            <a:ext cx="8797925" cy="65532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sz="1800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C4C0D-788C-4090-A70C-63F76C5DFD05}"/>
              </a:ext>
            </a:extLst>
          </p:cNvPr>
          <p:cNvSpPr/>
          <p:nvPr/>
        </p:nvSpPr>
        <p:spPr>
          <a:xfrm>
            <a:off x="552091" y="457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+mj-cs"/>
              </a:rPr>
              <a:t>Dissemination: MXAK Tracking Display</a:t>
            </a:r>
            <a:endParaRPr lang="en-US" dirty="0"/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1643F60A-C841-493E-A1B4-142FDB1B2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4" y="1176494"/>
            <a:ext cx="7923531" cy="52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56993"/>
      </p:ext>
    </p:extLst>
  </p:cSld>
  <p:clrMapOvr>
    <a:masterClrMapping/>
  </p:clrMapOvr>
  <p:transition spd="slow" advTm="5886"/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110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Times</vt:lpstr>
      <vt:lpstr>Times New Roman</vt:lpstr>
      <vt:lpstr>2_Office Theme</vt:lpstr>
      <vt:lpstr>Default Design</vt:lpstr>
      <vt:lpstr>PowerPoint Presentation</vt:lpstr>
      <vt:lpstr> MXAK/AOOS Partnership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Edward Page</dc:creator>
  <cp:keywords/>
  <dc:description/>
  <cp:lastModifiedBy>Sabra Comet</cp:lastModifiedBy>
  <cp:revision>163</cp:revision>
  <dcterms:created xsi:type="dcterms:W3CDTF">2014-08-25T19:17:55Z</dcterms:created>
  <dcterms:modified xsi:type="dcterms:W3CDTF">2018-10-15T20:56:42Z</dcterms:modified>
  <cp:category/>
</cp:coreProperties>
</file>