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17"/>
  </p:notesMasterIdLst>
  <p:sldIdLst>
    <p:sldId id="256" r:id="rId4"/>
    <p:sldId id="291" r:id="rId5"/>
    <p:sldId id="281" r:id="rId6"/>
    <p:sldId id="282" r:id="rId7"/>
    <p:sldId id="283" r:id="rId8"/>
    <p:sldId id="290" r:id="rId9"/>
    <p:sldId id="285" r:id="rId10"/>
    <p:sldId id="287" r:id="rId11"/>
    <p:sldId id="260" r:id="rId12"/>
    <p:sldId id="292" r:id="rId13"/>
    <p:sldId id="288" r:id="rId14"/>
    <p:sldId id="286" r:id="rId15"/>
    <p:sldId id="294"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FA10D6-2583-4871-B60D-A07AE96E3A42}">
  <a:tblStyle styleId="{EDFA10D6-2583-4871-B60D-A07AE96E3A4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899" autoAdjust="0"/>
  </p:normalViewPr>
  <p:slideViewPr>
    <p:cSldViewPr snapToGrid="0">
      <p:cViewPr varScale="1">
        <p:scale>
          <a:sx n="49" d="100"/>
          <a:sy n="49" d="100"/>
        </p:scale>
        <p:origin x="201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Three quick topics: </a:t>
            </a:r>
          </a:p>
          <a:p>
            <a:pPr marL="0" lvl="0" indent="0">
              <a:spcBef>
                <a:spcPts val="0"/>
              </a:spcBef>
              <a:spcAft>
                <a:spcPts val="0"/>
              </a:spcAft>
              <a:buNone/>
            </a:pPr>
            <a:r>
              <a:rPr lang="en-US" dirty="0"/>
              <a:t>1) QARTOD – who’s using it, and might they help with implementation questions, </a:t>
            </a:r>
          </a:p>
          <a:p>
            <a:pPr marL="0" lvl="0" indent="0">
              <a:spcBef>
                <a:spcPts val="0"/>
              </a:spcBef>
              <a:spcAft>
                <a:spcPts val="0"/>
              </a:spcAft>
              <a:buNone/>
            </a:pPr>
            <a:r>
              <a:rPr lang="en-US" dirty="0"/>
              <a:t>2) Intro to Ocean Best Practices,</a:t>
            </a:r>
          </a:p>
          <a:p>
            <a:pPr marL="0" lvl="0" indent="0">
              <a:spcBef>
                <a:spcPts val="0"/>
              </a:spcBef>
              <a:spcAft>
                <a:spcPts val="0"/>
              </a:spcAft>
              <a:buNone/>
            </a:pPr>
            <a:r>
              <a:rPr lang="en-US" dirty="0"/>
              <a:t>3) Question for the group about real-time QC over the next decade, for input to community white paper for OceanObs’19</a:t>
            </a:r>
            <a:endParaRPr dirty="0"/>
          </a:p>
        </p:txBody>
      </p:sp>
      <p:sp>
        <p:nvSpPr>
          <p:cNvPr id="24" name="Shape 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01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by NSF for QC of OOI, large program ($386M) with ~900 sensors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644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by within the U.S. private sector, and starting to be used by academic institutions.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44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by many international entities. Just some of the users we’ve heard of anecdotally, and we presume there are more (we’ll explore that when we discuss OBP). </a:t>
            </a:r>
          </a:p>
          <a:p>
            <a:endParaRPr lang="en-US" dirty="0"/>
          </a:p>
          <a:p>
            <a:r>
              <a:rPr lang="en-US" dirty="0"/>
              <a:t>The point is that there are many others who may wish to participate in the development of implementation standards.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25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208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at NCEI have concerns about separating data and data flags into two different files.</a:t>
            </a:r>
          </a:p>
          <a:p>
            <a:endParaRPr lang="en-US" dirty="0"/>
          </a:p>
          <a:p>
            <a:r>
              <a:rPr lang="en-US" dirty="0"/>
              <a:t>Questions remain, community interaction required!</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09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For years, there has been a continuing debate over what is a best practice. At our Workshop of community experts last November, we developed a definition that  …  read above. This definition includes different types of documents such as standard operating procedures, manuals and others</a:t>
            </a:r>
            <a:endParaRPr dirty="0"/>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92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usable</a:t>
            </a:r>
            <a:r>
              <a:rPr lang="en-US" baseline="0" dirty="0"/>
              <a:t> best practices is a sustained repository with advanced discovery and access technologies based on machine readability. Current participants working with IODE and the Best Practice Working Group are familiar organizations and programs. Expansion to additional communities is encouraged and welcome.  The BPWG has created a Research Topic in the Frontiers in Marine Science Journal to stimulate peer review as well as community engagement and discussion</a:t>
            </a:r>
            <a:endParaRPr lang="en-US" dirty="0"/>
          </a:p>
        </p:txBody>
      </p:sp>
      <p:sp>
        <p:nvSpPr>
          <p:cNvPr id="4" name="Slide Number Placeholder 3"/>
          <p:cNvSpPr>
            <a:spLocks noGrp="1"/>
          </p:cNvSpPr>
          <p:nvPr>
            <p:ph type="sldNum" sz="quarter" idx="10"/>
          </p:nvPr>
        </p:nvSpPr>
        <p:spPr/>
        <p:txBody>
          <a:bodyPr/>
          <a:lstStyle/>
          <a:p>
            <a:fld id="{B2746518-54CA-AE43-B71C-F746F4F01B82}" type="slidenum">
              <a:rPr lang="en-US" smtClean="0"/>
              <a:t>10</a:t>
            </a:fld>
            <a:endParaRPr lang="en-US"/>
          </a:p>
        </p:txBody>
      </p:sp>
    </p:spTree>
    <p:extLst>
      <p:ext uri="{BB962C8B-B14F-4D97-AF65-F5344CB8AC3E}">
        <p14:creationId xmlns:p14="http://schemas.microsoft.com/office/powerpoint/2010/main" val="262068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BP</a:t>
            </a:r>
            <a:r>
              <a:rPr lang="en-US" baseline="0" dirty="0"/>
              <a:t> System works through open principles so that a BP may reside at its program home and also in the Ocean BP repository. The repository adds value through assignment of DOIs, semantic tagging, conversion to machine readable formats, usage  tracking  and encouraging optional peer review. A pilot system will be available in a few months and the full operational capability will be available next year. Stay tuned.</a:t>
            </a:r>
            <a:endParaRPr lang="en-US" dirty="0"/>
          </a:p>
        </p:txBody>
      </p:sp>
      <p:sp>
        <p:nvSpPr>
          <p:cNvPr id="4" name="Slide Number Placeholder 3"/>
          <p:cNvSpPr>
            <a:spLocks noGrp="1"/>
          </p:cNvSpPr>
          <p:nvPr>
            <p:ph type="sldNum" sz="quarter" idx="10"/>
          </p:nvPr>
        </p:nvSpPr>
        <p:spPr/>
        <p:txBody>
          <a:bodyPr/>
          <a:lstStyle/>
          <a:p>
            <a:fld id="{B2746518-54CA-AE43-B71C-F746F4F01B82}" type="slidenum">
              <a:rPr lang="en-US" smtClean="0"/>
              <a:t>11</a:t>
            </a:fld>
            <a:endParaRPr lang="en-US"/>
          </a:p>
        </p:txBody>
      </p:sp>
    </p:spTree>
    <p:extLst>
      <p:ext uri="{BB962C8B-B14F-4D97-AF65-F5344CB8AC3E}">
        <p14:creationId xmlns:p14="http://schemas.microsoft.com/office/powerpoint/2010/main" val="203973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54176"/>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Rockwell"/>
              <a:buNone/>
              <a:defRPr sz="4400" b="0"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470150"/>
            <a:ext cx="8229600" cy="79216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1"/>
              </a:buClr>
              <a:buSzPts val="1400"/>
              <a:buFont typeface="Rockwell"/>
              <a:buNone/>
              <a:defRPr sz="4400" b="0"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457200" y="3378200"/>
            <a:ext cx="3759200" cy="6096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accent1"/>
              </a:buClr>
              <a:buSzPts val="1400"/>
              <a:buFont typeface="Arial"/>
              <a:buNone/>
              <a:defRPr sz="1600" b="0" i="0" u="none" strike="noStrike" cap="none">
                <a:solidFill>
                  <a:schemeClr val="accent1"/>
                </a:solidFill>
                <a:latin typeface="Rockwell"/>
                <a:ea typeface="Rockwell"/>
                <a:cs typeface="Rockwell"/>
                <a:sym typeface="Rockwel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Rockwell"/>
                <a:ea typeface="Rockwell"/>
                <a:cs typeface="Rockwell"/>
                <a:sym typeface="Rockwel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Rockwell"/>
                <a:ea typeface="Rockwell"/>
                <a:cs typeface="Rockwell"/>
                <a:sym typeface="Rockwel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20650" y="160338"/>
            <a:ext cx="8229600" cy="32861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1400"/>
              <a:buFont typeface="Rockwell"/>
              <a:buNone/>
              <a:defRPr sz="2100" b="0"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accent1"/>
              </a:buClr>
              <a:buSzPts val="28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
        <p:nvSpPr>
          <p:cNvPr id="31" name="Shape 3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spcBef>
                <a:spcPts val="0"/>
              </a:spcBef>
              <a:spcAft>
                <a:spcPts val="0"/>
              </a:spcAft>
              <a:buClr>
                <a:srgbClr val="6DB7D7"/>
              </a:buClr>
              <a:buSzPts val="1800"/>
              <a:buFont typeface="Noto Sans Symbols"/>
              <a:buChar char="●"/>
              <a:defRPr sz="2800" b="0" i="0" u="none" strike="noStrike" cap="none">
                <a:solidFill>
                  <a:srgbClr val="595959"/>
                </a:solidFill>
                <a:latin typeface="Arial"/>
                <a:ea typeface="Arial"/>
                <a:cs typeface="Arial"/>
                <a:sym typeface="Arial"/>
              </a:defRPr>
            </a:lvl1pPr>
            <a:lvl2pPr marL="914400" marR="0" lvl="1" indent="-317500" algn="l" rtl="0">
              <a:spcBef>
                <a:spcPts val="1600"/>
              </a:spcBef>
              <a:spcAft>
                <a:spcPts val="0"/>
              </a:spcAft>
              <a:buClr>
                <a:srgbClr val="205C77"/>
              </a:buClr>
              <a:buSzPts val="1400"/>
              <a:buFont typeface="Noto Sans Symbols"/>
              <a:buChar char="●"/>
              <a:defRPr sz="2400" b="0" i="0" u="none" strike="noStrike" cap="none">
                <a:solidFill>
                  <a:srgbClr val="595959"/>
                </a:solidFill>
                <a:latin typeface="Arial"/>
                <a:ea typeface="Arial"/>
                <a:cs typeface="Arial"/>
                <a:sym typeface="Arial"/>
              </a:defRPr>
            </a:lvl2pPr>
            <a:lvl3pPr marL="1371600" marR="0" lvl="2" indent="-317500" algn="l" rtl="0">
              <a:spcBef>
                <a:spcPts val="1600"/>
              </a:spcBef>
              <a:spcAft>
                <a:spcPts val="0"/>
              </a:spcAft>
              <a:buClr>
                <a:srgbClr val="6DB7D7"/>
              </a:buClr>
              <a:buSzPts val="1400"/>
              <a:buFont typeface="Noto Sans Symbols"/>
              <a:buChar char="●"/>
              <a:defRPr sz="2000" b="0" i="0" u="none" strike="noStrike" cap="none">
                <a:solidFill>
                  <a:srgbClr val="595959"/>
                </a:solidFill>
                <a:latin typeface="Arial"/>
                <a:ea typeface="Arial"/>
                <a:cs typeface="Arial"/>
                <a:sym typeface="Arial"/>
              </a:defRPr>
            </a:lvl3pPr>
            <a:lvl4pPr marL="1828800" marR="0" lvl="3" indent="-317500" algn="l" rtl="0">
              <a:spcBef>
                <a:spcPts val="1600"/>
              </a:spcBef>
              <a:spcAft>
                <a:spcPts val="0"/>
              </a:spcAft>
              <a:buClr>
                <a:srgbClr val="205C77"/>
              </a:buClr>
              <a:buSzPts val="1400"/>
              <a:buFont typeface="Noto Sans Symbols"/>
              <a:buChar char="●"/>
              <a:defRPr sz="1800" b="0" i="0" u="none" strike="noStrike" cap="none">
                <a:solidFill>
                  <a:srgbClr val="595959"/>
                </a:solidFill>
                <a:latin typeface="Arial"/>
                <a:ea typeface="Arial"/>
                <a:cs typeface="Arial"/>
                <a:sym typeface="Arial"/>
              </a:defRPr>
            </a:lvl4pPr>
            <a:lvl5pPr marL="2286000" marR="0" lvl="4" indent="-317500" algn="l" rtl="0">
              <a:spcBef>
                <a:spcPts val="1600"/>
              </a:spcBef>
              <a:spcAft>
                <a:spcPts val="0"/>
              </a:spcAft>
              <a:buClr>
                <a:srgbClr val="6DB7D7"/>
              </a:buClr>
              <a:buSzPts val="1400"/>
              <a:buFont typeface="Noto Sans Symbols"/>
              <a:buChar char="●"/>
              <a:defRPr sz="1800" b="0" i="0" u="none" strike="noStrike" cap="none">
                <a:solidFill>
                  <a:srgbClr val="595959"/>
                </a:solidFill>
                <a:latin typeface="Arial"/>
                <a:ea typeface="Arial"/>
                <a:cs typeface="Arial"/>
                <a:sym typeface="Arial"/>
              </a:defRPr>
            </a:lvl5pPr>
            <a:lvl6pPr marL="2743200" marR="0" lvl="5" indent="-317500" algn="l" rtl="0">
              <a:spcBef>
                <a:spcPts val="1600"/>
              </a:spcBef>
              <a:spcAft>
                <a:spcPts val="0"/>
              </a:spcAft>
              <a:buClr>
                <a:schemeClr val="accent2"/>
              </a:buClr>
              <a:buSzPts val="140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17500" algn="l" rtl="0">
              <a:spcBef>
                <a:spcPts val="1600"/>
              </a:spcBef>
              <a:spcAft>
                <a:spcPts val="0"/>
              </a:spcAft>
              <a:buClr>
                <a:srgbClr val="6DB7D7"/>
              </a:buClr>
              <a:buSzPts val="140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17500" algn="l" rtl="0">
              <a:spcBef>
                <a:spcPts val="1600"/>
              </a:spcBef>
              <a:spcAft>
                <a:spcPts val="0"/>
              </a:spcAft>
              <a:buClr>
                <a:schemeClr val="accent2"/>
              </a:buClr>
              <a:buSzPts val="140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17500" algn="l" rtl="0">
              <a:spcBef>
                <a:spcPts val="1600"/>
              </a:spcBef>
              <a:spcAft>
                <a:spcPts val="1600"/>
              </a:spcAft>
              <a:buClr>
                <a:srgbClr val="6DB7D7"/>
              </a:buClr>
              <a:buSzPts val="140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8472488" y="6218238"/>
            <a:ext cx="549275" cy="52387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None/>
              <a:defRPr sz="1800">
                <a:solidFill>
                  <a:schemeClr val="lt1"/>
                </a:solidFill>
                <a:latin typeface="Source Sans Pro"/>
                <a:ea typeface="Source Sans Pro"/>
                <a:cs typeface="Source Sans Pro"/>
                <a:sym typeface="Source Sans Pro"/>
              </a:defRPr>
            </a:lvl1pPr>
            <a:lvl2pPr marL="0" marR="0" lvl="1" indent="0" algn="r" rtl="0">
              <a:spcBef>
                <a:spcPts val="0"/>
              </a:spcBef>
              <a:spcAft>
                <a:spcPts val="0"/>
              </a:spcAft>
              <a:buNone/>
              <a:defRPr sz="1800">
                <a:solidFill>
                  <a:schemeClr val="lt1"/>
                </a:solidFill>
                <a:latin typeface="Source Sans Pro"/>
                <a:ea typeface="Source Sans Pro"/>
                <a:cs typeface="Source Sans Pro"/>
                <a:sym typeface="Source Sans Pro"/>
              </a:defRPr>
            </a:lvl2pPr>
            <a:lvl3pPr marL="0" marR="0" lvl="2" indent="0" algn="r" rtl="0">
              <a:spcBef>
                <a:spcPts val="0"/>
              </a:spcBef>
              <a:spcAft>
                <a:spcPts val="0"/>
              </a:spcAft>
              <a:buNone/>
              <a:defRPr sz="1800">
                <a:solidFill>
                  <a:schemeClr val="lt1"/>
                </a:solidFill>
                <a:latin typeface="Source Sans Pro"/>
                <a:ea typeface="Source Sans Pro"/>
                <a:cs typeface="Source Sans Pro"/>
                <a:sym typeface="Source Sans Pro"/>
              </a:defRPr>
            </a:lvl3pPr>
            <a:lvl4pPr marL="0" marR="0" lvl="3" indent="0" algn="r" rtl="0">
              <a:spcBef>
                <a:spcPts val="0"/>
              </a:spcBef>
              <a:spcAft>
                <a:spcPts val="0"/>
              </a:spcAft>
              <a:buNone/>
              <a:defRPr sz="1800">
                <a:solidFill>
                  <a:schemeClr val="lt1"/>
                </a:solidFill>
                <a:latin typeface="Source Sans Pro"/>
                <a:ea typeface="Source Sans Pro"/>
                <a:cs typeface="Source Sans Pro"/>
                <a:sym typeface="Source Sans Pro"/>
              </a:defRPr>
            </a:lvl4pPr>
            <a:lvl5pPr marL="0" marR="0" lvl="4" indent="0" algn="r" rtl="0">
              <a:spcBef>
                <a:spcPts val="0"/>
              </a:spcBef>
              <a:spcAft>
                <a:spcPts val="0"/>
              </a:spcAft>
              <a:buNone/>
              <a:defRPr sz="1800">
                <a:solidFill>
                  <a:schemeClr val="lt1"/>
                </a:solidFill>
                <a:latin typeface="Source Sans Pro"/>
                <a:ea typeface="Source Sans Pro"/>
                <a:cs typeface="Source Sans Pro"/>
                <a:sym typeface="Source Sans Pro"/>
              </a:defRPr>
            </a:lvl5pPr>
            <a:lvl6pPr marL="0" marR="0" lvl="5" indent="0" algn="r" rtl="0">
              <a:spcBef>
                <a:spcPts val="0"/>
              </a:spcBef>
              <a:spcAft>
                <a:spcPts val="0"/>
              </a:spcAft>
              <a:buNone/>
              <a:defRPr sz="1800">
                <a:solidFill>
                  <a:schemeClr val="lt1"/>
                </a:solidFill>
                <a:latin typeface="Source Sans Pro"/>
                <a:ea typeface="Source Sans Pro"/>
                <a:cs typeface="Source Sans Pro"/>
                <a:sym typeface="Source Sans Pro"/>
              </a:defRPr>
            </a:lvl6pPr>
            <a:lvl7pPr marL="0" marR="0" lvl="6" indent="0" algn="r" rtl="0">
              <a:spcBef>
                <a:spcPts val="0"/>
              </a:spcBef>
              <a:spcAft>
                <a:spcPts val="0"/>
              </a:spcAft>
              <a:buNone/>
              <a:defRPr sz="1800">
                <a:solidFill>
                  <a:schemeClr val="lt1"/>
                </a:solidFill>
                <a:latin typeface="Source Sans Pro"/>
                <a:ea typeface="Source Sans Pro"/>
                <a:cs typeface="Source Sans Pro"/>
                <a:sym typeface="Source Sans Pro"/>
              </a:defRPr>
            </a:lvl7pPr>
            <a:lvl8pPr marL="0" marR="0" lvl="7" indent="0" algn="r" rtl="0">
              <a:spcBef>
                <a:spcPts val="0"/>
              </a:spcBef>
              <a:spcAft>
                <a:spcPts val="0"/>
              </a:spcAft>
              <a:buNone/>
              <a:defRPr sz="1800">
                <a:solidFill>
                  <a:schemeClr val="lt1"/>
                </a:solidFill>
                <a:latin typeface="Source Sans Pro"/>
                <a:ea typeface="Source Sans Pro"/>
                <a:cs typeface="Source Sans Pro"/>
                <a:sym typeface="Source Sans Pro"/>
              </a:defRPr>
            </a:lvl8pPr>
            <a:lvl9pPr marL="0" marR="0" lvl="8" indent="0" algn="r" rtl="0">
              <a:spcBef>
                <a:spcPts val="0"/>
              </a:spcBef>
              <a:spcAft>
                <a:spcPts val="0"/>
              </a:spcAft>
              <a:buNone/>
              <a:defRPr sz="1800">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33" name="Shape 33"/>
          <p:cNvSpPr txBox="1"/>
          <p:nvPr/>
        </p:nvSpPr>
        <p:spPr>
          <a:xfrm>
            <a:off x="202037" y="6465114"/>
            <a:ext cx="196076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0" i="0" u="none" strike="noStrike" cap="none">
                <a:solidFill>
                  <a:srgbClr val="FFFFFF"/>
                </a:solidFill>
                <a:latin typeface="Source Sans Pro"/>
                <a:ea typeface="Source Sans Pro"/>
                <a:cs typeface="Source Sans Pro"/>
                <a:sym typeface="Source Sans Pro"/>
              </a:rPr>
              <a:t>BP Webinar May 8 2018</a:t>
            </a:r>
            <a:endParaRPr sz="1200" b="0" i="0" u="none" strike="noStrike" cap="none">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43059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4">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71670" y="306844"/>
            <a:ext cx="8000659" cy="792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Rockwell"/>
              <a:buNone/>
            </a:pPr>
            <a:r>
              <a:rPr lang="en-US" sz="4000" b="1" dirty="0">
                <a:solidFill>
                  <a:schemeClr val="tx1">
                    <a:lumMod val="50000"/>
                  </a:schemeClr>
                </a:solidFill>
                <a:latin typeface="+mn-lt"/>
              </a:rPr>
              <a:t>QARTOD Status, Best Practices</a:t>
            </a:r>
            <a:endParaRPr sz="4000" b="1" i="0" u="none" strike="noStrike" cap="none" dirty="0">
              <a:solidFill>
                <a:schemeClr val="tx1">
                  <a:lumMod val="50000"/>
                </a:schemeClr>
              </a:solidFill>
              <a:latin typeface="+mn-lt"/>
              <a:sym typeface="Rockwell"/>
            </a:endParaRPr>
          </a:p>
        </p:txBody>
      </p:sp>
      <p:sp>
        <p:nvSpPr>
          <p:cNvPr id="27" name="Shape 27"/>
          <p:cNvSpPr txBox="1">
            <a:spLocks noGrp="1"/>
          </p:cNvSpPr>
          <p:nvPr>
            <p:ph type="body" idx="1"/>
          </p:nvPr>
        </p:nvSpPr>
        <p:spPr>
          <a:xfrm>
            <a:off x="187377" y="4667354"/>
            <a:ext cx="3759200" cy="6096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Mark Bushnell, U.S. IOOS</a:t>
            </a:r>
          </a:p>
          <a:p>
            <a:pPr marL="0" lvl="0" indent="0">
              <a:spcBef>
                <a:spcPts val="0"/>
              </a:spcBef>
            </a:pPr>
            <a:r>
              <a:rPr lang="en-US" dirty="0"/>
              <a:t>2018 IOOS DMAC Annual Meeting</a:t>
            </a:r>
            <a:endParaRPr dirty="0"/>
          </a:p>
          <a:p>
            <a:pPr marL="0" marR="0" lvl="0" indent="0" algn="l" rtl="0">
              <a:spcBef>
                <a:spcPts val="0"/>
              </a:spcBef>
              <a:spcAft>
                <a:spcPts val="0"/>
              </a:spcAft>
              <a:buClr>
                <a:schemeClr val="accent1"/>
              </a:buClr>
              <a:buFont typeface="Arial"/>
              <a:buNone/>
            </a:pPr>
            <a:r>
              <a:rPr lang="en-US" dirty="0"/>
              <a:t>May 21, 2018</a:t>
            </a:r>
            <a:endParaRPr dirty="0"/>
          </a:p>
        </p:txBody>
      </p:sp>
      <p:pic>
        <p:nvPicPr>
          <p:cNvPr id="3" name="Picture 2">
            <a:extLst>
              <a:ext uri="{FF2B5EF4-FFF2-40B4-BE49-F238E27FC236}">
                <a16:creationId xmlns:a16="http://schemas.microsoft.com/office/drawing/2014/main" id="{CB465D1A-AD14-4B18-9E9E-282B28981257}"/>
              </a:ext>
            </a:extLst>
          </p:cNvPr>
          <p:cNvPicPr>
            <a:picLocks noChangeAspect="1"/>
          </p:cNvPicPr>
          <p:nvPr/>
        </p:nvPicPr>
        <p:blipFill>
          <a:blip r:embed="rId3"/>
          <a:stretch>
            <a:fillRect/>
          </a:stretch>
        </p:blipFill>
        <p:spPr>
          <a:xfrm>
            <a:off x="187377" y="1633842"/>
            <a:ext cx="8786736" cy="1052472"/>
          </a:xfrm>
          <a:prstGeom prst="rect">
            <a:avLst/>
          </a:prstGeom>
        </p:spPr>
      </p:pic>
      <p:pic>
        <p:nvPicPr>
          <p:cNvPr id="6" name="Picture 5">
            <a:extLst>
              <a:ext uri="{FF2B5EF4-FFF2-40B4-BE49-F238E27FC236}">
                <a16:creationId xmlns:a16="http://schemas.microsoft.com/office/drawing/2014/main" id="{A6E8C784-95B1-480B-8887-3881022E91F5}"/>
              </a:ext>
            </a:extLst>
          </p:cNvPr>
          <p:cNvPicPr>
            <a:picLocks noChangeAspect="1"/>
          </p:cNvPicPr>
          <p:nvPr/>
        </p:nvPicPr>
        <p:blipFill rotWithShape="1">
          <a:blip r:embed="rId4"/>
          <a:srcRect l="19180" t="17575" r="18525" b="35640"/>
          <a:stretch/>
        </p:blipFill>
        <p:spPr>
          <a:xfrm>
            <a:off x="2466220" y="2829536"/>
            <a:ext cx="3690156" cy="1168360"/>
          </a:xfrm>
          <a:prstGeom prst="rect">
            <a:avLst/>
          </a:prstGeom>
          <a:effectLst>
            <a:softEdge rad="63500"/>
          </a:effectLst>
        </p:spPr>
      </p:pic>
      <p:pic>
        <p:nvPicPr>
          <p:cNvPr id="8" name="Picture 7">
            <a:extLst>
              <a:ext uri="{FF2B5EF4-FFF2-40B4-BE49-F238E27FC236}">
                <a16:creationId xmlns:a16="http://schemas.microsoft.com/office/drawing/2014/main" id="{90DE9B63-A5D5-49A6-ACD0-3D5A9C5B467E}"/>
              </a:ext>
            </a:extLst>
          </p:cNvPr>
          <p:cNvPicPr>
            <a:picLocks noChangeAspect="1"/>
          </p:cNvPicPr>
          <p:nvPr/>
        </p:nvPicPr>
        <p:blipFill>
          <a:blip r:embed="rId5"/>
          <a:stretch>
            <a:fillRect/>
          </a:stretch>
        </p:blipFill>
        <p:spPr>
          <a:xfrm>
            <a:off x="4047656" y="4181370"/>
            <a:ext cx="1646562" cy="1646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1" y="93034"/>
            <a:ext cx="6790267" cy="763600"/>
          </a:xfrm>
        </p:spPr>
        <p:txBody>
          <a:bodyPr/>
          <a:lstStyle/>
          <a:p>
            <a:r>
              <a:rPr lang="en-US" sz="2400" b="1" dirty="0">
                <a:solidFill>
                  <a:schemeClr val="bg1"/>
                </a:solidFill>
                <a:latin typeface="+mn-lt"/>
              </a:rPr>
              <a:t>Global Best Practice System</a:t>
            </a:r>
          </a:p>
        </p:txBody>
      </p:sp>
      <p:sp>
        <p:nvSpPr>
          <p:cNvPr id="4" name="Slide Number Placeholder 3"/>
          <p:cNvSpPr>
            <a:spLocks noGrp="1"/>
          </p:cNvSpPr>
          <p:nvPr>
            <p:ph type="sldNum" idx="10"/>
          </p:nvPr>
        </p:nvSpPr>
        <p:spPr/>
        <p:txBody>
          <a:bodyPr/>
          <a:lstStyle/>
          <a:p>
            <a:pPr>
              <a:defRPr/>
            </a:pPr>
            <a:fld id="{2DF622C8-7B6F-8E4B-92AC-9689A9DA2B76}" type="slidenum">
              <a:rPr lang="uk-UA" smtClean="0"/>
              <a:pPr>
                <a:defRPr/>
              </a:pPr>
              <a:t>10</a:t>
            </a:fld>
            <a:endParaRPr lang="uk-UA"/>
          </a:p>
        </p:txBody>
      </p:sp>
      <p:sp>
        <p:nvSpPr>
          <p:cNvPr id="5" name="Rectangle 4"/>
          <p:cNvSpPr/>
          <p:nvPr/>
        </p:nvSpPr>
        <p:spPr>
          <a:xfrm>
            <a:off x="965200" y="975168"/>
            <a:ext cx="6773333" cy="224672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P Participa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67" y="1507072"/>
            <a:ext cx="6485466" cy="1714821"/>
          </a:xfrm>
          <a:prstGeom prst="rect">
            <a:avLst/>
          </a:prstGeom>
        </p:spPr>
      </p:pic>
      <p:sp>
        <p:nvSpPr>
          <p:cNvPr id="7" name="TextBox 6"/>
          <p:cNvSpPr txBox="1"/>
          <p:nvPr/>
        </p:nvSpPr>
        <p:spPr>
          <a:xfrm>
            <a:off x="1896533" y="1042900"/>
            <a:ext cx="5401439" cy="400110"/>
          </a:xfrm>
          <a:prstGeom prst="rect">
            <a:avLst/>
          </a:prstGeom>
          <a:noFill/>
        </p:spPr>
        <p:txBody>
          <a:bodyPr wrap="none" rtlCol="0">
            <a:spAutoFit/>
          </a:bodyPr>
          <a:lstStyle/>
          <a:p>
            <a:r>
              <a:rPr lang="en-US" sz="2000" b="1" dirty="0"/>
              <a:t>Participating Organizations and Programs</a:t>
            </a:r>
          </a:p>
        </p:txBody>
      </p:sp>
      <p:sp>
        <p:nvSpPr>
          <p:cNvPr id="8" name="Rounded Rectangle 7"/>
          <p:cNvSpPr/>
          <p:nvPr/>
        </p:nvSpPr>
        <p:spPr>
          <a:xfrm>
            <a:off x="2794003" y="3793067"/>
            <a:ext cx="3640664" cy="130386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45475" y="3925390"/>
            <a:ext cx="1516160" cy="400110"/>
          </a:xfrm>
          <a:prstGeom prst="rect">
            <a:avLst/>
          </a:prstGeom>
          <a:noFill/>
        </p:spPr>
        <p:txBody>
          <a:bodyPr wrap="none" rtlCol="0">
            <a:spAutoFit/>
          </a:bodyPr>
          <a:lstStyle/>
          <a:p>
            <a:r>
              <a:rPr lang="en-US" sz="2000" b="1" dirty="0"/>
              <a:t>Repository</a:t>
            </a:r>
          </a:p>
        </p:txBody>
      </p:sp>
      <p:sp>
        <p:nvSpPr>
          <p:cNvPr id="11" name="Rounded Rectangle 10"/>
          <p:cNvSpPr/>
          <p:nvPr/>
        </p:nvSpPr>
        <p:spPr>
          <a:xfrm>
            <a:off x="645858" y="3793067"/>
            <a:ext cx="1625600" cy="130386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22243" y="3932893"/>
            <a:ext cx="1112153" cy="1015663"/>
          </a:xfrm>
          <a:prstGeom prst="rect">
            <a:avLst/>
          </a:prstGeom>
          <a:noFill/>
        </p:spPr>
        <p:txBody>
          <a:bodyPr wrap="none" rtlCol="0">
            <a:spAutoFit/>
          </a:bodyPr>
          <a:lstStyle/>
          <a:p>
            <a:pPr algn="ctr"/>
            <a:r>
              <a:rPr lang="en-US" sz="2000" b="1" dirty="0"/>
              <a:t>Peer </a:t>
            </a:r>
          </a:p>
          <a:p>
            <a:pPr algn="ctr"/>
            <a:r>
              <a:rPr lang="en-US" sz="2000" b="1" dirty="0"/>
              <a:t>Review </a:t>
            </a:r>
          </a:p>
          <a:p>
            <a:pPr algn="ctr"/>
            <a:r>
              <a:rPr lang="en-US" sz="2000" b="1" dirty="0"/>
              <a:t>Journal</a:t>
            </a:r>
          </a:p>
        </p:txBody>
      </p:sp>
      <p:sp>
        <p:nvSpPr>
          <p:cNvPr id="13" name="Rounded Rectangle 12"/>
          <p:cNvSpPr/>
          <p:nvPr/>
        </p:nvSpPr>
        <p:spPr>
          <a:xfrm>
            <a:off x="2540018" y="5571068"/>
            <a:ext cx="4385733" cy="8466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48756" y="5675981"/>
            <a:ext cx="3184035" cy="707886"/>
          </a:xfrm>
          <a:prstGeom prst="rect">
            <a:avLst/>
          </a:prstGeom>
          <a:noFill/>
        </p:spPr>
        <p:txBody>
          <a:bodyPr wrap="none" rtlCol="0">
            <a:spAutoFit/>
          </a:bodyPr>
          <a:lstStyle/>
          <a:p>
            <a:pPr algn="ctr"/>
            <a:r>
              <a:rPr lang="en-US" sz="2000" b="1" dirty="0"/>
              <a:t>Advanced Discovery and </a:t>
            </a:r>
          </a:p>
          <a:p>
            <a:pPr algn="ctr"/>
            <a:r>
              <a:rPr lang="en-US" sz="2000" b="1" dirty="0"/>
              <a:t>Access Technology</a:t>
            </a:r>
          </a:p>
        </p:txBody>
      </p:sp>
      <p:sp>
        <p:nvSpPr>
          <p:cNvPr id="15" name="Down Arrow 14"/>
          <p:cNvSpPr/>
          <p:nvPr/>
        </p:nvSpPr>
        <p:spPr>
          <a:xfrm>
            <a:off x="4424695" y="3221894"/>
            <a:ext cx="367453" cy="5711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1712806" y="3221893"/>
            <a:ext cx="367453" cy="5711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2252132" y="4216398"/>
            <a:ext cx="541871" cy="4233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4523756" y="5096933"/>
            <a:ext cx="367453" cy="49758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178" y="4356095"/>
            <a:ext cx="1147233" cy="527107"/>
          </a:xfrm>
          <a:prstGeom prst="rect">
            <a:avLst/>
          </a:prstGeom>
        </p:spPr>
      </p:pic>
      <p:sp>
        <p:nvSpPr>
          <p:cNvPr id="20" name="Rounded Rectangle 19"/>
          <p:cNvSpPr/>
          <p:nvPr/>
        </p:nvSpPr>
        <p:spPr>
          <a:xfrm>
            <a:off x="6942668" y="3793067"/>
            <a:ext cx="1625600" cy="130386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0800000">
            <a:off x="6434675" y="4233331"/>
            <a:ext cx="541871" cy="4233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22186" y="4010057"/>
            <a:ext cx="1266568" cy="707886"/>
          </a:xfrm>
          <a:prstGeom prst="rect">
            <a:avLst/>
          </a:prstGeom>
          <a:noFill/>
        </p:spPr>
        <p:txBody>
          <a:bodyPr wrap="none" rtlCol="0">
            <a:spAutoFit/>
          </a:bodyPr>
          <a:lstStyle/>
          <a:p>
            <a:pPr algn="ctr"/>
            <a:r>
              <a:rPr lang="en-US" sz="2000" b="1" dirty="0"/>
              <a:t>Internet</a:t>
            </a:r>
          </a:p>
          <a:p>
            <a:pPr algn="ctr"/>
            <a:r>
              <a:rPr lang="en-US" sz="2000" b="1" dirty="0"/>
              <a:t>Crawling</a:t>
            </a:r>
          </a:p>
        </p:txBody>
      </p:sp>
    </p:spTree>
    <p:extLst>
      <p:ext uri="{BB962C8B-B14F-4D97-AF65-F5344CB8AC3E}">
        <p14:creationId xmlns:p14="http://schemas.microsoft.com/office/powerpoint/2010/main" val="401192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21700" cy="642025"/>
          </a:xfrm>
        </p:spPr>
        <p:txBody>
          <a:bodyPr/>
          <a:lstStyle/>
          <a:p>
            <a:pPr>
              <a:spcBef>
                <a:spcPct val="0"/>
              </a:spcBef>
              <a:spcAft>
                <a:spcPct val="0"/>
              </a:spcAft>
              <a:buSzTx/>
              <a:defRPr/>
            </a:pPr>
            <a:r>
              <a:rPr lang="en-US" sz="2400" b="1" dirty="0">
                <a:solidFill>
                  <a:schemeClr val="bg1"/>
                </a:solidFill>
                <a:latin typeface="Arial" charset="0"/>
                <a:ea typeface="ＭＳ Ｐゴシック" charset="0"/>
              </a:rPr>
              <a:t>Best Practice System</a:t>
            </a:r>
          </a:p>
        </p:txBody>
      </p:sp>
      <p:sp>
        <p:nvSpPr>
          <p:cNvPr id="3" name="Text Placeholder 2"/>
          <p:cNvSpPr>
            <a:spLocks noGrp="1"/>
          </p:cNvSpPr>
          <p:nvPr>
            <p:ph type="body" idx="1"/>
          </p:nvPr>
        </p:nvSpPr>
        <p:spPr>
          <a:xfrm>
            <a:off x="250825" y="1240367"/>
            <a:ext cx="8521700" cy="3992032"/>
          </a:xfrm>
        </p:spPr>
        <p:txBody>
          <a:bodyPr>
            <a:normAutofit fontScale="92500" lnSpcReduction="20000"/>
          </a:bodyPr>
          <a:lstStyle/>
          <a:p>
            <a:pPr>
              <a:spcBef>
                <a:spcPts val="1200"/>
              </a:spcBef>
              <a:spcAft>
                <a:spcPts val="600"/>
              </a:spcAft>
              <a:buSzTx/>
              <a:buFont typeface="Wingdings" charset="2"/>
              <a:buChar char="Ø"/>
              <a:defRPr/>
            </a:pPr>
            <a:r>
              <a:rPr lang="en-US" dirty="0">
                <a:latin typeface="Arial" charset="0"/>
                <a:ea typeface="ＭＳ Ｐゴシック" charset="0"/>
              </a:rPr>
              <a:t>Expand IODE repository capabilities</a:t>
            </a:r>
          </a:p>
          <a:p>
            <a:pPr lvl="1">
              <a:spcBef>
                <a:spcPts val="1200"/>
              </a:spcBef>
              <a:spcAft>
                <a:spcPts val="600"/>
              </a:spcAft>
              <a:buSzTx/>
              <a:buFont typeface="Wingdings" charset="2"/>
              <a:buChar char="Ø"/>
              <a:defRPr/>
            </a:pPr>
            <a:r>
              <a:rPr lang="en-US" dirty="0">
                <a:latin typeface="Arial" charset="0"/>
                <a:ea typeface="ＭＳ Ｐゴシック" charset="0"/>
              </a:rPr>
              <a:t>Expand Permanent IDs through DOI, ORCHID</a:t>
            </a:r>
          </a:p>
          <a:p>
            <a:pPr lvl="1">
              <a:spcBef>
                <a:spcPts val="1200"/>
              </a:spcBef>
              <a:spcAft>
                <a:spcPts val="600"/>
              </a:spcAft>
              <a:buSzTx/>
              <a:buFont typeface="Wingdings" charset="2"/>
              <a:buChar char="Ø"/>
              <a:defRPr/>
            </a:pPr>
            <a:r>
              <a:rPr lang="en-US" dirty="0">
                <a:latin typeface="Arial" charset="0"/>
                <a:ea typeface="ＭＳ Ｐゴシック" charset="0"/>
              </a:rPr>
              <a:t>Implement Natural Language search drawing on marine vocabularies; compatibility with machine readability</a:t>
            </a:r>
          </a:p>
          <a:p>
            <a:pPr lvl="1">
              <a:spcBef>
                <a:spcPts val="1200"/>
              </a:spcBef>
              <a:spcAft>
                <a:spcPts val="600"/>
              </a:spcAft>
              <a:buSzTx/>
              <a:buFont typeface="Wingdings" charset="2"/>
              <a:buChar char="Ø"/>
              <a:defRPr/>
            </a:pPr>
            <a:r>
              <a:rPr lang="en-US" dirty="0">
                <a:latin typeface="Arial" charset="0"/>
                <a:ea typeface="ＭＳ Ｐゴシック" charset="0"/>
              </a:rPr>
              <a:t>Internet Crawling as inputs of additional practices</a:t>
            </a:r>
          </a:p>
          <a:p>
            <a:pPr>
              <a:spcBef>
                <a:spcPts val="1200"/>
              </a:spcBef>
              <a:spcAft>
                <a:spcPts val="600"/>
              </a:spcAft>
              <a:buSzTx/>
              <a:buFont typeface="Wingdings" charset="2"/>
              <a:buChar char="Ø"/>
              <a:defRPr/>
            </a:pPr>
            <a:r>
              <a:rPr lang="en-US" dirty="0">
                <a:latin typeface="Arial" charset="0"/>
                <a:ea typeface="ＭＳ Ｐゴシック" charset="0"/>
              </a:rPr>
              <a:t>Alignment with FAIR principles and open operations</a:t>
            </a:r>
          </a:p>
          <a:p>
            <a:pPr>
              <a:spcBef>
                <a:spcPts val="1200"/>
              </a:spcBef>
              <a:spcAft>
                <a:spcPts val="600"/>
              </a:spcAft>
              <a:buSzTx/>
              <a:buFont typeface="Wingdings" charset="2"/>
              <a:buChar char="Ø"/>
              <a:defRPr/>
            </a:pPr>
            <a:r>
              <a:rPr lang="en-US" dirty="0">
                <a:latin typeface="Arial" charset="0"/>
                <a:ea typeface="ＭＳ Ｐゴシック" charset="0"/>
              </a:rPr>
              <a:t>Introduction of community peer review including Research Topic in Frontiers in Marine Science</a:t>
            </a:r>
          </a:p>
          <a:p>
            <a:pPr>
              <a:spcBef>
                <a:spcPct val="0"/>
              </a:spcBef>
              <a:spcAft>
                <a:spcPct val="0"/>
              </a:spcAft>
              <a:buSzTx/>
              <a:defRPr/>
            </a:pPr>
            <a:endParaRPr lang="en-US" dirty="0">
              <a:latin typeface="Arial" charset="0"/>
              <a:ea typeface="ＭＳ Ｐゴシック" charset="0"/>
            </a:endParaRPr>
          </a:p>
          <a:p>
            <a:pPr>
              <a:spcBef>
                <a:spcPct val="0"/>
              </a:spcBef>
              <a:spcAft>
                <a:spcPct val="0"/>
              </a:spcAft>
              <a:buSzTx/>
              <a:defRPr/>
            </a:pPr>
            <a:endParaRPr lang="en-US" dirty="0">
              <a:latin typeface="Arial" charset="0"/>
              <a:ea typeface="ＭＳ Ｐゴシック" charset="0"/>
            </a:endParaRPr>
          </a:p>
        </p:txBody>
      </p:sp>
      <p:pic>
        <p:nvPicPr>
          <p:cNvPr id="4" name="Picture 3" descr="Frontiers in 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399" y="5641036"/>
            <a:ext cx="3996269" cy="1081498"/>
          </a:xfrm>
          <a:prstGeom prst="rect">
            <a:avLst/>
          </a:prstGeom>
        </p:spPr>
      </p:pic>
      <p:sp>
        <p:nvSpPr>
          <p:cNvPr id="7" name="TextBox 6"/>
          <p:cNvSpPr txBox="1"/>
          <p:nvPr/>
        </p:nvSpPr>
        <p:spPr>
          <a:xfrm>
            <a:off x="-321733" y="30141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306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2511-237C-44A9-9D19-82F3B0E31707}"/>
              </a:ext>
            </a:extLst>
          </p:cNvPr>
          <p:cNvSpPr>
            <a:spLocks noGrp="1"/>
          </p:cNvSpPr>
          <p:nvPr>
            <p:ph type="title"/>
          </p:nvPr>
        </p:nvSpPr>
        <p:spPr/>
        <p:txBody>
          <a:bodyPr/>
          <a:lstStyle/>
          <a:p>
            <a:pPr algn="ctr"/>
            <a:r>
              <a:rPr lang="en-US" sz="2400" b="1" dirty="0">
                <a:latin typeface="+mn-lt"/>
              </a:rPr>
              <a:t>Future Data Management Services RT QC – Thoughts?</a:t>
            </a:r>
          </a:p>
        </p:txBody>
      </p:sp>
      <p:sp>
        <p:nvSpPr>
          <p:cNvPr id="3" name="Rectangle 2">
            <a:extLst>
              <a:ext uri="{FF2B5EF4-FFF2-40B4-BE49-F238E27FC236}">
                <a16:creationId xmlns:a16="http://schemas.microsoft.com/office/drawing/2014/main" id="{7576402B-F688-47DD-82D4-A0BC3524E8D9}"/>
              </a:ext>
            </a:extLst>
          </p:cNvPr>
          <p:cNvSpPr/>
          <p:nvPr/>
        </p:nvSpPr>
        <p:spPr>
          <a:xfrm>
            <a:off x="761985" y="3540792"/>
            <a:ext cx="7169577" cy="2606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A904449-EEA6-4933-A9D4-FB2C8591B398}"/>
              </a:ext>
            </a:extLst>
          </p:cNvPr>
          <p:cNvSpPr/>
          <p:nvPr/>
        </p:nvSpPr>
        <p:spPr>
          <a:xfrm>
            <a:off x="803674" y="4498434"/>
            <a:ext cx="7067764" cy="807462"/>
          </a:xfrm>
          <a:custGeom>
            <a:avLst/>
            <a:gdLst>
              <a:gd name="connsiteX0" fmla="*/ 0 w 6197174"/>
              <a:gd name="connsiteY0" fmla="*/ 807462 h 807462"/>
              <a:gd name="connsiteX1" fmla="*/ 2178996 w 6197174"/>
              <a:gd name="connsiteY1" fmla="*/ 768551 h 807462"/>
              <a:gd name="connsiteX2" fmla="*/ 2178996 w 6197174"/>
              <a:gd name="connsiteY2" fmla="*/ 768551 h 807462"/>
              <a:gd name="connsiteX3" fmla="*/ 3774332 w 6197174"/>
              <a:gd name="connsiteY3" fmla="*/ 612909 h 807462"/>
              <a:gd name="connsiteX4" fmla="*/ 5564221 w 6197174"/>
              <a:gd name="connsiteY4" fmla="*/ 165436 h 807462"/>
              <a:gd name="connsiteX5" fmla="*/ 6128426 w 6197174"/>
              <a:gd name="connsiteY5" fmla="*/ 9794 h 807462"/>
              <a:gd name="connsiteX6" fmla="*/ 6167336 w 6197174"/>
              <a:gd name="connsiteY6" fmla="*/ 29249 h 8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7174" h="807462">
                <a:moveTo>
                  <a:pt x="0" y="807462"/>
                </a:moveTo>
                <a:lnTo>
                  <a:pt x="2178996" y="768551"/>
                </a:lnTo>
                <a:lnTo>
                  <a:pt x="2178996" y="768551"/>
                </a:lnTo>
                <a:cubicBezTo>
                  <a:pt x="2444885" y="742611"/>
                  <a:pt x="3210128" y="713428"/>
                  <a:pt x="3774332" y="612909"/>
                </a:cubicBezTo>
                <a:cubicBezTo>
                  <a:pt x="4338536" y="512390"/>
                  <a:pt x="5171872" y="265955"/>
                  <a:pt x="5564221" y="165436"/>
                </a:cubicBezTo>
                <a:cubicBezTo>
                  <a:pt x="5956570" y="64917"/>
                  <a:pt x="6027907" y="32492"/>
                  <a:pt x="6128426" y="9794"/>
                </a:cubicBezTo>
                <a:cubicBezTo>
                  <a:pt x="6228945" y="-12904"/>
                  <a:pt x="6198140" y="8172"/>
                  <a:pt x="6167336" y="292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5E14B36-27D2-4FBD-AC2F-AC32CB1D5F65}"/>
              </a:ext>
            </a:extLst>
          </p:cNvPr>
          <p:cNvSpPr/>
          <p:nvPr/>
        </p:nvSpPr>
        <p:spPr>
          <a:xfrm>
            <a:off x="787540" y="3792127"/>
            <a:ext cx="6967125" cy="2284789"/>
          </a:xfrm>
          <a:custGeom>
            <a:avLst/>
            <a:gdLst>
              <a:gd name="connsiteX0" fmla="*/ 0 w 6096535"/>
              <a:gd name="connsiteY0" fmla="*/ 2992308 h 3020346"/>
              <a:gd name="connsiteX1" fmla="*/ 2120630 w 6096535"/>
              <a:gd name="connsiteY1" fmla="*/ 2953397 h 3020346"/>
              <a:gd name="connsiteX2" fmla="*/ 3735421 w 6096535"/>
              <a:gd name="connsiteY2" fmla="*/ 2408648 h 3020346"/>
              <a:gd name="connsiteX3" fmla="*/ 5097294 w 6096535"/>
              <a:gd name="connsiteY3" fmla="*/ 1241329 h 3020346"/>
              <a:gd name="connsiteX4" fmla="*/ 5972783 w 6096535"/>
              <a:gd name="connsiteY4" fmla="*/ 151831 h 3020346"/>
              <a:gd name="connsiteX5" fmla="*/ 6070060 w 6096535"/>
              <a:gd name="connsiteY5" fmla="*/ 35099 h 30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535" h="3020346">
                <a:moveTo>
                  <a:pt x="0" y="2992308"/>
                </a:moveTo>
                <a:cubicBezTo>
                  <a:pt x="749030" y="3021491"/>
                  <a:pt x="1498060" y="3050674"/>
                  <a:pt x="2120630" y="2953397"/>
                </a:cubicBezTo>
                <a:cubicBezTo>
                  <a:pt x="2743200" y="2856120"/>
                  <a:pt x="3239310" y="2693993"/>
                  <a:pt x="3735421" y="2408648"/>
                </a:cubicBezTo>
                <a:cubicBezTo>
                  <a:pt x="4231532" y="2123303"/>
                  <a:pt x="4724401" y="1617465"/>
                  <a:pt x="5097294" y="1241329"/>
                </a:cubicBezTo>
                <a:cubicBezTo>
                  <a:pt x="5470187" y="865193"/>
                  <a:pt x="5810655" y="352869"/>
                  <a:pt x="5972783" y="151831"/>
                </a:cubicBezTo>
                <a:cubicBezTo>
                  <a:pt x="6134911" y="-49207"/>
                  <a:pt x="6102485" y="-7054"/>
                  <a:pt x="6070060" y="3509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E46DE0-14E4-4243-85AE-BF05D840F111}"/>
              </a:ext>
            </a:extLst>
          </p:cNvPr>
          <p:cNvSpPr txBox="1"/>
          <p:nvPr/>
        </p:nvSpPr>
        <p:spPr>
          <a:xfrm>
            <a:off x="4572000" y="6116069"/>
            <a:ext cx="801823" cy="461665"/>
          </a:xfrm>
          <a:prstGeom prst="rect">
            <a:avLst/>
          </a:prstGeom>
          <a:noFill/>
        </p:spPr>
        <p:txBody>
          <a:bodyPr wrap="none" rtlCol="0">
            <a:spAutoFit/>
          </a:bodyPr>
          <a:lstStyle/>
          <a:p>
            <a:r>
              <a:rPr lang="en-US" sz="2400" dirty="0"/>
              <a:t>Now</a:t>
            </a:r>
          </a:p>
        </p:txBody>
      </p:sp>
      <p:sp>
        <p:nvSpPr>
          <p:cNvPr id="15" name="TextBox 14">
            <a:extLst>
              <a:ext uri="{FF2B5EF4-FFF2-40B4-BE49-F238E27FC236}">
                <a16:creationId xmlns:a16="http://schemas.microsoft.com/office/drawing/2014/main" id="{4912AAC1-0D57-4D9C-B3BA-694751462738}"/>
              </a:ext>
            </a:extLst>
          </p:cNvPr>
          <p:cNvSpPr txBox="1"/>
          <p:nvPr/>
        </p:nvSpPr>
        <p:spPr>
          <a:xfrm>
            <a:off x="120650" y="6084257"/>
            <a:ext cx="1742785" cy="461665"/>
          </a:xfrm>
          <a:prstGeom prst="rect">
            <a:avLst/>
          </a:prstGeom>
          <a:noFill/>
        </p:spPr>
        <p:txBody>
          <a:bodyPr wrap="none" rtlCol="0">
            <a:spAutoFit/>
          </a:bodyPr>
          <a:lstStyle/>
          <a:p>
            <a:r>
              <a:rPr lang="en-US" sz="2400" dirty="0"/>
              <a:t>Olden days</a:t>
            </a:r>
          </a:p>
        </p:txBody>
      </p:sp>
      <p:sp>
        <p:nvSpPr>
          <p:cNvPr id="16" name="TextBox 15">
            <a:extLst>
              <a:ext uri="{FF2B5EF4-FFF2-40B4-BE49-F238E27FC236}">
                <a16:creationId xmlns:a16="http://schemas.microsoft.com/office/drawing/2014/main" id="{6871F813-4E79-4377-B73F-65EE53F872D5}"/>
              </a:ext>
            </a:extLst>
          </p:cNvPr>
          <p:cNvSpPr txBox="1"/>
          <p:nvPr/>
        </p:nvSpPr>
        <p:spPr>
          <a:xfrm>
            <a:off x="7097017" y="6075667"/>
            <a:ext cx="1741182" cy="461665"/>
          </a:xfrm>
          <a:prstGeom prst="rect">
            <a:avLst/>
          </a:prstGeom>
          <a:noFill/>
        </p:spPr>
        <p:txBody>
          <a:bodyPr wrap="none" rtlCol="0">
            <a:spAutoFit/>
          </a:bodyPr>
          <a:lstStyle/>
          <a:p>
            <a:r>
              <a:rPr lang="en-US" sz="2400" dirty="0"/>
              <a:t>Pretty soon</a:t>
            </a:r>
          </a:p>
        </p:txBody>
      </p:sp>
      <p:sp>
        <p:nvSpPr>
          <p:cNvPr id="17" name="TextBox 16">
            <a:extLst>
              <a:ext uri="{FF2B5EF4-FFF2-40B4-BE49-F238E27FC236}">
                <a16:creationId xmlns:a16="http://schemas.microsoft.com/office/drawing/2014/main" id="{862237F9-C587-4535-9CF1-2A622A84F1EC}"/>
              </a:ext>
            </a:extLst>
          </p:cNvPr>
          <p:cNvSpPr txBox="1"/>
          <p:nvPr/>
        </p:nvSpPr>
        <p:spPr>
          <a:xfrm rot="16200000">
            <a:off x="-401195" y="4601655"/>
            <a:ext cx="1827744" cy="461665"/>
          </a:xfrm>
          <a:prstGeom prst="rect">
            <a:avLst/>
          </a:prstGeom>
          <a:noFill/>
        </p:spPr>
        <p:txBody>
          <a:bodyPr wrap="none" rtlCol="0">
            <a:spAutoFit/>
          </a:bodyPr>
          <a:lstStyle/>
          <a:p>
            <a:r>
              <a:rPr lang="en-US" sz="2400" dirty="0"/>
              <a:t>Data variety</a:t>
            </a:r>
          </a:p>
        </p:txBody>
      </p:sp>
      <p:sp>
        <p:nvSpPr>
          <p:cNvPr id="18" name="TextBox 17">
            <a:extLst>
              <a:ext uri="{FF2B5EF4-FFF2-40B4-BE49-F238E27FC236}">
                <a16:creationId xmlns:a16="http://schemas.microsoft.com/office/drawing/2014/main" id="{86ABB6CB-8BF2-4F66-A576-C662A7E301F2}"/>
              </a:ext>
            </a:extLst>
          </p:cNvPr>
          <p:cNvSpPr txBox="1"/>
          <p:nvPr/>
        </p:nvSpPr>
        <p:spPr>
          <a:xfrm>
            <a:off x="1212438" y="4797716"/>
            <a:ext cx="2291190" cy="461665"/>
          </a:xfrm>
          <a:prstGeom prst="rect">
            <a:avLst/>
          </a:prstGeom>
          <a:noFill/>
        </p:spPr>
        <p:txBody>
          <a:bodyPr wrap="square" rtlCol="0">
            <a:spAutoFit/>
          </a:bodyPr>
          <a:lstStyle/>
          <a:p>
            <a:r>
              <a:rPr lang="en-US" sz="2400" dirty="0"/>
              <a:t>DMS capability</a:t>
            </a:r>
          </a:p>
        </p:txBody>
      </p:sp>
      <p:sp>
        <p:nvSpPr>
          <p:cNvPr id="19" name="TextBox 18">
            <a:extLst>
              <a:ext uri="{FF2B5EF4-FFF2-40B4-BE49-F238E27FC236}">
                <a16:creationId xmlns:a16="http://schemas.microsoft.com/office/drawing/2014/main" id="{5A340B46-76F0-4CE8-B901-63AEF9DAF0FA}"/>
              </a:ext>
            </a:extLst>
          </p:cNvPr>
          <p:cNvSpPr txBox="1"/>
          <p:nvPr/>
        </p:nvSpPr>
        <p:spPr>
          <a:xfrm>
            <a:off x="823283" y="5588772"/>
            <a:ext cx="3336170" cy="461665"/>
          </a:xfrm>
          <a:prstGeom prst="rect">
            <a:avLst/>
          </a:prstGeom>
          <a:noFill/>
        </p:spPr>
        <p:txBody>
          <a:bodyPr wrap="none" rtlCol="0">
            <a:spAutoFit/>
          </a:bodyPr>
          <a:lstStyle/>
          <a:p>
            <a:r>
              <a:rPr lang="en-US" sz="2400" dirty="0"/>
              <a:t>Emerging observations</a:t>
            </a:r>
          </a:p>
        </p:txBody>
      </p:sp>
      <p:pic>
        <p:nvPicPr>
          <p:cNvPr id="20" name="Picture 19">
            <a:extLst>
              <a:ext uri="{FF2B5EF4-FFF2-40B4-BE49-F238E27FC236}">
                <a16:creationId xmlns:a16="http://schemas.microsoft.com/office/drawing/2014/main" id="{5C40B38B-8874-46D5-8D9F-4139EF6A9FA4}"/>
              </a:ext>
            </a:extLst>
          </p:cNvPr>
          <p:cNvPicPr>
            <a:picLocks noChangeAspect="1"/>
          </p:cNvPicPr>
          <p:nvPr/>
        </p:nvPicPr>
        <p:blipFill>
          <a:blip r:embed="rId2"/>
          <a:stretch>
            <a:fillRect/>
          </a:stretch>
        </p:blipFill>
        <p:spPr>
          <a:xfrm>
            <a:off x="7866969" y="757039"/>
            <a:ext cx="1129817" cy="1134001"/>
          </a:xfrm>
          <a:prstGeom prst="rect">
            <a:avLst/>
          </a:prstGeom>
        </p:spPr>
      </p:pic>
      <p:sp>
        <p:nvSpPr>
          <p:cNvPr id="21" name="TextBox 20">
            <a:extLst>
              <a:ext uri="{FF2B5EF4-FFF2-40B4-BE49-F238E27FC236}">
                <a16:creationId xmlns:a16="http://schemas.microsoft.com/office/drawing/2014/main" id="{4CB82CA5-3FCE-4AF7-A18B-F13829C535DD}"/>
              </a:ext>
            </a:extLst>
          </p:cNvPr>
          <p:cNvSpPr txBox="1"/>
          <p:nvPr/>
        </p:nvSpPr>
        <p:spPr>
          <a:xfrm>
            <a:off x="120650" y="757039"/>
            <a:ext cx="7607451"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t>Technology is making it cheaper &amp; easier for more observers to obtain new types of data</a:t>
            </a:r>
          </a:p>
          <a:p>
            <a:pPr marL="342900" indent="-342900">
              <a:buFont typeface="Arial" panose="020B0604020202020204" pitchFamily="34" charset="0"/>
              <a:buChar char="•"/>
            </a:pPr>
            <a:r>
              <a:rPr lang="en-US" sz="2200" dirty="0"/>
              <a:t>Existing DMS can’t absorb it – more specialized DMS entities emerge</a:t>
            </a:r>
          </a:p>
          <a:p>
            <a:pPr marL="342900" indent="-342900">
              <a:buFont typeface="Arial" panose="020B0604020202020204" pitchFamily="34" charset="0"/>
              <a:buChar char="•"/>
            </a:pPr>
            <a:r>
              <a:rPr lang="en-US" sz="2200" dirty="0"/>
              <a:t>Decentralization is a challenge, but QC closer to data source is a good thing</a:t>
            </a:r>
          </a:p>
          <a:p>
            <a:pPr marL="342900" indent="-342900">
              <a:buFont typeface="Arial" panose="020B0604020202020204" pitchFamily="34" charset="0"/>
              <a:buChar char="•"/>
            </a:pPr>
            <a:r>
              <a:rPr lang="en-US" sz="2200" dirty="0"/>
              <a:t>Big DMS must guide emerging DMS standards &amp; requirements</a:t>
            </a:r>
          </a:p>
        </p:txBody>
      </p:sp>
    </p:spTree>
    <p:extLst>
      <p:ext uri="{BB962C8B-B14F-4D97-AF65-F5344CB8AC3E}">
        <p14:creationId xmlns:p14="http://schemas.microsoft.com/office/powerpoint/2010/main" val="140089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34D2-9FD8-46EE-A1E2-10B692D9E9B1}"/>
              </a:ext>
            </a:extLst>
          </p:cNvPr>
          <p:cNvSpPr>
            <a:spLocks noGrp="1"/>
          </p:cNvSpPr>
          <p:nvPr>
            <p:ph type="title"/>
          </p:nvPr>
        </p:nvSpPr>
        <p:spPr/>
        <p:txBody>
          <a:bodyPr/>
          <a:lstStyle/>
          <a:p>
            <a:pPr algn="ctr"/>
            <a:r>
              <a:rPr lang="en-US" sz="2400" dirty="0">
                <a:latin typeface="+mn-lt"/>
              </a:rPr>
              <a:t>Summary</a:t>
            </a:r>
          </a:p>
        </p:txBody>
      </p:sp>
      <p:sp>
        <p:nvSpPr>
          <p:cNvPr id="3" name="TextBox 2">
            <a:extLst>
              <a:ext uri="{FF2B5EF4-FFF2-40B4-BE49-F238E27FC236}">
                <a16:creationId xmlns:a16="http://schemas.microsoft.com/office/drawing/2014/main" id="{9DC04144-6178-4575-86A8-699ABC279985}"/>
              </a:ext>
            </a:extLst>
          </p:cNvPr>
          <p:cNvSpPr txBox="1"/>
          <p:nvPr/>
        </p:nvSpPr>
        <p:spPr>
          <a:xfrm>
            <a:off x="642025" y="1575881"/>
            <a:ext cx="7898859" cy="3108543"/>
          </a:xfrm>
          <a:prstGeom prst="rect">
            <a:avLst/>
          </a:prstGeom>
          <a:noFill/>
        </p:spPr>
        <p:txBody>
          <a:bodyPr wrap="square" rtlCol="0">
            <a:spAutoFit/>
          </a:bodyPr>
          <a:lstStyle/>
          <a:p>
            <a:pPr marL="342900" indent="-342900">
              <a:buFont typeface="Arial" panose="020B0604020202020204" pitchFamily="34" charset="0"/>
              <a:buChar char="•"/>
            </a:pPr>
            <a:r>
              <a:rPr lang="en-US" sz="2400" b="1" dirty="0"/>
              <a:t>QARTOD is broadly accepted, and implementation partnerships might be more widely explored.</a:t>
            </a:r>
          </a:p>
          <a:p>
            <a:pPr marL="342900" indent="-342900">
              <a:buFont typeface="Arial" panose="020B0604020202020204" pitchFamily="34" charset="0"/>
              <a:buChar char="•"/>
            </a:pPr>
            <a:r>
              <a:rPr lang="en-US" sz="2400" b="1" dirty="0"/>
              <a:t>Ocean Best Practices is worthy of your consideration.</a:t>
            </a:r>
          </a:p>
          <a:p>
            <a:pPr marL="342900" indent="-342900">
              <a:buFont typeface="Arial" panose="020B0604020202020204" pitchFamily="34" charset="0"/>
              <a:buChar char="•"/>
            </a:pPr>
            <a:r>
              <a:rPr lang="en-US" sz="2400" b="1" dirty="0"/>
              <a:t>How can we prepare ourselves for the next decade of RT QC?</a:t>
            </a:r>
          </a:p>
          <a:p>
            <a:pPr marL="342900" indent="-342900">
              <a:buFont typeface="Arial" panose="020B0604020202020204" pitchFamily="34" charset="0"/>
              <a:buChar char="•"/>
            </a:pPr>
            <a:endParaRPr lang="en-US" sz="2400" b="1" dirty="0"/>
          </a:p>
          <a:p>
            <a:pPr algn="ctr"/>
            <a:r>
              <a:rPr lang="en-US" sz="2800" b="1" dirty="0"/>
              <a:t>Thanks!</a:t>
            </a:r>
          </a:p>
        </p:txBody>
      </p:sp>
    </p:spTree>
    <p:extLst>
      <p:ext uri="{BB962C8B-B14F-4D97-AF65-F5344CB8AC3E}">
        <p14:creationId xmlns:p14="http://schemas.microsoft.com/office/powerpoint/2010/main" val="95412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E2F2-FA52-4FED-ADFD-804AF59248F9}"/>
              </a:ext>
            </a:extLst>
          </p:cNvPr>
          <p:cNvSpPr>
            <a:spLocks noGrp="1"/>
          </p:cNvSpPr>
          <p:nvPr>
            <p:ph type="title"/>
          </p:nvPr>
        </p:nvSpPr>
        <p:spPr/>
        <p:txBody>
          <a:bodyPr/>
          <a:lstStyle/>
          <a:p>
            <a:pPr algn="ctr"/>
            <a:r>
              <a:rPr lang="en-US" sz="2400" b="1" dirty="0">
                <a:latin typeface="+mn-lt"/>
              </a:rPr>
              <a:t>QARTOD Manuals, Manual Maintenance</a:t>
            </a:r>
          </a:p>
        </p:txBody>
      </p:sp>
      <p:pic>
        <p:nvPicPr>
          <p:cNvPr id="3" name="Picture 2">
            <a:extLst>
              <a:ext uri="{FF2B5EF4-FFF2-40B4-BE49-F238E27FC236}">
                <a16:creationId xmlns:a16="http://schemas.microsoft.com/office/drawing/2014/main" id="{0DB74FE8-22A5-4046-89CD-449AAE16CA94}"/>
              </a:ext>
            </a:extLst>
          </p:cNvPr>
          <p:cNvPicPr>
            <a:picLocks noChangeAspect="1"/>
          </p:cNvPicPr>
          <p:nvPr/>
        </p:nvPicPr>
        <p:blipFill rotWithShape="1">
          <a:blip r:embed="rId2"/>
          <a:srcRect l="8804" r="13216"/>
          <a:stretch/>
        </p:blipFill>
        <p:spPr>
          <a:xfrm>
            <a:off x="565657" y="704952"/>
            <a:ext cx="7784593" cy="5612545"/>
          </a:xfrm>
          <a:prstGeom prst="rect">
            <a:avLst/>
          </a:prstGeom>
        </p:spPr>
      </p:pic>
    </p:spTree>
    <p:extLst>
      <p:ext uri="{BB962C8B-B14F-4D97-AF65-F5344CB8AC3E}">
        <p14:creationId xmlns:p14="http://schemas.microsoft.com/office/powerpoint/2010/main" val="24285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3F33-D9B6-49B7-83FC-3F7F5866C819}"/>
              </a:ext>
            </a:extLst>
          </p:cNvPr>
          <p:cNvSpPr>
            <a:spLocks noGrp="1"/>
          </p:cNvSpPr>
          <p:nvPr>
            <p:ph type="title"/>
          </p:nvPr>
        </p:nvSpPr>
        <p:spPr/>
        <p:txBody>
          <a:bodyPr/>
          <a:lstStyle/>
          <a:p>
            <a:pPr algn="ctr"/>
            <a:r>
              <a:rPr lang="en-US" sz="2400" dirty="0">
                <a:latin typeface="+mn-lt"/>
              </a:rPr>
              <a:t>Who else is using QARTOD? 1</a:t>
            </a:r>
          </a:p>
        </p:txBody>
      </p:sp>
      <p:pic>
        <p:nvPicPr>
          <p:cNvPr id="3" name="Picture 2">
            <a:extLst>
              <a:ext uri="{FF2B5EF4-FFF2-40B4-BE49-F238E27FC236}">
                <a16:creationId xmlns:a16="http://schemas.microsoft.com/office/drawing/2014/main" id="{6C236981-09E4-4BC3-A6DD-AF44AEBF7DB8}"/>
              </a:ext>
            </a:extLst>
          </p:cNvPr>
          <p:cNvPicPr>
            <a:picLocks noChangeAspect="1"/>
          </p:cNvPicPr>
          <p:nvPr/>
        </p:nvPicPr>
        <p:blipFill>
          <a:blip r:embed="rId3"/>
          <a:stretch>
            <a:fillRect/>
          </a:stretch>
        </p:blipFill>
        <p:spPr>
          <a:xfrm>
            <a:off x="120650" y="1049750"/>
            <a:ext cx="3929899" cy="4906864"/>
          </a:xfrm>
          <a:prstGeom prst="rect">
            <a:avLst/>
          </a:prstGeom>
        </p:spPr>
      </p:pic>
      <p:sp>
        <p:nvSpPr>
          <p:cNvPr id="5" name="TextBox 4">
            <a:extLst>
              <a:ext uri="{FF2B5EF4-FFF2-40B4-BE49-F238E27FC236}">
                <a16:creationId xmlns:a16="http://schemas.microsoft.com/office/drawing/2014/main" id="{23B07B2B-3C5D-4F0E-9A91-D6E5A800DF01}"/>
              </a:ext>
            </a:extLst>
          </p:cNvPr>
          <p:cNvSpPr txBox="1"/>
          <p:nvPr/>
        </p:nvSpPr>
        <p:spPr>
          <a:xfrm>
            <a:off x="4235450" y="975567"/>
            <a:ext cx="4770782" cy="5055230"/>
          </a:xfrm>
          <a:prstGeom prst="rect">
            <a:avLst/>
          </a:prstGeom>
          <a:noFill/>
        </p:spPr>
        <p:txBody>
          <a:bodyPr wrap="square" rtlCol="0">
            <a:spAutoFit/>
          </a:bodyPr>
          <a:lstStyle/>
          <a:p>
            <a:pPr algn="ctr"/>
            <a:r>
              <a:rPr lang="en-US" sz="2000" b="1" dirty="0"/>
              <a:t>NSF Ocean Observatories Initiative</a:t>
            </a:r>
          </a:p>
          <a:p>
            <a:endParaRPr lang="en-US" sz="1050" dirty="0"/>
          </a:p>
          <a:p>
            <a:r>
              <a:rPr lang="en-US" dirty="0"/>
              <a:t>“</a:t>
            </a:r>
            <a:r>
              <a:rPr lang="en-US" b="1" dirty="0"/>
              <a:t>Data Quality Control Processes </a:t>
            </a:r>
            <a:r>
              <a:rPr lang="en-US" dirty="0"/>
              <a:t>- Oceanographic and engineering data throughout the OOI system are reviewed through manual (human in the loop) and automated quality control procedures. The overall goal is to ensure that the data and metadata delivered by the OOI meet community data quality standards. </a:t>
            </a:r>
            <a:r>
              <a:rPr lang="en-US" b="1" u="sng" dirty="0">
                <a:solidFill>
                  <a:srgbClr val="002060"/>
                </a:solidFill>
              </a:rPr>
              <a:t>These standards were designed with the goal of meeting the Integrated Ocean Observing System (IOOS) Quality Assurance of Real Time Ocean Data (QARTOD) standards</a:t>
            </a:r>
            <a:r>
              <a:rPr lang="en-US" b="1" i="1" u="sng" dirty="0">
                <a:solidFill>
                  <a:srgbClr val="002060"/>
                </a:solidFill>
              </a:rPr>
              <a:t>.</a:t>
            </a:r>
            <a:r>
              <a:rPr lang="en-US" i="1" dirty="0">
                <a:solidFill>
                  <a:srgbClr val="002060"/>
                </a:solidFill>
              </a:rPr>
              <a:t>”</a:t>
            </a:r>
            <a:r>
              <a:rPr lang="en-US" b="1" i="1" dirty="0">
                <a:solidFill>
                  <a:srgbClr val="002060"/>
                </a:solidFill>
              </a:rPr>
              <a:t> </a:t>
            </a:r>
          </a:p>
          <a:p>
            <a:r>
              <a:rPr lang="en-US" i="1" dirty="0"/>
              <a:t>Smith, L.M., J.A. Barth, D.S. Kelley, A. </a:t>
            </a:r>
            <a:r>
              <a:rPr lang="en-US" i="1" dirty="0" err="1"/>
              <a:t>Plueddemann</a:t>
            </a:r>
            <a:r>
              <a:rPr lang="en-US" i="1" dirty="0"/>
              <a:t>, I. </a:t>
            </a:r>
            <a:r>
              <a:rPr lang="en-US" i="1" dirty="0" err="1"/>
              <a:t>Rodero</a:t>
            </a:r>
            <a:r>
              <a:rPr lang="en-US" i="1" dirty="0"/>
              <a:t>, G.A. </a:t>
            </a:r>
            <a:r>
              <a:rPr lang="en-US" i="1" dirty="0" err="1"/>
              <a:t>Ulses</a:t>
            </a:r>
            <a:r>
              <a:rPr lang="en-US" i="1" dirty="0"/>
              <a:t>, M.F. </a:t>
            </a:r>
            <a:r>
              <a:rPr lang="en-US" i="1" dirty="0" err="1"/>
              <a:t>Vardaro</a:t>
            </a:r>
            <a:r>
              <a:rPr lang="en-US" i="1" dirty="0"/>
              <a:t>, and R. Weller. 2018. The Ocean Observatories Initiative. Oceanography 31(1):16–35, https://doi.org/10.5670/oceanog.2018.105.</a:t>
            </a:r>
          </a:p>
          <a:p>
            <a:endParaRPr lang="en-US" b="1" dirty="0"/>
          </a:p>
          <a:p>
            <a:r>
              <a:rPr lang="en-US" dirty="0"/>
              <a:t>After nearly </a:t>
            </a:r>
            <a:r>
              <a:rPr lang="en-US" b="1" dirty="0"/>
              <a:t>10 years and expenses of US$386 million</a:t>
            </a:r>
            <a:r>
              <a:rPr lang="en-US" dirty="0"/>
              <a:t>, in June 2016, NSF announced that most OOI data were flowing in real time from more than </a:t>
            </a:r>
            <a:r>
              <a:rPr lang="en-US" b="1" dirty="0"/>
              <a:t>900 sensors at the 7 sites</a:t>
            </a:r>
            <a:r>
              <a:rPr lang="en-US" dirty="0"/>
              <a:t>. The </a:t>
            </a:r>
            <a:r>
              <a:rPr lang="en-US" b="1" dirty="0"/>
              <a:t>annual budget is approximately $55 million</a:t>
            </a:r>
            <a:r>
              <a:rPr lang="en-US" dirty="0"/>
              <a:t>. </a:t>
            </a:r>
          </a:p>
          <a:p>
            <a:r>
              <a:rPr lang="en-US" i="1" dirty="0" err="1"/>
              <a:t>Witze</a:t>
            </a:r>
            <a:r>
              <a:rPr lang="en-US" i="1" dirty="0"/>
              <a:t>, Alexandra (2016-06-09). "US ocean-observing project launches at last". Nature. 534 (7606): 159–160. Bibcode:2016Natur.534..159W. doi:10.1038/534159a</a:t>
            </a:r>
          </a:p>
        </p:txBody>
      </p:sp>
    </p:spTree>
    <p:extLst>
      <p:ext uri="{BB962C8B-B14F-4D97-AF65-F5344CB8AC3E}">
        <p14:creationId xmlns:p14="http://schemas.microsoft.com/office/powerpoint/2010/main" val="334521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5DF5-8594-4350-8A91-0D44487D1D6C}"/>
              </a:ext>
            </a:extLst>
          </p:cNvPr>
          <p:cNvSpPr>
            <a:spLocks noGrp="1"/>
          </p:cNvSpPr>
          <p:nvPr>
            <p:ph type="title"/>
          </p:nvPr>
        </p:nvSpPr>
        <p:spPr/>
        <p:txBody>
          <a:bodyPr/>
          <a:lstStyle/>
          <a:p>
            <a:pPr algn="ctr"/>
            <a:r>
              <a:rPr lang="en-US" sz="2400" dirty="0">
                <a:latin typeface="+mn-lt"/>
              </a:rPr>
              <a:t>Who else is using QARTOD? 2</a:t>
            </a:r>
          </a:p>
        </p:txBody>
      </p:sp>
      <p:sp>
        <p:nvSpPr>
          <p:cNvPr id="3" name="Rectangle 2">
            <a:extLst>
              <a:ext uri="{FF2B5EF4-FFF2-40B4-BE49-F238E27FC236}">
                <a16:creationId xmlns:a16="http://schemas.microsoft.com/office/drawing/2014/main" id="{4E09D886-D750-4131-9D9A-289AF4532311}"/>
              </a:ext>
            </a:extLst>
          </p:cNvPr>
          <p:cNvSpPr/>
          <p:nvPr/>
        </p:nvSpPr>
        <p:spPr>
          <a:xfrm>
            <a:off x="457200" y="1064613"/>
            <a:ext cx="8229600" cy="4893647"/>
          </a:xfrm>
          <a:prstGeom prst="rect">
            <a:avLst/>
          </a:prstGeom>
        </p:spPr>
        <p:txBody>
          <a:bodyPr wrap="square">
            <a:spAutoFit/>
          </a:bodyPr>
          <a:lstStyle/>
          <a:p>
            <a:pPr algn="ctr"/>
            <a:r>
              <a:rPr lang="en-US" sz="2400" b="1" dirty="0"/>
              <a:t>U.S. Private Sector &amp; University Classroom</a:t>
            </a:r>
          </a:p>
          <a:p>
            <a:endParaRPr lang="en-US" sz="2400" b="1" dirty="0"/>
          </a:p>
          <a:p>
            <a:pPr marL="285750" indent="-285750">
              <a:buFont typeface="Arial" panose="020B0604020202020204" pitchFamily="34" charset="0"/>
              <a:buChar char="•"/>
            </a:pPr>
            <a:r>
              <a:rPr lang="en-US" sz="2400" dirty="0"/>
              <a:t>Jay </a:t>
            </a:r>
            <a:r>
              <a:rPr lang="en-US" sz="2400" dirty="0" err="1"/>
              <a:t>Titlow</a:t>
            </a:r>
            <a:r>
              <a:rPr lang="en-US" sz="2400" dirty="0"/>
              <a:t> / </a:t>
            </a:r>
            <a:r>
              <a:rPr lang="en-US" sz="2400" b="1" dirty="0" err="1"/>
              <a:t>Weatherflow</a:t>
            </a:r>
            <a:r>
              <a:rPr lang="en-US" sz="2400" dirty="0"/>
              <a:t> – Using wind tests for QC for their Caribbean installations</a:t>
            </a:r>
          </a:p>
          <a:p>
            <a:pPr marL="285750" indent="-285750">
              <a:buFont typeface="Arial" panose="020B0604020202020204" pitchFamily="34" charset="0"/>
              <a:buChar char="•"/>
            </a:pPr>
            <a:r>
              <a:rPr lang="en-US" sz="2400" dirty="0"/>
              <a:t>Jeff Hansen / </a:t>
            </a:r>
            <a:r>
              <a:rPr lang="en-US" sz="2400" b="1" dirty="0" err="1"/>
              <a:t>WaveForce</a:t>
            </a:r>
            <a:r>
              <a:rPr lang="en-US" sz="2400" b="1" dirty="0"/>
              <a:t> Technologies </a:t>
            </a:r>
            <a:r>
              <a:rPr lang="en-US" sz="2400" dirty="0"/>
              <a:t>- “We’ve applied QARTOD rules when rebuilding the USACE/FRF database.”</a:t>
            </a:r>
          </a:p>
          <a:p>
            <a:pPr marL="285750" indent="-285750">
              <a:buFont typeface="Arial" panose="020B0604020202020204" pitchFamily="34" charset="0"/>
              <a:buChar char="•"/>
            </a:pPr>
            <a:r>
              <a:rPr lang="en-US" sz="2400" dirty="0"/>
              <a:t>Bruce </a:t>
            </a:r>
            <a:r>
              <a:rPr lang="en-US" sz="2400" dirty="0" err="1"/>
              <a:t>Magnell</a:t>
            </a:r>
            <a:r>
              <a:rPr lang="en-US" sz="2400" dirty="0"/>
              <a:t> / </a:t>
            </a:r>
            <a:r>
              <a:rPr lang="en-US" sz="2400" b="1" dirty="0"/>
              <a:t>Woods Hole Group </a:t>
            </a:r>
            <a:r>
              <a:rPr lang="en-US" sz="2400" dirty="0"/>
              <a:t>– “The QA/QC procedure implemented by WHG, in part follows QARTOD recommendations.”</a:t>
            </a:r>
          </a:p>
          <a:p>
            <a:pPr marL="285750" indent="-285750">
              <a:buFont typeface="Arial" panose="020B0604020202020204" pitchFamily="34" charset="0"/>
              <a:buChar char="•"/>
            </a:pPr>
            <a:r>
              <a:rPr lang="en-US" sz="2400" b="1" dirty="0"/>
              <a:t>Rutgers University </a:t>
            </a:r>
            <a:r>
              <a:rPr lang="en-US" sz="2400" dirty="0"/>
              <a:t>- Masters of Integrated Ocean Observing, a software/QA/QC boot camp informed by QARTOD.</a:t>
            </a:r>
          </a:p>
        </p:txBody>
      </p:sp>
    </p:spTree>
    <p:extLst>
      <p:ext uri="{BB962C8B-B14F-4D97-AF65-F5344CB8AC3E}">
        <p14:creationId xmlns:p14="http://schemas.microsoft.com/office/powerpoint/2010/main" val="14344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5DF5-8594-4350-8A91-0D44487D1D6C}"/>
              </a:ext>
            </a:extLst>
          </p:cNvPr>
          <p:cNvSpPr>
            <a:spLocks noGrp="1"/>
          </p:cNvSpPr>
          <p:nvPr>
            <p:ph type="title"/>
          </p:nvPr>
        </p:nvSpPr>
        <p:spPr/>
        <p:txBody>
          <a:bodyPr/>
          <a:lstStyle/>
          <a:p>
            <a:pPr algn="ctr"/>
            <a:r>
              <a:rPr lang="en-US" sz="2400" dirty="0">
                <a:latin typeface="+mn-lt"/>
              </a:rPr>
              <a:t>Who else is using QARTOD? 3</a:t>
            </a:r>
          </a:p>
        </p:txBody>
      </p:sp>
      <p:sp>
        <p:nvSpPr>
          <p:cNvPr id="3" name="Rectangle 2">
            <a:extLst>
              <a:ext uri="{FF2B5EF4-FFF2-40B4-BE49-F238E27FC236}">
                <a16:creationId xmlns:a16="http://schemas.microsoft.com/office/drawing/2014/main" id="{F18CEAA2-1306-4F76-A612-386F11DE41E7}"/>
              </a:ext>
            </a:extLst>
          </p:cNvPr>
          <p:cNvSpPr/>
          <p:nvPr/>
        </p:nvSpPr>
        <p:spPr>
          <a:xfrm>
            <a:off x="296141" y="903890"/>
            <a:ext cx="8551717" cy="5170646"/>
          </a:xfrm>
          <a:prstGeom prst="rect">
            <a:avLst/>
          </a:prstGeom>
        </p:spPr>
        <p:txBody>
          <a:bodyPr wrap="square">
            <a:spAutoFit/>
          </a:bodyPr>
          <a:lstStyle/>
          <a:p>
            <a:pPr algn="ctr"/>
            <a:r>
              <a:rPr lang="en-US" sz="2400" b="1" dirty="0"/>
              <a:t>International Use, Government &amp; Private Sector</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dirty="0"/>
              <a:t>British Oceanographic Data Centre - Global Sea Level Observing System (</a:t>
            </a:r>
            <a:r>
              <a:rPr lang="en-US" sz="2200" b="1" dirty="0"/>
              <a:t>GLOSS</a:t>
            </a:r>
            <a:r>
              <a:rPr lang="en-US" sz="2200" dirty="0"/>
              <a:t>) Quality Control Manual </a:t>
            </a:r>
          </a:p>
          <a:p>
            <a:pPr marL="285750" indent="-285750">
              <a:buFont typeface="Arial" panose="020B0604020202020204" pitchFamily="34" charset="0"/>
              <a:buChar char="•"/>
            </a:pPr>
            <a:r>
              <a:rPr lang="en-US" sz="2200" dirty="0"/>
              <a:t>The </a:t>
            </a:r>
            <a:r>
              <a:rPr lang="en-US" sz="2200" b="1" dirty="0"/>
              <a:t>Southern Ocean Time Series </a:t>
            </a:r>
            <a:r>
              <a:rPr lang="en-US" sz="2200" dirty="0"/>
              <a:t>(SOTS) - Quality Assessment and Control Report </a:t>
            </a:r>
          </a:p>
          <a:p>
            <a:pPr marL="285750" indent="-285750">
              <a:buFont typeface="Arial" panose="020B0604020202020204" pitchFamily="34" charset="0"/>
              <a:buChar char="•"/>
            </a:pPr>
            <a:r>
              <a:rPr lang="en-US" sz="2200" b="1" dirty="0"/>
              <a:t>OMC International</a:t>
            </a:r>
            <a:r>
              <a:rPr lang="en-US" sz="2200" dirty="0"/>
              <a:t>, Australia - QC </a:t>
            </a:r>
            <a:r>
              <a:rPr lang="en-US" sz="2200" dirty="0" err="1"/>
              <a:t>optimised</a:t>
            </a:r>
            <a:r>
              <a:rPr lang="en-US" sz="2200" dirty="0"/>
              <a:t> for operational under keel clearance management purposes</a:t>
            </a:r>
          </a:p>
          <a:p>
            <a:pPr marL="285750" indent="-285750">
              <a:buFont typeface="Arial" panose="020B0604020202020204" pitchFamily="34" charset="0"/>
              <a:buChar char="•"/>
            </a:pPr>
            <a:r>
              <a:rPr lang="en-US" sz="2200" dirty="0"/>
              <a:t>Mark Calverley / </a:t>
            </a:r>
            <a:r>
              <a:rPr lang="en-US" sz="2200" b="1" dirty="0"/>
              <a:t>Fugro UK </a:t>
            </a:r>
            <a:r>
              <a:rPr lang="en-US" sz="2200" dirty="0"/>
              <a:t>– “We've been advocating QARTOD in the oil and	gas sector for quite a few years…”</a:t>
            </a:r>
          </a:p>
          <a:p>
            <a:pPr marL="285750" indent="-285750">
              <a:buFont typeface="Arial" panose="020B0604020202020204" pitchFamily="34" charset="0"/>
              <a:buChar char="•"/>
            </a:pPr>
            <a:r>
              <a:rPr lang="en-US" sz="2200" dirty="0"/>
              <a:t>Carlos Garcia /</a:t>
            </a:r>
            <a:r>
              <a:rPr lang="en-US" sz="2200" dirty="0" err="1"/>
              <a:t>SIMCosta</a:t>
            </a:r>
            <a:r>
              <a:rPr lang="en-US" sz="2200" dirty="0"/>
              <a:t> – Implementing QARTOD in </a:t>
            </a:r>
            <a:r>
              <a:rPr lang="en-US" sz="2200" dirty="0" err="1"/>
              <a:t>SiMCosta</a:t>
            </a:r>
            <a:r>
              <a:rPr lang="en-US" sz="2200" dirty="0"/>
              <a:t>, the </a:t>
            </a:r>
            <a:r>
              <a:rPr lang="en-US" sz="2200" b="1" dirty="0"/>
              <a:t>Brazilian Coastal Monitoring System</a:t>
            </a:r>
            <a:r>
              <a:rPr lang="en-US" sz="2200" dirty="0"/>
              <a:t>.</a:t>
            </a:r>
          </a:p>
          <a:p>
            <a:pPr marL="285750" indent="-285750">
              <a:buFont typeface="Arial" panose="020B0604020202020204" pitchFamily="34" charset="0"/>
              <a:buChar char="•"/>
            </a:pPr>
            <a:r>
              <a:rPr lang="en-US" sz="2200" dirty="0"/>
              <a:t>Christian Senet / </a:t>
            </a:r>
            <a:r>
              <a:rPr lang="en-US" sz="2200" b="1" dirty="0" err="1"/>
              <a:t>Bundesamt</a:t>
            </a:r>
            <a:r>
              <a:rPr lang="en-US" sz="2200" b="1" dirty="0"/>
              <a:t> </a:t>
            </a:r>
            <a:r>
              <a:rPr lang="en-US" sz="2200" b="1" dirty="0" err="1"/>
              <a:t>fuer</a:t>
            </a:r>
            <a:r>
              <a:rPr lang="en-US" sz="2200" b="1" dirty="0"/>
              <a:t> </a:t>
            </a:r>
            <a:r>
              <a:rPr lang="en-US" sz="2200" b="1" dirty="0" err="1"/>
              <a:t>Seeschiffahrt</a:t>
            </a:r>
            <a:r>
              <a:rPr lang="en-US" sz="2200" b="1" dirty="0"/>
              <a:t> und </a:t>
            </a:r>
            <a:r>
              <a:rPr lang="en-US" sz="2200" b="1" dirty="0" err="1"/>
              <a:t>Hydrographie</a:t>
            </a:r>
            <a:r>
              <a:rPr lang="en-US" sz="2200" dirty="0"/>
              <a:t> - “Have started to implement QARTOD wave QC testing.”</a:t>
            </a:r>
          </a:p>
        </p:txBody>
      </p:sp>
    </p:spTree>
    <p:extLst>
      <p:ext uri="{BB962C8B-B14F-4D97-AF65-F5344CB8AC3E}">
        <p14:creationId xmlns:p14="http://schemas.microsoft.com/office/powerpoint/2010/main" val="234216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7134-09C4-4DB1-B408-90C41BA30F38}"/>
              </a:ext>
            </a:extLst>
          </p:cNvPr>
          <p:cNvSpPr>
            <a:spLocks noGrp="1"/>
          </p:cNvSpPr>
          <p:nvPr>
            <p:ph type="title"/>
          </p:nvPr>
        </p:nvSpPr>
        <p:spPr/>
        <p:txBody>
          <a:bodyPr/>
          <a:lstStyle/>
          <a:p>
            <a:pPr algn="ctr"/>
            <a:r>
              <a:rPr lang="en-US" sz="2400" dirty="0">
                <a:latin typeface="+mn-lt"/>
              </a:rPr>
              <a:t>What’s next for QARTOD? </a:t>
            </a:r>
            <a:r>
              <a:rPr lang="en-US" sz="2400" b="1" dirty="0">
                <a:latin typeface="+mn-lt"/>
              </a:rPr>
              <a:t>Your thoughts  appreciated</a:t>
            </a:r>
            <a:r>
              <a:rPr lang="en-US" sz="2400" dirty="0">
                <a:latin typeface="+mn-lt"/>
              </a:rPr>
              <a:t>!</a:t>
            </a:r>
          </a:p>
        </p:txBody>
      </p:sp>
      <p:sp>
        <p:nvSpPr>
          <p:cNvPr id="3" name="Rectangle 2">
            <a:extLst>
              <a:ext uri="{FF2B5EF4-FFF2-40B4-BE49-F238E27FC236}">
                <a16:creationId xmlns:a16="http://schemas.microsoft.com/office/drawing/2014/main" id="{67C1B83B-BB4D-435D-AB4A-A8E0012DE170}"/>
              </a:ext>
            </a:extLst>
          </p:cNvPr>
          <p:cNvSpPr/>
          <p:nvPr/>
        </p:nvSpPr>
        <p:spPr>
          <a:xfrm>
            <a:off x="1420238" y="1221858"/>
            <a:ext cx="6439711" cy="3785652"/>
          </a:xfrm>
          <a:prstGeom prst="rect">
            <a:avLst/>
          </a:prstGeom>
        </p:spPr>
        <p:txBody>
          <a:bodyPr wrap="square">
            <a:spAutoFit/>
          </a:bodyPr>
          <a:lstStyle/>
          <a:p>
            <a:pPr algn="ctr"/>
            <a:r>
              <a:rPr lang="en-US" sz="2400" b="1" dirty="0"/>
              <a:t>FY 2019 Tentative QARTOD Plans</a:t>
            </a:r>
          </a:p>
          <a:p>
            <a:pPr algn="ctr"/>
            <a:endParaRPr lang="en-US" sz="2400" b="1" dirty="0"/>
          </a:p>
          <a:p>
            <a:pPr marL="342900" lvl="0" indent="-342900">
              <a:buFont typeface="Arial" panose="020B0604020202020204" pitchFamily="34" charset="0"/>
              <a:buChar char="•"/>
            </a:pPr>
            <a:r>
              <a:rPr lang="en-US" sz="2400" dirty="0"/>
              <a:t>One new manual, perhaps pH</a:t>
            </a:r>
          </a:p>
          <a:p>
            <a:pPr marL="342900" lvl="0" indent="-342900">
              <a:buFont typeface="Arial" panose="020B0604020202020204" pitchFamily="34" charset="0"/>
              <a:buChar char="•"/>
            </a:pPr>
            <a:r>
              <a:rPr lang="en-US" sz="2400" dirty="0"/>
              <a:t>Update two manuals</a:t>
            </a:r>
          </a:p>
          <a:p>
            <a:pPr marL="342900" indent="-342900">
              <a:buFont typeface="Arial" panose="020B0604020202020204" pitchFamily="34" charset="0"/>
              <a:buChar char="•"/>
            </a:pPr>
            <a:r>
              <a:rPr lang="en-US" sz="2400" dirty="0"/>
              <a:t>Shift a bit toward QA, measurement uncertainty examples</a:t>
            </a:r>
          </a:p>
          <a:p>
            <a:pPr marL="342900" indent="-342900">
              <a:buFont typeface="Arial" panose="020B0604020202020204" pitchFamily="34" charset="0"/>
              <a:buChar char="•"/>
            </a:pPr>
            <a:r>
              <a:rPr lang="en-US" sz="2400" dirty="0"/>
              <a:t>Continued international interaction</a:t>
            </a:r>
          </a:p>
          <a:p>
            <a:pPr marL="342900" indent="-342900">
              <a:buFont typeface="Arial" panose="020B0604020202020204" pitchFamily="34" charset="0"/>
              <a:buChar char="•"/>
            </a:pPr>
            <a:r>
              <a:rPr lang="en-US" sz="2400" dirty="0"/>
              <a:t>Support for implementation, i.e. OMAO use aboard NOAA vessels, data flagging standards, others?</a:t>
            </a:r>
          </a:p>
        </p:txBody>
      </p:sp>
    </p:spTree>
    <p:extLst>
      <p:ext uri="{BB962C8B-B14F-4D97-AF65-F5344CB8AC3E}">
        <p14:creationId xmlns:p14="http://schemas.microsoft.com/office/powerpoint/2010/main" val="411390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2511-237C-44A9-9D19-82F3B0E31707}"/>
              </a:ext>
            </a:extLst>
          </p:cNvPr>
          <p:cNvSpPr>
            <a:spLocks noGrp="1"/>
          </p:cNvSpPr>
          <p:nvPr>
            <p:ph type="title"/>
          </p:nvPr>
        </p:nvSpPr>
        <p:spPr/>
        <p:txBody>
          <a:bodyPr/>
          <a:lstStyle/>
          <a:p>
            <a:pPr algn="ctr"/>
            <a:r>
              <a:rPr lang="en-US" sz="2400" dirty="0">
                <a:latin typeface="+mn-lt"/>
              </a:rPr>
              <a:t>QC Data Flagging Implementation</a:t>
            </a:r>
          </a:p>
        </p:txBody>
      </p:sp>
      <p:pic>
        <p:nvPicPr>
          <p:cNvPr id="3" name="Picture 2">
            <a:extLst>
              <a:ext uri="{FF2B5EF4-FFF2-40B4-BE49-F238E27FC236}">
                <a16:creationId xmlns:a16="http://schemas.microsoft.com/office/drawing/2014/main" id="{5EE389F9-200E-491B-8744-1AB5C76D3544}"/>
              </a:ext>
            </a:extLst>
          </p:cNvPr>
          <p:cNvPicPr>
            <a:picLocks noChangeAspect="1"/>
          </p:cNvPicPr>
          <p:nvPr/>
        </p:nvPicPr>
        <p:blipFill>
          <a:blip r:embed="rId3"/>
          <a:stretch>
            <a:fillRect/>
          </a:stretch>
        </p:blipFill>
        <p:spPr>
          <a:xfrm>
            <a:off x="5638252" y="1224573"/>
            <a:ext cx="3505748" cy="3239311"/>
          </a:xfrm>
          <a:prstGeom prst="rect">
            <a:avLst/>
          </a:prstGeom>
        </p:spPr>
      </p:pic>
      <p:sp>
        <p:nvSpPr>
          <p:cNvPr id="4" name="TextBox 3">
            <a:extLst>
              <a:ext uri="{FF2B5EF4-FFF2-40B4-BE49-F238E27FC236}">
                <a16:creationId xmlns:a16="http://schemas.microsoft.com/office/drawing/2014/main" id="{C3CCBA94-3664-4249-909D-6955858B8C63}"/>
              </a:ext>
            </a:extLst>
          </p:cNvPr>
          <p:cNvSpPr txBox="1"/>
          <p:nvPr/>
        </p:nvSpPr>
        <p:spPr>
          <a:xfrm>
            <a:off x="431935" y="771680"/>
            <a:ext cx="5579759" cy="5847755"/>
          </a:xfrm>
          <a:prstGeom prst="rect">
            <a:avLst/>
          </a:prstGeom>
          <a:noFill/>
        </p:spPr>
        <p:txBody>
          <a:bodyPr wrap="square" rtlCol="0">
            <a:spAutoFit/>
          </a:bodyPr>
          <a:lstStyle/>
          <a:p>
            <a:r>
              <a:rPr lang="en-US" sz="2400" b="1" dirty="0"/>
              <a:t>Known</a:t>
            </a:r>
          </a:p>
          <a:p>
            <a:pPr marL="285750" indent="-285750">
              <a:buFont typeface="Arial" panose="020B0604020202020204" pitchFamily="34" charset="0"/>
              <a:buChar char="•"/>
            </a:pPr>
            <a:r>
              <a:rPr lang="en-US" sz="2400" dirty="0"/>
              <a:t>Every real-time observation distributed to the ocean community must be accompanied by a quality descriptor.</a:t>
            </a:r>
          </a:p>
          <a:p>
            <a:pPr marL="285750" indent="-285750">
              <a:buFont typeface="Arial" panose="020B0604020202020204" pitchFamily="34" charset="0"/>
              <a:buChar char="•"/>
            </a:pPr>
            <a:r>
              <a:rPr lang="en-US" sz="2400" dirty="0"/>
              <a:t>QARTOD (and IOC) suggest a Tier 2 flag for more detailed QC test results.</a:t>
            </a:r>
          </a:p>
          <a:p>
            <a:pPr marL="285750" indent="-285750">
              <a:buFont typeface="Arial" panose="020B0604020202020204" pitchFamily="34" charset="0"/>
              <a:buChar char="•"/>
            </a:pPr>
            <a:endParaRPr lang="en-US" sz="2400" b="1" dirty="0"/>
          </a:p>
          <a:p>
            <a:r>
              <a:rPr lang="en-US" sz="2400" b="1" dirty="0"/>
              <a:t>Unknown</a:t>
            </a:r>
          </a:p>
          <a:p>
            <a:pPr marL="285750" indent="-285750">
              <a:buFont typeface="Arial" panose="020B0604020202020204" pitchFamily="34" charset="0"/>
              <a:buChar char="•"/>
            </a:pPr>
            <a:r>
              <a:rPr lang="en-US" sz="2400" dirty="0"/>
              <a:t>How standardized should RAs strive to be?</a:t>
            </a:r>
          </a:p>
          <a:p>
            <a:pPr marL="285750" indent="-285750">
              <a:buFont typeface="Arial" panose="020B0604020202020204" pitchFamily="34" charset="0"/>
              <a:buChar char="•"/>
            </a:pPr>
            <a:r>
              <a:rPr lang="en-US" sz="2400" dirty="0"/>
              <a:t>How to meet NCEI data input constraints?</a:t>
            </a:r>
          </a:p>
          <a:p>
            <a:pPr marL="285750" indent="-285750">
              <a:buFont typeface="Arial" panose="020B0604020202020204" pitchFamily="34" charset="0"/>
              <a:buChar char="•"/>
            </a:pPr>
            <a:r>
              <a:rPr lang="en-US" sz="2400" dirty="0"/>
              <a:t>How to meet User desires for various levels of QC?</a:t>
            </a:r>
          </a:p>
          <a:p>
            <a:endParaRPr lang="en-US" dirty="0"/>
          </a:p>
        </p:txBody>
      </p:sp>
    </p:spTree>
    <p:extLst>
      <p:ext uri="{BB962C8B-B14F-4D97-AF65-F5344CB8AC3E}">
        <p14:creationId xmlns:p14="http://schemas.microsoft.com/office/powerpoint/2010/main" val="337236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2511-237C-44A9-9D19-82F3B0E31707}"/>
              </a:ext>
            </a:extLst>
          </p:cNvPr>
          <p:cNvSpPr>
            <a:spLocks noGrp="1"/>
          </p:cNvSpPr>
          <p:nvPr>
            <p:ph type="title"/>
          </p:nvPr>
        </p:nvSpPr>
        <p:spPr/>
        <p:txBody>
          <a:bodyPr/>
          <a:lstStyle/>
          <a:p>
            <a:pPr algn="ctr"/>
            <a:r>
              <a:rPr lang="en-US" sz="2400" dirty="0">
                <a:latin typeface="+mn-lt"/>
              </a:rPr>
              <a:t>QC Data Flagging Implementation (cont.)</a:t>
            </a:r>
          </a:p>
        </p:txBody>
      </p:sp>
      <p:sp>
        <p:nvSpPr>
          <p:cNvPr id="3" name="TextBox 2">
            <a:extLst>
              <a:ext uri="{FF2B5EF4-FFF2-40B4-BE49-F238E27FC236}">
                <a16:creationId xmlns:a16="http://schemas.microsoft.com/office/drawing/2014/main" id="{24DE037D-7775-480F-86AD-9CA4E0511278}"/>
              </a:ext>
            </a:extLst>
          </p:cNvPr>
          <p:cNvSpPr txBox="1"/>
          <p:nvPr/>
        </p:nvSpPr>
        <p:spPr>
          <a:xfrm>
            <a:off x="466928" y="853924"/>
            <a:ext cx="2170787" cy="461665"/>
          </a:xfrm>
          <a:prstGeom prst="rect">
            <a:avLst/>
          </a:prstGeom>
          <a:noFill/>
        </p:spPr>
        <p:txBody>
          <a:bodyPr wrap="none" rtlCol="0">
            <a:spAutoFit/>
          </a:bodyPr>
          <a:lstStyle/>
          <a:p>
            <a:r>
              <a:rPr lang="en-US" sz="2400" dirty="0"/>
              <a:t>Known issues:</a:t>
            </a:r>
          </a:p>
        </p:txBody>
      </p:sp>
      <p:sp>
        <p:nvSpPr>
          <p:cNvPr id="4" name="Rectangle 3">
            <a:extLst>
              <a:ext uri="{FF2B5EF4-FFF2-40B4-BE49-F238E27FC236}">
                <a16:creationId xmlns:a16="http://schemas.microsoft.com/office/drawing/2014/main" id="{E69B7210-6429-4A81-95D2-5E00D78A44B8}"/>
              </a:ext>
            </a:extLst>
          </p:cNvPr>
          <p:cNvSpPr/>
          <p:nvPr/>
        </p:nvSpPr>
        <p:spPr>
          <a:xfrm>
            <a:off x="864181" y="1467622"/>
            <a:ext cx="2412459"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 data flag</a:t>
            </a:r>
          </a:p>
        </p:txBody>
      </p:sp>
      <p:sp>
        <p:nvSpPr>
          <p:cNvPr id="5" name="TextBox 4">
            <a:extLst>
              <a:ext uri="{FF2B5EF4-FFF2-40B4-BE49-F238E27FC236}">
                <a16:creationId xmlns:a16="http://schemas.microsoft.com/office/drawing/2014/main" id="{D4C5B16F-16B0-46C3-B49F-03EB405545E5}"/>
              </a:ext>
            </a:extLst>
          </p:cNvPr>
          <p:cNvSpPr txBox="1"/>
          <p:nvPr/>
        </p:nvSpPr>
        <p:spPr>
          <a:xfrm>
            <a:off x="3733840" y="1538345"/>
            <a:ext cx="458780" cy="461665"/>
          </a:xfrm>
          <a:prstGeom prst="rect">
            <a:avLst/>
          </a:prstGeom>
          <a:noFill/>
        </p:spPr>
        <p:txBody>
          <a:bodyPr wrap="none" rtlCol="0">
            <a:spAutoFit/>
          </a:bodyPr>
          <a:lstStyle/>
          <a:p>
            <a:r>
              <a:rPr lang="en-US" sz="2400" dirty="0"/>
              <a:t>or</a:t>
            </a:r>
          </a:p>
        </p:txBody>
      </p:sp>
      <p:sp>
        <p:nvSpPr>
          <p:cNvPr id="6" name="Rectangle 5">
            <a:extLst>
              <a:ext uri="{FF2B5EF4-FFF2-40B4-BE49-F238E27FC236}">
                <a16:creationId xmlns:a16="http://schemas.microsoft.com/office/drawing/2014/main" id="{033E4F57-EE07-420F-A6A4-B06EF01669E7}"/>
              </a:ext>
            </a:extLst>
          </p:cNvPr>
          <p:cNvSpPr/>
          <p:nvPr/>
        </p:nvSpPr>
        <p:spPr>
          <a:xfrm>
            <a:off x="4649821" y="1430824"/>
            <a:ext cx="1050585" cy="627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a:t>
            </a:r>
          </a:p>
        </p:txBody>
      </p:sp>
      <p:sp>
        <p:nvSpPr>
          <p:cNvPr id="8" name="Rectangle 7">
            <a:extLst>
              <a:ext uri="{FF2B5EF4-FFF2-40B4-BE49-F238E27FC236}">
                <a16:creationId xmlns:a16="http://schemas.microsoft.com/office/drawing/2014/main" id="{F8E89E9C-56AF-44E1-BA99-6DBC4D8E98BF}"/>
              </a:ext>
            </a:extLst>
          </p:cNvPr>
          <p:cNvSpPr/>
          <p:nvPr/>
        </p:nvSpPr>
        <p:spPr>
          <a:xfrm>
            <a:off x="6004456" y="1467621"/>
            <a:ext cx="1626103"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flag</a:t>
            </a:r>
          </a:p>
        </p:txBody>
      </p:sp>
      <p:sp>
        <p:nvSpPr>
          <p:cNvPr id="10" name="Rectangle 9">
            <a:extLst>
              <a:ext uri="{FF2B5EF4-FFF2-40B4-BE49-F238E27FC236}">
                <a16:creationId xmlns:a16="http://schemas.microsoft.com/office/drawing/2014/main" id="{B6DCDFD4-581D-4F8C-AAFA-BDEF3D686535}"/>
              </a:ext>
            </a:extLst>
          </p:cNvPr>
          <p:cNvSpPr/>
          <p:nvPr/>
        </p:nvSpPr>
        <p:spPr>
          <a:xfrm>
            <a:off x="389106" y="2749520"/>
            <a:ext cx="8365787" cy="2677656"/>
          </a:xfrm>
          <a:prstGeom prst="rect">
            <a:avLst/>
          </a:prstGeom>
        </p:spPr>
        <p:txBody>
          <a:bodyPr wrap="square">
            <a:spAutoFit/>
          </a:bodyPr>
          <a:lstStyle/>
          <a:p>
            <a:pPr marL="457200" lvl="0" indent="-342900">
              <a:buClr>
                <a:schemeClr val="dk1"/>
              </a:buClr>
              <a:buSzPts val="1800"/>
              <a:buFont typeface="Calibri"/>
              <a:buChar char="●"/>
            </a:pPr>
            <a:r>
              <a:rPr lang="en-US" sz="2400" dirty="0">
                <a:solidFill>
                  <a:schemeClr val="dk1"/>
                </a:solidFill>
                <a:latin typeface="Calibri"/>
                <a:ea typeface="Calibri"/>
                <a:cs typeface="Calibri"/>
                <a:sym typeface="Calibri"/>
              </a:rPr>
              <a:t>Challenges (from Axiom, January webinar):</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Transmitting quality flags around</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Interface for displaying and communicating quality checks</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Duplication of effort surrounding check implementations</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Are flags served alongside the data? SOS/ERDDAP? NCEI?</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Setting thresholds for third party stations</a:t>
            </a:r>
          </a:p>
          <a:p>
            <a:pPr marL="914400" lvl="1" indent="-342900">
              <a:buClr>
                <a:schemeClr val="dk1"/>
              </a:buClr>
              <a:buSzPts val="1800"/>
              <a:buFont typeface="Calibri"/>
              <a:buChar char="○"/>
            </a:pPr>
            <a:r>
              <a:rPr lang="en-US" sz="2400" dirty="0">
                <a:solidFill>
                  <a:schemeClr val="dk1"/>
                </a:solidFill>
                <a:latin typeface="Calibri"/>
                <a:ea typeface="Calibri"/>
                <a:cs typeface="Calibri"/>
                <a:sym typeface="Calibri"/>
              </a:rPr>
              <a:t>Documenting check configuration</a:t>
            </a:r>
          </a:p>
        </p:txBody>
      </p:sp>
    </p:spTree>
    <p:extLst>
      <p:ext uri="{BB962C8B-B14F-4D97-AF65-F5344CB8AC3E}">
        <p14:creationId xmlns:p14="http://schemas.microsoft.com/office/powerpoint/2010/main" val="48437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565144"/>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accent1"/>
              </a:buClr>
              <a:buSzPts val="2800"/>
              <a:buFont typeface="Arial"/>
              <a:buNone/>
            </a:pPr>
            <a:r>
              <a:rPr lang="en-US" sz="3600" b="0" i="0" u="none" strike="noStrike" cap="none">
                <a:solidFill>
                  <a:schemeClr val="accent1"/>
                </a:solidFill>
                <a:latin typeface="Arial"/>
                <a:ea typeface="Arial"/>
                <a:cs typeface="Arial"/>
                <a:sym typeface="Arial"/>
              </a:rPr>
              <a:t>What is a Best Practice?</a:t>
            </a:r>
            <a:endParaRPr sz="3600" b="0" i="0" u="none" strike="noStrike" cap="none">
              <a:solidFill>
                <a:schemeClr val="accent1"/>
              </a:solidFill>
              <a:latin typeface="Arial"/>
              <a:ea typeface="Arial"/>
              <a:cs typeface="Arial"/>
              <a:sym typeface="Arial"/>
            </a:endParaRPr>
          </a:p>
        </p:txBody>
      </p:sp>
      <p:sp>
        <p:nvSpPr>
          <p:cNvPr id="191" name="Shape 191"/>
          <p:cNvSpPr txBox="1">
            <a:spLocks noGrp="1"/>
          </p:cNvSpPr>
          <p:nvPr>
            <p:ph type="body" idx="1"/>
          </p:nvPr>
        </p:nvSpPr>
        <p:spPr>
          <a:xfrm>
            <a:off x="311700" y="1517598"/>
            <a:ext cx="8627982" cy="3380127"/>
          </a:xfrm>
          <a:prstGeom prst="rect">
            <a:avLst/>
          </a:prstGeom>
          <a:noFill/>
          <a:ln>
            <a:noFill/>
          </a:ln>
        </p:spPr>
        <p:txBody>
          <a:bodyPr spcFirstLastPara="1" wrap="square" lIns="91425" tIns="91425" rIns="91425" bIns="91425" anchor="t" anchorCtr="0">
            <a:noAutofit/>
          </a:bodyPr>
          <a:lstStyle/>
          <a:p>
            <a:pPr marL="114300" marR="0" lvl="0" indent="0" algn="l" rtl="0">
              <a:spcBef>
                <a:spcPts val="0"/>
              </a:spcBef>
              <a:spcAft>
                <a:spcPts val="0"/>
              </a:spcAft>
              <a:buClr>
                <a:srgbClr val="6DB7D7"/>
              </a:buClr>
              <a:buSzPts val="1800"/>
              <a:buFont typeface="Noto Sans Symbols"/>
              <a:buNone/>
            </a:pPr>
            <a:r>
              <a:rPr lang="en-US" sz="2600" b="0" i="0" u="none" strike="noStrike" cap="none" dirty="0">
                <a:solidFill>
                  <a:srgbClr val="595959"/>
                </a:solidFill>
                <a:latin typeface="Arial"/>
                <a:ea typeface="Arial"/>
                <a:cs typeface="Arial"/>
                <a:sym typeface="Arial"/>
              </a:rPr>
              <a:t>“A community best practice is a methodology that has repeatedly produced superior results relative to other methodologies with the same objective. </a:t>
            </a:r>
            <a:endParaRPr sz="2600" b="0" i="0" u="none" strike="noStrike" cap="none" dirty="0">
              <a:solidFill>
                <a:srgbClr val="595959"/>
              </a:solidFill>
              <a:latin typeface="Arial"/>
              <a:ea typeface="Arial"/>
              <a:cs typeface="Arial"/>
              <a:sym typeface="Arial"/>
            </a:endParaRPr>
          </a:p>
          <a:p>
            <a:pPr marL="114300" marR="0" lvl="0" indent="0" algn="l" rtl="0">
              <a:spcBef>
                <a:spcPts val="0"/>
              </a:spcBef>
              <a:spcAft>
                <a:spcPts val="0"/>
              </a:spcAft>
              <a:buClr>
                <a:srgbClr val="6DB7D7"/>
              </a:buClr>
              <a:buSzPts val="1800"/>
              <a:buFont typeface="Noto Sans Symbols"/>
              <a:buNone/>
            </a:pPr>
            <a:endParaRPr sz="2600" b="0" i="0" u="none" strike="noStrike" cap="none" dirty="0">
              <a:solidFill>
                <a:srgbClr val="595959"/>
              </a:solidFill>
              <a:latin typeface="Arial"/>
              <a:ea typeface="Arial"/>
              <a:cs typeface="Arial"/>
              <a:sym typeface="Arial"/>
            </a:endParaRPr>
          </a:p>
          <a:p>
            <a:pPr marL="114300" marR="0" lvl="0" indent="0" algn="l" rtl="0">
              <a:spcBef>
                <a:spcPts val="0"/>
              </a:spcBef>
              <a:spcAft>
                <a:spcPts val="0"/>
              </a:spcAft>
              <a:buClr>
                <a:srgbClr val="6DB7D7"/>
              </a:buClr>
              <a:buSzPts val="1800"/>
              <a:buFont typeface="Noto Sans Symbols"/>
              <a:buNone/>
            </a:pPr>
            <a:r>
              <a:rPr lang="en-US" sz="2600" b="0" i="0" u="none" strike="noStrike" cap="none" dirty="0">
                <a:solidFill>
                  <a:srgbClr val="595959"/>
                </a:solidFill>
                <a:latin typeface="Arial"/>
                <a:ea typeface="Arial"/>
                <a:cs typeface="Arial"/>
                <a:sym typeface="Arial"/>
              </a:rPr>
              <a:t>To be fully elevated to a best practice, a promising method needs to be adopted and employed by multiple organizations.”</a:t>
            </a:r>
            <a:endParaRPr sz="2600" b="0" i="0" u="none" strike="noStrike" cap="none" dirty="0">
              <a:solidFill>
                <a:srgbClr val="595959"/>
              </a:solidFill>
              <a:latin typeface="Arial"/>
              <a:ea typeface="Arial"/>
              <a:cs typeface="Arial"/>
              <a:sym typeface="Arial"/>
            </a:endParaRPr>
          </a:p>
        </p:txBody>
      </p:sp>
      <p:pic>
        <p:nvPicPr>
          <p:cNvPr id="192" name="Shape 192" descr="image-4.jpeg"/>
          <p:cNvPicPr preferRelativeResize="0"/>
          <p:nvPr/>
        </p:nvPicPr>
        <p:blipFill rotWithShape="1">
          <a:blip r:embed="rId3">
            <a:alphaModFix/>
          </a:blip>
          <a:srcRect/>
          <a:stretch/>
        </p:blipFill>
        <p:spPr>
          <a:xfrm>
            <a:off x="4168599" y="4281839"/>
            <a:ext cx="4303889" cy="2420938"/>
          </a:xfrm>
          <a:prstGeom prst="rect">
            <a:avLst/>
          </a:prstGeom>
          <a:noFill/>
          <a:ln>
            <a:noFill/>
          </a:ln>
        </p:spPr>
      </p:pic>
      <p:sp>
        <p:nvSpPr>
          <p:cNvPr id="193" name="Shape 193"/>
          <p:cNvSpPr txBox="1">
            <a:spLocks noGrp="1"/>
          </p:cNvSpPr>
          <p:nvPr>
            <p:ph type="sldNum" idx="12"/>
          </p:nvPr>
        </p:nvSpPr>
        <p:spPr>
          <a:xfrm>
            <a:off x="8472488" y="6218238"/>
            <a:ext cx="549275" cy="523875"/>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fld id="{00000000-1234-1234-1234-123412341234}" type="slidenum">
              <a:rPr lang="en-US" sz="1800">
                <a:solidFill>
                  <a:schemeClr val="lt1"/>
                </a:solidFill>
                <a:latin typeface="Source Sans Pro"/>
                <a:ea typeface="Source Sans Pro"/>
                <a:cs typeface="Source Sans Pro"/>
                <a:sym typeface="Source Sans Pro"/>
              </a:rPr>
              <a:t>9</a:t>
            </a:fld>
            <a:endParaRPr sz="1800">
              <a:solidFill>
                <a:schemeClr val="lt1"/>
              </a:solidFill>
              <a:latin typeface="Source Sans Pro"/>
              <a:ea typeface="Source Sans Pro"/>
              <a:cs typeface="Source Sans Pro"/>
              <a:sym typeface="Source Sans Pro"/>
            </a:endParaRPr>
          </a:p>
        </p:txBody>
      </p:sp>
      <p:pic>
        <p:nvPicPr>
          <p:cNvPr id="2" name="Picture 1">
            <a:extLst>
              <a:ext uri="{FF2B5EF4-FFF2-40B4-BE49-F238E27FC236}">
                <a16:creationId xmlns:a16="http://schemas.microsoft.com/office/drawing/2014/main" id="{04AA21FD-9651-4ECB-88DA-075C08DCBB53}"/>
              </a:ext>
            </a:extLst>
          </p:cNvPr>
          <p:cNvPicPr>
            <a:picLocks noChangeAspect="1"/>
          </p:cNvPicPr>
          <p:nvPr/>
        </p:nvPicPr>
        <p:blipFill>
          <a:blip r:embed="rId4"/>
          <a:stretch>
            <a:fillRect/>
          </a:stretch>
        </p:blipFill>
        <p:spPr>
          <a:xfrm>
            <a:off x="311700" y="5086579"/>
            <a:ext cx="3307624" cy="1170533"/>
          </a:xfrm>
          <a:prstGeom prst="rect">
            <a:avLst/>
          </a:prstGeom>
        </p:spPr>
      </p:pic>
      <p:sp>
        <p:nvSpPr>
          <p:cNvPr id="3" name="Rectangle 2">
            <a:extLst>
              <a:ext uri="{FF2B5EF4-FFF2-40B4-BE49-F238E27FC236}">
                <a16:creationId xmlns:a16="http://schemas.microsoft.com/office/drawing/2014/main" id="{35E1A73C-CC5D-4E3E-A992-CA29382DD84A}"/>
              </a:ext>
            </a:extLst>
          </p:cNvPr>
          <p:cNvSpPr/>
          <p:nvPr/>
        </p:nvSpPr>
        <p:spPr>
          <a:xfrm>
            <a:off x="2446248" y="138299"/>
            <a:ext cx="4358886" cy="461665"/>
          </a:xfrm>
          <a:prstGeom prst="rect">
            <a:avLst/>
          </a:prstGeom>
        </p:spPr>
        <p:txBody>
          <a:bodyPr wrap="none">
            <a:spAutoFit/>
          </a:bodyPr>
          <a:lstStyle/>
          <a:p>
            <a:pPr algn="ctr"/>
            <a:r>
              <a:rPr lang="en-US" sz="2400" b="1" dirty="0">
                <a:solidFill>
                  <a:schemeClr val="bg1"/>
                </a:solidFill>
              </a:rPr>
              <a:t>Global Best Practice System</a:t>
            </a:r>
          </a:p>
        </p:txBody>
      </p:sp>
    </p:spTree>
    <p:extLst>
      <p:ext uri="{BB962C8B-B14F-4D97-AF65-F5344CB8AC3E}">
        <p14:creationId xmlns:p14="http://schemas.microsoft.com/office/powerpoint/2010/main" val="933855192"/>
      </p:ext>
    </p:extLst>
  </p:cSld>
  <p:clrMapOvr>
    <a:masterClrMapping/>
  </p:clrMapOvr>
</p:sld>
</file>

<file path=ppt/theme/theme1.xml><?xml version="1.0" encoding="utf-8"?>
<a:theme xmlns:a="http://schemas.openxmlformats.org/drawingml/2006/main" name="Office Theme">
  <a:themeElements>
    <a:clrScheme name="IOOS Theme">
      <a:dk1>
        <a:srgbClr val="081665"/>
      </a:dk1>
      <a:lt1>
        <a:srgbClr val="FFFFFF"/>
      </a:lt1>
      <a:dk2>
        <a:srgbClr val="0B1E74"/>
      </a:dk2>
      <a:lt2>
        <a:srgbClr val="EEECE1"/>
      </a:lt2>
      <a:accent1>
        <a:srgbClr val="1881A0"/>
      </a:accent1>
      <a:accent2>
        <a:srgbClr val="4FCDF3"/>
      </a:accent2>
      <a:accent3>
        <a:srgbClr val="EE942A"/>
      </a:accent3>
      <a:accent4>
        <a:srgbClr val="F2F2F2"/>
      </a:accent4>
      <a:accent5>
        <a:srgbClr val="081665"/>
      </a:accent5>
      <a:accent6>
        <a:srgbClr val="0B1E74"/>
      </a:accent6>
      <a:hlink>
        <a:srgbClr val="0000FF"/>
      </a:hlink>
      <a:folHlink>
        <a:srgbClr val="CCD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rgbClr val="081665"/>
      </a:dk1>
      <a:lt1>
        <a:srgbClr val="FFFFFF"/>
      </a:lt1>
      <a:dk2>
        <a:srgbClr val="0B1E74"/>
      </a:dk2>
      <a:lt2>
        <a:srgbClr val="EEECE1"/>
      </a:lt2>
      <a:accent1>
        <a:srgbClr val="1080A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IOOS Theme">
      <a:dk1>
        <a:srgbClr val="081665"/>
      </a:dk1>
      <a:lt1>
        <a:srgbClr val="FFFFFF"/>
      </a:lt1>
      <a:dk2>
        <a:srgbClr val="0B1E74"/>
      </a:dk2>
      <a:lt2>
        <a:srgbClr val="EEECE1"/>
      </a:lt2>
      <a:accent1>
        <a:srgbClr val="1881A0"/>
      </a:accent1>
      <a:accent2>
        <a:srgbClr val="4FCDF3"/>
      </a:accent2>
      <a:accent3>
        <a:srgbClr val="EE942A"/>
      </a:accent3>
      <a:accent4>
        <a:srgbClr val="F2F2F2"/>
      </a:accent4>
      <a:accent5>
        <a:srgbClr val="081665"/>
      </a:accent5>
      <a:accent6>
        <a:srgbClr val="0B1E74"/>
      </a:accent6>
      <a:hlink>
        <a:srgbClr val="0000FF"/>
      </a:hlink>
      <a:folHlink>
        <a:srgbClr val="CCD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1222</Words>
  <Application>Microsoft Office PowerPoint</Application>
  <PresentationFormat>On-screen Show (4:3)</PresentationFormat>
  <Paragraphs>123</Paragraphs>
  <Slides>13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ＭＳ Ｐゴシック</vt:lpstr>
      <vt:lpstr>Arial</vt:lpstr>
      <vt:lpstr>Calibri</vt:lpstr>
      <vt:lpstr>Century Gothic</vt:lpstr>
      <vt:lpstr>Noto Sans Symbols</vt:lpstr>
      <vt:lpstr>Rockwell</vt:lpstr>
      <vt:lpstr>Source Sans Pro</vt:lpstr>
      <vt:lpstr>Wingdings</vt:lpstr>
      <vt:lpstr>Office Theme</vt:lpstr>
      <vt:lpstr>Custom Design</vt:lpstr>
      <vt:lpstr>1_Custom Design</vt:lpstr>
      <vt:lpstr>QARTOD Status, Best Practices</vt:lpstr>
      <vt:lpstr>QARTOD Manuals, Manual Maintenance</vt:lpstr>
      <vt:lpstr>Who else is using QARTOD? 1</vt:lpstr>
      <vt:lpstr>Who else is using QARTOD? 2</vt:lpstr>
      <vt:lpstr>Who else is using QARTOD? 3</vt:lpstr>
      <vt:lpstr>What’s next for QARTOD? Your thoughts  appreciated!</vt:lpstr>
      <vt:lpstr>QC Data Flagging Implementation</vt:lpstr>
      <vt:lpstr>QC Data Flagging Implementation (cont.)</vt:lpstr>
      <vt:lpstr>What is a Best Practice?</vt:lpstr>
      <vt:lpstr>Global Best Practice System</vt:lpstr>
      <vt:lpstr>Best Practice System</vt:lpstr>
      <vt:lpstr>Future Data Management Services RT QC – Thoughts?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QARTOD Status, Best Practices</dc:title>
  <dc:creator>Mark</dc:creator>
  <cp:lastModifiedBy>Mark</cp:lastModifiedBy>
  <cp:revision>32</cp:revision>
  <dcterms:modified xsi:type="dcterms:W3CDTF">2018-05-14T13:11:59Z</dcterms:modified>
</cp:coreProperties>
</file>