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-88900" y="-38100"/>
            <a:ext cx="12585700" cy="246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Shape 191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Shape 205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Shape 212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Shape 226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Shape 255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91AA"/>
              </a:buClr>
              <a:buSzPts val="1400"/>
              <a:buFont typeface="Calibri"/>
              <a:buNone/>
              <a:defRPr b="0" i="0" sz="4400" u="none" cap="none" strike="noStrike">
                <a:solidFill>
                  <a:srgbClr val="0091A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Shape 1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616161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0" type="dt"/>
          </p:nvPr>
        </p:nvSpPr>
        <p:spPr>
          <a:xfrm>
            <a:off x="457200" y="6481725"/>
            <a:ext cx="1679100" cy="23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91AA"/>
              </a:buClr>
              <a:buSzPts val="1400"/>
              <a:buFont typeface="Calibri"/>
              <a:buNone/>
              <a:defRPr b="0" i="0" sz="4400" u="none" cap="none" strike="noStrike">
                <a:solidFill>
                  <a:srgbClr val="0091A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61616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61616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61616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61616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61616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91AA"/>
              </a:buClr>
              <a:buSzPts val="1400"/>
              <a:buFont typeface="Calibri"/>
              <a:buNone/>
              <a:defRPr b="0" i="0" sz="4400" u="none" cap="none" strike="noStrike">
                <a:solidFill>
                  <a:srgbClr val="0091A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61616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61616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61616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61616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61616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91AA"/>
              </a:buClr>
              <a:buSzPts val="1400"/>
              <a:buFont typeface="Calibri"/>
              <a:buNone/>
              <a:defRPr b="0" i="0" sz="4400" u="none" cap="none" strike="noStrike">
                <a:solidFill>
                  <a:srgbClr val="0091A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91AA"/>
              </a:buClr>
              <a:buSzPts val="1400"/>
              <a:buFont typeface="Calibri"/>
              <a:buNone/>
              <a:defRPr b="0" i="0" sz="4400" u="none" cap="none" strike="noStrike">
                <a:solidFill>
                  <a:srgbClr val="0091A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616161"/>
              </a:buClr>
              <a:buSzPts val="3200"/>
              <a:buFont typeface="Arial"/>
              <a:buNone/>
              <a:defRPr b="1" i="0" sz="24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616161"/>
              </a:buClr>
              <a:buSzPts val="2800"/>
              <a:buFont typeface="Arial"/>
              <a:buNone/>
              <a:defRPr b="1" i="0" sz="20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616161"/>
              </a:buClr>
              <a:buSzPts val="2400"/>
              <a:buFont typeface="Arial"/>
              <a:buNone/>
              <a:defRPr b="1" i="0" sz="18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616161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616161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61616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61616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61616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61616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61616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616161"/>
              </a:buClr>
              <a:buSzPts val="3200"/>
              <a:buFont typeface="Arial"/>
              <a:buNone/>
              <a:defRPr b="1" i="0" sz="24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616161"/>
              </a:buClr>
              <a:buSzPts val="2800"/>
              <a:buFont typeface="Arial"/>
              <a:buNone/>
              <a:defRPr b="1" i="0" sz="20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616161"/>
              </a:buClr>
              <a:buSzPts val="2400"/>
              <a:buFont typeface="Arial"/>
              <a:buNone/>
              <a:defRPr b="1" i="0" sz="18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616161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616161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61616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61616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61616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61616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61616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91AA"/>
              </a:buClr>
              <a:buSzPts val="1400"/>
              <a:buFont typeface="Calibri"/>
              <a:buNone/>
              <a:defRPr b="1" i="0" sz="4000" u="none" cap="none" strike="noStrike">
                <a:solidFill>
                  <a:srgbClr val="0091A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616161"/>
              </a:buClr>
              <a:buSzPts val="3200"/>
              <a:buFont typeface="Arial"/>
              <a:buNone/>
              <a:defRPr b="0" i="0" sz="20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91AA"/>
              </a:buClr>
              <a:buSzPts val="1400"/>
              <a:buFont typeface="Calibri"/>
              <a:buNone/>
              <a:defRPr b="0" i="0" sz="4400" u="none" cap="none" strike="noStrike">
                <a:solidFill>
                  <a:srgbClr val="0091A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61616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61616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61616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61616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61616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61616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61616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61616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61616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61616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91AA"/>
              </a:buClr>
              <a:buSzPts val="1400"/>
              <a:buFont typeface="Calibri"/>
              <a:buNone/>
              <a:defRPr b="0" i="0" sz="4400" u="none" cap="none" strike="noStrike">
                <a:solidFill>
                  <a:srgbClr val="0091A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91AA"/>
              </a:buClr>
              <a:buSzPts val="1400"/>
              <a:buFont typeface="Calibri"/>
              <a:buNone/>
              <a:defRPr b="1" i="0" sz="2000" u="none" cap="none" strike="noStrike">
                <a:solidFill>
                  <a:srgbClr val="0091A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61616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61616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61616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61616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61616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616161"/>
              </a:buClr>
              <a:buSzPts val="3200"/>
              <a:buFont typeface="Arial"/>
              <a:buNone/>
              <a:defRPr b="0" i="0" sz="14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616161"/>
              </a:buClr>
              <a:buSzPts val="2800"/>
              <a:buFont typeface="Arial"/>
              <a:buNone/>
              <a:defRPr b="0" i="0" sz="12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616161"/>
              </a:buClr>
              <a:buSzPts val="2400"/>
              <a:buFont typeface="Arial"/>
              <a:buNone/>
              <a:defRPr b="0" i="0" sz="10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616161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616161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91AA"/>
              </a:buClr>
              <a:buSzPts val="1400"/>
              <a:buFont typeface="Calibri"/>
              <a:buNone/>
              <a:defRPr b="1" i="0" sz="2000" u="none" cap="none" strike="noStrike">
                <a:solidFill>
                  <a:srgbClr val="0091A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Shape 6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616161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rgbClr val="616161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rgbClr val="616161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616161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616161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616161"/>
              </a:buClr>
              <a:buSzPts val="3200"/>
              <a:buFont typeface="Arial"/>
              <a:buNone/>
              <a:defRPr b="0" i="0" sz="14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616161"/>
              </a:buClr>
              <a:buSzPts val="2800"/>
              <a:buFont typeface="Arial"/>
              <a:buNone/>
              <a:defRPr b="0" i="0" sz="12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616161"/>
              </a:buClr>
              <a:buSzPts val="2400"/>
              <a:buFont typeface="Arial"/>
              <a:buNone/>
              <a:defRPr b="0" i="0" sz="10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616161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616161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91AA"/>
              </a:buClr>
              <a:buSzPts val="1400"/>
              <a:buFont typeface="Calibri"/>
              <a:buNone/>
              <a:defRPr b="0" i="0" sz="4400" u="none" cap="none" strike="noStrike">
                <a:solidFill>
                  <a:srgbClr val="0091A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61616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61616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61616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61616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61616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Unidata_slide_new2_4x3_1080.png" id="15" name="Shape 15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-7" y="6221403"/>
            <a:ext cx="9144001" cy="635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gif"/><Relationship Id="rId4" Type="http://schemas.openxmlformats.org/officeDocument/2006/relationships/hyperlink" Target="mailto:edavis@ucar.edu" TargetMode="External"/><Relationship Id="rId5" Type="http://schemas.openxmlformats.org/officeDocument/2006/relationships/image" Target="../media/image13.png"/><Relationship Id="rId6" Type="http://schemas.openxmlformats.org/officeDocument/2006/relationships/image" Target="../media/image15.png"/><Relationship Id="rId7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unidata.ucar.edu/events/2018UsersWorkshop/" TargetMode="External"/><Relationship Id="rId4" Type="http://schemas.openxmlformats.org/officeDocument/2006/relationships/hyperlink" Target="https://www.unidata.ucar.edu/events/2018TrainingWorkshop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science-gateway.unidata.ucar.edu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ctrTitle"/>
          </p:nvPr>
        </p:nvSpPr>
        <p:spPr>
          <a:xfrm>
            <a:off x="594900" y="281600"/>
            <a:ext cx="7954200" cy="10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AA"/>
              </a:buClr>
              <a:buFont typeface="Calibri"/>
              <a:buNone/>
            </a:pPr>
            <a:r>
              <a:rPr lang="en-US" sz="3600"/>
              <a:t>THREDDS 5.0 Update</a:t>
            </a:r>
            <a:endParaRPr sz="3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AA"/>
              </a:buClr>
              <a:buFont typeface="Calibri"/>
              <a:buNone/>
            </a:pPr>
            <a:r>
              <a:rPr lang="en-US" sz="3600"/>
              <a:t>(and a bit about Unidata)</a:t>
            </a:r>
            <a:endParaRPr sz="3600"/>
          </a:p>
        </p:txBody>
      </p:sp>
      <p:sp>
        <p:nvSpPr>
          <p:cNvPr id="91" name="Shape 91"/>
          <p:cNvSpPr txBox="1"/>
          <p:nvPr/>
        </p:nvSpPr>
        <p:spPr>
          <a:xfrm>
            <a:off x="3618450" y="4604225"/>
            <a:ext cx="1907100" cy="15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lang="en-US"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Ethan Davis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lang="en-US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UCAR Unidata</a:t>
            </a:r>
            <a:endParaRPr sz="16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t/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lang="en-US"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IOOS DMAC Mtg</a:t>
            </a:r>
            <a:endParaRPr sz="16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lang="en-US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21-23</a:t>
            </a:r>
            <a:r>
              <a:rPr b="0" i="0" lang="en-US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May</a:t>
            </a:r>
            <a:r>
              <a:rPr b="0" i="0" lang="en-US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201</a:t>
            </a:r>
            <a:r>
              <a:rPr lang="en-US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b="0" i="0" sz="26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1619375"/>
            <a:ext cx="3634500" cy="272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4400" y="1619375"/>
            <a:ext cx="3962400" cy="264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THREDDS</a:t>
            </a:r>
            <a:endParaRPr/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Two existing software products</a:t>
            </a:r>
            <a:endParaRPr/>
          </a:p>
          <a:p>
            <a: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THREDDS Data Server (TDS)</a:t>
            </a:r>
            <a:endParaRPr/>
          </a:p>
          <a:p>
            <a: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netCDF-Java client library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Two new software products</a:t>
            </a:r>
            <a:endParaRPr/>
          </a:p>
          <a:p>
            <a: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Rosetta (Data Translation service/interface)</a:t>
            </a:r>
            <a:endParaRPr/>
          </a:p>
          <a:p>
            <a: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Siphon client library (Python)</a:t>
            </a: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THREDDS 5.0: Services</a:t>
            </a:r>
            <a:endParaRPr/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OPeNDAP DAP2 &amp; </a:t>
            </a:r>
            <a:r>
              <a:rPr lang="en-US"/>
              <a:t>DAP4</a:t>
            </a:r>
            <a:endParaRPr/>
          </a:p>
          <a:p>
            <a: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ncWMS</a:t>
            </a:r>
            <a:endParaRPr/>
          </a:p>
          <a:p>
            <a: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ncSOS</a:t>
            </a:r>
            <a:endParaRPr/>
          </a:p>
          <a:p>
            <a: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ncISO</a:t>
            </a:r>
            <a:endParaRPr/>
          </a:p>
          <a:p>
            <a: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NCSS (NetCDF Subset Service)</a:t>
            </a:r>
            <a:endParaRPr/>
          </a:p>
          <a:p>
            <a: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HTTP Server</a:t>
            </a:r>
            <a:endParaRPr/>
          </a:p>
          <a:p>
            <a: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OGC WCS 1.x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THREDDS 5.0: Services</a:t>
            </a:r>
            <a:endParaRPr/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OPeNDAP DAP2 &amp; </a:t>
            </a:r>
            <a:r>
              <a:rPr b="1" lang="en-US"/>
              <a:t>DAP4</a:t>
            </a:r>
            <a:r>
              <a:rPr lang="en-US"/>
              <a:t> </a:t>
            </a:r>
            <a:r>
              <a:rPr lang="en-US" sz="2400"/>
              <a:t>(full netCDF-4 data model)</a:t>
            </a:r>
            <a:endParaRPr b="1"/>
          </a:p>
          <a:p>
            <a: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b="1" lang="en-US"/>
              <a:t>ncWMS</a:t>
            </a:r>
            <a:r>
              <a:rPr lang="en-US"/>
              <a:t> </a:t>
            </a:r>
            <a:r>
              <a:rPr lang="en-US" sz="2400"/>
              <a:t>(2.0 - grids and UGRID)</a:t>
            </a:r>
            <a:endParaRPr sz="2400"/>
          </a:p>
          <a:p>
            <a: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b="1" lang="en-US"/>
              <a:t>ncSOS</a:t>
            </a:r>
            <a:r>
              <a:rPr lang="en-US"/>
              <a:t> </a:t>
            </a:r>
            <a:r>
              <a:rPr lang="en-US" sz="2400"/>
              <a:t>(newly bundled with TDS)</a:t>
            </a:r>
            <a:endParaRPr sz="2400"/>
          </a:p>
          <a:p>
            <a: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ncISO</a:t>
            </a:r>
            <a:endParaRPr/>
          </a:p>
          <a:p>
            <a: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b="1" lang="en-US"/>
              <a:t>NCSS</a:t>
            </a:r>
            <a:r>
              <a:rPr lang="en-US"/>
              <a:t> </a:t>
            </a:r>
            <a:r>
              <a:rPr lang="en-US" sz="2400"/>
              <a:t>(improved interface)</a:t>
            </a:r>
            <a:endParaRPr sz="2400"/>
          </a:p>
          <a:p>
            <a: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HTTP Server</a:t>
            </a:r>
            <a:endParaRPr/>
          </a:p>
          <a:p>
            <a: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OGC WCS 1.x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THREDDS 5.0: Improvements </a:t>
            </a:r>
            <a:endParaRPr/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Rewrite of TDS catalog and state handling</a:t>
            </a:r>
            <a:endParaRPr/>
          </a:p>
          <a:p>
            <a:pPr indent="-431800" lvl="0" marL="457200" rtl="0"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Scales to very large numbers of catalogs</a:t>
            </a:r>
            <a:endParaRPr/>
          </a:p>
          <a:p>
            <a:pPr indent="-431800" lvl="0" marL="457200" rtl="0"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Automatic update using CatalogScan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THREDDS 5.0: Improvements </a:t>
            </a:r>
            <a:endParaRPr/>
          </a:p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457200" y="1600200"/>
            <a:ext cx="86868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New API for gridded data in netCDF-Java</a:t>
            </a:r>
            <a:endParaRPr/>
          </a:p>
          <a:p>
            <a:pPr indent="-431800" lvl="0" marL="457200" rtl="0"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Used in TDS </a:t>
            </a:r>
            <a:r>
              <a:rPr lang="en-US" sz="2400"/>
              <a:t>(by NCSS, WCS, and GRIB)</a:t>
            </a:r>
            <a:endParaRPr sz="2400"/>
          </a:p>
          <a:p>
            <a:pPr indent="-431800" lvl="0" marL="457200" rtl="0"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Improved coordinate system queries</a:t>
            </a:r>
            <a:endParaRPr/>
          </a:p>
          <a:p>
            <a:pPr indent="-431800" lvl="0" marL="457200" rtl="0"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Handle queries across -180/180 and 0/360 seam</a:t>
            </a:r>
            <a:endParaRPr/>
          </a:p>
          <a:p>
            <a:pPr indent="-381000" lvl="1" marL="914400" rtl="0">
              <a:spcBef>
                <a:spcPts val="100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(Available in NCSS)</a:t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THREDDS 5.0: Improvements </a:t>
            </a:r>
            <a:endParaRPr/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Improved handling of unsigned integers and other primitive types in netCDF-Java</a:t>
            </a:r>
            <a:endParaRPr/>
          </a:p>
          <a:p>
            <a:pPr indent="-4318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Char char="•"/>
            </a:pPr>
            <a:r>
              <a:rPr lang="en-US"/>
              <a:t>Using Guava Primitives</a:t>
            </a:r>
            <a:endParaRPr/>
          </a:p>
          <a:p>
            <a:pPr indent="-4318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Cleaner in-memory storage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THREDDS 5.0: Improvements</a:t>
            </a:r>
            <a:endParaRPr/>
          </a:p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THREDDS Development and Engineering Process</a:t>
            </a:r>
            <a:endParaRPr/>
          </a:p>
          <a:p>
            <a:pPr indent="-431800" lvl="0" marL="457200" rtl="0"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Newly modernized Build / Test system</a:t>
            </a:r>
            <a:endParaRPr/>
          </a:p>
          <a:p>
            <a:pPr indent="-431800" lvl="0" marL="457200" rtl="0"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Continuous Integration</a:t>
            </a:r>
            <a:endParaRPr/>
          </a:p>
          <a:p>
            <a:pPr indent="-431800" lvl="0" marL="457200">
              <a:spcBef>
                <a:spcPts val="1000"/>
              </a:spcBef>
              <a:spcAft>
                <a:spcPts val="1000"/>
              </a:spcAft>
              <a:buSzPts val="3200"/>
              <a:buChar char="•"/>
            </a:pPr>
            <a:r>
              <a:rPr lang="en-US"/>
              <a:t>GitHub workflow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THREDDS 5.0: Release Schedule</a:t>
            </a:r>
            <a:endParaRPr/>
          </a:p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TDS 5.0</a:t>
            </a:r>
            <a:endParaRPr/>
          </a:p>
          <a:p>
            <a:pPr indent="-431800" lvl="0" marL="457200" rtl="0"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First beta release - March 2018</a:t>
            </a:r>
            <a:endParaRPr/>
          </a:p>
          <a:p>
            <a:pPr indent="-431800" lvl="0" marL="457200" rtl="0"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Stable release - planned Fall 2018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THREDDS: Discussion Topics</a:t>
            </a:r>
            <a:endParaRPr/>
          </a:p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Dataset aggregations</a:t>
            </a:r>
            <a:endParaRPr/>
          </a:p>
          <a:p>
            <a: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Grid Feature Type</a:t>
            </a:r>
            <a:endParaRPr/>
          </a:p>
          <a:p>
            <a: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Aggregations with variable start times</a:t>
            </a:r>
            <a:endParaRPr/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Comparison: THREDDS and ERDDAP</a:t>
            </a:r>
            <a:endParaRPr/>
          </a:p>
          <a:p>
            <a: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DSG data and tabledap</a:t>
            </a:r>
            <a:endParaRPr/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Future of THREDDS</a:t>
            </a:r>
            <a:endParaRPr/>
          </a:p>
          <a:p>
            <a: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Support and development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TDS Dataset Aggregation</a:t>
            </a:r>
            <a:endParaRPr/>
          </a:p>
        </p:txBody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1) </a:t>
            </a:r>
            <a:r>
              <a:rPr lang="en-US"/>
              <a:t>NcML Aggregation</a:t>
            </a:r>
            <a:endParaRPr/>
          </a:p>
          <a:p>
            <a: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Based on variable dimensions</a:t>
            </a:r>
            <a:endParaRPr/>
          </a:p>
          <a:p>
            <a: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Very brittle given slight data inhomogeneities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2) FMRC Aggregation</a:t>
            </a:r>
            <a:endParaRPr/>
          </a:p>
          <a:p>
            <a: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Based on coordinate systems</a:t>
            </a:r>
            <a:endParaRPr/>
          </a:p>
          <a:p>
            <a: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Improved tolerance of inhomogeneities</a:t>
            </a:r>
            <a:endParaRPr/>
          </a:p>
          <a:p>
            <a: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Very large collections not performant</a:t>
            </a:r>
            <a:endParaRPr/>
          </a:p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457200" y="274650"/>
            <a:ext cx="8229600" cy="11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Unidata</a:t>
            </a:r>
            <a:endParaRPr sz="36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Helping the University Community Access and Use Real-time Weather Data</a:t>
            </a:r>
            <a:endParaRPr sz="1800"/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457200" y="1395750"/>
            <a:ext cx="8229600" cy="48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Facilitate access to (real-time) data by the University</a:t>
            </a:r>
            <a:br>
              <a:rPr lang="en-US" sz="2600"/>
            </a:br>
            <a:r>
              <a:rPr lang="en-US" sz="2600"/>
              <a:t>research and education community</a:t>
            </a:r>
            <a:endParaRPr sz="2600"/>
          </a:p>
          <a:p>
            <a:pPr indent="-393700" lvl="0" marL="457200" rtl="0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Support the community in their use of the data</a:t>
            </a:r>
            <a:endParaRPr sz="2600"/>
          </a:p>
          <a:p>
            <a:pPr indent="-393700" lvl="0" marL="457200" rtl="0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Help build, represent, and advocate on behalf of the</a:t>
            </a:r>
            <a:br>
              <a:rPr lang="en-US" sz="2600"/>
            </a:br>
            <a:r>
              <a:rPr lang="en-US" sz="2600"/>
              <a:t>community</a:t>
            </a:r>
            <a:endParaRPr sz="2600"/>
          </a:p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93700" lvl="0" marL="457200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Develop, provide, and support open source tools and infrastructure for data access, analysis, visualization, and data management</a:t>
            </a:r>
            <a:endParaRPr sz="2600"/>
          </a:p>
          <a:p>
            <a:pPr indent="-393700" lvl="0" marL="457200">
              <a:spcBef>
                <a:spcPts val="1000"/>
              </a:spcBef>
              <a:spcAft>
                <a:spcPts val="1000"/>
              </a:spcAft>
              <a:buSzPts val="2600"/>
              <a:buChar char="•"/>
            </a:pPr>
            <a:r>
              <a:rPr lang="en-US" sz="2600"/>
              <a:t>Advance metadata standards for the earth science community</a:t>
            </a:r>
            <a:endParaRPr sz="2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TDS Dataset Aggregation</a:t>
            </a:r>
            <a:endParaRPr/>
          </a:p>
        </p:txBody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3) </a:t>
            </a:r>
            <a:r>
              <a:rPr lang="en-US"/>
              <a:t>Feature Types: Station (and other DSG types)</a:t>
            </a:r>
            <a:endParaRPr/>
          </a:p>
          <a:p>
            <a: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Based on coord system and feature type</a:t>
            </a:r>
            <a:endParaRPr/>
          </a:p>
          <a:p>
            <a: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Does not scale to large collections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4) </a:t>
            </a:r>
            <a:r>
              <a:rPr lang="en-US"/>
              <a:t>Feature Types: GRIB - gridded data</a:t>
            </a:r>
            <a:endParaRPr/>
          </a:p>
          <a:p>
            <a: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Based on coord system and grid feature type</a:t>
            </a:r>
            <a:endParaRPr/>
          </a:p>
          <a:p>
            <a: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Highly scalable</a:t>
            </a:r>
            <a:endParaRPr/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/>
        </p:nvSpPr>
        <p:spPr>
          <a:xfrm>
            <a:off x="738150" y="322100"/>
            <a:ext cx="73332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Shape 243"/>
          <p:cNvSpPr txBox="1"/>
          <p:nvPr/>
        </p:nvSpPr>
        <p:spPr>
          <a:xfrm>
            <a:off x="1284950" y="199975"/>
            <a:ext cx="20937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THREDDS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Shape 244"/>
          <p:cNvSpPr txBox="1"/>
          <p:nvPr/>
        </p:nvSpPr>
        <p:spPr>
          <a:xfrm>
            <a:off x="5399750" y="199975"/>
            <a:ext cx="20937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ERDDAP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Shape 245"/>
          <p:cNvSpPr/>
          <p:nvPr/>
        </p:nvSpPr>
        <p:spPr>
          <a:xfrm>
            <a:off x="592375" y="942763"/>
            <a:ext cx="4765200" cy="3019800"/>
          </a:xfrm>
          <a:prstGeom prst="ellipse">
            <a:avLst/>
          </a:prstGeom>
          <a:noFill/>
          <a:ln cap="flat" cmpd="sng" w="19050">
            <a:solidFill>
              <a:srgbClr val="0091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Shape 246"/>
          <p:cNvSpPr/>
          <p:nvPr/>
        </p:nvSpPr>
        <p:spPr>
          <a:xfrm>
            <a:off x="3451900" y="942763"/>
            <a:ext cx="4765200" cy="3019800"/>
          </a:xfrm>
          <a:prstGeom prst="ellipse">
            <a:avLst/>
          </a:prstGeom>
          <a:noFill/>
          <a:ln cap="flat" cmpd="sng" w="19050">
            <a:solidFill>
              <a:srgbClr val="0091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Shape 247"/>
          <p:cNvSpPr txBox="1"/>
          <p:nvPr/>
        </p:nvSpPr>
        <p:spPr>
          <a:xfrm>
            <a:off x="3519000" y="1361038"/>
            <a:ext cx="1811700" cy="20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Simple Gridded Datasets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---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Small In Situ Data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Shape 248"/>
          <p:cNvSpPr txBox="1"/>
          <p:nvPr/>
        </p:nvSpPr>
        <p:spPr>
          <a:xfrm>
            <a:off x="1125775" y="1806088"/>
            <a:ext cx="1811700" cy="11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Complex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Gridded Datasets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Shape 249"/>
          <p:cNvSpPr txBox="1"/>
          <p:nvPr/>
        </p:nvSpPr>
        <p:spPr>
          <a:xfrm>
            <a:off x="6002575" y="1806088"/>
            <a:ext cx="1811700" cy="11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In Situ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Datasets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Shape 250"/>
          <p:cNvSpPr txBox="1"/>
          <p:nvPr/>
        </p:nvSpPr>
        <p:spPr>
          <a:xfrm>
            <a:off x="228150" y="4124025"/>
            <a:ext cx="3677400" cy="20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Serves any data format read by netCDF-Java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Scales to very large GRIB collections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Supports FMRC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Supports ncISO metadata services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and metadata services: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DAP2</a:t>
            </a:r>
            <a:r>
              <a:rPr baseline="30000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DAP4, ncWMS, WCS, NCSS, ncISO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Shape 251"/>
          <p:cNvSpPr txBox="1"/>
          <p:nvPr/>
        </p:nvSpPr>
        <p:spPr>
          <a:xfrm>
            <a:off x="3905550" y="4124025"/>
            <a:ext cx="4722900" cy="18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Connects to wide variety of data formats (including databases)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Provides catalog search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Easy to add new datasets (no restarts needed)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Has a data “status” page for real time data sets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Data, metadata, products access services: DAP2</a:t>
            </a:r>
            <a:r>
              <a:rPr baseline="30000" lang="en-US" sz="160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, RESTful services, tabledap, griddap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unidata.ucar.edu/software/idv/gallery/saoPlot.gif" id="257" name="Shape 257"/>
          <p:cNvPicPr preferRelativeResize="0"/>
          <p:nvPr/>
        </p:nvPicPr>
        <p:blipFill rotWithShape="1">
          <a:blip r:embed="rId3">
            <a:alphaModFix/>
          </a:blip>
          <a:srcRect b="15184" l="4013" r="1100" t="12124"/>
          <a:stretch/>
        </p:blipFill>
        <p:spPr>
          <a:xfrm>
            <a:off x="5895050" y="1613175"/>
            <a:ext cx="2973000" cy="19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Shape 25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Shape 259"/>
          <p:cNvSpPr txBox="1"/>
          <p:nvPr/>
        </p:nvSpPr>
        <p:spPr>
          <a:xfrm>
            <a:off x="164950" y="5494075"/>
            <a:ext cx="28530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6E6E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Unidata is one of the University Corporation for Atmospheric Research (UCAR)'s Community Programs (UCP), and is funded primarily by the National Science Foundation (Grant NSF-1344155).</a:t>
            </a:r>
            <a:endParaRPr sz="1000">
              <a:solidFill>
                <a:srgbClr val="6E6E6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0" name="Shape 260"/>
          <p:cNvSpPr txBox="1"/>
          <p:nvPr/>
        </p:nvSpPr>
        <p:spPr>
          <a:xfrm>
            <a:off x="979975" y="1709200"/>
            <a:ext cx="2853000" cy="23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Thank You!</a:t>
            </a:r>
            <a:endParaRPr sz="3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161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Ethan Davis</a:t>
            </a:r>
            <a:endParaRPr sz="2400">
              <a:solidFill>
                <a:srgbClr val="6161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edavis@ucar.edu</a:t>
            </a:r>
            <a:endParaRPr sz="2400"/>
          </a:p>
        </p:txBody>
      </p:sp>
      <p:pic>
        <p:nvPicPr>
          <p:cNvPr descr="http://www.unidata.ucar.edu/software/gempak/examples/levelII/KLVX_200306262317.png" id="261" name="Shape 2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92950" y="2932800"/>
            <a:ext cx="2905800" cy="232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Shape 262"/>
          <p:cNvPicPr preferRelativeResize="0"/>
          <p:nvPr/>
        </p:nvPicPr>
        <p:blipFill rotWithShape="1">
          <a:blip r:embed="rId6">
            <a:alphaModFix/>
          </a:blip>
          <a:srcRect b="7614" l="32818" r="12981" t="33270"/>
          <a:stretch/>
        </p:blipFill>
        <p:spPr>
          <a:xfrm>
            <a:off x="3415400" y="1570050"/>
            <a:ext cx="2160799" cy="21098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RF_WindSpeedVectorX.png" id="263" name="Shape 263"/>
          <p:cNvPicPr preferRelativeResize="0"/>
          <p:nvPr/>
        </p:nvPicPr>
        <p:blipFill rotWithShape="1">
          <a:blip r:embed="rId7">
            <a:alphaModFix/>
          </a:blip>
          <a:srcRect b="9833" l="5033" r="26856" t="12248"/>
          <a:stretch/>
        </p:blipFill>
        <p:spPr>
          <a:xfrm>
            <a:off x="6401600" y="4155350"/>
            <a:ext cx="2558700" cy="185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/>
              <a:t>Unidata: Facilitate access to real time data</a:t>
            </a:r>
            <a:endParaRPr/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152400" y="2965975"/>
            <a:ext cx="6897300" cy="31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IDD: Real-Time Data Distribution</a:t>
            </a:r>
            <a:endParaRPr/>
          </a:p>
          <a:p>
            <a:pPr indent="-393700" lvl="0" marL="457200" rtl="0">
              <a:spcBef>
                <a:spcPts val="64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Network of over 200 sites</a:t>
            </a:r>
            <a:endParaRPr sz="2600"/>
          </a:p>
          <a:p>
            <a:pPr indent="-393700" lvl="0" marL="457200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Approimately 60 GB/hour</a:t>
            </a:r>
            <a:endParaRPr sz="2600"/>
          </a:p>
          <a:p>
            <a:pPr indent="-393700" lvl="0" marL="457200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Each node runs Unidata’s LDM</a:t>
            </a:r>
            <a:endParaRPr sz="2600"/>
          </a:p>
          <a:p>
            <a:pPr indent="-406400" lvl="1" marL="914400" rtl="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 sz="2400"/>
              <a:t>Protocol and client/server software</a:t>
            </a:r>
            <a:endParaRPr sz="2400"/>
          </a:p>
          <a:p>
            <a:pPr indent="-406400" lvl="1" marL="914400" rtl="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 sz="2400"/>
              <a:t>Event-driven data distribution</a:t>
            </a:r>
            <a:endParaRPr sz="2400"/>
          </a:p>
          <a:p>
            <a:pPr indent="-406400" lvl="1" marL="914400" rtl="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 sz="2400"/>
              <a:t>Supports subscription to subsets of data feeds</a:t>
            </a:r>
            <a:endParaRPr sz="2600"/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100" y="1214500"/>
            <a:ext cx="5938525" cy="17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 rotWithShape="1">
          <a:blip r:embed="rId4">
            <a:alphaModFix/>
          </a:blip>
          <a:srcRect b="0" l="0" r="0" t="13307"/>
          <a:stretch/>
        </p:blipFill>
        <p:spPr>
          <a:xfrm>
            <a:off x="5601675" y="3656263"/>
            <a:ext cx="3743624" cy="2065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71450" y="274650"/>
            <a:ext cx="84681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Unidata: Provide tools to work with the data</a:t>
            </a:r>
            <a:endParaRPr sz="3600"/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457200" y="1112850"/>
            <a:ext cx="8229600" cy="470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Tools to Manage Data</a:t>
            </a:r>
            <a:endParaRPr/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Local Data Manager (LDM)</a:t>
            </a:r>
            <a:endParaRPr sz="2800"/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THREDDS Data Server (TDS)</a:t>
            </a:r>
            <a:endParaRPr sz="2800"/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McIDAS ADDE</a:t>
            </a:r>
            <a:endParaRPr sz="2800"/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netCDF</a:t>
            </a:r>
            <a:endParaRPr sz="2800"/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Tools for Visualization and Analysis of Data</a:t>
            </a:r>
            <a:endParaRPr/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Integrated Data Viewer (IDV)</a:t>
            </a:r>
            <a:endParaRPr sz="2800"/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AWIPS / GEMPAK</a:t>
            </a:r>
            <a:endParaRPr sz="2800"/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McIDAS-X</a:t>
            </a:r>
            <a:endParaRPr sz="2800"/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MetPy</a:t>
            </a:r>
            <a:endParaRPr sz="2800"/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python-awips</a:t>
            </a:r>
            <a:endParaRPr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600" y="3661725"/>
            <a:ext cx="2939144" cy="23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Unidata: Visualization and </a:t>
            </a:r>
            <a:r>
              <a:rPr lang="en-US" sz="3600"/>
              <a:t>Analysis</a:t>
            </a:r>
            <a:r>
              <a:rPr lang="en-US" sz="3600"/>
              <a:t> Tools</a:t>
            </a:r>
            <a:endParaRPr sz="3600"/>
          </a:p>
        </p:txBody>
      </p:sp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70046"/>
            <a:ext cx="3131099" cy="265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16150" y="1874847"/>
            <a:ext cx="2348800" cy="23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26325" y="4227524"/>
            <a:ext cx="2596150" cy="192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41625" y="1655338"/>
            <a:ext cx="2898050" cy="1948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65300" y="3604250"/>
            <a:ext cx="2718350" cy="223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>
            <a:off x="754100" y="1229925"/>
            <a:ext cx="16953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AWIPS / GEMPAK</a:t>
            </a:r>
            <a:endParaRPr/>
          </a:p>
        </p:txBody>
      </p:sp>
      <p:sp>
        <p:nvSpPr>
          <p:cNvPr id="130" name="Shape 130"/>
          <p:cNvSpPr txBox="1"/>
          <p:nvPr/>
        </p:nvSpPr>
        <p:spPr>
          <a:xfrm>
            <a:off x="4249150" y="1382325"/>
            <a:ext cx="8673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McIDAS</a:t>
            </a:r>
            <a:endParaRPr/>
          </a:p>
        </p:txBody>
      </p:sp>
      <p:sp>
        <p:nvSpPr>
          <p:cNvPr id="131" name="Shape 131"/>
          <p:cNvSpPr txBox="1"/>
          <p:nvPr/>
        </p:nvSpPr>
        <p:spPr>
          <a:xfrm>
            <a:off x="7153250" y="1306125"/>
            <a:ext cx="6303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IDV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/>
              <a:t>Unidata: Support, Training, Engagement</a:t>
            </a:r>
            <a:endParaRPr/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457200" y="1623900"/>
            <a:ext cx="8534700" cy="45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User support</a:t>
            </a:r>
            <a:endParaRPr/>
          </a:p>
          <a:p>
            <a: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Technical Training</a:t>
            </a:r>
            <a:endParaRPr/>
          </a:p>
          <a:p>
            <a: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User Workshops</a:t>
            </a:r>
            <a:endParaRPr/>
          </a:p>
          <a:p>
            <a: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Community Governance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Unidata: Support, Training, Engagement</a:t>
            </a:r>
            <a:endParaRPr/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457200" y="1261550"/>
            <a:ext cx="8534700" cy="48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2018 Unidata Users Workshop</a:t>
            </a:r>
            <a:endParaRPr sz="2800"/>
          </a:p>
          <a:p>
            <a:pPr indent="-406400" lvl="0" marL="457200" rtl="0">
              <a:spcBef>
                <a:spcPts val="64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Reducing Time to Science: Evolving Workflows for Geoscience Research and Education</a:t>
            </a:r>
            <a:endParaRPr sz="2800"/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25-28 June 2018 - Boulder, CO</a:t>
            </a:r>
            <a:endParaRPr sz="28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https://www.unidata.ucar.edu/events/2018UsersWorkshop/</a:t>
            </a:r>
            <a:endParaRPr sz="2400"/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2018 Unidata Software Training Workshops</a:t>
            </a:r>
            <a:endParaRPr/>
          </a:p>
          <a:p>
            <a:pPr indent="-406400" lvl="0" marL="457200" rtl="0">
              <a:spcBef>
                <a:spcPts val="64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LDM, netCDF, AWIPS, MetPy and Siphon, TDS, IDV</a:t>
            </a:r>
            <a:endParaRPr sz="2800"/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15-30 October - Boulder, CO</a:t>
            </a:r>
            <a:endParaRPr sz="28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u="sng">
                <a:solidFill>
                  <a:schemeClr val="hlink"/>
                </a:solidFill>
                <a:hlinkClick r:id="rId4"/>
              </a:rPr>
              <a:t>https://www.unidata.ucar.edu/events/2018TrainingWorkshop/</a:t>
            </a:r>
            <a:endParaRPr sz="2400"/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Unidata in the Cloud</a:t>
            </a:r>
            <a:endParaRPr/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Amazon, Azure, Google (a bit), and </a:t>
            </a:r>
            <a:r>
              <a:rPr lang="en-US"/>
              <a:t>NSF XSEDE Jetstream</a:t>
            </a:r>
            <a:endParaRPr/>
          </a:p>
          <a:p>
            <a: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NOAA Big Data project (with Amazon)</a:t>
            </a:r>
            <a:endParaRPr/>
          </a:p>
          <a:p>
            <a: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UnidataScience Gateway</a:t>
            </a:r>
            <a:endParaRPr/>
          </a:p>
          <a:p>
            <a:pPr indent="-381000" lvl="0" marL="9144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IDD/LDM real-time data streams</a:t>
            </a:r>
            <a:endParaRPr sz="2400"/>
          </a:p>
          <a:p>
            <a:pPr indent="-381000" lvl="0" marL="9144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TDS, AWIPS EDEX, and other data servers</a:t>
            </a:r>
            <a:endParaRPr sz="2400"/>
          </a:p>
          <a:p>
            <a:pPr indent="-381000" lvl="0" marL="9144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Jupyter Notebooks</a:t>
            </a:r>
            <a:endParaRPr sz="2400"/>
          </a:p>
          <a:p>
            <a:pPr indent="-381000" lvl="0" marL="9144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http://science-gateway.unidata.ucar.edu</a:t>
            </a:r>
            <a:endParaRPr sz="2400"/>
          </a:p>
          <a:p>
            <a:pPr indent="-139700" lvl="0" marL="34290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THREDDS 5.0 Update</a:t>
            </a:r>
            <a:endParaRPr/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br>
              <a:rPr lang="en-US"/>
            </a:b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