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4"/>
  </p:notesMasterIdLst>
  <p:sldIdLst>
    <p:sldId id="277" r:id="rId2"/>
    <p:sldId id="279" r:id="rId3"/>
    <p:sldId id="281" r:id="rId4"/>
    <p:sldId id="257" r:id="rId5"/>
    <p:sldId id="316" r:id="rId6"/>
    <p:sldId id="296" r:id="rId7"/>
    <p:sldId id="295" r:id="rId8"/>
    <p:sldId id="294" r:id="rId9"/>
    <p:sldId id="298" r:id="rId10"/>
    <p:sldId id="299" r:id="rId11"/>
    <p:sldId id="312" r:id="rId12"/>
    <p:sldId id="274" r:id="rId13"/>
    <p:sldId id="301" r:id="rId14"/>
    <p:sldId id="297" r:id="rId15"/>
    <p:sldId id="292" r:id="rId16"/>
    <p:sldId id="293" r:id="rId17"/>
    <p:sldId id="308" r:id="rId18"/>
    <p:sldId id="305" r:id="rId19"/>
    <p:sldId id="272" r:id="rId20"/>
    <p:sldId id="276" r:id="rId21"/>
    <p:sldId id="314" r:id="rId22"/>
    <p:sldId id="315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8C2"/>
    <a:srgbClr val="ADDEFF"/>
    <a:srgbClr val="4AD9EE"/>
    <a:srgbClr val="40A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6" autoAdjust="0"/>
    <p:restoredTop sz="90929"/>
  </p:normalViewPr>
  <p:slideViewPr>
    <p:cSldViewPr>
      <p:cViewPr>
        <p:scale>
          <a:sx n="75" d="100"/>
          <a:sy n="75" d="100"/>
        </p:scale>
        <p:origin x="-1056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2E81A-9F2D-1A4A-BCCE-AB25B3FBF47D}" type="datetimeFigureOut">
              <a:rPr lang="en-US" smtClean="0"/>
              <a:t>2/26/15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62D68-AEEC-3E4C-B9B5-5D2CFAF8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8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31856-608B-C14E-9792-80CB9F0AD0D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z="900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31856-608B-C14E-9792-80CB9F0AD0D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Here are the initial deployment positions for our SLDMBs.  From these records we selected only those that exceeded 4 days in length</a:t>
            </a:r>
            <a:endParaRPr lang="en-US" sz="9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31856-608B-C14E-9792-80CB9F0AD0D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Here are the initial deployment positions for our SLDMBs.  From these records we selected only those that exceeded 4 days in length</a:t>
            </a:r>
            <a:endParaRPr lang="en-US" sz="9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62D68-AEEC-3E4C-B9B5-5D2CFAF87F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AA4C-F567-4FEA-B809-1DEEF07D12B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une 09 title 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40186-F7A8-F44E-BF0C-3BB707C289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9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18B47-FDC4-8D49-96B0-67661D303E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30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87819-9086-AF47-8C41-7A6E772C1E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F20D-0CC0-F443-93F6-C92495533F44}" type="datetimeFigureOut">
              <a:rPr lang="en-US" smtClean="0"/>
              <a:t>2/26/15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CDF1-C9F7-9641-830A-40F26FA03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4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9A1AD-E920-1443-B7D8-DD2716467B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6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B4454-5697-D74A-8C82-8444A8B3EF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9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2E70A-1DE4-274A-91B0-47EA614DF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3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AF9C4-AACE-D549-AA2D-A12579EA7B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7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D561B-8DCE-F64B-9332-738AAB08B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9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E42F29-284B-6C40-BEA5-19199F8826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6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E5D60-F2BF-554C-A24A-08789C2FC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6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368E0-FB68-8F4D-BBAF-99FFEBF9D0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3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5D7471C9-502D-5D48-B8BE-C6EEED4459A9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 userDrawn="1"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437028" y="-304800"/>
            <a:ext cx="8737600" cy="6553200"/>
          </a:xfrm>
          <a:prstGeom prst="rect">
            <a:avLst/>
          </a:prstGeom>
        </p:spPr>
      </p:pic>
      <p:sp>
        <p:nvSpPr>
          <p:cNvPr id="3074" name="Title 6"/>
          <p:cNvSpPr>
            <a:spLocks noGrp="1"/>
          </p:cNvSpPr>
          <p:nvPr>
            <p:ph type="ctrTitle"/>
          </p:nvPr>
        </p:nvSpPr>
        <p:spPr>
          <a:xfrm>
            <a:off x="1971609" y="533400"/>
            <a:ext cx="7162800" cy="20574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r>
              <a:rPr lang="en-US" sz="4000" b="1" dirty="0" smtClean="0">
                <a:latin typeface="Arial" charset="0"/>
                <a:ea typeface="ＭＳ Ｐゴシック" charset="0"/>
              </a:rPr>
              <a:t>National High Frequency Radar Network:</a:t>
            </a:r>
            <a:r>
              <a:rPr lang="en-US" sz="4000" i="1" dirty="0" smtClean="0">
                <a:latin typeface="Arial" charset="0"/>
                <a:ea typeface="ＭＳ Ｐゴシック" charset="0"/>
              </a:rPr>
              <a:t> </a:t>
            </a:r>
            <a:br>
              <a:rPr lang="en-US" sz="4000" i="1" dirty="0" smtClean="0">
                <a:latin typeface="Arial" charset="0"/>
                <a:ea typeface="ＭＳ Ｐゴシック" charset="0"/>
              </a:rPr>
            </a:br>
            <a:r>
              <a:rPr lang="en-US" sz="4000" i="1" dirty="0" smtClean="0">
                <a:latin typeface="Arial" charset="0"/>
                <a:ea typeface="ＭＳ Ｐゴシック" charset="0"/>
              </a:rPr>
              <a:t>Applications to</a:t>
            </a:r>
            <a:br>
              <a:rPr lang="en-US" sz="4000" i="1" dirty="0" smtClean="0">
                <a:latin typeface="Arial" charset="0"/>
                <a:ea typeface="ＭＳ Ｐゴシック" charset="0"/>
              </a:rPr>
            </a:br>
            <a:r>
              <a:rPr lang="en-US" sz="4000" i="1" dirty="0" smtClean="0">
                <a:latin typeface="Arial" charset="0"/>
                <a:ea typeface="ＭＳ Ｐゴシック" charset="0"/>
              </a:rPr>
              <a:t>Search and Rescue,</a:t>
            </a:r>
            <a:br>
              <a:rPr lang="en-US" sz="4000" i="1" dirty="0" smtClean="0">
                <a:latin typeface="Arial" charset="0"/>
                <a:ea typeface="ＭＳ Ｐゴシック" charset="0"/>
              </a:rPr>
            </a:br>
            <a:r>
              <a:rPr lang="en-US" sz="4000" i="1" dirty="0" smtClean="0">
                <a:latin typeface="Arial" charset="0"/>
                <a:ea typeface="ＭＳ Ｐゴシック" charset="0"/>
              </a:rPr>
              <a:t>Spill Response, </a:t>
            </a:r>
            <a:br>
              <a:rPr lang="en-US" sz="4000" i="1" dirty="0" smtClean="0">
                <a:latin typeface="Arial" charset="0"/>
                <a:ea typeface="ＭＳ Ｐゴシック" charset="0"/>
              </a:rPr>
            </a:br>
            <a:r>
              <a:rPr lang="en-US" sz="4000" i="1" dirty="0" smtClean="0">
                <a:latin typeface="Arial" charset="0"/>
                <a:ea typeface="ＭＳ Ｐゴシック" charset="0"/>
              </a:rPr>
              <a:t>Vessel Tracking, ….</a:t>
            </a:r>
            <a:endParaRPr lang="en-US" sz="4000" i="1" dirty="0">
              <a:latin typeface="Arial" charset="0"/>
              <a:ea typeface="ＭＳ Ｐゴシック" charset="0"/>
            </a:endParaRPr>
          </a:p>
        </p:txBody>
      </p:sp>
      <p:sp>
        <p:nvSpPr>
          <p:cNvPr id="3075" name="Subtitle 7"/>
          <p:cNvSpPr>
            <a:spLocks noGrp="1"/>
          </p:cNvSpPr>
          <p:nvPr>
            <p:ph type="subTitle" idx="1"/>
          </p:nvPr>
        </p:nvSpPr>
        <p:spPr>
          <a:xfrm>
            <a:off x="3810000" y="3870325"/>
            <a:ext cx="4724400" cy="17526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Scott Glenn</a:t>
            </a:r>
          </a:p>
          <a:p>
            <a:pPr eaLnBrk="1" hangingPunct="1">
              <a:spcBef>
                <a:spcPts val="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Rutgers University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MARACOOS</a:t>
            </a:r>
          </a:p>
        </p:txBody>
      </p:sp>
    </p:spTree>
    <p:extLst>
      <p:ext uri="{BB962C8B-B14F-4D97-AF65-F5344CB8AC3E}">
        <p14:creationId xmlns:p14="http://schemas.microsoft.com/office/powerpoint/2010/main" val="195586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COM-20130724T090000_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618"/>
            <a:ext cx="4782673" cy="5851525"/>
          </a:xfrm>
          <a:prstGeom prst="rect">
            <a:avLst/>
          </a:prstGeom>
        </p:spPr>
      </p:pic>
      <p:pic>
        <p:nvPicPr>
          <p:cNvPr id="6" name="Picture 5" descr="Montauk-RU_5MHz_2013_07_24_0900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27" y="837142"/>
            <a:ext cx="4782673" cy="5851525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Forecast vs. Observed Surface Current Maps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143000"/>
            <a:ext cx="152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HyCOM</a:t>
            </a:r>
            <a:r>
              <a:rPr lang="en-US" dirty="0" smtClean="0"/>
              <a:t> Forecast</a:t>
            </a:r>
          </a:p>
          <a:p>
            <a:r>
              <a:rPr lang="en-US" dirty="0" smtClean="0"/>
              <a:t>09:00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143000"/>
            <a:ext cx="152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HF Radar Observed</a:t>
            </a:r>
          </a:p>
          <a:p>
            <a:r>
              <a:rPr lang="en-US" dirty="0" smtClean="0"/>
              <a:t>09:00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1981200" y="2362200"/>
            <a:ext cx="7620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6477000" y="2362200"/>
            <a:ext cx="1524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7086600" y="24384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263797" y="6396335"/>
            <a:ext cx="68845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Forecast &amp; Observations Disagree at 09:00 GMT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03_A Speck in the Sea - NYTimes.com_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581400"/>
            <a:ext cx="18859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0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" charset="0"/>
                <a:ea typeface="ＭＳ Ｐゴシック" charset="0"/>
              </a:rPr>
              <a:t>U.S. IOOS Responds to </a:t>
            </a:r>
            <a:r>
              <a:rPr lang="en-US" sz="3600" dirty="0" err="1" smtClean="0">
                <a:latin typeface="Arial" charset="0"/>
                <a:ea typeface="ＭＳ Ｐゴシック" charset="0"/>
              </a:rPr>
              <a:t>Deepwater</a:t>
            </a:r>
            <a:r>
              <a:rPr lang="en-US" sz="3600" dirty="0" smtClean="0">
                <a:latin typeface="Arial" charset="0"/>
                <a:ea typeface="ＭＳ Ｐゴシック" charset="0"/>
              </a:rPr>
              <a:t> Horizon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  <p:pic>
        <p:nvPicPr>
          <p:cNvPr id="9" name="Picture 8" descr="100602_spill_io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5139795" cy="3217726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616731" y="1244992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USM HFR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098397" y="2066258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USF HFR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862" y="2955258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June 2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5" descr="Screen shot 2011-03-16 at 3.58.3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0282" y="3505200"/>
            <a:ext cx="1697718" cy="2653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3505200"/>
            <a:ext cx="2133600" cy="2748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4" descr="100722_slick_sabgom_csta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914400"/>
            <a:ext cx="3653797" cy="24384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" name="Picture 15" descr="ST_Impact_Award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114800"/>
            <a:ext cx="2564422" cy="20574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324600" y="5562600"/>
            <a:ext cx="2672950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HFR data informed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NOAA </a:t>
            </a:r>
            <a:endParaRPr lang="en-US" sz="1600" b="1" dirty="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trajectory forecasts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867400" y="3581400"/>
            <a:ext cx="1295399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Briefing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Blog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127 Briefs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Distributed</a:t>
            </a:r>
            <a:endParaRPr lang="en-US" sz="1600" b="1" dirty="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5257800" y="2895600"/>
            <a:ext cx="3657600" cy="523220"/>
          </a:xfrm>
          <a:prstGeom prst="rect">
            <a:avLst/>
          </a:prstGeom>
          <a:solidFill>
            <a:srgbClr val="FF66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slicks</a:t>
            </a:r>
            <a:endParaRPr lang="en-US" sz="1400" b="1" dirty="0">
              <a:solidFill>
                <a:srgbClr val="2D2D8A">
                  <a:lumMod val="75000"/>
                </a:srgbClr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2286000" y="3429000"/>
            <a:ext cx="2819400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Many datasets combined for situational awareness</a:t>
            </a:r>
            <a:endParaRPr lang="en-US" sz="1600" b="1" dirty="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43434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DHS Impact Award for Rapid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3600" dirty="0" smtClean="0"/>
              <a:t>HF Radar Detects Ships Over-the-Horizon</a:t>
            </a:r>
            <a:endParaRPr lang="en-US" sz="3600" dirty="0"/>
          </a:p>
        </p:txBody>
      </p:sp>
      <p:pic>
        <p:nvPicPr>
          <p:cNvPr id="4" name="Picture 3" descr="National_MDA Plan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63092"/>
            <a:ext cx="4105212" cy="5309108"/>
          </a:xfrm>
          <a:prstGeom prst="rect">
            <a:avLst/>
          </a:prstGeom>
        </p:spPr>
      </p:pic>
      <p:pic>
        <p:nvPicPr>
          <p:cNvPr id="7" name="Picture 6" descr="Screen Shot 2015-02-21 at 11.14.4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3600"/>
          <a:stretch/>
        </p:blipFill>
        <p:spPr>
          <a:xfrm>
            <a:off x="4290052" y="990600"/>
            <a:ext cx="4853948" cy="3886200"/>
          </a:xfrm>
          <a:prstGeom prst="rect">
            <a:avLst/>
          </a:prstGeom>
        </p:spPr>
      </p:pic>
      <p:pic>
        <p:nvPicPr>
          <p:cNvPr id="8" name="Picture 7" descr="Screen Shot 2015-02-21 at 11.17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4891008"/>
            <a:ext cx="4953000" cy="6715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3988" y="1295400"/>
            <a:ext cx="3593700" cy="2514600"/>
            <a:chOff x="413988" y="1295400"/>
            <a:chExt cx="3593700" cy="2514600"/>
          </a:xfrm>
        </p:grpSpPr>
        <p:pic>
          <p:nvPicPr>
            <p:cNvPr id="9" name="Picture 8" descr="MDA Challenge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88" y="1295400"/>
              <a:ext cx="3593700" cy="2514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57200" y="1485900"/>
              <a:ext cx="3505200" cy="22225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38600" y="55499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Verification with </a:t>
            </a:r>
            <a:r>
              <a:rPr lang="en-US" sz="2000" dirty="0" smtClean="0"/>
              <a:t>Emitting </a:t>
            </a:r>
            <a:r>
              <a:rPr lang="en-US" sz="2000" dirty="0" smtClean="0"/>
              <a:t>Vessels</a:t>
            </a:r>
          </a:p>
          <a:p>
            <a:pPr algn="ctr"/>
            <a:r>
              <a:rPr lang="en-US" sz="2000" dirty="0" smtClean="0"/>
              <a:t>In Approaches to Chesapeake Bay</a:t>
            </a:r>
            <a:endParaRPr lang="en-US" sz="2000" dirty="0"/>
          </a:p>
        </p:txBody>
      </p:sp>
      <p:pic>
        <p:nvPicPr>
          <p:cNvPr id="3" name="Picture 2" descr="04_MV_Katherin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962400"/>
            <a:ext cx="1828800" cy="12121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3116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4-09-16 at 8.50.4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1"/>
          <a:stretch/>
        </p:blipFill>
        <p:spPr>
          <a:xfrm>
            <a:off x="5867401" y="1752600"/>
            <a:ext cx="2971800" cy="4014051"/>
          </a:xfrm>
          <a:prstGeom prst="rect">
            <a:avLst/>
          </a:prstGeom>
        </p:spPr>
      </p:pic>
      <p:pic>
        <p:nvPicPr>
          <p:cNvPr id="9" name="Picture 8" descr="Screen shot 2014-09-16 at 8.50.2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1"/>
          <a:stretch/>
        </p:blipFill>
        <p:spPr>
          <a:xfrm>
            <a:off x="3200400" y="1752600"/>
            <a:ext cx="2946400" cy="4012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834" y="5051218"/>
            <a:ext cx="159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of Photos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3461334" y="4809918"/>
            <a:ext cx="63500" cy="425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45933" y="2998051"/>
            <a:ext cx="3683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597400" y="2600118"/>
            <a:ext cx="3683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25534" y="2125984"/>
            <a:ext cx="3683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3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11" descr="PRIBALTIKA (25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2971800" cy="1989387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spect="1"/>
          </p:cNvSpPr>
          <p:nvPr/>
        </p:nvSpPr>
        <p:spPr>
          <a:xfrm>
            <a:off x="228600" y="2514600"/>
            <a:ext cx="2819400" cy="381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Photo taken from the Westward Wind 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8/27/14 04:55 PM (GMT)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5715000"/>
            <a:ext cx="59660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Raw Radar Data: 8</a:t>
            </a:r>
            <a:r>
              <a:rPr lang="en-US" sz="2000" dirty="0" smtClean="0"/>
              <a:t>/27/14 05:00 -</a:t>
            </a:r>
            <a:r>
              <a:rPr lang="en-US" sz="2000" dirty="0"/>
              <a:t> </a:t>
            </a:r>
            <a:r>
              <a:rPr lang="en-US" sz="2000" dirty="0" smtClean="0"/>
              <a:t>11:00 PM GMT</a:t>
            </a:r>
            <a:endParaRPr lang="en-US" sz="2000" dirty="0"/>
          </a:p>
        </p:txBody>
      </p:sp>
      <p:pic>
        <p:nvPicPr>
          <p:cNvPr id="17" name="Picture 16" descr="Westward_Wind_Time_Pi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r="23936"/>
          <a:stretch/>
        </p:blipFill>
        <p:spPr>
          <a:xfrm>
            <a:off x="152400" y="3200400"/>
            <a:ext cx="2996442" cy="29718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spect="1"/>
          </p:cNvSpPr>
          <p:nvPr/>
        </p:nvSpPr>
        <p:spPr>
          <a:xfrm>
            <a:off x="228600" y="3276600"/>
            <a:ext cx="2819400" cy="381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AIS Data at </a:t>
            </a:r>
            <a:r>
              <a:rPr lang="en-US" sz="1200" dirty="0">
                <a:solidFill>
                  <a:schemeClr val="bg1"/>
                </a:solidFill>
              </a:rPr>
              <a:t>0</a:t>
            </a:r>
            <a:r>
              <a:rPr lang="en-US" sz="1200" dirty="0" smtClean="0">
                <a:solidFill>
                  <a:schemeClr val="bg1"/>
                </a:solidFill>
              </a:rPr>
              <a:t>6:53 PM GMT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No Vessels in Vicinity of Westward Wind </a:t>
            </a:r>
          </a:p>
        </p:txBody>
      </p:sp>
      <p:pic>
        <p:nvPicPr>
          <p:cNvPr id="15" name="Picture 14" descr="WESTWARD_WIND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8"/>
          <a:stretch/>
        </p:blipFill>
        <p:spPr>
          <a:xfrm>
            <a:off x="0" y="4267200"/>
            <a:ext cx="1289936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200" y="4217297"/>
            <a:ext cx="1219200" cy="278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Westward Wind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3600" dirty="0" smtClean="0"/>
              <a:t>HF Radar Detects Ships Over-the-Horizon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838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Tracking </a:t>
            </a:r>
            <a:r>
              <a:rPr lang="en-US" dirty="0" smtClean="0"/>
              <a:t>a Non</a:t>
            </a:r>
            <a:r>
              <a:rPr lang="en-US" dirty="0" smtClean="0"/>
              <a:t>-Emitting Vessel 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ith HF Radar off Point Lay, AK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371600" y="4229100"/>
            <a:ext cx="457200" cy="571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33400" y="965200"/>
            <a:ext cx="264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Russian </a:t>
            </a:r>
            <a:r>
              <a:rPr lang="en-US" dirty="0" err="1" smtClean="0"/>
              <a:t>Pribaltika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98500" y="3810000"/>
            <a:ext cx="3683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1667" y="1041400"/>
            <a:ext cx="3683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3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295400" y="5334000"/>
            <a:ext cx="3683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24000" y="4267200"/>
            <a:ext cx="605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108 km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2" name="Picture 1" descr="05_SAM_M_TAALA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1109133" cy="831850"/>
          </a:xfrm>
          <a:prstGeom prst="rect">
            <a:avLst/>
          </a:prstGeom>
        </p:spPr>
      </p:pic>
      <p:pic>
        <p:nvPicPr>
          <p:cNvPr id="4" name="Picture 3" descr="point_lay_tx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00600"/>
            <a:ext cx="1117600" cy="838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5257800"/>
            <a:ext cx="1143000" cy="278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Sam M </a:t>
            </a:r>
            <a:r>
              <a:rPr lang="en-US" sz="1100" dirty="0" err="1" smtClean="0">
                <a:solidFill>
                  <a:srgbClr val="FFFFFF"/>
                </a:solidFill>
              </a:rPr>
              <a:t>Taalak</a:t>
            </a:r>
            <a:endParaRPr lang="en-US" sz="11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3600" dirty="0" smtClean="0"/>
              <a:t>HF Radar Extends AIS &amp; Satellite Coverage</a:t>
            </a:r>
            <a:endParaRPr lang="en-US" sz="3600" dirty="0"/>
          </a:p>
        </p:txBody>
      </p:sp>
      <p:pic>
        <p:nvPicPr>
          <p:cNvPr id="5" name="Picture 4" descr="DetectionVsAisDista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/>
          <a:stretch/>
        </p:blipFill>
        <p:spPr>
          <a:xfrm>
            <a:off x="0" y="853440"/>
            <a:ext cx="7818617" cy="28472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86600" y="914400"/>
            <a:ext cx="2057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HFR Average Max Range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77 km</a:t>
            </a:r>
          </a:p>
          <a:p>
            <a:pPr algn="ctr"/>
            <a:endParaRPr lang="en-US" sz="1000" dirty="0" smtClean="0">
              <a:solidFill>
                <a:srgbClr val="3366FF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AIS </a:t>
            </a:r>
            <a:r>
              <a:rPr lang="en-US" dirty="0" smtClean="0">
                <a:solidFill>
                  <a:srgbClr val="FF0000"/>
                </a:solidFill>
              </a:rPr>
              <a:t>Average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Max Range </a:t>
            </a:r>
            <a:r>
              <a:rPr lang="en-US" dirty="0">
                <a:solidFill>
                  <a:srgbClr val="FF0000"/>
                </a:solidFill>
              </a:rPr>
              <a:t>44 </a:t>
            </a:r>
            <a:r>
              <a:rPr lang="en-US" dirty="0" smtClean="0">
                <a:solidFill>
                  <a:srgbClr val="FF0000"/>
                </a:solidFill>
              </a:rPr>
              <a:t>km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8" name="Picture 7" descr="Vessel_Detection_Times_164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" r="7412" b="4482"/>
          <a:stretch/>
        </p:blipFill>
        <p:spPr>
          <a:xfrm>
            <a:off x="381000" y="3657600"/>
            <a:ext cx="3124200" cy="247657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782256"/>
              </p:ext>
            </p:extLst>
          </p:nvPr>
        </p:nvGraphicFramePr>
        <p:xfrm>
          <a:off x="3886200" y="3886200"/>
          <a:ext cx="4495800" cy="151109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466255"/>
                <a:gridCol w="1207505"/>
                <a:gridCol w="1822040"/>
              </a:tblGrid>
              <a:tr h="4548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Station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Detection Time (Minutes)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Samples</a:t>
                      </a:r>
                      <a:endParaRPr lang="en-US" sz="1200" dirty="0"/>
                    </a:p>
                  </a:txBody>
                  <a:tcPr anchor="ctr"/>
                </a:tc>
              </a:tr>
              <a:tr h="2903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HEMP (5 MHz)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139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2903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</a:rPr>
                        <a:t>PORT (25 MHz)</a:t>
                      </a:r>
                      <a:endParaRPr lang="en-US" sz="12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33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2903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SILD (25 MHz)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58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86200" y="5638800"/>
            <a:ext cx="397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Satellite</a:t>
            </a:r>
            <a:r>
              <a:rPr lang="en-US" sz="2000" dirty="0" smtClean="0"/>
              <a:t> </a:t>
            </a:r>
            <a:r>
              <a:rPr lang="en-US" sz="2000" dirty="0" smtClean="0"/>
              <a:t>Overpass at 16:49 GMT</a:t>
            </a:r>
            <a:endParaRPr lang="en-US" sz="2000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2203450" y="5822951"/>
            <a:ext cx="1682750" cy="15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57800" y="2667000"/>
            <a:ext cx="1824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b="1" dirty="0" smtClean="0"/>
              <a:t>AIS Test</a:t>
            </a:r>
          </a:p>
          <a:p>
            <a:pPr algn="ctr"/>
            <a:r>
              <a:rPr lang="en-US" sz="2000" dirty="0" smtClean="0"/>
              <a:t>8 August 2013 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04800" y="3699934"/>
            <a:ext cx="868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5306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181600"/>
          </a:xfrm>
        </p:spPr>
        <p:txBody>
          <a:bodyPr/>
          <a:lstStyle/>
          <a:p>
            <a:pPr marL="0" indent="0">
              <a:spcBef>
                <a:spcPts val="1368"/>
              </a:spcBef>
              <a:buNone/>
            </a:pPr>
            <a:r>
              <a:rPr lang="en-US" dirty="0" smtClean="0"/>
              <a:t>National HF Radar Network:</a:t>
            </a:r>
          </a:p>
          <a:p>
            <a:pPr marL="514350" indent="-514350">
              <a:spcBef>
                <a:spcPts val="1368"/>
              </a:spcBef>
              <a:buAutoNum type="arabicParenR"/>
            </a:pPr>
            <a:r>
              <a:rPr lang="en-US" dirty="0" smtClean="0"/>
              <a:t>Uniquely Maps </a:t>
            </a:r>
            <a:r>
              <a:rPr lang="en-US" dirty="0"/>
              <a:t>C</a:t>
            </a:r>
            <a:r>
              <a:rPr lang="en-US" dirty="0" smtClean="0"/>
              <a:t>oastal </a:t>
            </a:r>
            <a:r>
              <a:rPr lang="en-US" dirty="0"/>
              <a:t>S</a:t>
            </a:r>
            <a:r>
              <a:rPr lang="en-US" dirty="0" smtClean="0"/>
              <a:t>urface </a:t>
            </a:r>
            <a:r>
              <a:rPr lang="en-US" dirty="0"/>
              <a:t>C</a:t>
            </a:r>
            <a:r>
              <a:rPr lang="en-US" dirty="0" smtClean="0"/>
              <a:t>urrents  a) </a:t>
            </a:r>
            <a:r>
              <a:rPr lang="en-US" dirty="0" smtClean="0"/>
              <a:t>Hurricane Impacts,                            b) Search </a:t>
            </a:r>
            <a:r>
              <a:rPr lang="en-US" dirty="0" smtClean="0"/>
              <a:t>And Rescue                               b) Spill </a:t>
            </a:r>
            <a:r>
              <a:rPr lang="en-US" dirty="0" smtClean="0"/>
              <a:t>Response ……                                                      </a:t>
            </a:r>
            <a:endParaRPr lang="en-US" dirty="0" smtClean="0"/>
          </a:p>
          <a:p>
            <a:pPr marL="514350" indent="-514350">
              <a:spcBef>
                <a:spcPts val="1368"/>
              </a:spcBef>
              <a:buAutoNum type="arabicParenR"/>
            </a:pPr>
            <a:r>
              <a:rPr lang="en-US" dirty="0" smtClean="0"/>
              <a:t>Detects Ships</a:t>
            </a:r>
          </a:p>
          <a:p>
            <a:pPr marL="514350" indent="-514350">
              <a:spcBef>
                <a:spcPts val="1368"/>
              </a:spcBef>
              <a:buAutoNum type="arabicParenR"/>
            </a:pPr>
            <a:r>
              <a:rPr lang="en-US" dirty="0" smtClean="0"/>
              <a:t>Monitors </a:t>
            </a:r>
            <a:r>
              <a:rPr lang="en-US" dirty="0" err="1" smtClean="0"/>
              <a:t>Nearshore</a:t>
            </a:r>
            <a:r>
              <a:rPr lang="en-US" dirty="0" smtClean="0"/>
              <a:t> Waves</a:t>
            </a:r>
          </a:p>
          <a:p>
            <a:pPr marL="514350" indent="-514350">
              <a:spcBef>
                <a:spcPts val="1368"/>
              </a:spcBef>
              <a:buAutoNum type="arabicParenR"/>
            </a:pPr>
            <a:r>
              <a:rPr lang="en-US" dirty="0" smtClean="0"/>
              <a:t>Detects Tsunamis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0933" y="54102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HF Radar on Mona Island, PR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828.JPG"/>
          <p:cNvPicPr>
            <a:picLocks noChangeAspect="1"/>
          </p:cNvPicPr>
          <p:nvPr/>
        </p:nvPicPr>
        <p:blipFill>
          <a:blip r:embed="rId2" cstate="email">
            <a:alphaModFix amt="8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213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U.S. IOOS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6665"/>
            <a:ext cx="9144000" cy="5181600"/>
          </a:xfrm>
        </p:spPr>
        <p:txBody>
          <a:bodyPr/>
          <a:lstStyle/>
          <a:p>
            <a:pPr>
              <a:spcBef>
                <a:spcPts val="1368"/>
              </a:spcBef>
            </a:pPr>
            <a:r>
              <a:rPr lang="en-US" dirty="0" smtClean="0"/>
              <a:t>National HF Radar Network is incomplete.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HF Radars contributed by academics are aging.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New procurements are required to fill gaps, replace aging systems,      and provide spares.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Support for Operations and Maintenance is required by Regional Associations.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Additional backbone components required to transport data </a:t>
            </a:r>
            <a:r>
              <a:rPr lang="en-US" dirty="0" smtClean="0"/>
              <a:t>and support</a:t>
            </a:r>
            <a:r>
              <a:rPr lang="en-US" dirty="0" smtClean="0"/>
              <a:t> </a:t>
            </a:r>
            <a:r>
              <a:rPr lang="en-US" dirty="0" smtClean="0"/>
              <a:t>more national </a:t>
            </a:r>
            <a:r>
              <a:rPr lang="en-US" dirty="0" smtClean="0"/>
              <a:t>plans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88057" y="5715000"/>
            <a:ext cx="425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HF Radar at Point Barrow, AK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5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6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4000" dirty="0" smtClean="0"/>
              <a:t>National HF Radar Network</a:t>
            </a:r>
            <a:endParaRPr lang="en-US" sz="4000" dirty="0"/>
          </a:p>
        </p:txBody>
      </p:sp>
      <p:pic>
        <p:nvPicPr>
          <p:cNvPr id="3" name="Picture 2" descr="Screen Shot 2015-02-21 at 8.16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84" y="838201"/>
            <a:ext cx="7076615" cy="533399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pic>
        <p:nvPicPr>
          <p:cNvPr id="4" name="Picture 3" descr="Screen Shot 2015-02-21 at 8.18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667"/>
            <a:ext cx="2286000" cy="1718067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</p:pic>
      <p:pic>
        <p:nvPicPr>
          <p:cNvPr id="6" name="Picture 5" descr="Screen Shot 2015-02-21 at 8.18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6833"/>
            <a:ext cx="2286000" cy="171663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5029200"/>
            <a:ext cx="3845524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Coverage for 20 Feb 2015</a:t>
            </a:r>
          </a:p>
          <a:p>
            <a:r>
              <a:rPr lang="en-US" dirty="0" smtClean="0"/>
              <a:t>150 HF Radars Registered</a:t>
            </a:r>
          </a:p>
          <a:p>
            <a:r>
              <a:rPr lang="en-US" dirty="0" smtClean="0"/>
              <a:t>121 HF Radars Reporting</a:t>
            </a:r>
            <a:endParaRPr lang="en-US" dirty="0"/>
          </a:p>
        </p:txBody>
      </p:sp>
      <p:pic>
        <p:nvPicPr>
          <p:cNvPr id="8" name="Picture 7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34" y="831954"/>
            <a:ext cx="574375" cy="55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867" y="855133"/>
            <a:ext cx="1312333" cy="5301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6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4"/>
          <a:stretch>
            <a:fillRect/>
          </a:stretch>
        </p:blipFill>
        <p:spPr bwMode="auto">
          <a:xfrm>
            <a:off x="6078538" y="76200"/>
            <a:ext cx="29146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2743200"/>
            <a:ext cx="310197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0" y="1752600"/>
            <a:ext cx="6019800" cy="3048000"/>
          </a:xfrm>
        </p:spPr>
        <p:txBody>
          <a:bodyPr/>
          <a:lstStyle/>
          <a:p>
            <a:r>
              <a:rPr lang="en-US" sz="2000" dirty="0">
                <a:latin typeface="Times New Roman" charset="0"/>
              </a:rPr>
              <a:t>Hourly maps of the surface current velocity can be viewed for the previous 24 hours (observed currents) and next 24 hours (predicted tidal currents)</a:t>
            </a:r>
          </a:p>
          <a:p>
            <a:r>
              <a:rPr lang="en-US" sz="2000" dirty="0">
                <a:latin typeface="Times New Roman" charset="0"/>
              </a:rPr>
              <a:t>Each point is clickable and will bring up time series plots of observed and predicted speed and direction (pictured)</a:t>
            </a:r>
          </a:p>
          <a:p>
            <a:r>
              <a:rPr lang="en-US" sz="2000" dirty="0">
                <a:latin typeface="Times New Roman" charset="0"/>
              </a:rPr>
              <a:t>Text output of time series will also be available</a:t>
            </a:r>
          </a:p>
          <a:p>
            <a:r>
              <a:rPr lang="en-US" sz="2000" dirty="0">
                <a:latin typeface="Times New Roman" charset="0"/>
              </a:rPr>
              <a:t>Searchable to find nearest grid point to entered </a:t>
            </a:r>
            <a:r>
              <a:rPr lang="en-US" sz="2000" dirty="0" smtClean="0">
                <a:latin typeface="Times New Roman" charset="0"/>
              </a:rPr>
              <a:t>latitude and longitude values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76200"/>
            <a:ext cx="6078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NOAA NOS CO-OPS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PORTS System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High Frequency RADAR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1"/>
                </a:solidFill>
              </a:rPr>
              <a:t>Surface Currents</a:t>
            </a:r>
            <a:endParaRPr lang="en-US" sz="2800" b="0" kern="0" dirty="0" smtClean="0">
              <a:solidFill>
                <a:schemeClr val="tx1"/>
              </a:solidFill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533400" y="5562600"/>
            <a:ext cx="5199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http://tidesandcurrents.noaa.gov/hfradar/</a:t>
            </a:r>
          </a:p>
        </p:txBody>
      </p:sp>
      <p:pic>
        <p:nvPicPr>
          <p:cNvPr id="8" name="Picture 7" descr="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105400"/>
            <a:ext cx="831851" cy="79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5105400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48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Over-the-Horizon HF </a:t>
            </a:r>
            <a:r>
              <a:rPr lang="en-US" dirty="0" smtClean="0"/>
              <a:t>Radar</a:t>
            </a:r>
            <a:endParaRPr lang="en-US" dirty="0"/>
          </a:p>
        </p:txBody>
      </p:sp>
      <p:pic>
        <p:nvPicPr>
          <p:cNvPr id="4" name="Picture 3" descr="Frequency_Comparison_plo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317" r="20761" b="5213"/>
          <a:stretch/>
        </p:blipFill>
        <p:spPr>
          <a:xfrm>
            <a:off x="5007498" y="1143000"/>
            <a:ext cx="4131733" cy="4914901"/>
          </a:xfrm>
          <a:prstGeom prst="rect">
            <a:avLst/>
          </a:prstGeom>
        </p:spPr>
      </p:pic>
      <p:pic>
        <p:nvPicPr>
          <p:cNvPr id="5" name="Picture 4" descr="PORT_radial_grid_plo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244" r="11053" b="6565"/>
          <a:stretch/>
        </p:blipFill>
        <p:spPr>
          <a:xfrm>
            <a:off x="4982098" y="1066800"/>
            <a:ext cx="1600200" cy="1331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107267"/>
            <a:ext cx="4572000" cy="30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Transmits High Frequency </a:t>
            </a:r>
            <a:r>
              <a:rPr lang="en-US" sz="2000" dirty="0" smtClean="0"/>
              <a:t>(HF) radio </a:t>
            </a:r>
            <a:r>
              <a:rPr lang="en-US" sz="2000" dirty="0" smtClean="0"/>
              <a:t>waves that follow the salty ocean surface </a:t>
            </a:r>
            <a:r>
              <a:rPr lang="en-US" sz="2000" b="1" dirty="0" smtClean="0"/>
              <a:t>Over the Horizon</a:t>
            </a:r>
            <a:r>
              <a:rPr lang="en-US" sz="2000" dirty="0" smtClean="0"/>
              <a:t>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Receives and interprets the backscattered signals.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Operates at 4 frequencies with different ranges and resolutions.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Maps currents</a:t>
            </a:r>
            <a:r>
              <a:rPr lang="en-US" sz="2000" dirty="0" smtClean="0"/>
              <a:t>, monitors waves, detects tsunamis &amp; </a:t>
            </a:r>
            <a:r>
              <a:rPr lang="en-US" sz="2000" b="1" dirty="0" smtClean="0"/>
              <a:t>detects ships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9" name="Picture 8" descr="5611175001_69d814e40c_b.jpg"/>
          <p:cNvPicPr>
            <a:picLocks noChangeAspect="1"/>
          </p:cNvPicPr>
          <p:nvPr/>
        </p:nvPicPr>
        <p:blipFill>
          <a:blip r:embed="rId4"/>
          <a:srcRect l="5522" r="35968"/>
          <a:stretch>
            <a:fillRect/>
          </a:stretch>
        </p:blipFill>
        <p:spPr bwMode="auto">
          <a:xfrm>
            <a:off x="3124200" y="892623"/>
            <a:ext cx="1681499" cy="215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2819400" cy="144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371600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Transmitter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4117" y="1828800"/>
            <a:ext cx="994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Receiver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168" y="2099846"/>
            <a:ext cx="1005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Mac Mini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2438400"/>
            <a:ext cx="173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 Power, </a:t>
            </a:r>
          </a:p>
          <a:p>
            <a:r>
              <a:rPr lang="en-US" sz="1800" dirty="0" smtClean="0"/>
              <a:t>Small Footprint</a:t>
            </a:r>
            <a:endParaRPr lang="en-US" sz="1800" dirty="0"/>
          </a:p>
        </p:txBody>
      </p:sp>
      <p:pic>
        <p:nvPicPr>
          <p:cNvPr id="7" name="Picture 6" descr="04316825109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/>
          <a:stretch/>
        </p:blipFill>
        <p:spPr>
          <a:xfrm>
            <a:off x="380999" y="2396293"/>
            <a:ext cx="762001" cy="7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8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Wind Resource Analysis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05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Now, we can begin to spatially evaluate RUWRF model performance offshore!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5968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RUWRF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is the Rutgers University version of the Weather Research and Forecasting model, a real-time 3km atmospheric model run by the RU Coastal Ocean Observation Lab (RUCOOL) for offshore wind energy </a:t>
            </a:r>
            <a:endParaRPr lang="en-US" sz="16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currentregridpredwind3andmodel201209050300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26593" r="8327" b="29934"/>
          <a:stretch/>
        </p:blipFill>
        <p:spPr>
          <a:xfrm>
            <a:off x="16933" y="990600"/>
            <a:ext cx="9127067" cy="35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4000" dirty="0" smtClean="0"/>
              <a:t>HF Radar Monitors </a:t>
            </a:r>
            <a:r>
              <a:rPr lang="en-US" sz="4000" dirty="0" err="1" smtClean="0"/>
              <a:t>Nearshore</a:t>
            </a:r>
            <a:r>
              <a:rPr lang="en-US" sz="4000" dirty="0" smtClean="0"/>
              <a:t> Waves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791200"/>
            <a:ext cx="3030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Waves Plan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04164" y="5410200"/>
            <a:ext cx="4160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Nearshore</a:t>
            </a:r>
            <a:r>
              <a:rPr lang="en-US" dirty="0" smtClean="0"/>
              <a:t> HF Radar product </a:t>
            </a:r>
          </a:p>
          <a:p>
            <a:pPr algn="ctr"/>
            <a:r>
              <a:rPr lang="en-US" dirty="0" smtClean="0"/>
              <a:t>Validation</a:t>
            </a:r>
            <a:r>
              <a:rPr lang="en-US" dirty="0"/>
              <a:t> </a:t>
            </a:r>
            <a:r>
              <a:rPr lang="en-US" dirty="0" smtClean="0"/>
              <a:t>with a NOAA Buoy</a:t>
            </a:r>
            <a:endParaRPr lang="en-US" dirty="0"/>
          </a:p>
        </p:txBody>
      </p:sp>
      <p:pic>
        <p:nvPicPr>
          <p:cNvPr id="6" name="Picture 5" descr="National Waves Plan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3733800" cy="4824801"/>
          </a:xfrm>
          <a:prstGeom prst="rect">
            <a:avLst/>
          </a:prstGeom>
        </p:spPr>
      </p:pic>
      <p:pic>
        <p:nvPicPr>
          <p:cNvPr id="7" name="Picture 7" descr="C:\Documents and Settings\hroarty\MyDocuments\COOL\01 CODAR\Codar RU Processing - Waves\BRZY_Release3_Data\Codar_Buoy_200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5271" r="7050" b="7407"/>
          <a:stretch/>
        </p:blipFill>
        <p:spPr bwMode="auto">
          <a:xfrm>
            <a:off x="4800600" y="2057400"/>
            <a:ext cx="413183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10200" y="1066800"/>
            <a:ext cx="3429000" cy="461963"/>
            <a:chOff x="1295400" y="1066800"/>
            <a:chExt cx="3429000" cy="461963"/>
          </a:xfrm>
        </p:grpSpPr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1295400" y="1219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600200" y="1066800"/>
              <a:ext cx="31242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Codar at Breezy Pt.</a:t>
              </a: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6200000">
            <a:off x="2032643" y="2844157"/>
            <a:ext cx="4930775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Significant Wave Height (m)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86400" y="1524000"/>
            <a:ext cx="3124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NOAA Buoy 44025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5105400" y="1752600"/>
            <a:ext cx="30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85800" y="1600200"/>
            <a:ext cx="3424115" cy="3429000"/>
            <a:chOff x="685800" y="1600200"/>
            <a:chExt cx="3424115" cy="3429000"/>
          </a:xfrm>
        </p:grpSpPr>
        <p:grpSp>
          <p:nvGrpSpPr>
            <p:cNvPr id="16" name="Group 15"/>
            <p:cNvGrpSpPr/>
            <p:nvPr/>
          </p:nvGrpSpPr>
          <p:grpSpPr>
            <a:xfrm>
              <a:off x="685800" y="1600200"/>
              <a:ext cx="3424115" cy="3429000"/>
              <a:chOff x="685800" y="1600200"/>
              <a:chExt cx="3424115" cy="3429000"/>
            </a:xfrm>
          </p:grpSpPr>
          <p:pic>
            <p:nvPicPr>
              <p:cNvPr id="2" name="Picture 1" descr="Screen shot 2015-02-21 at 11.04.36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00" y="1600200"/>
                <a:ext cx="3424115" cy="3429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362200" y="3200400"/>
                <a:ext cx="1676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13 New Buoys in </a:t>
                </a:r>
              </a:p>
              <a:p>
                <a:pPr algn="ctr"/>
                <a:r>
                  <a:rPr lang="en-US" sz="2000" dirty="0" smtClean="0"/>
                  <a:t>Mid Atlantic</a:t>
                </a:r>
                <a:endParaRPr lang="en-US" sz="2000" dirty="0"/>
              </a:p>
            </p:txBody>
          </p:sp>
        </p:grpSp>
        <p:sp>
          <p:nvSpPr>
            <p:cNvPr id="17" name="Oval 16"/>
            <p:cNvSpPr/>
            <p:nvPr/>
          </p:nvSpPr>
          <p:spPr bwMode="auto">
            <a:xfrm>
              <a:off x="1371600" y="1981200"/>
              <a:ext cx="1219200" cy="1219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8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21 at 6.5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3873500" cy="5006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52800"/>
            <a:ext cx="4485733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HF Radar Detects Tsunamis</a:t>
            </a:r>
            <a:endParaRPr lang="en-US" dirty="0"/>
          </a:p>
        </p:txBody>
      </p:sp>
      <p:pic>
        <p:nvPicPr>
          <p:cNvPr id="10" name="Picture 10" descr="BRNT_Orbital_Velocit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 bwMode="auto">
          <a:xfrm>
            <a:off x="5235180" y="797726"/>
            <a:ext cx="3908820" cy="606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44780" y="1524000"/>
            <a:ext cx="1733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6 km offshore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4780" y="2667000"/>
            <a:ext cx="187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 km offshore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4780" y="3657600"/>
            <a:ext cx="187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14 km offshore</a:t>
            </a:r>
            <a:endParaRPr lang="en-US" sz="2000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4780" y="4876800"/>
            <a:ext cx="187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FF"/>
                </a:solidFill>
              </a:rPr>
              <a:t>18 km offshore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4780" y="5943600"/>
            <a:ext cx="187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22 km offshore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1000" y="3124200"/>
            <a:ext cx="4572000" cy="2976265"/>
            <a:chOff x="1219200" y="3200400"/>
            <a:chExt cx="3886200" cy="2519065"/>
          </a:xfrm>
        </p:grpSpPr>
        <p:grpSp>
          <p:nvGrpSpPr>
            <p:cNvPr id="18" name="Group 17"/>
            <p:cNvGrpSpPr/>
            <p:nvPr/>
          </p:nvGrpSpPr>
          <p:grpSpPr>
            <a:xfrm>
              <a:off x="1219200" y="3200400"/>
              <a:ext cx="3886200" cy="2519065"/>
              <a:chOff x="1219200" y="3200400"/>
              <a:chExt cx="3886200" cy="2519065"/>
            </a:xfrm>
          </p:grpSpPr>
          <p:pic>
            <p:nvPicPr>
              <p:cNvPr id="16" name="Picture 15" descr="shore0231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02" t="47909" r="57814" b="41619"/>
              <a:stretch/>
            </p:blipFill>
            <p:spPr>
              <a:xfrm>
                <a:off x="1219200" y="3200400"/>
                <a:ext cx="3886200" cy="248492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752600" y="5257800"/>
                <a:ext cx="3281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Long Beach Island, NJ</a:t>
                </a:r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 bwMode="auto">
            <a:xfrm>
              <a:off x="2743200" y="3886200"/>
              <a:ext cx="838200" cy="8382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30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36"/>
          <a:stretch>
            <a:fillRect/>
          </a:stretch>
        </p:blipFill>
        <p:spPr bwMode="auto">
          <a:xfrm>
            <a:off x="-170384" y="0"/>
            <a:ext cx="9314384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US_CoastGuard_USMap_Apr20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067" y="673100"/>
            <a:ext cx="573193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1708801" y="0"/>
            <a:ext cx="7435199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U.S. National HF Radar Network – 3 Components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3242" y="3200400"/>
            <a:ext cx="1388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Data Flow since 2007</a:t>
            </a:r>
            <a:endParaRPr lang="en-US" b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639316"/>
            <a:ext cx="2552168" cy="222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00800" y="5029200"/>
            <a:ext cx="2743200" cy="1200328"/>
          </a:xfrm>
          <a:prstGeom prst="rect">
            <a:avLst/>
          </a:prstGeom>
          <a:solidFill>
            <a:srgbClr val="83A8C2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1) 150 HF Radars owned mostly by Universities</a:t>
            </a:r>
            <a:endParaRPr lang="en-US" b="1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2514600"/>
            <a:ext cx="3581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2) Operated by</a:t>
            </a:r>
          </a:p>
          <a:p>
            <a:r>
              <a:rPr lang="en-US" b="1" dirty="0" smtClean="0"/>
              <a:t>the U.S. IOOS </a:t>
            </a:r>
          </a:p>
          <a:p>
            <a:r>
              <a:rPr lang="en-US" b="1" dirty="0" smtClean="0"/>
              <a:t>Regional Associations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71246" y="733273"/>
            <a:ext cx="2220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3) Linked by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he U.S. IOOS</a:t>
            </a:r>
          </a:p>
          <a:p>
            <a:pPr algn="ctr"/>
            <a:r>
              <a:rPr lang="en-US" b="1" dirty="0"/>
              <a:t>n</a:t>
            </a:r>
            <a:r>
              <a:rPr lang="en-US" b="1" dirty="0" smtClean="0"/>
              <a:t>ational data backbone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3187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HF Radar Maps Surface Currents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Screen Shot 2015-02-20 at 11.22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3409420" cy="4406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410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</a:t>
            </a:r>
            <a:r>
              <a:rPr lang="en-US" dirty="0"/>
              <a:t> </a:t>
            </a:r>
            <a:r>
              <a:rPr lang="en-US" dirty="0" smtClean="0"/>
              <a:t>Surface </a:t>
            </a:r>
            <a:r>
              <a:rPr lang="en-US" dirty="0" smtClean="0"/>
              <a:t>Current </a:t>
            </a:r>
            <a:r>
              <a:rPr lang="en-US" dirty="0" smtClean="0"/>
              <a:t>Mapping Plan – Multi-use </a:t>
            </a:r>
            <a:endParaRPr lang="en-US" dirty="0"/>
          </a:p>
        </p:txBody>
      </p:sp>
      <p:pic>
        <p:nvPicPr>
          <p:cNvPr id="7" name="Picture 1" descr="sandy1028b_rada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31825"/>
          <a:stretch/>
        </p:blipFill>
        <p:spPr bwMode="auto">
          <a:xfrm>
            <a:off x="4114800" y="1066800"/>
            <a:ext cx="4724400" cy="50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114800" y="5265003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Superstorm</a:t>
            </a:r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Sandy: </a:t>
            </a:r>
          </a:p>
          <a:p>
            <a:pPr eaLnBrk="0" hangingPunct="0"/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 Day Before Landfall</a:t>
            </a:r>
            <a:endParaRPr lang="en-US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Text Box 2"/>
          <p:cNvSpPr txBox="1">
            <a:spLocks noChangeArrowheads="1"/>
          </p:cNvSpPr>
          <p:nvPr/>
        </p:nvSpPr>
        <p:spPr bwMode="auto">
          <a:xfrm>
            <a:off x="1524000" y="346075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1371600" y="346075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pic>
        <p:nvPicPr>
          <p:cNvPr id="7172" name="Picture 5" descr="cgm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313" y="-2540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3600" dirty="0"/>
              <a:t> </a:t>
            </a:r>
            <a:r>
              <a:rPr lang="en-US" sz="3600" dirty="0" smtClean="0"/>
              <a:t>          USCG </a:t>
            </a:r>
            <a:r>
              <a:rPr lang="en-US" sz="3600" dirty="0" smtClean="0"/>
              <a:t>Search And Rescue Statistics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4495800"/>
            <a:ext cx="43214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 Coast Guard saves lives: </a:t>
            </a:r>
          </a:p>
          <a:p>
            <a:pPr algn="ctr"/>
            <a:r>
              <a:rPr lang="en-US" dirty="0" smtClean="0">
                <a:solidFill>
                  <a:srgbClr val="40A5E3"/>
                </a:solidFill>
              </a:rPr>
              <a:t>~3,500/year </a:t>
            </a:r>
          </a:p>
          <a:p>
            <a:pPr algn="ctr"/>
            <a:r>
              <a:rPr lang="en-US" dirty="0" smtClean="0">
                <a:solidFill>
                  <a:srgbClr val="40A5E3"/>
                </a:solidFill>
              </a:rPr>
              <a:t>(~10/day)</a:t>
            </a:r>
            <a:endParaRPr lang="en-US" dirty="0">
              <a:solidFill>
                <a:srgbClr val="40A5E3"/>
              </a:solidFill>
            </a:endParaRPr>
          </a:p>
        </p:txBody>
      </p:sp>
      <p:pic>
        <p:nvPicPr>
          <p:cNvPr id="8" name="Picture 7" descr="02_Lives_Sav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4367739" cy="2971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71800" y="3352800"/>
            <a:ext cx="1168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50 years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48200" y="1219200"/>
            <a:ext cx="4343400" cy="4808393"/>
            <a:chOff x="4648200" y="1219200"/>
            <a:chExt cx="4343400" cy="4808393"/>
          </a:xfrm>
        </p:grpSpPr>
        <p:pic>
          <p:nvPicPr>
            <p:cNvPr id="10" name="Picture 9" descr="05_Notification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3124200"/>
              <a:ext cx="4267200" cy="290339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648200" y="1219200"/>
              <a:ext cx="407725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Despite this heroic effort, </a:t>
              </a:r>
            </a:p>
            <a:p>
              <a:r>
                <a:rPr lang="en-US" dirty="0"/>
                <a:t>l</a:t>
              </a:r>
              <a:r>
                <a:rPr lang="en-US" dirty="0" smtClean="0"/>
                <a:t>ives are still lost: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~400/year before notification</a:t>
              </a:r>
            </a:p>
            <a:p>
              <a:r>
                <a:rPr lang="en-US" dirty="0" smtClean="0">
                  <a:solidFill>
                    <a:srgbClr val="40A5E3"/>
                  </a:solidFill>
                </a:rPr>
                <a:t>~200/year after notification</a:t>
              </a:r>
              <a:r>
                <a:rPr lang="en-US" dirty="0" smtClean="0"/>
                <a:t>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20000" y="4267200"/>
              <a:ext cx="11683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35 years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4487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Text Box 2"/>
          <p:cNvSpPr txBox="1">
            <a:spLocks noChangeArrowheads="1"/>
          </p:cNvSpPr>
          <p:nvPr/>
        </p:nvSpPr>
        <p:spPr bwMode="auto">
          <a:xfrm>
            <a:off x="1524000" y="346075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1371600" y="346075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pic>
        <p:nvPicPr>
          <p:cNvPr id="7172" name="Picture 5" descr="cgm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313" y="-2540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SLDMB_2006_07_deployment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76375"/>
            <a:ext cx="9144000" cy="470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1490972357_d86649c7e2_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9" y="0"/>
            <a:ext cx="1371601" cy="1471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3600" dirty="0" smtClean="0"/>
              <a:t>USCG Drifter Deployments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133600" y="5257800"/>
            <a:ext cx="5464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Most SAR cases occur in the envisioned HF Radar Network </a:t>
            </a:r>
            <a:r>
              <a:rPr lang="en-US" dirty="0"/>
              <a:t>f</a:t>
            </a:r>
            <a:r>
              <a:rPr lang="en-US" dirty="0" smtClean="0"/>
              <a:t>ootprint</a:t>
            </a:r>
            <a:endParaRPr lang="en-US" dirty="0"/>
          </a:p>
        </p:txBody>
      </p:sp>
      <p:pic>
        <p:nvPicPr>
          <p:cNvPr id="4" name="Picture 3" descr="Screen Shot 2015-02-21 at 8.11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657600" cy="25220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0" y="685800"/>
            <a:ext cx="6034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Self Locating Data Marker Buoys (SLDMB)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Search And Rescue (SAR)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400" y="3352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National HF Radar Network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76189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>
                <a:solidFill>
                  <a:srgbClr val="898989"/>
                </a:solidFill>
                <a:latin typeface="Calibri" charset="0"/>
              </a:rPr>
              <a:pPr algn="l"/>
              <a:t>7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6576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286000"/>
            <a:ext cx="831851" cy="79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Search And Rescue Optimal Planning System (SAROPS)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Acquisition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1200" y="28956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Product Generation &amp; Management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20" name="Picture 5" descr="US_CoastGuard_USMap_Apr20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264775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" charset="0"/>
                <a:ea typeface="ＭＳ Ｐゴシック" charset="0"/>
              </a:rPr>
              <a:t>Surface Currents guide Search And Rescue</a:t>
            </a:r>
            <a:endParaRPr lang="en-US" sz="36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991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 descr="cgm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313" y="-2540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90972357_d86649c7e2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9" y="0"/>
            <a:ext cx="1371601" cy="1471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3600" dirty="0" smtClean="0"/>
              <a:t>USCG Current Validation</a:t>
            </a:r>
            <a:endParaRPr lang="en-US" sz="3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" y="2452687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2025" y="2443162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274887" y="4773612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232 km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3154362" y="4970462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1725612" y="4967287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062037" y="3862387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154 km</a:t>
            </a: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1520825" y="4178300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 flipV="1">
            <a:off x="1524000" y="3143250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372225" y="4824412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123 km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7258050" y="5030787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H="1" flipV="1">
            <a:off x="6213475" y="5040312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691187" y="4014787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100 km</a:t>
            </a: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6149975" y="4330700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flipH="1" flipV="1">
            <a:off x="6153150" y="3751262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8382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of a 1-year blind validation study - </a:t>
            </a:r>
          </a:p>
          <a:p>
            <a:r>
              <a:rPr lang="en-US" dirty="0" smtClean="0"/>
              <a:t>For every real drifter deployed at sea: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5000 Virtual Drifters Deployed in SAROPS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Search Areas compared to real drifters every 12 hours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4238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HYCOM 96 hour Search Area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36,000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km</a:t>
            </a:r>
            <a:r>
              <a:rPr lang="en-US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630174" y="5486400"/>
            <a:ext cx="4427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HF Radar 96 hour Search Area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12,000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km</a:t>
            </a:r>
            <a:r>
              <a:rPr lang="en-US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20206" y="6324600"/>
            <a:ext cx="492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Search area reduced by factor of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11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COM-20130724T060000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782673" cy="5851525"/>
          </a:xfrm>
          <a:prstGeom prst="rect">
            <a:avLst/>
          </a:prstGeom>
        </p:spPr>
      </p:pic>
      <p:pic>
        <p:nvPicPr>
          <p:cNvPr id="6" name="Picture 5" descr="Montauk-RU_5MHz_2013_07_24_0600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27" y="838200"/>
            <a:ext cx="4782673" cy="5851525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Forecast vs. Observed Surface Current Maps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43000"/>
            <a:ext cx="152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HyCOM</a:t>
            </a:r>
            <a:r>
              <a:rPr lang="en-US" dirty="0" smtClean="0"/>
              <a:t> Forecast</a:t>
            </a:r>
          </a:p>
          <a:p>
            <a:r>
              <a:rPr lang="en-US" dirty="0" smtClean="0"/>
              <a:t>06:00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1143000"/>
            <a:ext cx="152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HF Radar Observed</a:t>
            </a:r>
          </a:p>
          <a:p>
            <a:r>
              <a:rPr lang="en-US" dirty="0" smtClean="0"/>
              <a:t>06:00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514600" y="2209800"/>
            <a:ext cx="1524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934200" y="2209800"/>
            <a:ext cx="1524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263797" y="6396335"/>
            <a:ext cx="64230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Forecast &amp; Observations Agree at 06:00 GMT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 descr="03_A Speck in the Sea - NYTimes.com_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581400"/>
            <a:ext cx="18859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8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ioos_white_2010</Template>
  <TotalTime>1563</TotalTime>
  <Words>956</Words>
  <Application>Microsoft Macintosh PowerPoint</Application>
  <PresentationFormat>On-screen Show (4:3)</PresentationFormat>
  <Paragraphs>182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ioos_white_2010</vt:lpstr>
      <vt:lpstr>  National High Frequency Radar Network:  Applications to Search and Rescue, Spill Response,  Vessel Tracking, ….</vt:lpstr>
      <vt:lpstr>Over-the-Horizon HF Radar</vt:lpstr>
      <vt:lpstr>PowerPoint Presentation</vt:lpstr>
      <vt:lpstr>HF Radar Maps Surface Currents</vt:lpstr>
      <vt:lpstr>           USCG Search And Rescue Statistics</vt:lpstr>
      <vt:lpstr>USCG Drifter Deployments</vt:lpstr>
      <vt:lpstr>Surface Currents guide Search And Rescue</vt:lpstr>
      <vt:lpstr>USCG Current Validation</vt:lpstr>
      <vt:lpstr>PowerPoint Presentation</vt:lpstr>
      <vt:lpstr>PowerPoint Presentation</vt:lpstr>
      <vt:lpstr>U.S. IOOS Responds to Deepwater Horizon</vt:lpstr>
      <vt:lpstr>HF Radar Detects Ships Over-the-Horizon</vt:lpstr>
      <vt:lpstr>PowerPoint Presentation</vt:lpstr>
      <vt:lpstr>PowerPoint Presentation</vt:lpstr>
      <vt:lpstr>Summary</vt:lpstr>
      <vt:lpstr>What U.S. IOOS Needs</vt:lpstr>
      <vt:lpstr>Backups</vt:lpstr>
      <vt:lpstr>National HF Radar Network</vt:lpstr>
      <vt:lpstr>PowerPoint Presentation</vt:lpstr>
      <vt:lpstr>Wind Resource Analysis</vt:lpstr>
      <vt:lpstr>HF Radar Monitors Nearshore Waves</vt:lpstr>
      <vt:lpstr>HF Radar Detects Tsunamis</vt:lpstr>
    </vt:vector>
  </TitlesOfParts>
  <Manager/>
  <Company>NOS NOAA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91</cp:revision>
  <dcterms:created xsi:type="dcterms:W3CDTF">2010-02-22T17:26:58Z</dcterms:created>
  <dcterms:modified xsi:type="dcterms:W3CDTF">2015-02-26T15:39:50Z</dcterms:modified>
  <cp:category/>
</cp:coreProperties>
</file>