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 id="2147483675" r:id="rId2"/>
    <p:sldMasterId id="2147483676" r:id="rId3"/>
    <p:sldMasterId id="2147483677"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4DBADE3-1B6A-4340-96EE-78854F20334B}">
  <a:tblStyle styleId="{54DBADE3-1B6A-4340-96EE-78854F20334B}"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p:cViewPr varScale="1">
        <p:scale>
          <a:sx n="118" d="100"/>
          <a:sy n="118" d="100"/>
        </p:scale>
        <p:origin x="-199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notesMaster" Target="notesMasters/notes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962929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Shape 15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58" name="Shape 15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61" name="Shape 261"/>
          <p:cNvSpPr txBox="1">
            <a:spLocks noGrp="1"/>
          </p:cNvSpPr>
          <p:nvPr>
            <p:ph type="body" idx="1"/>
          </p:nvPr>
        </p:nvSpPr>
        <p:spPr>
          <a:xfrm>
            <a:off x="685800" y="4343400"/>
            <a:ext cx="5486400" cy="458787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None/>
            </a:pPr>
            <a:r>
              <a:rPr lang="en-US" sz="660" b="0" i="0" u="none" strike="noStrike" cap="none">
                <a:solidFill>
                  <a:schemeClr val="dk1"/>
                </a:solidFill>
                <a:latin typeface="Calibri"/>
                <a:ea typeface="Calibri"/>
                <a:cs typeface="Calibri"/>
                <a:sym typeface="Calibri"/>
              </a:rPr>
              <a:t>Some Examples of Glider Missions: Supports Fisheries management</a:t>
            </a:r>
            <a:endParaRPr/>
          </a:p>
          <a:p>
            <a:pPr marL="0" marR="0" lvl="0" indent="0" algn="l" rtl="0">
              <a:lnSpc>
                <a:spcPct val="80000"/>
              </a:lnSpc>
              <a:spcBef>
                <a:spcPts val="0"/>
              </a:spcBef>
              <a:spcAft>
                <a:spcPts val="0"/>
              </a:spcAft>
              <a:buNone/>
            </a:pPr>
            <a:r>
              <a:rPr lang="en-US" sz="660" b="0" i="0" u="none" strike="noStrike" cap="none">
                <a:solidFill>
                  <a:schemeClr val="dk1"/>
                </a:solidFill>
                <a:latin typeface="Calibri"/>
                <a:ea typeface="Calibri"/>
                <a:cs typeface="Calibri"/>
                <a:sym typeface="Calibri"/>
              </a:rPr>
              <a:t>The California Cooperative Oceanic Fisheries Investigations (CalCOFI) are a unique partnership of the California Department of Fish and Game, NOAA Fisheries Service and Scripps Institution of Oceanography. The organization was formed in 1949 to study the ecological aspects of the sardine population collapse off California. Today our focus has shifted to the study of the marine environment off the coast of California, the management of its living resources, and monitoring the indicators of El Nino and climate change.  CalCOFI conducts quarterly cruises off southern &amp; central California, collecting a suite of hydrographic and biological data on station and underway.  The ships go out quarterly, but the gliders are able to occupy the lines continuously therefore we can get a more complete picture of what is going on in the ecosystem.  Gliders helps us understand the on set of El Nino and La Nina</a:t>
            </a:r>
            <a:endParaRPr/>
          </a:p>
          <a:p>
            <a:pPr marL="0" marR="0" lvl="0" indent="0" algn="l" rtl="0">
              <a:lnSpc>
                <a:spcPct val="80000"/>
              </a:lnSpc>
              <a:spcBef>
                <a:spcPts val="0"/>
              </a:spcBef>
              <a:spcAft>
                <a:spcPts val="0"/>
              </a:spcAft>
              <a:buNone/>
            </a:pPr>
            <a:r>
              <a:rPr lang="en-US" sz="660" b="0" i="0" u="none" strike="noStrike" cap="none">
                <a:solidFill>
                  <a:schemeClr val="dk1"/>
                </a:solidFill>
                <a:latin typeface="Calibri"/>
                <a:ea typeface="Calibri"/>
                <a:cs typeface="Calibri"/>
                <a:sym typeface="Calibri"/>
              </a:rPr>
              <a:t>The Atlantic sturgeon, which is one of the world’s oldest species of fish, can live up to 60 years, reaching a length of of 15 feet (4.6 meters) and a weight of over 800 pounds (360 kg). It’s also endangered, due to past overfishing for its caviar. In order to protect the sturgeon that are left, it’s important to keep fishermen from catching them accidentally. That’s why researchers at the University of Delaware and Delaware State University are calling upon satellites, and an underwater robot known as OTIS.</a:t>
            </a: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0"/>
              </a:spcBef>
              <a:spcAft>
                <a:spcPts val="0"/>
              </a:spcAft>
              <a:buNone/>
            </a:pP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0"/>
              </a:spcBef>
              <a:spcAft>
                <a:spcPts val="0"/>
              </a:spcAft>
              <a:buNone/>
            </a:pPr>
            <a:r>
              <a:rPr lang="en-US" sz="660" b="0" i="0" u="none" strike="noStrike" cap="none">
                <a:solidFill>
                  <a:schemeClr val="dk1"/>
                </a:solidFill>
                <a:latin typeface="Calibri"/>
                <a:ea typeface="Calibri"/>
                <a:cs typeface="Calibri"/>
                <a:sym typeface="Calibri"/>
              </a:rPr>
              <a:t>A large dramatic phytoplankton bloom occurred 2 summers ago in the Mid-Atlantic Bight. These are natural events and phytoplankton form the base of the marine food web. The “bloom” of phytoplankton is almost as large as the state of New Jersey and is easily visible in satellite imagery. These events are driven by ocean circulation patterns and this bloom off southern New Jersey does not appear to be related to outflow from the Hudson river</a:t>
            </a:r>
            <a:endParaRPr/>
          </a:p>
          <a:p>
            <a:pPr marL="0" marR="0" lvl="0" indent="0" algn="l" rtl="0">
              <a:lnSpc>
                <a:spcPct val="80000"/>
              </a:lnSpc>
              <a:spcBef>
                <a:spcPts val="0"/>
              </a:spcBef>
              <a:spcAft>
                <a:spcPts val="0"/>
              </a:spcAft>
              <a:buNone/>
            </a:pPr>
            <a:r>
              <a:rPr lang="en-US" sz="660" b="0" i="0" u="none" strike="noStrike" cap="none">
                <a:solidFill>
                  <a:schemeClr val="dk1"/>
                </a:solidFill>
                <a:latin typeface="Calibri"/>
                <a:ea typeface="Calibri"/>
                <a:cs typeface="Calibri"/>
                <a:sym typeface="Calibri"/>
              </a:rPr>
              <a:t>Measuring DO and impact on fish and most especially shell fish that can not move</a:t>
            </a:r>
            <a:endParaRPr/>
          </a:p>
          <a:p>
            <a:pPr marL="0" marR="0" lvl="0" indent="0" algn="l" rtl="0">
              <a:lnSpc>
                <a:spcPct val="80000"/>
              </a:lnSpc>
              <a:spcBef>
                <a:spcPts val="0"/>
              </a:spcBef>
              <a:spcAft>
                <a:spcPts val="0"/>
              </a:spcAft>
              <a:buNone/>
            </a:pPr>
            <a:endParaRPr sz="660" b="0" i="0" u="none" strike="noStrike" cap="none">
              <a:solidFill>
                <a:schemeClr val="dk1"/>
              </a:solidFill>
              <a:latin typeface="Arial"/>
              <a:ea typeface="Arial"/>
              <a:cs typeface="Arial"/>
              <a:sym typeface="Arial"/>
            </a:endParaRPr>
          </a:p>
          <a:p>
            <a:pPr marL="0" marR="0" lvl="0" indent="0" algn="l" rtl="0">
              <a:lnSpc>
                <a:spcPct val="80000"/>
              </a:lnSpc>
              <a:spcBef>
                <a:spcPts val="0"/>
              </a:spcBef>
              <a:spcAft>
                <a:spcPts val="0"/>
              </a:spcAft>
              <a:buNone/>
            </a:pPr>
            <a:r>
              <a:rPr lang="en-US" sz="660" b="0" i="0" u="none" strike="noStrike" cap="none">
                <a:solidFill>
                  <a:schemeClr val="dk1"/>
                </a:solidFill>
                <a:latin typeface="Arial"/>
                <a:ea typeface="Arial"/>
                <a:cs typeface="Arial"/>
                <a:sym typeface="Arial"/>
              </a:rPr>
              <a:t>Gulf of Mexico – Gliders outfitted with Brev Buster help in the operational GOMEX HAB bulliten</a:t>
            </a:r>
            <a:endParaRPr sz="660" b="0" i="0" u="none" strike="noStrike" cap="none">
              <a:solidFill>
                <a:schemeClr val="dk1"/>
              </a:solidFill>
              <a:latin typeface="Arial"/>
              <a:ea typeface="Arial"/>
              <a:cs typeface="Arial"/>
              <a:sym typeface="Arial"/>
            </a:endParaRPr>
          </a:p>
          <a:p>
            <a:pPr marL="0" marR="0" lvl="0" indent="0" algn="l" rtl="0">
              <a:lnSpc>
                <a:spcPct val="80000"/>
              </a:lnSpc>
              <a:spcBef>
                <a:spcPts val="0"/>
              </a:spcBef>
              <a:spcAft>
                <a:spcPts val="0"/>
              </a:spcAft>
              <a:buNone/>
            </a:pP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0"/>
              </a:spcBef>
              <a:spcAft>
                <a:spcPts val="0"/>
              </a:spcAft>
              <a:buNone/>
            </a:pPr>
            <a:r>
              <a:rPr lang="en-US" sz="660" b="0" i="0" u="none" strike="noStrike" cap="none">
                <a:solidFill>
                  <a:schemeClr val="dk1"/>
                </a:solidFill>
                <a:latin typeface="Calibri"/>
                <a:ea typeface="Calibri"/>
                <a:cs typeface="Calibri"/>
                <a:sym typeface="Calibri"/>
              </a:rPr>
              <a:t>Hurricane Irene – Glider was able to pick up the mixing and POST processing showed that with the right SST initial conditions that intensity forecast could be improved</a:t>
            </a: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0"/>
              </a:spcBef>
              <a:spcAft>
                <a:spcPts val="0"/>
              </a:spcAft>
              <a:buNone/>
            </a:pPr>
            <a:r>
              <a:rPr lang="en-US" sz="660" b="0" i="0" u="none" strike="noStrike" cap="none">
                <a:solidFill>
                  <a:schemeClr val="dk1"/>
                </a:solidFill>
                <a:latin typeface="Calibri"/>
                <a:ea typeface="Calibri"/>
                <a:cs typeface="Calibri"/>
                <a:sym typeface="Calibri"/>
              </a:rPr>
              <a:t>DWH: Sentinels to evaluate cross-shelf transport of hydrocarbons; </a:t>
            </a:r>
            <a:r>
              <a:rPr lang="en-US" sz="660" b="1" i="0" u="none" strike="noStrike" cap="none">
                <a:solidFill>
                  <a:srgbClr val="FF0000"/>
                </a:solidFill>
                <a:latin typeface="Calibri"/>
                <a:ea typeface="Calibri"/>
                <a:cs typeface="Calibri"/>
                <a:sym typeface="Calibri"/>
              </a:rPr>
              <a:t>41,000 casts</a:t>
            </a:r>
            <a:endParaRPr/>
          </a:p>
          <a:p>
            <a:pPr marL="0" marR="0" lvl="0" indent="0" algn="l" rtl="0">
              <a:lnSpc>
                <a:spcPct val="80000"/>
              </a:lnSpc>
              <a:spcBef>
                <a:spcPts val="786"/>
              </a:spcBef>
              <a:spcAft>
                <a:spcPts val="0"/>
              </a:spcAft>
              <a:buNone/>
            </a:pPr>
            <a:endParaRPr sz="660" b="1" i="0" u="none" strike="noStrike" cap="none">
              <a:solidFill>
                <a:schemeClr val="dk1"/>
              </a:solidFill>
              <a:latin typeface="Calibri"/>
              <a:ea typeface="Calibri"/>
              <a:cs typeface="Calibri"/>
              <a:sym typeface="Calibri"/>
            </a:endParaRPr>
          </a:p>
          <a:p>
            <a:pPr marL="0" marR="0" lvl="0" indent="0" algn="l" rtl="0">
              <a:lnSpc>
                <a:spcPct val="80000"/>
              </a:lnSpc>
              <a:spcBef>
                <a:spcPts val="786"/>
              </a:spcBef>
              <a:spcAft>
                <a:spcPts val="0"/>
              </a:spcAft>
              <a:buNone/>
            </a:pPr>
            <a:r>
              <a:rPr lang="en-US" sz="660" b="0" i="0" u="none" strike="noStrike" cap="none">
                <a:solidFill>
                  <a:schemeClr val="dk1"/>
                </a:solidFill>
                <a:latin typeface="Calibri"/>
                <a:ea typeface="Calibri"/>
                <a:cs typeface="Calibri"/>
                <a:sym typeface="Calibri"/>
              </a:rPr>
              <a:t>Arctic Research to understand the flow of oil</a:t>
            </a: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786"/>
              </a:spcBef>
              <a:spcAft>
                <a:spcPts val="0"/>
              </a:spcAft>
              <a:buNone/>
            </a:pPr>
            <a:endParaRPr sz="660" b="0" i="0" u="none" strike="noStrike" cap="none">
              <a:solidFill>
                <a:schemeClr val="dk1"/>
              </a:solidFill>
              <a:latin typeface="Calibri"/>
              <a:ea typeface="Calibri"/>
              <a:cs typeface="Calibri"/>
              <a:sym typeface="Calibri"/>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Lake Michigan Ecosystem Dynamics monitoring</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MBARI dye tracking experiment</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Test of performance of acoustic receivers </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Fish stock mapping of Red Grouper</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Glider speed testing in the Gulf Stream</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HAB mapping in the NE Gulf of Mexico</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Listening to tagged fish, whale acoustics</a:t>
            </a:r>
            <a:endParaRPr/>
          </a:p>
          <a:p>
            <a:pPr marL="0" marR="0" lvl="0" indent="0" algn="l" rtl="0">
              <a:lnSpc>
                <a:spcPct val="80000"/>
              </a:lnSpc>
              <a:spcBef>
                <a:spcPts val="0"/>
              </a:spcBef>
              <a:spcAft>
                <a:spcPts val="0"/>
              </a:spcAft>
              <a:buClr>
                <a:schemeClr val="dk1"/>
              </a:buClr>
              <a:buSzPts val="660"/>
              <a:buFont typeface="Arial"/>
              <a:buNone/>
            </a:pPr>
            <a:endParaRPr sz="660" b="0" i="0" u="none" strike="noStrike" cap="none">
              <a:solidFill>
                <a:schemeClr val="dk1"/>
              </a:solidFill>
              <a:latin typeface="Rockwell"/>
              <a:ea typeface="Rockwell"/>
              <a:cs typeface="Rockwell"/>
              <a:sym typeface="Rockwell"/>
            </a:endParaRPr>
          </a:p>
          <a:p>
            <a:pPr marL="0" marR="0" lvl="0" indent="0" algn="l" rtl="0">
              <a:lnSpc>
                <a:spcPct val="80000"/>
              </a:lnSpc>
              <a:spcBef>
                <a:spcPts val="0"/>
              </a:spcBef>
              <a:spcAft>
                <a:spcPts val="0"/>
              </a:spcAft>
              <a:buClr>
                <a:schemeClr val="dk1"/>
              </a:buClr>
              <a:buSzPts val="660"/>
              <a:buFont typeface="Arial"/>
              <a:buNone/>
            </a:pPr>
            <a:endParaRPr sz="660" b="0" i="0" u="none" strike="noStrike" cap="none">
              <a:solidFill>
                <a:schemeClr val="dk1"/>
              </a:solidFill>
              <a:latin typeface="Rockwell"/>
              <a:ea typeface="Rockwell"/>
              <a:cs typeface="Rockwell"/>
              <a:sym typeface="Rockwell"/>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Sustained and targeted ocean observations for improving tropical cyclone intensity and hurricane seasonal forecasts</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Upper ocean monitoring in U.S. Caribbean/ Atlantic EEZ</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Sampling around Station ALOHA</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Hydrographic mapping</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Ocean acidification sampling</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Climate monitoring</a:t>
            </a:r>
            <a:endParaRPr/>
          </a:p>
          <a:p>
            <a:pPr marL="0" marR="0" lvl="0" indent="-41910" algn="l" rtl="0">
              <a:lnSpc>
                <a:spcPct val="80000"/>
              </a:lnSpc>
              <a:spcBef>
                <a:spcPts val="0"/>
              </a:spcBef>
              <a:spcAft>
                <a:spcPts val="0"/>
              </a:spcAft>
              <a:buClr>
                <a:schemeClr val="dk1"/>
              </a:buClr>
              <a:buSzPts val="660"/>
              <a:buFont typeface="Arial"/>
              <a:buChar char="•"/>
            </a:pPr>
            <a:r>
              <a:rPr lang="en-US" sz="660" b="0" i="0" u="none" strike="noStrike" cap="none">
                <a:solidFill>
                  <a:schemeClr val="dk1"/>
                </a:solidFill>
                <a:latin typeface="Rockwell"/>
                <a:ea typeface="Rockwell"/>
                <a:cs typeface="Rockwell"/>
                <a:sym typeface="Rockwell"/>
              </a:rPr>
              <a:t>Ecosystem monitoring</a:t>
            </a:r>
            <a:endParaRPr/>
          </a:p>
          <a:p>
            <a:pPr marL="0" marR="0" lvl="0" indent="0" algn="l" rtl="0">
              <a:lnSpc>
                <a:spcPct val="80000"/>
              </a:lnSpc>
              <a:spcBef>
                <a:spcPts val="0"/>
              </a:spcBef>
              <a:spcAft>
                <a:spcPts val="0"/>
              </a:spcAft>
              <a:buNone/>
            </a:pP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0"/>
              </a:spcBef>
              <a:spcAft>
                <a:spcPts val="0"/>
              </a:spcAft>
              <a:buNone/>
            </a:pPr>
            <a:endParaRPr sz="660" b="0" i="0" u="none" strike="noStrike" cap="none">
              <a:solidFill>
                <a:schemeClr val="dk1"/>
              </a:solidFill>
              <a:latin typeface="Arial"/>
              <a:ea typeface="Arial"/>
              <a:cs typeface="Arial"/>
              <a:sym typeface="Arial"/>
            </a:endParaRPr>
          </a:p>
          <a:p>
            <a:pPr marL="0" marR="0" lvl="0" indent="0" algn="l" rtl="0">
              <a:lnSpc>
                <a:spcPct val="80000"/>
              </a:lnSpc>
              <a:spcBef>
                <a:spcPts val="0"/>
              </a:spcBef>
              <a:spcAft>
                <a:spcPts val="0"/>
              </a:spcAft>
              <a:buNone/>
            </a:pP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0"/>
              </a:spcBef>
              <a:spcAft>
                <a:spcPts val="0"/>
              </a:spcAft>
              <a:buNone/>
            </a:pPr>
            <a:endParaRPr sz="660" b="0" i="0" u="none" strike="noStrike" cap="none">
              <a:solidFill>
                <a:schemeClr val="dk1"/>
              </a:solidFill>
              <a:latin typeface="Calibri"/>
              <a:ea typeface="Calibri"/>
              <a:cs typeface="Calibri"/>
              <a:sym typeface="Calibri"/>
            </a:endParaRPr>
          </a:p>
          <a:p>
            <a:pPr marL="0" marR="0" lvl="0" indent="0" algn="l" rtl="0">
              <a:lnSpc>
                <a:spcPct val="80000"/>
              </a:lnSpc>
              <a:spcBef>
                <a:spcPts val="0"/>
              </a:spcBef>
              <a:spcAft>
                <a:spcPts val="0"/>
              </a:spcAft>
              <a:buNone/>
            </a:pPr>
            <a:endParaRPr sz="660" b="0" i="0" u="none" strike="noStrike" cap="none">
              <a:solidFill>
                <a:schemeClr val="dk1"/>
              </a:solidFill>
              <a:latin typeface="Calibri"/>
              <a:ea typeface="Calibri"/>
              <a:cs typeface="Calibri"/>
              <a:sym typeface="Calibri"/>
            </a:endParaRPr>
          </a:p>
        </p:txBody>
      </p:sp>
      <p:sp>
        <p:nvSpPr>
          <p:cNvPr id="262" name="Shape 26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rgbClr val="000000"/>
                </a:solidFill>
                <a:latin typeface="Calibri"/>
                <a:ea typeface="Calibri"/>
                <a:cs typeface="Calibri"/>
                <a:sym typeface="Calibri"/>
              </a:rPr>
              <a:t>10</a:t>
            </a:fld>
            <a:endParaRPr sz="1200">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1" name="Shape 29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169863" marR="0" lvl="0" indent="-93663"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92" name="Shape 29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11</a:t>
            </a:fld>
            <a:endParaRPr sz="1200">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2" name="Shape 30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The goal of the DAC was to create a standardized glider data format that is achievable for glider operators and deliver that data seamlessly and consistently to the Global Telecommunications System (GTS), the DAC for external discovery and access and to NOAA’s National Centers for Environmental Information (NCEI) for archive. From GTS the data can be accessed by all our federal centers including NOAA weather service, Navy and international partners.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have a data assembly center. It’s operated by MARACOOS for IOOS and other IOOS partners who run gliders. We have created the format. We serve the data to GTS and we have almost finalized a process for archiving all glider data that comes to the DAC. That should be online within the next few weeks.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also maintain a glider wiki page with instructions on how to create the standard files and upload them to the DAC.  We are making additional improvements to include data visualization and the ability to make sure your data is making it to all the right services and places (Tds, ERDDAP, GTS, (eventually) Archive at NODC.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Come share your data.  </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Info is here: https://github.com/ioos/ioosngdac/wiki</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Glider deployments are here: http://data.ioos.us/gliders/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Catalog gliders are here: http://catalog.ioos.us/gliders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Status page is: http://data.ioos.us/gliders/status/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3" name="Shape 30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12</a:t>
            </a:fld>
            <a:endParaRPr sz="1200">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16" name="Shape 31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The goal of the DAC was to create a standardized glider data format that is achievable for glider operators and deliver that data seamlessly and consistently to the Global Telecommunications System (GTS), the DAC for external discovery and access and to NOAA’s National Centers for Environmental Information (NCEI) for archive. From GTS the data can be accessed by all our federal centers including NOAA weather service, Navy and international partners.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have a data assembly center. It’s operated by MARACOOS for IOOS and other IOOS partners who run gliders. We have created the format. We serve the data to GTS and we have almost finalized a process for archiving all glider data that comes to the DAC. That should be online within the next few weeks.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also maintain a glider wiki page with instructions on how to create the standard files and upload them to the DAC.  We are making additional improvements to include data visualization and the ability to make sure your data is making it to all the right services and places (Tds, ERDDAP, GTS, (eventually) Archive at NODC.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Come share your data.  </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Info is here: https://github.com/ioos/ioosngdac/wiki</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Glider deployments are here: http://data.ioos.us/gliders/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Catalog gliders are here: http://catalog.ioos.us/gliders</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Status page is: http://data.ioos.us/gliders/status/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7" name="Shape 317"/>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Arial"/>
                <a:ea typeface="Arial"/>
                <a:cs typeface="Arial"/>
                <a:sym typeface="Arial"/>
              </a:rPr>
              <a:t>13</a:t>
            </a:fld>
            <a:endParaRPr sz="1200">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330" name="Shape 3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Shape 3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Shape 33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Ocean Sciences Poster Feb 2018</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8" name="Shape 33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Shape 17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dirty="0"/>
          </a:p>
        </p:txBody>
      </p:sp>
      <p:sp>
        <p:nvSpPr>
          <p:cNvPr id="171" name="Shape 17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Shape 187"/>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8" name="Shape 188"/>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4</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Shape 194"/>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Goal: Grow the glider community to improve the overall effectiveness and efficiency of gliders. Increase subsurface observations to meet operational requirements, and improve ocean models to meet forecasting needs.</a:t>
            </a:r>
            <a:endParaRPr sz="1200" b="0" i="0" u="none" strike="noStrike" cap="none" dirty="0">
              <a:solidFill>
                <a:schemeClr val="dk1"/>
              </a:solidFill>
              <a:latin typeface="Calibri"/>
              <a:ea typeface="Calibri"/>
              <a:cs typeface="Calibri"/>
              <a:sym typeface="Calibri"/>
            </a:endParaRPr>
          </a:p>
        </p:txBody>
      </p:sp>
      <p:sp>
        <p:nvSpPr>
          <p:cNvPr id="195" name="Shape 195"/>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Shape 205"/>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Accomplishments to date:</a:t>
            </a:r>
            <a:endParaRPr/>
          </a:p>
          <a:p>
            <a:pPr marL="342900" marR="0" lvl="0"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National Glider DAC</a:t>
            </a:r>
            <a:endParaRPr/>
          </a:p>
          <a:p>
            <a:pPr marL="800100" marR="0" lvl="1"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National standard data format</a:t>
            </a:r>
            <a:endParaRPr sz="1200" b="0" i="0" u="none" strike="noStrike" cap="none">
              <a:solidFill>
                <a:schemeClr val="dk1"/>
              </a:solidFill>
              <a:latin typeface="Calibri"/>
              <a:ea typeface="Calibri"/>
              <a:cs typeface="Calibri"/>
              <a:sym typeface="Calibri"/>
            </a:endParaRPr>
          </a:p>
          <a:p>
            <a:pPr marL="800100" marR="0" lvl="1"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GTS Access point (data accessible to fed op centers)</a:t>
            </a:r>
            <a:endParaRPr sz="1200" b="0" i="0" u="none" strike="noStrike" cap="none">
              <a:solidFill>
                <a:schemeClr val="dk1"/>
              </a:solidFill>
              <a:latin typeface="Calibri"/>
              <a:ea typeface="Calibri"/>
              <a:cs typeface="Calibri"/>
              <a:sym typeface="Calibri"/>
            </a:endParaRPr>
          </a:p>
          <a:p>
            <a:pPr marL="800100" marR="0" lvl="1"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NCEI Archive</a:t>
            </a:r>
            <a:endParaRPr/>
          </a:p>
          <a:p>
            <a:pPr marL="800100" marR="0" lvl="1"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QARTOD Manual</a:t>
            </a:r>
            <a:endParaRPr/>
          </a:p>
          <a:p>
            <a:pPr marL="800100" marR="0" lvl="1" indent="-3429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Stats on actual gliders in the DAC</a:t>
            </a:r>
            <a:endParaRPr sz="1200" b="0" i="0" u="none" strike="noStrike" cap="none">
              <a:solidFill>
                <a:schemeClr val="dk1"/>
              </a:solidFill>
              <a:latin typeface="Calibri"/>
              <a:ea typeface="Calibri"/>
              <a:cs typeface="Calibri"/>
              <a:sym typeface="Calibri"/>
            </a:endParaRPr>
          </a:p>
          <a:p>
            <a:pPr marL="800100" marR="0" lvl="1"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Delayed Mode Upload</a:t>
            </a:r>
            <a:endParaRPr/>
          </a:p>
          <a:p>
            <a:pPr marL="342900" marR="0" lvl="0"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Underwater Glider User Group</a:t>
            </a:r>
            <a:endParaRPr/>
          </a:p>
          <a:p>
            <a:pPr marL="342900" marR="0" lvl="0"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3 National Meetings (2012, 2017, 2018)</a:t>
            </a:r>
            <a:endParaRPr sz="1200" b="0" i="0" u="none" strike="noStrike" cap="none">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Routine Webinars (~ quarterly)</a:t>
            </a:r>
            <a:endParaRPr/>
          </a:p>
          <a:p>
            <a:pPr marL="342900" marR="0" lvl="0"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Glider Days (Stats on use of gliders)</a:t>
            </a:r>
            <a:endParaRPr sz="1200" b="0" i="0" u="none" strike="noStrike" cap="none">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Collaboration with Canada (plans to use the DAC)</a:t>
            </a:r>
            <a:endParaRPr/>
          </a:p>
          <a:p>
            <a:pPr marL="342900" marR="0" lvl="0" indent="-342900"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OOI partnership (gliders in the DAC)</a:t>
            </a:r>
            <a:endParaRPr sz="1200" b="0" i="0" u="none" strike="noStrike" cap="none">
              <a:solidFill>
                <a:schemeClr val="dk1"/>
              </a:solidFill>
              <a:latin typeface="Calibri"/>
              <a:ea typeface="Calibri"/>
              <a:cs typeface="Calibri"/>
              <a:sym typeface="Calibri"/>
            </a:endParaRPr>
          </a:p>
        </p:txBody>
      </p:sp>
      <p:sp>
        <p:nvSpPr>
          <p:cNvPr id="206" name="Shape 206"/>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Shape 220"/>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smtClean="0">
                <a:solidFill>
                  <a:schemeClr val="dk1"/>
                </a:solidFill>
                <a:latin typeface="Calibri"/>
                <a:ea typeface="Calibri"/>
                <a:cs typeface="Calibri"/>
                <a:sym typeface="Calibri"/>
              </a:rPr>
              <a:t>Find </a:t>
            </a:r>
            <a:r>
              <a:rPr lang="en-US" sz="1200" b="0" i="0" u="none" strike="noStrike" cap="none" dirty="0">
                <a:solidFill>
                  <a:schemeClr val="dk1"/>
                </a:solidFill>
                <a:latin typeface="Calibri"/>
                <a:ea typeface="Calibri"/>
                <a:cs typeface="Calibri"/>
                <a:sym typeface="Calibri"/>
              </a:rPr>
              <a:t>out more on website, through EOTO, ask Becky</a:t>
            </a:r>
            <a:endParaRPr sz="1200" b="0" i="0" u="none" strike="noStrike" cap="none" dirty="0">
              <a:solidFill>
                <a:schemeClr val="dk1"/>
              </a:solidFill>
              <a:latin typeface="Calibri"/>
              <a:ea typeface="Calibri"/>
              <a:cs typeface="Calibri"/>
              <a:sym typeface="Calibri"/>
            </a:endParaRPr>
          </a:p>
        </p:txBody>
      </p:sp>
      <p:sp>
        <p:nvSpPr>
          <p:cNvPr id="221" name="Shape 221"/>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8</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Shape 239"/>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39689" marR="0" lvl="0" indent="-293126"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Capability Name: U.S. IOOS National Underwater Gliders</a:t>
            </a:r>
            <a:endParaRPr/>
          </a:p>
          <a:p>
            <a:pPr marL="439689" marR="0" lvl="0" indent="-293126"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Capability Developer (NOAA funding organization):Ownership/Development is distributed across federal and NGO partners</a:t>
            </a:r>
            <a:endParaRPr/>
          </a:p>
          <a:p>
            <a:pPr marL="439689" marR="0" lvl="0" indent="-293126"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Partnerships in Development: Private sector, IOOS RAs?</a:t>
            </a:r>
            <a:endParaRPr/>
          </a:p>
          <a:p>
            <a:pPr marL="439689" marR="0" lvl="0" indent="-293126"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Capability Brief Description/Status: </a:t>
            </a:r>
            <a:endParaRPr/>
          </a:p>
          <a:p>
            <a:pPr marL="879378" marR="0" lvl="1" indent="-293126"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Underwater profiling gliders are a versatile subsurface observing platform;  provide broad spatial coverage and ability to host a variety of sensors to fill various NOAA observing requirements and gaps in a cost effective manner.  </a:t>
            </a:r>
            <a:endParaRPr/>
          </a:p>
          <a:p>
            <a:pPr marL="879378" marR="0" lvl="1" indent="-293126" algn="l" rtl="0">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Provide sustained monitoring or conduct episodic response to field studies and events.  </a:t>
            </a:r>
            <a:endParaRPr/>
          </a:p>
          <a:p>
            <a:pPr marL="879378" marR="0" lvl="1" indent="-293126" algn="l" rtl="0">
              <a:lnSpc>
                <a:spcPct val="115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In typical use gliders profile from the surface to depth (up to 1000m) repeatedly at horizontal speeds of 0.7 to 1 km/h. Deployments of up to 6 months are routine, during which time the gliders survey track can extend well over 2000 km. During a few minutes on the surface, gliders obtain location by GPS and communicate through the Iridium satellite phone system. Sensors on gliders measure such physical variables as pressure, noise (background, ambient, ships, marine mammal calls, etc.), temperature, salinity, current, biological variables relevant to the abundance of phytoplankton and zooplankton, and ecologically important chemical variables such as dissolved oxygen and nitrate. As pH sensors continue to mature, gliders will provide excellent platforms for monitoring ocean acidification. Gliders may be deployed and recovered from a wide range of platforms, including small boats and chartered fishing vessels. And in the past decade their use has steadily increased as the systems have become more versatile and reliable, to the point now that much of the work they do can be called routine.</a:t>
            </a:r>
            <a:endParaRPr/>
          </a:p>
          <a:p>
            <a:pPr marL="0" marR="0" lvl="0" indent="0" algn="l" rtl="0">
              <a:spcBef>
                <a:spcPts val="962"/>
              </a:spcBef>
              <a:spcAft>
                <a:spcPts val="0"/>
              </a:spcAft>
              <a:buNone/>
            </a:pPr>
            <a:r>
              <a:rPr lang="en-US" sz="1500" b="0" i="0" u="none" strike="noStrike" cap="none">
                <a:solidFill>
                  <a:schemeClr val="dk1"/>
                </a:solidFill>
                <a:latin typeface="Rokkitt"/>
                <a:ea typeface="Rokkitt"/>
                <a:cs typeface="Rokkitt"/>
                <a:sym typeface="Rokkitt"/>
              </a:rPr>
              <a:t>Missions Completed:</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Ecosystem dynamics monitoring</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Fish stock mapping </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Harmful Algal Bloom (HAB) mapping</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Hydrographic mapping</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Ocean acidification sampling</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Climate monitoring</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Listening to tagged fish, whale acoustics</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Sustained and targeted ocean observations for improving tropical cyclone intensity and hurricane seasonal forecasts</a:t>
            </a:r>
            <a:endParaRPr/>
          </a:p>
          <a:p>
            <a:pPr marL="439689" marR="0" lvl="0" indent="-317553" algn="l" rtl="0">
              <a:spcBef>
                <a:spcPts val="0"/>
              </a:spcBef>
              <a:spcAft>
                <a:spcPts val="0"/>
              </a:spcAft>
              <a:buClr>
                <a:schemeClr val="dk1"/>
              </a:buClr>
              <a:buSzPts val="1500"/>
              <a:buFont typeface="Rokkitt"/>
              <a:buChar char="●"/>
            </a:pPr>
            <a:r>
              <a:rPr lang="en-US" sz="1500" b="0" i="0" u="none" strike="noStrike" cap="none">
                <a:solidFill>
                  <a:schemeClr val="dk1"/>
                </a:solidFill>
                <a:latin typeface="Rokkitt"/>
                <a:ea typeface="Rokkitt"/>
                <a:cs typeface="Rokkitt"/>
                <a:sym typeface="Rokkitt"/>
              </a:rPr>
              <a:t>Oil spill response and restoration</a:t>
            </a:r>
            <a:endParaRPr/>
          </a:p>
        </p:txBody>
      </p:sp>
      <p:sp>
        <p:nvSpPr>
          <p:cNvPr id="240" name="Shape 240"/>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l" rtl="0">
              <a:spcBef>
                <a:spcPts val="0"/>
              </a:spcBef>
              <a:spcAft>
                <a:spcPts val="0"/>
              </a:spcAft>
              <a:buNone/>
            </a:pPr>
            <a:fld id="{00000000-1234-1234-1234-123412341234}" type="slidenum">
              <a:rPr lang="en-US" sz="1400">
                <a:solidFill>
                  <a:srgbClr val="000000"/>
                </a:solidFill>
                <a:latin typeface="Arial"/>
                <a:ea typeface="Arial"/>
                <a:cs typeface="Arial"/>
                <a:sym typeface="Arial"/>
              </a:rPr>
              <a:t>9</a:t>
            </a:fld>
            <a:endParaRPr sz="1400">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362200"/>
            <a:ext cx="8229600" cy="1143000"/>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6" name="Shape 4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228600" algn="l" rtl="0">
              <a:spcBef>
                <a:spcPts val="560"/>
              </a:spcBef>
              <a:spcAft>
                <a:spcPts val="0"/>
              </a:spcAft>
              <a:buClr>
                <a:schemeClr val="dk2"/>
              </a:buClr>
              <a:buSzPts val="2800"/>
              <a:buFont typeface="Arial"/>
              <a:buNone/>
              <a:defRPr sz="2800" b="0" i="0" u="none" strike="noStrike" cap="none">
                <a:solidFill>
                  <a:schemeClr val="dk2"/>
                </a:solidFill>
                <a:latin typeface="Century Gothic"/>
                <a:ea typeface="Century Gothic"/>
                <a:cs typeface="Century Gothic"/>
                <a:sym typeface="Century Gothic"/>
              </a:defRPr>
            </a:lvl1pPr>
            <a:lvl2pPr marL="914400" marR="0" lvl="1" indent="-381000" algn="l" rtl="0">
              <a:spcBef>
                <a:spcPts val="480"/>
              </a:spcBef>
              <a:spcAft>
                <a:spcPts val="0"/>
              </a:spcAft>
              <a:buClr>
                <a:schemeClr val="dk2"/>
              </a:buClr>
              <a:buSzPts val="2400"/>
              <a:buFont typeface="Arial"/>
              <a:buChar char="•"/>
              <a:defRPr sz="2400" b="0" i="0" u="none" strike="noStrike" cap="none">
                <a:solidFill>
                  <a:schemeClr val="dk2"/>
                </a:solidFill>
                <a:latin typeface="Century Gothic"/>
                <a:ea typeface="Century Gothic"/>
                <a:cs typeface="Century Gothic"/>
                <a:sym typeface="Century Gothic"/>
              </a:defRPr>
            </a:lvl2pPr>
            <a:lvl3pPr marL="1371600" marR="0" lvl="2" indent="-355600" algn="l" rtl="0">
              <a:spcBef>
                <a:spcPts val="400"/>
              </a:spcBef>
              <a:spcAft>
                <a:spcPts val="0"/>
              </a:spcAft>
              <a:buClr>
                <a:schemeClr val="dk2"/>
              </a:buClr>
              <a:buSzPts val="2000"/>
              <a:buFont typeface="Courier New"/>
              <a:buChar char="o"/>
              <a:defRPr sz="2000" b="0" i="0" u="none" strike="noStrike" cap="none">
                <a:solidFill>
                  <a:schemeClr val="dk2"/>
                </a:solidFill>
                <a:latin typeface="Century Gothic"/>
                <a:ea typeface="Century Gothic"/>
                <a:cs typeface="Century Gothic"/>
                <a:sym typeface="Century Gothic"/>
              </a:defRPr>
            </a:lvl3pPr>
            <a:lvl4pPr marL="1828800" marR="0" lvl="3" indent="-342900" algn="l" rtl="0">
              <a:spcBef>
                <a:spcPts val="360"/>
              </a:spcBef>
              <a:spcAft>
                <a:spcPts val="0"/>
              </a:spcAft>
              <a:buClr>
                <a:schemeClr val="dk2"/>
              </a:buClr>
              <a:buSzPts val="1800"/>
              <a:buFont typeface="Arial"/>
              <a:buChar char="–"/>
              <a:defRPr sz="1800" b="0" i="0" u="none" strike="noStrike" cap="none">
                <a:solidFill>
                  <a:schemeClr val="dk2"/>
                </a:solidFill>
                <a:latin typeface="Century Gothic"/>
                <a:ea typeface="Century Gothic"/>
                <a:cs typeface="Century Gothic"/>
                <a:sym typeface="Century Gothic"/>
              </a:defRPr>
            </a:lvl4pPr>
            <a:lvl5pPr marL="2286000" marR="0" lvl="4" indent="-342900" algn="l" rtl="0">
              <a:spcBef>
                <a:spcPts val="360"/>
              </a:spcBef>
              <a:spcAft>
                <a:spcPts val="0"/>
              </a:spcAft>
              <a:buClr>
                <a:schemeClr val="dk2"/>
              </a:buClr>
              <a:buSzPts val="1800"/>
              <a:buFont typeface="Arial"/>
              <a:buChar char="»"/>
              <a:defRPr sz="1800" b="0" i="0" u="none" strike="noStrike" cap="none">
                <a:solidFill>
                  <a:schemeClr val="dk2"/>
                </a:solidFill>
                <a:latin typeface="Century Gothic"/>
                <a:ea typeface="Century Gothic"/>
                <a:cs typeface="Century Gothic"/>
                <a:sym typeface="Century Gothic"/>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7" name="Shape 4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228600" algn="l" rtl="0">
              <a:spcBef>
                <a:spcPts val="560"/>
              </a:spcBef>
              <a:spcAft>
                <a:spcPts val="0"/>
              </a:spcAft>
              <a:buClr>
                <a:schemeClr val="dk2"/>
              </a:buClr>
              <a:buSzPts val="2800"/>
              <a:buFont typeface="Arial"/>
              <a:buNone/>
              <a:defRPr sz="2800" b="0" i="0" u="none" strike="noStrike" cap="none">
                <a:solidFill>
                  <a:schemeClr val="dk2"/>
                </a:solidFill>
                <a:latin typeface="Century Gothic"/>
                <a:ea typeface="Century Gothic"/>
                <a:cs typeface="Century Gothic"/>
                <a:sym typeface="Century Gothic"/>
              </a:defRPr>
            </a:lvl1pPr>
            <a:lvl2pPr marL="914400" marR="0" lvl="1" indent="-381000" algn="l" rtl="0">
              <a:spcBef>
                <a:spcPts val="480"/>
              </a:spcBef>
              <a:spcAft>
                <a:spcPts val="0"/>
              </a:spcAft>
              <a:buClr>
                <a:schemeClr val="dk2"/>
              </a:buClr>
              <a:buSzPts val="2400"/>
              <a:buFont typeface="Arial"/>
              <a:buChar char="•"/>
              <a:defRPr sz="2400" b="0" i="0" u="none" strike="noStrike" cap="none">
                <a:solidFill>
                  <a:schemeClr val="dk2"/>
                </a:solidFill>
                <a:latin typeface="Century Gothic"/>
                <a:ea typeface="Century Gothic"/>
                <a:cs typeface="Century Gothic"/>
                <a:sym typeface="Century Gothic"/>
              </a:defRPr>
            </a:lvl2pPr>
            <a:lvl3pPr marL="1371600" marR="0" lvl="2" indent="-355600" algn="l" rtl="0">
              <a:spcBef>
                <a:spcPts val="400"/>
              </a:spcBef>
              <a:spcAft>
                <a:spcPts val="0"/>
              </a:spcAft>
              <a:buClr>
                <a:schemeClr val="dk2"/>
              </a:buClr>
              <a:buSzPts val="2000"/>
              <a:buFont typeface="Courier New"/>
              <a:buChar char="o"/>
              <a:defRPr sz="2000" b="0" i="0" u="none" strike="noStrike" cap="none">
                <a:solidFill>
                  <a:schemeClr val="dk2"/>
                </a:solidFill>
                <a:latin typeface="Century Gothic"/>
                <a:ea typeface="Century Gothic"/>
                <a:cs typeface="Century Gothic"/>
                <a:sym typeface="Century Gothic"/>
              </a:defRPr>
            </a:lvl3pPr>
            <a:lvl4pPr marL="1828800" marR="0" lvl="3" indent="-342900" algn="l" rtl="0">
              <a:spcBef>
                <a:spcPts val="360"/>
              </a:spcBef>
              <a:spcAft>
                <a:spcPts val="0"/>
              </a:spcAft>
              <a:buClr>
                <a:schemeClr val="dk2"/>
              </a:buClr>
              <a:buSzPts val="1800"/>
              <a:buFont typeface="Arial"/>
              <a:buChar char="–"/>
              <a:defRPr sz="1800" b="0" i="0" u="none" strike="noStrike" cap="none">
                <a:solidFill>
                  <a:schemeClr val="dk2"/>
                </a:solidFill>
                <a:latin typeface="Century Gothic"/>
                <a:ea typeface="Century Gothic"/>
                <a:cs typeface="Century Gothic"/>
                <a:sym typeface="Century Gothic"/>
              </a:defRPr>
            </a:lvl4pPr>
            <a:lvl5pPr marL="2286000" marR="0" lvl="4" indent="-342900" algn="l" rtl="0">
              <a:spcBef>
                <a:spcPts val="360"/>
              </a:spcBef>
              <a:spcAft>
                <a:spcPts val="0"/>
              </a:spcAft>
              <a:buClr>
                <a:schemeClr val="dk2"/>
              </a:buClr>
              <a:buSzPts val="1800"/>
              <a:buFont typeface="Arial"/>
              <a:buChar char="»"/>
              <a:defRPr sz="1800" b="0" i="0" u="none" strike="noStrike" cap="none">
                <a:solidFill>
                  <a:schemeClr val="dk2"/>
                </a:solidFill>
                <a:latin typeface="Century Gothic"/>
                <a:ea typeface="Century Gothic"/>
                <a:cs typeface="Century Gothic"/>
                <a:sym typeface="Century Gothic"/>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8" name="Shape 48"/>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9" name="Shape 49"/>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2" name="Shape 52"/>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2"/>
              </a:buClr>
              <a:buSzPts val="2400"/>
              <a:buFont typeface="Arial"/>
              <a:buNone/>
              <a:defRPr sz="2400" b="1" i="0" u="none" strike="noStrike" cap="none">
                <a:solidFill>
                  <a:schemeClr val="dk2"/>
                </a:solidFill>
                <a:latin typeface="Century Gothic"/>
                <a:ea typeface="Century Gothic"/>
                <a:cs typeface="Century Gothic"/>
                <a:sym typeface="Century Gothic"/>
              </a:defRPr>
            </a:lvl1pPr>
            <a:lvl2pPr marL="914400" marR="0" lvl="1" indent="-228600" algn="l" rtl="0">
              <a:spcBef>
                <a:spcPts val="400"/>
              </a:spcBef>
              <a:spcAft>
                <a:spcPts val="0"/>
              </a:spcAft>
              <a:buClr>
                <a:schemeClr val="dk2"/>
              </a:buClr>
              <a:buSzPts val="2000"/>
              <a:buFont typeface="Arial"/>
              <a:buNone/>
              <a:defRPr sz="2000" b="1" i="0" u="none" strike="noStrike" cap="none">
                <a:solidFill>
                  <a:schemeClr val="dk2"/>
                </a:solidFill>
                <a:latin typeface="Century Gothic"/>
                <a:ea typeface="Century Gothic"/>
                <a:cs typeface="Century Gothic"/>
                <a:sym typeface="Century Gothic"/>
              </a:defRPr>
            </a:lvl2pPr>
            <a:lvl3pPr marL="1371600" marR="0" lvl="2" indent="-228600" algn="l" rtl="0">
              <a:spcBef>
                <a:spcPts val="360"/>
              </a:spcBef>
              <a:spcAft>
                <a:spcPts val="0"/>
              </a:spcAft>
              <a:buClr>
                <a:schemeClr val="dk2"/>
              </a:buClr>
              <a:buSzPts val="1800"/>
              <a:buFont typeface="Courier New"/>
              <a:buNone/>
              <a:defRPr sz="1800" b="1" i="0" u="none" strike="noStrike" cap="none">
                <a:solidFill>
                  <a:schemeClr val="dk2"/>
                </a:solidFill>
                <a:latin typeface="Century Gothic"/>
                <a:ea typeface="Century Gothic"/>
                <a:cs typeface="Century Gothic"/>
                <a:sym typeface="Century Gothic"/>
              </a:defRPr>
            </a:lvl3pPr>
            <a:lvl4pPr marL="1828800" marR="0" lvl="3" indent="-228600" algn="l" rtl="0">
              <a:spcBef>
                <a:spcPts val="320"/>
              </a:spcBef>
              <a:spcAft>
                <a:spcPts val="0"/>
              </a:spcAft>
              <a:buClr>
                <a:schemeClr val="dk2"/>
              </a:buClr>
              <a:buSzPts val="1600"/>
              <a:buFont typeface="Arial"/>
              <a:buNone/>
              <a:defRPr sz="1600" b="1" i="0" u="none" strike="noStrike" cap="none">
                <a:solidFill>
                  <a:schemeClr val="dk2"/>
                </a:solidFill>
                <a:latin typeface="Century Gothic"/>
                <a:ea typeface="Century Gothic"/>
                <a:cs typeface="Century Gothic"/>
                <a:sym typeface="Century Gothic"/>
              </a:defRPr>
            </a:lvl4pPr>
            <a:lvl5pPr marL="2286000" marR="0" lvl="4" indent="-228600" algn="l" rtl="0">
              <a:spcBef>
                <a:spcPts val="320"/>
              </a:spcBef>
              <a:spcAft>
                <a:spcPts val="0"/>
              </a:spcAft>
              <a:buClr>
                <a:schemeClr val="dk2"/>
              </a:buClr>
              <a:buSzPts val="1600"/>
              <a:buFont typeface="Arial"/>
              <a:buNone/>
              <a:defRPr sz="1600" b="1" i="0" u="none" strike="noStrike" cap="none">
                <a:solidFill>
                  <a:schemeClr val="dk2"/>
                </a:solidFill>
                <a:latin typeface="Century Gothic"/>
                <a:ea typeface="Century Gothic"/>
                <a:cs typeface="Century Gothic"/>
                <a:sym typeface="Century Gothic"/>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9pPr>
          </a:lstStyle>
          <a:p>
            <a:endParaRPr/>
          </a:p>
        </p:txBody>
      </p:sp>
      <p:sp>
        <p:nvSpPr>
          <p:cNvPr id="53" name="Shape 5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228600" algn="l" rtl="0">
              <a:spcBef>
                <a:spcPts val="480"/>
              </a:spcBef>
              <a:spcAft>
                <a:spcPts val="0"/>
              </a:spcAft>
              <a:buClr>
                <a:schemeClr val="dk2"/>
              </a:buClr>
              <a:buSzPts val="2400"/>
              <a:buFont typeface="Arial"/>
              <a:buNone/>
              <a:defRPr sz="2400" b="0" i="0" u="none" strike="noStrike" cap="none">
                <a:solidFill>
                  <a:schemeClr val="dk2"/>
                </a:solidFill>
                <a:latin typeface="Century Gothic"/>
                <a:ea typeface="Century Gothic"/>
                <a:cs typeface="Century Gothic"/>
                <a:sym typeface="Century Gothic"/>
              </a:defRPr>
            </a:lvl1pPr>
            <a:lvl2pPr marL="914400" marR="0" lvl="1" indent="-355600" algn="l" rtl="0">
              <a:spcBef>
                <a:spcPts val="400"/>
              </a:spcBef>
              <a:spcAft>
                <a:spcPts val="0"/>
              </a:spcAft>
              <a:buClr>
                <a:schemeClr val="dk2"/>
              </a:buClr>
              <a:buSzPts val="2000"/>
              <a:buFont typeface="Arial"/>
              <a:buChar char="•"/>
              <a:defRPr sz="2000" b="0" i="0" u="none" strike="noStrike" cap="none">
                <a:solidFill>
                  <a:schemeClr val="dk2"/>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2"/>
              </a:buClr>
              <a:buSzPts val="1800"/>
              <a:buFont typeface="Courier New"/>
              <a:buChar char="o"/>
              <a:defRPr sz="1800" b="0" i="0" u="none" strike="noStrike" cap="none">
                <a:solidFill>
                  <a:schemeClr val="dk2"/>
                </a:solidFill>
                <a:latin typeface="Century Gothic"/>
                <a:ea typeface="Century Gothic"/>
                <a:cs typeface="Century Gothic"/>
                <a:sym typeface="Century Gothic"/>
              </a:defRPr>
            </a:lvl3pPr>
            <a:lvl4pPr marL="1828800" marR="0" lvl="3"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4pPr>
            <a:lvl5pPr marL="2286000" marR="0" lvl="4"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9pPr>
          </a:lstStyle>
          <a:p>
            <a:endParaRPr/>
          </a:p>
        </p:txBody>
      </p:sp>
      <p:sp>
        <p:nvSpPr>
          <p:cNvPr id="54" name="Shape 5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2"/>
              </a:buClr>
              <a:buSzPts val="2400"/>
              <a:buFont typeface="Arial"/>
              <a:buNone/>
              <a:defRPr sz="2400" b="1" i="0" u="none" strike="noStrike" cap="none">
                <a:solidFill>
                  <a:schemeClr val="dk2"/>
                </a:solidFill>
                <a:latin typeface="Century Gothic"/>
                <a:ea typeface="Century Gothic"/>
                <a:cs typeface="Century Gothic"/>
                <a:sym typeface="Century Gothic"/>
              </a:defRPr>
            </a:lvl1pPr>
            <a:lvl2pPr marL="914400" marR="0" lvl="1" indent="-228600" algn="l" rtl="0">
              <a:spcBef>
                <a:spcPts val="400"/>
              </a:spcBef>
              <a:spcAft>
                <a:spcPts val="0"/>
              </a:spcAft>
              <a:buClr>
                <a:schemeClr val="dk2"/>
              </a:buClr>
              <a:buSzPts val="2000"/>
              <a:buFont typeface="Arial"/>
              <a:buNone/>
              <a:defRPr sz="2000" b="1" i="0" u="none" strike="noStrike" cap="none">
                <a:solidFill>
                  <a:schemeClr val="dk2"/>
                </a:solidFill>
                <a:latin typeface="Century Gothic"/>
                <a:ea typeface="Century Gothic"/>
                <a:cs typeface="Century Gothic"/>
                <a:sym typeface="Century Gothic"/>
              </a:defRPr>
            </a:lvl2pPr>
            <a:lvl3pPr marL="1371600" marR="0" lvl="2" indent="-228600" algn="l" rtl="0">
              <a:spcBef>
                <a:spcPts val="360"/>
              </a:spcBef>
              <a:spcAft>
                <a:spcPts val="0"/>
              </a:spcAft>
              <a:buClr>
                <a:schemeClr val="dk2"/>
              </a:buClr>
              <a:buSzPts val="1800"/>
              <a:buFont typeface="Courier New"/>
              <a:buNone/>
              <a:defRPr sz="1800" b="1" i="0" u="none" strike="noStrike" cap="none">
                <a:solidFill>
                  <a:schemeClr val="dk2"/>
                </a:solidFill>
                <a:latin typeface="Century Gothic"/>
                <a:ea typeface="Century Gothic"/>
                <a:cs typeface="Century Gothic"/>
                <a:sym typeface="Century Gothic"/>
              </a:defRPr>
            </a:lvl3pPr>
            <a:lvl4pPr marL="1828800" marR="0" lvl="3" indent="-228600" algn="l" rtl="0">
              <a:spcBef>
                <a:spcPts val="320"/>
              </a:spcBef>
              <a:spcAft>
                <a:spcPts val="0"/>
              </a:spcAft>
              <a:buClr>
                <a:schemeClr val="dk2"/>
              </a:buClr>
              <a:buSzPts val="1600"/>
              <a:buFont typeface="Arial"/>
              <a:buNone/>
              <a:defRPr sz="1600" b="1" i="0" u="none" strike="noStrike" cap="none">
                <a:solidFill>
                  <a:schemeClr val="dk2"/>
                </a:solidFill>
                <a:latin typeface="Century Gothic"/>
                <a:ea typeface="Century Gothic"/>
                <a:cs typeface="Century Gothic"/>
                <a:sym typeface="Century Gothic"/>
              </a:defRPr>
            </a:lvl4pPr>
            <a:lvl5pPr marL="2286000" marR="0" lvl="4" indent="-228600" algn="l" rtl="0">
              <a:spcBef>
                <a:spcPts val="320"/>
              </a:spcBef>
              <a:spcAft>
                <a:spcPts val="0"/>
              </a:spcAft>
              <a:buClr>
                <a:schemeClr val="dk2"/>
              </a:buClr>
              <a:buSzPts val="1600"/>
              <a:buFont typeface="Arial"/>
              <a:buNone/>
              <a:defRPr sz="1600" b="1" i="0" u="none" strike="noStrike" cap="none">
                <a:solidFill>
                  <a:schemeClr val="dk2"/>
                </a:solidFill>
                <a:latin typeface="Century Gothic"/>
                <a:ea typeface="Century Gothic"/>
                <a:cs typeface="Century Gothic"/>
                <a:sym typeface="Century Gothic"/>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9pPr>
          </a:lstStyle>
          <a:p>
            <a:endParaRPr/>
          </a:p>
        </p:txBody>
      </p:sp>
      <p:sp>
        <p:nvSpPr>
          <p:cNvPr id="55" name="Shape 5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228600" algn="l" rtl="0">
              <a:spcBef>
                <a:spcPts val="480"/>
              </a:spcBef>
              <a:spcAft>
                <a:spcPts val="0"/>
              </a:spcAft>
              <a:buClr>
                <a:schemeClr val="dk2"/>
              </a:buClr>
              <a:buSzPts val="2400"/>
              <a:buFont typeface="Arial"/>
              <a:buNone/>
              <a:defRPr sz="2400" b="0" i="0" u="none" strike="noStrike" cap="none">
                <a:solidFill>
                  <a:schemeClr val="dk2"/>
                </a:solidFill>
                <a:latin typeface="Century Gothic"/>
                <a:ea typeface="Century Gothic"/>
                <a:cs typeface="Century Gothic"/>
                <a:sym typeface="Century Gothic"/>
              </a:defRPr>
            </a:lvl1pPr>
            <a:lvl2pPr marL="914400" marR="0" lvl="1" indent="-355600" algn="l" rtl="0">
              <a:spcBef>
                <a:spcPts val="400"/>
              </a:spcBef>
              <a:spcAft>
                <a:spcPts val="0"/>
              </a:spcAft>
              <a:buClr>
                <a:schemeClr val="dk2"/>
              </a:buClr>
              <a:buSzPts val="2000"/>
              <a:buFont typeface="Arial"/>
              <a:buChar char="•"/>
              <a:defRPr sz="2000" b="0" i="0" u="none" strike="noStrike" cap="none">
                <a:solidFill>
                  <a:schemeClr val="dk2"/>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2"/>
              </a:buClr>
              <a:buSzPts val="1800"/>
              <a:buFont typeface="Courier New"/>
              <a:buChar char="o"/>
              <a:defRPr sz="1800" b="0" i="0" u="none" strike="noStrike" cap="none">
                <a:solidFill>
                  <a:schemeClr val="dk2"/>
                </a:solidFill>
                <a:latin typeface="Century Gothic"/>
                <a:ea typeface="Century Gothic"/>
                <a:cs typeface="Century Gothic"/>
                <a:sym typeface="Century Gothic"/>
              </a:defRPr>
            </a:lvl3pPr>
            <a:lvl4pPr marL="1828800" marR="0" lvl="3"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4pPr>
            <a:lvl5pPr marL="2286000" marR="0" lvl="4"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entury Gothic"/>
                <a:ea typeface="Century Gothic"/>
                <a:cs typeface="Century Gothic"/>
                <a:sym typeface="Century Gothic"/>
              </a:defRPr>
            </a:lvl9pPr>
          </a:lstStyle>
          <a:p>
            <a:endParaRPr/>
          </a:p>
        </p:txBody>
      </p:sp>
      <p:sp>
        <p:nvSpPr>
          <p:cNvPr id="56" name="Shape 56"/>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7" name="Shape 57"/>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609600"/>
            <a:ext cx="3008313" cy="8255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2"/>
              </a:buClr>
              <a:buSzPts val="2000"/>
              <a:buFont typeface="Rockwell"/>
              <a:buNone/>
              <a:defRPr sz="2000" b="1" i="0" u="none" strike="noStrike" cap="none">
                <a:solidFill>
                  <a:schemeClr val="dk2"/>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Shape 60"/>
          <p:cNvSpPr txBox="1">
            <a:spLocks noGrp="1"/>
          </p:cNvSpPr>
          <p:nvPr>
            <p:ph type="body" idx="1"/>
          </p:nvPr>
        </p:nvSpPr>
        <p:spPr>
          <a:xfrm>
            <a:off x="3575050" y="609600"/>
            <a:ext cx="5111750" cy="5516563"/>
          </a:xfrm>
          <a:prstGeom prst="rect">
            <a:avLst/>
          </a:prstGeom>
          <a:noFill/>
          <a:ln>
            <a:noFill/>
          </a:ln>
        </p:spPr>
        <p:txBody>
          <a:bodyPr spcFirstLastPara="1" wrap="square" lIns="91425" tIns="45700" rIns="91425" bIns="45700" anchor="t" anchorCtr="0"/>
          <a:lstStyle>
            <a:lvl1pPr marL="457200" marR="0" lvl="0" indent="-228600" algn="l" rtl="0">
              <a:spcBef>
                <a:spcPts val="560"/>
              </a:spcBef>
              <a:spcAft>
                <a:spcPts val="0"/>
              </a:spcAft>
              <a:buClr>
                <a:schemeClr val="dk2"/>
              </a:buClr>
              <a:buSzPts val="2800"/>
              <a:buFont typeface="Arial"/>
              <a:buNone/>
              <a:defRPr sz="2800" b="0" i="0" u="none" strike="noStrike" cap="none">
                <a:solidFill>
                  <a:schemeClr val="dk2"/>
                </a:solidFill>
                <a:latin typeface="Century Gothic"/>
                <a:ea typeface="Century Gothic"/>
                <a:cs typeface="Century Gothic"/>
                <a:sym typeface="Century Gothic"/>
              </a:defRPr>
            </a:lvl1pPr>
            <a:lvl2pPr marL="914400" marR="0" lvl="1" indent="-381000" algn="l" rtl="0">
              <a:spcBef>
                <a:spcPts val="480"/>
              </a:spcBef>
              <a:spcAft>
                <a:spcPts val="0"/>
              </a:spcAft>
              <a:buClr>
                <a:schemeClr val="dk2"/>
              </a:buClr>
              <a:buSzPts val="2400"/>
              <a:buFont typeface="Arial"/>
              <a:buChar char="•"/>
              <a:defRPr sz="2400" b="0" i="0" u="none" strike="noStrike" cap="none">
                <a:solidFill>
                  <a:schemeClr val="dk2"/>
                </a:solidFill>
                <a:latin typeface="Century Gothic"/>
                <a:ea typeface="Century Gothic"/>
                <a:cs typeface="Century Gothic"/>
                <a:sym typeface="Century Gothic"/>
              </a:defRPr>
            </a:lvl2pPr>
            <a:lvl3pPr marL="1371600" marR="0" lvl="2" indent="-355600" algn="l" rtl="0">
              <a:spcBef>
                <a:spcPts val="400"/>
              </a:spcBef>
              <a:spcAft>
                <a:spcPts val="0"/>
              </a:spcAft>
              <a:buClr>
                <a:schemeClr val="dk2"/>
              </a:buClr>
              <a:buSzPts val="2000"/>
              <a:buFont typeface="Courier New"/>
              <a:buChar char="o"/>
              <a:defRPr sz="2000" b="0" i="0" u="none" strike="noStrike" cap="none">
                <a:solidFill>
                  <a:schemeClr val="dk2"/>
                </a:solidFill>
                <a:latin typeface="Century Gothic"/>
                <a:ea typeface="Century Gothic"/>
                <a:cs typeface="Century Gothic"/>
                <a:sym typeface="Century Gothic"/>
              </a:defRPr>
            </a:lvl3pPr>
            <a:lvl4pPr marL="1828800" marR="0" lvl="3"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4pPr>
            <a:lvl5pPr marL="2286000" marR="0" lvl="4"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61" name="Shape 6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2"/>
              </a:buClr>
              <a:buSzPts val="1400"/>
              <a:buFont typeface="Arial"/>
              <a:buNone/>
              <a:defRPr sz="1400" b="0" i="0" u="none" strike="noStrike" cap="none">
                <a:solidFill>
                  <a:schemeClr val="dk2"/>
                </a:solidFill>
                <a:latin typeface="Century Gothic"/>
                <a:ea typeface="Century Gothic"/>
                <a:cs typeface="Century Gothic"/>
                <a:sym typeface="Century Gothic"/>
              </a:defRPr>
            </a:lvl1pPr>
            <a:lvl2pPr marL="914400" marR="0" lvl="1" indent="-228600" algn="l" rtl="0">
              <a:spcBef>
                <a:spcPts val="240"/>
              </a:spcBef>
              <a:spcAft>
                <a:spcPts val="0"/>
              </a:spcAft>
              <a:buClr>
                <a:schemeClr val="dk2"/>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1371600" marR="0" lvl="2" indent="-228600" algn="l" rtl="0">
              <a:spcBef>
                <a:spcPts val="200"/>
              </a:spcBef>
              <a:spcAft>
                <a:spcPts val="0"/>
              </a:spcAft>
              <a:buClr>
                <a:schemeClr val="dk2"/>
              </a:buClr>
              <a:buSzPts val="1000"/>
              <a:buFont typeface="Courier New"/>
              <a:buNone/>
              <a:defRPr sz="1000" b="0" i="0" u="none" strike="noStrike" cap="none">
                <a:solidFill>
                  <a:schemeClr val="dk2"/>
                </a:solidFill>
                <a:latin typeface="Century Gothic"/>
                <a:ea typeface="Century Gothic"/>
                <a:cs typeface="Century Gothic"/>
                <a:sym typeface="Century Gothic"/>
              </a:defRPr>
            </a:lvl3pPr>
            <a:lvl4pPr marL="1828800" marR="0" lvl="3" indent="-228600" algn="l" rtl="0">
              <a:spcBef>
                <a:spcPts val="180"/>
              </a:spcBef>
              <a:spcAft>
                <a:spcPts val="0"/>
              </a:spcAft>
              <a:buClr>
                <a:schemeClr val="dk2"/>
              </a:buClr>
              <a:buSzPts val="900"/>
              <a:buFont typeface="Arial"/>
              <a:buNone/>
              <a:defRPr sz="900" b="0" i="0" u="none" strike="noStrike" cap="none">
                <a:solidFill>
                  <a:schemeClr val="dk2"/>
                </a:solidFill>
                <a:latin typeface="Century Gothic"/>
                <a:ea typeface="Century Gothic"/>
                <a:cs typeface="Century Gothic"/>
                <a:sym typeface="Century Gothic"/>
              </a:defRPr>
            </a:lvl4pPr>
            <a:lvl5pPr marL="2286000" marR="0" lvl="4" indent="-228600" algn="l" rtl="0">
              <a:spcBef>
                <a:spcPts val="180"/>
              </a:spcBef>
              <a:spcAft>
                <a:spcPts val="0"/>
              </a:spcAft>
              <a:buClr>
                <a:schemeClr val="dk2"/>
              </a:buClr>
              <a:buSzPts val="900"/>
              <a:buFont typeface="Arial"/>
              <a:buNone/>
              <a:defRPr sz="900" b="0" i="0" u="none" strike="noStrike" cap="none">
                <a:solidFill>
                  <a:schemeClr val="dk2"/>
                </a:solidFill>
                <a:latin typeface="Century Gothic"/>
                <a:ea typeface="Century Gothic"/>
                <a:cs typeface="Century Gothic"/>
                <a:sym typeface="Century Gothic"/>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9pPr>
          </a:lstStyle>
          <a:p>
            <a:endParaRPr/>
          </a:p>
        </p:txBody>
      </p:sp>
      <p:sp>
        <p:nvSpPr>
          <p:cNvPr id="62" name="Shape 62"/>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3" name="Shape 63"/>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2"/>
              </a:buClr>
              <a:buSzPts val="2000"/>
              <a:buFont typeface="Rockwell"/>
              <a:buNone/>
              <a:defRPr sz="2000" b="1" i="0" u="none" strike="noStrike" cap="none">
                <a:solidFill>
                  <a:schemeClr val="dk2"/>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6" name="Shape 66"/>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560"/>
              </a:spcBef>
              <a:spcAft>
                <a:spcPts val="0"/>
              </a:spcAft>
              <a:buClr>
                <a:schemeClr val="dk2"/>
              </a:buClr>
              <a:buSzPts val="2800"/>
              <a:buFont typeface="Arial"/>
              <a:buNone/>
              <a:defRPr sz="2800" b="0" i="0" u="none" strike="noStrike" cap="none">
                <a:solidFill>
                  <a:schemeClr val="dk2"/>
                </a:solidFill>
                <a:latin typeface="Century Gothic"/>
                <a:ea typeface="Century Gothic"/>
                <a:cs typeface="Century Gothic"/>
                <a:sym typeface="Century Gothic"/>
              </a:defRPr>
            </a:lvl1pPr>
            <a:lvl2pPr marR="0" lvl="1" algn="l" rtl="0">
              <a:spcBef>
                <a:spcPts val="560"/>
              </a:spcBef>
              <a:spcAft>
                <a:spcPts val="0"/>
              </a:spcAft>
              <a:buClr>
                <a:schemeClr val="dk2"/>
              </a:buClr>
              <a:buSzPts val="2800"/>
              <a:buFont typeface="Arial"/>
              <a:buNone/>
              <a:defRPr sz="2800" b="0" i="0" u="none" strike="noStrike" cap="none">
                <a:solidFill>
                  <a:schemeClr val="dk2"/>
                </a:solidFill>
                <a:latin typeface="Century Gothic"/>
                <a:ea typeface="Century Gothic"/>
                <a:cs typeface="Century Gothic"/>
                <a:sym typeface="Century Gothic"/>
              </a:defRPr>
            </a:lvl2pPr>
            <a:lvl3pPr marR="0" lvl="2" algn="l" rtl="0">
              <a:spcBef>
                <a:spcPts val="480"/>
              </a:spcBef>
              <a:spcAft>
                <a:spcPts val="0"/>
              </a:spcAft>
              <a:buClr>
                <a:schemeClr val="dk2"/>
              </a:buClr>
              <a:buSzPts val="2400"/>
              <a:buFont typeface="Courier New"/>
              <a:buNone/>
              <a:defRPr sz="2400" b="0" i="0" u="none" strike="noStrike" cap="none">
                <a:solidFill>
                  <a:schemeClr val="dk2"/>
                </a:solidFill>
                <a:latin typeface="Century Gothic"/>
                <a:ea typeface="Century Gothic"/>
                <a:cs typeface="Century Gothic"/>
                <a:sym typeface="Century Gothic"/>
              </a:defRPr>
            </a:lvl3pPr>
            <a:lvl4pPr marR="0" lvl="3" algn="l" rtl="0">
              <a:spcBef>
                <a:spcPts val="400"/>
              </a:spcBef>
              <a:spcAft>
                <a:spcPts val="0"/>
              </a:spcAft>
              <a:buClr>
                <a:schemeClr val="dk2"/>
              </a:buClr>
              <a:buSzPts val="2000"/>
              <a:buFont typeface="Arial"/>
              <a:buNone/>
              <a:defRPr sz="2000" b="0" i="0" u="none" strike="noStrike" cap="none">
                <a:solidFill>
                  <a:schemeClr val="dk2"/>
                </a:solidFill>
                <a:latin typeface="Century Gothic"/>
                <a:ea typeface="Century Gothic"/>
                <a:cs typeface="Century Gothic"/>
                <a:sym typeface="Century Gothic"/>
              </a:defRPr>
            </a:lvl4pPr>
            <a:lvl5pPr marR="0" lvl="4" algn="l" rtl="0">
              <a:spcBef>
                <a:spcPts val="400"/>
              </a:spcBef>
              <a:spcAft>
                <a:spcPts val="0"/>
              </a:spcAft>
              <a:buClr>
                <a:schemeClr val="dk2"/>
              </a:buClr>
              <a:buSzPts val="2000"/>
              <a:buFont typeface="Arial"/>
              <a:buNone/>
              <a:defRPr sz="2000" b="0" i="0" u="none" strike="noStrike" cap="none">
                <a:solidFill>
                  <a:schemeClr val="dk2"/>
                </a:solidFill>
                <a:latin typeface="Century Gothic"/>
                <a:ea typeface="Century Gothic"/>
                <a:cs typeface="Century Gothic"/>
                <a:sym typeface="Century Gothic"/>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67" name="Shape 6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2"/>
              </a:buClr>
              <a:buSzPts val="1400"/>
              <a:buFont typeface="Arial"/>
              <a:buNone/>
              <a:defRPr sz="1400" b="0" i="0" u="none" strike="noStrike" cap="none">
                <a:solidFill>
                  <a:schemeClr val="dk2"/>
                </a:solidFill>
                <a:latin typeface="Century Gothic"/>
                <a:ea typeface="Century Gothic"/>
                <a:cs typeface="Century Gothic"/>
                <a:sym typeface="Century Gothic"/>
              </a:defRPr>
            </a:lvl1pPr>
            <a:lvl2pPr marL="914400" marR="0" lvl="1" indent="-228600" algn="l" rtl="0">
              <a:spcBef>
                <a:spcPts val="240"/>
              </a:spcBef>
              <a:spcAft>
                <a:spcPts val="0"/>
              </a:spcAft>
              <a:buClr>
                <a:schemeClr val="dk2"/>
              </a:buClr>
              <a:buSzPts val="1200"/>
              <a:buFont typeface="Arial"/>
              <a:buNone/>
              <a:defRPr sz="1200" b="0" i="0" u="none" strike="noStrike" cap="none">
                <a:solidFill>
                  <a:schemeClr val="dk2"/>
                </a:solidFill>
                <a:latin typeface="Century Gothic"/>
                <a:ea typeface="Century Gothic"/>
                <a:cs typeface="Century Gothic"/>
                <a:sym typeface="Century Gothic"/>
              </a:defRPr>
            </a:lvl2pPr>
            <a:lvl3pPr marL="1371600" marR="0" lvl="2" indent="-228600" algn="l" rtl="0">
              <a:spcBef>
                <a:spcPts val="200"/>
              </a:spcBef>
              <a:spcAft>
                <a:spcPts val="0"/>
              </a:spcAft>
              <a:buClr>
                <a:schemeClr val="dk2"/>
              </a:buClr>
              <a:buSzPts val="1000"/>
              <a:buFont typeface="Courier New"/>
              <a:buNone/>
              <a:defRPr sz="1000" b="0" i="0" u="none" strike="noStrike" cap="none">
                <a:solidFill>
                  <a:schemeClr val="dk2"/>
                </a:solidFill>
                <a:latin typeface="Century Gothic"/>
                <a:ea typeface="Century Gothic"/>
                <a:cs typeface="Century Gothic"/>
                <a:sym typeface="Century Gothic"/>
              </a:defRPr>
            </a:lvl3pPr>
            <a:lvl4pPr marL="1828800" marR="0" lvl="3" indent="-228600" algn="l" rtl="0">
              <a:spcBef>
                <a:spcPts val="180"/>
              </a:spcBef>
              <a:spcAft>
                <a:spcPts val="0"/>
              </a:spcAft>
              <a:buClr>
                <a:schemeClr val="dk2"/>
              </a:buClr>
              <a:buSzPts val="900"/>
              <a:buFont typeface="Arial"/>
              <a:buNone/>
              <a:defRPr sz="900" b="0" i="0" u="none" strike="noStrike" cap="none">
                <a:solidFill>
                  <a:schemeClr val="dk2"/>
                </a:solidFill>
                <a:latin typeface="Century Gothic"/>
                <a:ea typeface="Century Gothic"/>
                <a:cs typeface="Century Gothic"/>
                <a:sym typeface="Century Gothic"/>
              </a:defRPr>
            </a:lvl4pPr>
            <a:lvl5pPr marL="2286000" marR="0" lvl="4" indent="-228600" algn="l" rtl="0">
              <a:spcBef>
                <a:spcPts val="180"/>
              </a:spcBef>
              <a:spcAft>
                <a:spcPts val="0"/>
              </a:spcAft>
              <a:buClr>
                <a:schemeClr val="dk2"/>
              </a:buClr>
              <a:buSzPts val="900"/>
              <a:buFont typeface="Arial"/>
              <a:buNone/>
              <a:defRPr sz="900" b="0" i="0" u="none" strike="noStrike" cap="none">
                <a:solidFill>
                  <a:schemeClr val="dk2"/>
                </a:solidFill>
                <a:latin typeface="Century Gothic"/>
                <a:ea typeface="Century Gothic"/>
                <a:cs typeface="Century Gothic"/>
                <a:sym typeface="Century Gothic"/>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9pPr>
          </a:lstStyle>
          <a:p>
            <a:endParaRPr/>
          </a:p>
        </p:txBody>
      </p:sp>
      <p:sp>
        <p:nvSpPr>
          <p:cNvPr id="68" name="Shape 68"/>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69" name="Shape 69"/>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Shape 72"/>
          <p:cNvSpPr txBox="1">
            <a:spLocks noGrp="1"/>
          </p:cNvSpPr>
          <p:nvPr>
            <p:ph type="body" idx="1"/>
          </p:nvPr>
        </p:nvSpPr>
        <p:spPr>
          <a:xfrm rot="5400000">
            <a:off x="1943100" y="-495299"/>
            <a:ext cx="5257800" cy="8229600"/>
          </a:xfrm>
          <a:prstGeom prst="rect">
            <a:avLst/>
          </a:prstGeom>
          <a:noFill/>
          <a:ln>
            <a:noFill/>
          </a:ln>
        </p:spPr>
        <p:txBody>
          <a:bodyPr spcFirstLastPara="1" wrap="square" lIns="91425" tIns="45700" rIns="91425" bIns="45700" anchor="t" anchorCtr="0"/>
          <a:lstStyle>
            <a:lvl1pPr marL="457200" marR="0" lvl="0" indent="-228600" algn="l" rtl="0">
              <a:spcBef>
                <a:spcPts val="480"/>
              </a:spcBef>
              <a:spcAft>
                <a:spcPts val="0"/>
              </a:spcAft>
              <a:buClr>
                <a:schemeClr val="dk2"/>
              </a:buClr>
              <a:buSzPts val="2400"/>
              <a:buFont typeface="Arial"/>
              <a:buNone/>
              <a:defRPr sz="2400" b="0" i="0" u="none" strike="noStrike" cap="none">
                <a:solidFill>
                  <a:schemeClr val="dk2"/>
                </a:solidFill>
                <a:latin typeface="Century Gothic"/>
                <a:ea typeface="Century Gothic"/>
                <a:cs typeface="Century Gothic"/>
                <a:sym typeface="Century Gothic"/>
              </a:defRPr>
            </a:lvl1pPr>
            <a:lvl2pPr marL="914400" marR="0" lvl="1" indent="-355600" algn="l" rtl="0">
              <a:spcBef>
                <a:spcPts val="400"/>
              </a:spcBef>
              <a:spcAft>
                <a:spcPts val="0"/>
              </a:spcAft>
              <a:buClr>
                <a:schemeClr val="dk2"/>
              </a:buClr>
              <a:buSzPts val="2000"/>
              <a:buFont typeface="Arial"/>
              <a:buChar char="•"/>
              <a:defRPr sz="2000" b="0" i="0" u="none" strike="noStrike" cap="none">
                <a:solidFill>
                  <a:schemeClr val="dk2"/>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2"/>
              </a:buClr>
              <a:buSzPts val="1800"/>
              <a:buFont typeface="Courier New"/>
              <a:buChar char="o"/>
              <a:defRPr sz="1800" b="0" i="0" u="none" strike="noStrike" cap="none">
                <a:solidFill>
                  <a:schemeClr val="dk2"/>
                </a:solidFill>
                <a:latin typeface="Century Gothic"/>
                <a:ea typeface="Century Gothic"/>
                <a:cs typeface="Century Gothic"/>
                <a:sym typeface="Century Gothic"/>
              </a:defRPr>
            </a:lvl3pPr>
            <a:lvl4pPr marL="1828800" marR="0" lvl="3"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4pPr>
            <a:lvl5pPr marL="2286000" marR="0" lvl="4"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73" name="Shape 73"/>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4" name="Shape 74"/>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Shape 76"/>
          <p:cNvSpPr txBox="1">
            <a:spLocks noGrp="1"/>
          </p:cNvSpPr>
          <p:nvPr>
            <p:ph type="title"/>
          </p:nvPr>
        </p:nvSpPr>
        <p:spPr>
          <a:xfrm rot="5400000">
            <a:off x="4838700" y="2400300"/>
            <a:ext cx="5638800" cy="20574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2"/>
              </a:buClr>
              <a:buSzPts val="3200"/>
              <a:buFont typeface="Rockwell"/>
              <a:buNone/>
              <a:defRPr sz="3200" b="0" i="0" u="none" strike="noStrike" cap="none">
                <a:solidFill>
                  <a:schemeClr val="dk2"/>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7" name="Shape 77"/>
          <p:cNvSpPr txBox="1">
            <a:spLocks noGrp="1"/>
          </p:cNvSpPr>
          <p:nvPr>
            <p:ph type="body" idx="1"/>
          </p:nvPr>
        </p:nvSpPr>
        <p:spPr>
          <a:xfrm rot="5400000">
            <a:off x="647700" y="419100"/>
            <a:ext cx="5638800" cy="6019800"/>
          </a:xfrm>
          <a:prstGeom prst="rect">
            <a:avLst/>
          </a:prstGeom>
          <a:noFill/>
          <a:ln>
            <a:noFill/>
          </a:ln>
        </p:spPr>
        <p:txBody>
          <a:bodyPr spcFirstLastPara="1" wrap="square" lIns="91425" tIns="45700" rIns="91425" bIns="45700" anchor="t" anchorCtr="0"/>
          <a:lstStyle>
            <a:lvl1pPr marL="457200" marR="0" lvl="0" indent="-228600" algn="l" rtl="0">
              <a:spcBef>
                <a:spcPts val="480"/>
              </a:spcBef>
              <a:spcAft>
                <a:spcPts val="0"/>
              </a:spcAft>
              <a:buClr>
                <a:schemeClr val="dk2"/>
              </a:buClr>
              <a:buSzPts val="2400"/>
              <a:buFont typeface="Arial"/>
              <a:buNone/>
              <a:defRPr sz="2400" b="0" i="0" u="none" strike="noStrike" cap="none">
                <a:solidFill>
                  <a:schemeClr val="dk2"/>
                </a:solidFill>
                <a:latin typeface="Century Gothic"/>
                <a:ea typeface="Century Gothic"/>
                <a:cs typeface="Century Gothic"/>
                <a:sym typeface="Century Gothic"/>
              </a:defRPr>
            </a:lvl1pPr>
            <a:lvl2pPr marL="914400" marR="0" lvl="1" indent="-355600" algn="l" rtl="0">
              <a:spcBef>
                <a:spcPts val="400"/>
              </a:spcBef>
              <a:spcAft>
                <a:spcPts val="0"/>
              </a:spcAft>
              <a:buClr>
                <a:schemeClr val="dk2"/>
              </a:buClr>
              <a:buSzPts val="2000"/>
              <a:buFont typeface="Arial"/>
              <a:buChar char="•"/>
              <a:defRPr sz="2000" b="0" i="0" u="none" strike="noStrike" cap="none">
                <a:solidFill>
                  <a:schemeClr val="dk2"/>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2"/>
              </a:buClr>
              <a:buSzPts val="1800"/>
              <a:buFont typeface="Courier New"/>
              <a:buChar char="o"/>
              <a:defRPr sz="1800" b="0" i="0" u="none" strike="noStrike" cap="none">
                <a:solidFill>
                  <a:schemeClr val="dk2"/>
                </a:solidFill>
                <a:latin typeface="Century Gothic"/>
                <a:ea typeface="Century Gothic"/>
                <a:cs typeface="Century Gothic"/>
                <a:sym typeface="Century Gothic"/>
              </a:defRPr>
            </a:lvl3pPr>
            <a:lvl4pPr marL="1828800" marR="0" lvl="3"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4pPr>
            <a:lvl5pPr marL="2286000" marR="0" lvl="4"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78" name="Shape 78"/>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79" name="Shape 79"/>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sp>
        <p:nvSpPr>
          <p:cNvPr id="87" name="Shape 87"/>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5624"/>
              <a:buFont typeface="Calibri"/>
              <a:buNone/>
              <a:defRPr sz="56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Shape 88"/>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937"/>
              </a:spcBef>
              <a:spcAft>
                <a:spcPts val="0"/>
              </a:spcAft>
              <a:buClr>
                <a:schemeClr val="dk1"/>
              </a:buClr>
              <a:buSzPts val="2250"/>
              <a:buFont typeface="Arial"/>
              <a:buNone/>
              <a:defRPr sz="2250" b="0" i="0" u="none" strike="noStrike" cap="none">
                <a:solidFill>
                  <a:schemeClr val="dk1"/>
                </a:solidFill>
                <a:latin typeface="Calibri"/>
                <a:ea typeface="Calibri"/>
                <a:cs typeface="Calibri"/>
                <a:sym typeface="Calibri"/>
              </a:defRPr>
            </a:lvl1pPr>
            <a:lvl2pPr marR="0" lvl="1" algn="ctr" rtl="0">
              <a:lnSpc>
                <a:spcPct val="90000"/>
              </a:lnSpc>
              <a:spcBef>
                <a:spcPts val="469"/>
              </a:spcBef>
              <a:spcAft>
                <a:spcPts val="0"/>
              </a:spcAft>
              <a:buClr>
                <a:schemeClr val="dk1"/>
              </a:buClr>
              <a:buSzPts val="1875"/>
              <a:buFont typeface="Arial"/>
              <a:buNone/>
              <a:defRPr sz="1875" b="0" i="0" u="none" strike="noStrike" cap="none">
                <a:solidFill>
                  <a:schemeClr val="dk1"/>
                </a:solidFill>
                <a:latin typeface="Calibri"/>
                <a:ea typeface="Calibri"/>
                <a:cs typeface="Calibri"/>
                <a:sym typeface="Calibri"/>
              </a:defRPr>
            </a:lvl2pPr>
            <a:lvl3pPr marR="0" lvl="2" algn="ctr" rtl="0">
              <a:lnSpc>
                <a:spcPct val="90000"/>
              </a:lnSpc>
              <a:spcBef>
                <a:spcPts val="469"/>
              </a:spcBef>
              <a:spcAft>
                <a:spcPts val="0"/>
              </a:spcAft>
              <a:buClr>
                <a:schemeClr val="dk1"/>
              </a:buClr>
              <a:buSzPts val="1687"/>
              <a:buFont typeface="Arial"/>
              <a:buNone/>
              <a:defRPr sz="1687" b="0" i="0" u="none" strike="noStrike" cap="none">
                <a:solidFill>
                  <a:schemeClr val="dk1"/>
                </a:solidFill>
                <a:latin typeface="Calibri"/>
                <a:ea typeface="Calibri"/>
                <a:cs typeface="Calibri"/>
                <a:sym typeface="Calibri"/>
              </a:defRPr>
            </a:lvl3pPr>
            <a:lvl4pPr marR="0" lvl="3" algn="ctr" rtl="0">
              <a:lnSpc>
                <a:spcPct val="90000"/>
              </a:lnSpc>
              <a:spcBef>
                <a:spcPts val="469"/>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ctr" rtl="0">
              <a:lnSpc>
                <a:spcPct val="90000"/>
              </a:lnSpc>
              <a:spcBef>
                <a:spcPts val="469"/>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ctr" rtl="0">
              <a:lnSpc>
                <a:spcPct val="90000"/>
              </a:lnSpc>
              <a:spcBef>
                <a:spcPts val="469"/>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ctr" rtl="0">
              <a:lnSpc>
                <a:spcPct val="90000"/>
              </a:lnSpc>
              <a:spcBef>
                <a:spcPts val="469"/>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ctr" rtl="0">
              <a:lnSpc>
                <a:spcPct val="90000"/>
              </a:lnSpc>
              <a:spcBef>
                <a:spcPts val="469"/>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ctr" rtl="0">
              <a:lnSpc>
                <a:spcPct val="90000"/>
              </a:lnSpc>
              <a:spcBef>
                <a:spcPts val="469"/>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Shape 9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124"/>
              <a:buFont typeface="Calibri"/>
              <a:buNone/>
              <a:defRPr sz="41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4" name="Shape 9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6" name="Shape 9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5624"/>
              <a:buFont typeface="Calibri"/>
              <a:buNone/>
              <a:defRPr sz="56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0" name="Shape 100"/>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937"/>
              </a:spcBef>
              <a:spcAft>
                <a:spcPts val="0"/>
              </a:spcAft>
              <a:buClr>
                <a:schemeClr val="dk1"/>
              </a:buClr>
              <a:buSzPts val="2250"/>
              <a:buFont typeface="Arial"/>
              <a:buNone/>
              <a:defRPr sz="225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69"/>
              </a:spcBef>
              <a:spcAft>
                <a:spcPts val="0"/>
              </a:spcAft>
              <a:buClr>
                <a:srgbClr val="888888"/>
              </a:buClr>
              <a:buSzPts val="1875"/>
              <a:buFont typeface="Arial"/>
              <a:buNone/>
              <a:defRPr sz="1875"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69"/>
              </a:spcBef>
              <a:spcAft>
                <a:spcPts val="0"/>
              </a:spcAft>
              <a:buClr>
                <a:srgbClr val="888888"/>
              </a:buClr>
              <a:buSzPts val="1687"/>
              <a:buFont typeface="Arial"/>
              <a:buNone/>
              <a:defRPr sz="1687"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69"/>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69"/>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69"/>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69"/>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69"/>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69"/>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9pPr>
          </a:lstStyle>
          <a:p>
            <a:endParaRPr/>
          </a:p>
        </p:txBody>
      </p:sp>
      <p:sp>
        <p:nvSpPr>
          <p:cNvPr id="101" name="Shape 10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124"/>
              <a:buFont typeface="Calibri"/>
              <a:buNone/>
              <a:defRPr sz="41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6" name="Shape 106"/>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108" name="Shape 10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
        <p:cNvGrpSpPr/>
        <p:nvPr/>
      </p:nvGrpSpPr>
      <p:grpSpPr>
        <a:xfrm>
          <a:off x="0" y="0"/>
          <a:ext cx="0" cy="0"/>
          <a:chOff x="0" y="0"/>
          <a:chExt cx="0" cy="0"/>
        </a:xfrm>
      </p:grpSpPr>
      <p:sp>
        <p:nvSpPr>
          <p:cNvPr id="13" name="Shape 13"/>
          <p:cNvSpPr txBox="1">
            <a:spLocks noGrp="1"/>
          </p:cNvSpPr>
          <p:nvPr>
            <p:ph type="ctrTitle"/>
          </p:nvPr>
        </p:nvSpPr>
        <p:spPr>
          <a:xfrm>
            <a:off x="685800" y="1600200"/>
            <a:ext cx="7772400" cy="1470025"/>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 name="Shape 14"/>
          <p:cNvSpPr txBox="1">
            <a:spLocks noGrp="1"/>
          </p:cNvSpPr>
          <p:nvPr>
            <p:ph type="subTitle" idx="1"/>
          </p:nvPr>
        </p:nvSpPr>
        <p:spPr>
          <a:xfrm>
            <a:off x="1371600" y="3124200"/>
            <a:ext cx="6400800" cy="1752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chemeClr val="lt1"/>
              </a:buClr>
              <a:buSzPts val="3200"/>
              <a:buFont typeface="Arial"/>
              <a:buNone/>
              <a:defRPr sz="3200" b="0" i="0" u="none" strike="noStrike" cap="none">
                <a:solidFill>
                  <a:schemeClr val="lt1"/>
                </a:solidFill>
                <a:latin typeface="Rockwell"/>
                <a:ea typeface="Rockwell"/>
                <a:cs typeface="Rockwell"/>
                <a:sym typeface="Rockwell"/>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Rockwell"/>
                <a:ea typeface="Rockwell"/>
                <a:cs typeface="Rockwell"/>
                <a:sym typeface="Rockwell"/>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Rockwell"/>
                <a:ea typeface="Rockwell"/>
                <a:cs typeface="Rockwell"/>
                <a:sym typeface="Rockwell"/>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Rockwell"/>
                <a:ea typeface="Rockwell"/>
                <a:cs typeface="Rockwell"/>
                <a:sym typeface="Rockwell"/>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Rockwell"/>
                <a:ea typeface="Rockwell"/>
                <a:cs typeface="Rockwell"/>
                <a:sym typeface="Rockwell"/>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124"/>
              <a:buFont typeface="Calibri"/>
              <a:buNone/>
              <a:defRPr sz="41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3" name="Shape 113"/>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937"/>
              </a:spcBef>
              <a:spcAft>
                <a:spcPts val="0"/>
              </a:spcAft>
              <a:buClr>
                <a:schemeClr val="dk1"/>
              </a:buClr>
              <a:buSzPts val="2250"/>
              <a:buFont typeface="Arial"/>
              <a:buNone/>
              <a:defRPr sz="225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69"/>
              </a:spcBef>
              <a:spcAft>
                <a:spcPts val="0"/>
              </a:spcAft>
              <a:buClr>
                <a:schemeClr val="dk1"/>
              </a:buClr>
              <a:buSzPts val="1875"/>
              <a:buFont typeface="Arial"/>
              <a:buNone/>
              <a:defRPr sz="1875"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69"/>
              </a:spcBef>
              <a:spcAft>
                <a:spcPts val="0"/>
              </a:spcAft>
              <a:buClr>
                <a:schemeClr val="dk1"/>
              </a:buClr>
              <a:buSzPts val="1687"/>
              <a:buFont typeface="Arial"/>
              <a:buNone/>
              <a:defRPr sz="1687"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115" name="Shape 115"/>
          <p:cNvSpPr txBox="1">
            <a:spLocks noGrp="1"/>
          </p:cNvSpPr>
          <p:nvPr>
            <p:ph type="body" idx="3"/>
          </p:nvPr>
        </p:nvSpPr>
        <p:spPr>
          <a:xfrm>
            <a:off x="4629151" y="1681163"/>
            <a:ext cx="3887391"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937"/>
              </a:spcBef>
              <a:spcAft>
                <a:spcPts val="0"/>
              </a:spcAft>
              <a:buClr>
                <a:schemeClr val="dk1"/>
              </a:buClr>
              <a:buSzPts val="2250"/>
              <a:buFont typeface="Arial"/>
              <a:buNone/>
              <a:defRPr sz="225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69"/>
              </a:spcBef>
              <a:spcAft>
                <a:spcPts val="0"/>
              </a:spcAft>
              <a:buClr>
                <a:schemeClr val="dk1"/>
              </a:buClr>
              <a:buSzPts val="1875"/>
              <a:buFont typeface="Arial"/>
              <a:buNone/>
              <a:defRPr sz="1875"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69"/>
              </a:spcBef>
              <a:spcAft>
                <a:spcPts val="0"/>
              </a:spcAft>
              <a:buClr>
                <a:schemeClr val="dk1"/>
              </a:buClr>
              <a:buSzPts val="1687"/>
              <a:buFont typeface="Arial"/>
              <a:buNone/>
              <a:defRPr sz="1687"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69"/>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body" idx="4"/>
          </p:nvPr>
        </p:nvSpPr>
        <p:spPr>
          <a:xfrm>
            <a:off x="4629151" y="2505075"/>
            <a:ext cx="3887391" cy="3684588"/>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124"/>
              <a:buFont typeface="Calibri"/>
              <a:buNone/>
              <a:defRPr sz="41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2" name="Shape 12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5"/>
        <p:cNvGrpSpPr/>
        <p:nvPr/>
      </p:nvGrpSpPr>
      <p:grpSpPr>
        <a:xfrm>
          <a:off x="0" y="0"/>
          <a:ext cx="0" cy="0"/>
          <a:chOff x="0" y="0"/>
          <a:chExt cx="0" cy="0"/>
        </a:xfrm>
      </p:grpSpPr>
      <p:sp>
        <p:nvSpPr>
          <p:cNvPr id="126" name="Shape 12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000"/>
              <a:buFont typeface="Calibri"/>
              <a:buNone/>
              <a:defRPr sz="3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Shape 131"/>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lstStyle>
            <a:lvl1pPr marL="457200" marR="0" lvl="0" indent="-419100" algn="l" rtl="0">
              <a:lnSpc>
                <a:spcPct val="90000"/>
              </a:lnSpc>
              <a:spcBef>
                <a:spcPts val="937"/>
              </a:spcBef>
              <a:spcAft>
                <a:spcPts val="0"/>
              </a:spcAft>
              <a:buClr>
                <a:schemeClr val="dk1"/>
              </a:buClr>
              <a:buSzPts val="3000"/>
              <a:buFont typeface="Arial"/>
              <a:buChar char="•"/>
              <a:defRPr sz="3000" b="0" i="0" u="none" strike="noStrike" cap="none">
                <a:solidFill>
                  <a:schemeClr val="dk1"/>
                </a:solidFill>
                <a:latin typeface="Calibri"/>
                <a:ea typeface="Calibri"/>
                <a:cs typeface="Calibri"/>
                <a:sym typeface="Calibri"/>
              </a:defRPr>
            </a:lvl1pPr>
            <a:lvl2pPr marL="914400" marR="0" lvl="1" indent="-395287" algn="l" rtl="0">
              <a:lnSpc>
                <a:spcPct val="90000"/>
              </a:lnSpc>
              <a:spcBef>
                <a:spcPts val="469"/>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2pPr>
            <a:lvl3pPr marL="1371600" marR="0" lvl="2"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3pPr>
            <a:lvl4pPr marL="1828800" marR="0" lvl="3"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4pPr>
            <a:lvl5pPr marL="2286000" marR="0" lvl="4"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5pPr>
            <a:lvl6pPr marL="2743200" marR="0" lvl="5"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6pPr>
            <a:lvl7pPr marL="3200400" marR="0" lvl="6"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7pPr>
            <a:lvl8pPr marL="3657600" marR="0" lvl="7"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8pPr>
            <a:lvl9pPr marL="4114800" marR="0" lvl="8"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937"/>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69"/>
              </a:spcBef>
              <a:spcAft>
                <a:spcPts val="0"/>
              </a:spcAft>
              <a:buClr>
                <a:schemeClr val="dk1"/>
              </a:buClr>
              <a:buSzPts val="1312"/>
              <a:buFont typeface="Arial"/>
              <a:buNone/>
              <a:defRPr sz="1312"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69"/>
              </a:spcBef>
              <a:spcAft>
                <a:spcPts val="0"/>
              </a:spcAft>
              <a:buClr>
                <a:schemeClr val="dk1"/>
              </a:buClr>
              <a:buSzPts val="1125"/>
              <a:buFont typeface="Arial"/>
              <a:buNone/>
              <a:defRPr sz="1125"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000"/>
              <a:buFont typeface="Calibri"/>
              <a:buNone/>
              <a:defRPr sz="3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8" name="Shape 138"/>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lstStyle>
            <a:lvl1pPr marR="0" lvl="0" algn="l" rtl="0">
              <a:lnSpc>
                <a:spcPct val="90000"/>
              </a:lnSpc>
              <a:spcBef>
                <a:spcPts val="937"/>
              </a:spcBef>
              <a:spcAft>
                <a:spcPts val="0"/>
              </a:spcAft>
              <a:buClr>
                <a:schemeClr val="dk1"/>
              </a:buClr>
              <a:buSzPts val="3000"/>
              <a:buFont typeface="Arial"/>
              <a:buNone/>
              <a:defRPr sz="3000" b="0" i="0" u="none" strike="noStrike" cap="none">
                <a:solidFill>
                  <a:schemeClr val="dk1"/>
                </a:solidFill>
                <a:latin typeface="Calibri"/>
                <a:ea typeface="Calibri"/>
                <a:cs typeface="Calibri"/>
                <a:sym typeface="Calibri"/>
              </a:defRPr>
            </a:lvl1pPr>
            <a:lvl2pPr marR="0" lvl="1" algn="l" rtl="0">
              <a:lnSpc>
                <a:spcPct val="90000"/>
              </a:lnSpc>
              <a:spcBef>
                <a:spcPts val="469"/>
              </a:spcBef>
              <a:spcAft>
                <a:spcPts val="0"/>
              </a:spcAft>
              <a:buClr>
                <a:schemeClr val="dk1"/>
              </a:buClr>
              <a:buSzPts val="2625"/>
              <a:buFont typeface="Arial"/>
              <a:buNone/>
              <a:defRPr sz="2625" b="0" i="0" u="none" strike="noStrike" cap="none">
                <a:solidFill>
                  <a:schemeClr val="dk1"/>
                </a:solidFill>
                <a:latin typeface="Calibri"/>
                <a:ea typeface="Calibri"/>
                <a:cs typeface="Calibri"/>
                <a:sym typeface="Calibri"/>
              </a:defRPr>
            </a:lvl2pPr>
            <a:lvl3pPr marR="0" lvl="2" algn="l" rtl="0">
              <a:lnSpc>
                <a:spcPct val="90000"/>
              </a:lnSpc>
              <a:spcBef>
                <a:spcPts val="469"/>
              </a:spcBef>
              <a:spcAft>
                <a:spcPts val="0"/>
              </a:spcAft>
              <a:buClr>
                <a:schemeClr val="dk1"/>
              </a:buClr>
              <a:buSzPts val="2250"/>
              <a:buFont typeface="Arial"/>
              <a:buNone/>
              <a:defRPr sz="2250" b="0" i="0" u="none" strike="noStrike" cap="none">
                <a:solidFill>
                  <a:schemeClr val="dk1"/>
                </a:solidFill>
                <a:latin typeface="Calibri"/>
                <a:ea typeface="Calibri"/>
                <a:cs typeface="Calibri"/>
                <a:sym typeface="Calibri"/>
              </a:defRPr>
            </a:lvl3pPr>
            <a:lvl4pPr marR="0" lvl="3" algn="l" rtl="0">
              <a:lnSpc>
                <a:spcPct val="90000"/>
              </a:lnSpc>
              <a:spcBef>
                <a:spcPts val="469"/>
              </a:spcBef>
              <a:spcAft>
                <a:spcPts val="0"/>
              </a:spcAft>
              <a:buClr>
                <a:schemeClr val="dk1"/>
              </a:buClr>
              <a:buSzPts val="1875"/>
              <a:buFont typeface="Arial"/>
              <a:buNone/>
              <a:defRPr sz="1875" b="0" i="0" u="none" strike="noStrike" cap="none">
                <a:solidFill>
                  <a:schemeClr val="dk1"/>
                </a:solidFill>
                <a:latin typeface="Calibri"/>
                <a:ea typeface="Calibri"/>
                <a:cs typeface="Calibri"/>
                <a:sym typeface="Calibri"/>
              </a:defRPr>
            </a:lvl4pPr>
            <a:lvl5pPr marR="0" lvl="4" algn="l" rtl="0">
              <a:lnSpc>
                <a:spcPct val="90000"/>
              </a:lnSpc>
              <a:spcBef>
                <a:spcPts val="469"/>
              </a:spcBef>
              <a:spcAft>
                <a:spcPts val="0"/>
              </a:spcAft>
              <a:buClr>
                <a:schemeClr val="dk1"/>
              </a:buClr>
              <a:buSzPts val="1875"/>
              <a:buFont typeface="Arial"/>
              <a:buNone/>
              <a:defRPr sz="1875" b="0" i="0" u="none" strike="noStrike" cap="none">
                <a:solidFill>
                  <a:schemeClr val="dk1"/>
                </a:solidFill>
                <a:latin typeface="Calibri"/>
                <a:ea typeface="Calibri"/>
                <a:cs typeface="Calibri"/>
                <a:sym typeface="Calibri"/>
              </a:defRPr>
            </a:lvl5pPr>
            <a:lvl6pPr marR="0" lvl="5" algn="l" rtl="0">
              <a:lnSpc>
                <a:spcPct val="90000"/>
              </a:lnSpc>
              <a:spcBef>
                <a:spcPts val="469"/>
              </a:spcBef>
              <a:spcAft>
                <a:spcPts val="0"/>
              </a:spcAft>
              <a:buClr>
                <a:schemeClr val="dk1"/>
              </a:buClr>
              <a:buSzPts val="1875"/>
              <a:buFont typeface="Arial"/>
              <a:buNone/>
              <a:defRPr sz="1875" b="0" i="0" u="none" strike="noStrike" cap="none">
                <a:solidFill>
                  <a:schemeClr val="dk1"/>
                </a:solidFill>
                <a:latin typeface="Calibri"/>
                <a:ea typeface="Calibri"/>
                <a:cs typeface="Calibri"/>
                <a:sym typeface="Calibri"/>
              </a:defRPr>
            </a:lvl6pPr>
            <a:lvl7pPr marR="0" lvl="6" algn="l" rtl="0">
              <a:lnSpc>
                <a:spcPct val="90000"/>
              </a:lnSpc>
              <a:spcBef>
                <a:spcPts val="469"/>
              </a:spcBef>
              <a:spcAft>
                <a:spcPts val="0"/>
              </a:spcAft>
              <a:buClr>
                <a:schemeClr val="dk1"/>
              </a:buClr>
              <a:buSzPts val="1875"/>
              <a:buFont typeface="Arial"/>
              <a:buNone/>
              <a:defRPr sz="1875" b="0" i="0" u="none" strike="noStrike" cap="none">
                <a:solidFill>
                  <a:schemeClr val="dk1"/>
                </a:solidFill>
                <a:latin typeface="Calibri"/>
                <a:ea typeface="Calibri"/>
                <a:cs typeface="Calibri"/>
                <a:sym typeface="Calibri"/>
              </a:defRPr>
            </a:lvl7pPr>
            <a:lvl8pPr marR="0" lvl="7" algn="l" rtl="0">
              <a:lnSpc>
                <a:spcPct val="90000"/>
              </a:lnSpc>
              <a:spcBef>
                <a:spcPts val="469"/>
              </a:spcBef>
              <a:spcAft>
                <a:spcPts val="0"/>
              </a:spcAft>
              <a:buClr>
                <a:schemeClr val="dk1"/>
              </a:buClr>
              <a:buSzPts val="1875"/>
              <a:buFont typeface="Arial"/>
              <a:buNone/>
              <a:defRPr sz="1875" b="0" i="0" u="none" strike="noStrike" cap="none">
                <a:solidFill>
                  <a:schemeClr val="dk1"/>
                </a:solidFill>
                <a:latin typeface="Calibri"/>
                <a:ea typeface="Calibri"/>
                <a:cs typeface="Calibri"/>
                <a:sym typeface="Calibri"/>
              </a:defRPr>
            </a:lvl8pPr>
            <a:lvl9pPr marR="0" lvl="8" algn="l" rtl="0">
              <a:lnSpc>
                <a:spcPct val="90000"/>
              </a:lnSpc>
              <a:spcBef>
                <a:spcPts val="469"/>
              </a:spcBef>
              <a:spcAft>
                <a:spcPts val="0"/>
              </a:spcAft>
              <a:buClr>
                <a:schemeClr val="dk1"/>
              </a:buClr>
              <a:buSzPts val="1875"/>
              <a:buFont typeface="Arial"/>
              <a:buNone/>
              <a:defRPr sz="1875"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937"/>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69"/>
              </a:spcBef>
              <a:spcAft>
                <a:spcPts val="0"/>
              </a:spcAft>
              <a:buClr>
                <a:schemeClr val="dk1"/>
              </a:buClr>
              <a:buSzPts val="1312"/>
              <a:buFont typeface="Arial"/>
              <a:buNone/>
              <a:defRPr sz="1312"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69"/>
              </a:spcBef>
              <a:spcAft>
                <a:spcPts val="0"/>
              </a:spcAft>
              <a:buClr>
                <a:schemeClr val="dk1"/>
              </a:buClr>
              <a:buSzPts val="1125"/>
              <a:buFont typeface="Arial"/>
              <a:buNone/>
              <a:defRPr sz="1125"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69"/>
              </a:spcBef>
              <a:spcAft>
                <a:spcPts val="0"/>
              </a:spcAft>
              <a:buClr>
                <a:schemeClr val="dk1"/>
              </a:buClr>
              <a:buSzPts val="937"/>
              <a:buFont typeface="Arial"/>
              <a:buNone/>
              <a:defRPr sz="937"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Shape 14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124"/>
              <a:buFont typeface="Calibri"/>
              <a:buNone/>
              <a:defRPr sz="41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5" name="Shape 145"/>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rot="5400000">
            <a:off x="4623594" y="2285206"/>
            <a:ext cx="5811838" cy="1971675"/>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124"/>
              <a:buFont typeface="Calibri"/>
              <a:buNone/>
              <a:defRPr sz="41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1" name="Shape 151"/>
          <p:cNvSpPr txBox="1">
            <a:spLocks noGrp="1"/>
          </p:cNvSpPr>
          <p:nvPr>
            <p:ph type="body" idx="1"/>
          </p:nvPr>
        </p:nvSpPr>
        <p:spPr>
          <a:xfrm rot="5400000">
            <a:off x="623095" y="370681"/>
            <a:ext cx="5811838" cy="5800725"/>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1792288" y="652462"/>
            <a:ext cx="5486400" cy="566738"/>
          </a:xfrm>
          <a:prstGeom prst="rect">
            <a:avLst/>
          </a:prstGeom>
          <a:noFill/>
          <a:ln>
            <a:noFill/>
          </a:ln>
        </p:spPr>
        <p:txBody>
          <a:bodyPr spcFirstLastPara="1" wrap="square" lIns="91425" tIns="45700" rIns="91425" bIns="45700" anchor="b" anchorCtr="0"/>
          <a:lstStyle>
            <a:lvl1pPr marR="0" lvl="0" algn="ctr"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 name="Shape 17"/>
          <p:cNvSpPr>
            <a:spLocks noGrp="1"/>
          </p:cNvSpPr>
          <p:nvPr>
            <p:ph type="pic" idx="2"/>
          </p:nvPr>
        </p:nvSpPr>
        <p:spPr>
          <a:xfrm>
            <a:off x="1792288" y="1219200"/>
            <a:ext cx="5486400" cy="41148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chemeClr val="lt1"/>
              </a:buClr>
              <a:buSzPts val="3200"/>
              <a:buFont typeface="Arial"/>
              <a:buNone/>
              <a:defRPr sz="3200" b="0" i="0" u="none" strike="noStrike" cap="none">
                <a:solidFill>
                  <a:schemeClr val="lt1"/>
                </a:solidFill>
                <a:latin typeface="Rockwell"/>
                <a:ea typeface="Rockwell"/>
                <a:cs typeface="Rockwell"/>
                <a:sym typeface="Rockwell"/>
              </a:defRPr>
            </a:lvl1pPr>
            <a:lvl2pPr marR="0" lvl="1" algn="l" rtl="0">
              <a:spcBef>
                <a:spcPts val="560"/>
              </a:spcBef>
              <a:spcAft>
                <a:spcPts val="0"/>
              </a:spcAft>
              <a:buClr>
                <a:schemeClr val="lt1"/>
              </a:buClr>
              <a:buSzPts val="2800"/>
              <a:buFont typeface="Arial"/>
              <a:buNone/>
              <a:defRPr sz="2800" b="0" i="0" u="none" strike="noStrike" cap="none">
                <a:solidFill>
                  <a:schemeClr val="lt1"/>
                </a:solidFill>
                <a:latin typeface="Rockwell"/>
                <a:ea typeface="Rockwell"/>
                <a:cs typeface="Rockwell"/>
                <a:sym typeface="Rockwell"/>
              </a:defRPr>
            </a:lvl2pPr>
            <a:lvl3pPr marR="0" lvl="2" algn="l" rtl="0">
              <a:spcBef>
                <a:spcPts val="480"/>
              </a:spcBef>
              <a:spcAft>
                <a:spcPts val="0"/>
              </a:spcAft>
              <a:buClr>
                <a:schemeClr val="lt1"/>
              </a:buClr>
              <a:buSzPts val="2400"/>
              <a:buFont typeface="Arial"/>
              <a:buNone/>
              <a:defRPr sz="2400" b="0" i="0" u="none" strike="noStrike" cap="none">
                <a:solidFill>
                  <a:schemeClr val="lt1"/>
                </a:solidFill>
                <a:latin typeface="Rockwell"/>
                <a:ea typeface="Rockwell"/>
                <a:cs typeface="Rockwell"/>
                <a:sym typeface="Rockwell"/>
              </a:defRPr>
            </a:lvl3pPr>
            <a:lvl4pPr marR="0" lvl="3" algn="l" rtl="0">
              <a:spcBef>
                <a:spcPts val="400"/>
              </a:spcBef>
              <a:spcAft>
                <a:spcPts val="0"/>
              </a:spcAft>
              <a:buClr>
                <a:schemeClr val="lt1"/>
              </a:buClr>
              <a:buSzPts val="2000"/>
              <a:buFont typeface="Arial"/>
              <a:buNone/>
              <a:defRPr sz="2000" b="0" i="0" u="none" strike="noStrike" cap="none">
                <a:solidFill>
                  <a:schemeClr val="lt1"/>
                </a:solidFill>
                <a:latin typeface="Rockwell"/>
                <a:ea typeface="Rockwell"/>
                <a:cs typeface="Rockwell"/>
                <a:sym typeface="Rockwell"/>
              </a:defRPr>
            </a:lvl4pPr>
            <a:lvl5pPr marR="0" lvl="4" algn="l" rtl="0">
              <a:spcBef>
                <a:spcPts val="400"/>
              </a:spcBef>
              <a:spcAft>
                <a:spcPts val="0"/>
              </a:spcAft>
              <a:buClr>
                <a:schemeClr val="lt1"/>
              </a:buClr>
              <a:buSzPts val="2000"/>
              <a:buFont typeface="Arial"/>
              <a:buNone/>
              <a:defRPr sz="2000" b="0" i="0" u="none" strike="noStrike" cap="none">
                <a:solidFill>
                  <a:schemeClr val="lt1"/>
                </a:solidFill>
                <a:latin typeface="Rockwell"/>
                <a:ea typeface="Rockwell"/>
                <a:cs typeface="Rockwell"/>
                <a:sym typeface="Rockwell"/>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entury Gothic"/>
                <a:ea typeface="Century Gothic"/>
                <a:cs typeface="Century Gothic"/>
                <a:sym typeface="Century Gothic"/>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0"/>
        <p:cNvGrpSpPr/>
        <p:nvPr/>
      </p:nvGrpSpPr>
      <p:grpSpPr>
        <a:xfrm>
          <a:off x="0" y="0"/>
          <a:ext cx="0" cy="0"/>
          <a:chOff x="0" y="0"/>
          <a:chExt cx="0" cy="0"/>
        </a:xfrm>
      </p:grpSpPr>
      <p:sp>
        <p:nvSpPr>
          <p:cNvPr id="21" name="Shape 21"/>
          <p:cNvSpPr txBox="1">
            <a:spLocks noGrp="1"/>
          </p:cNvSpPr>
          <p:nvPr>
            <p:ph type="body" idx="1"/>
          </p:nvPr>
        </p:nvSpPr>
        <p:spPr>
          <a:xfrm>
            <a:off x="914400" y="2514600"/>
            <a:ext cx="6705600" cy="762000"/>
          </a:xfrm>
          <a:prstGeom prst="rect">
            <a:avLst/>
          </a:prstGeom>
          <a:noFill/>
          <a:ln>
            <a:noFill/>
          </a:ln>
        </p:spPr>
        <p:txBody>
          <a:bodyPr spcFirstLastPara="1" wrap="square" lIns="91425" tIns="45700" rIns="91425" bIns="45700" anchor="t" anchorCtr="0"/>
          <a:lstStyle>
            <a:lvl1pPr marL="457200" marR="0" lvl="0" indent="-228600" algn="l" rtl="0">
              <a:spcBef>
                <a:spcPts val="640"/>
              </a:spcBef>
              <a:spcAft>
                <a:spcPts val="0"/>
              </a:spcAft>
              <a:buClr>
                <a:schemeClr val="lt1"/>
              </a:buClr>
              <a:buSzPts val="3200"/>
              <a:buFont typeface="Arial"/>
              <a:buNone/>
              <a:defRPr sz="3200" b="0" i="0" u="none" strike="noStrike" cap="none">
                <a:solidFill>
                  <a:schemeClr val="lt1"/>
                </a:solidFill>
                <a:latin typeface="Rockwell"/>
                <a:ea typeface="Rockwell"/>
                <a:cs typeface="Rockwell"/>
                <a:sym typeface="Rockwell"/>
              </a:defRPr>
            </a:lvl1pPr>
            <a:lvl2pPr marL="914400" marR="0" lvl="1" indent="-228600" algn="l" rtl="0">
              <a:spcBef>
                <a:spcPts val="560"/>
              </a:spcBef>
              <a:spcAft>
                <a:spcPts val="0"/>
              </a:spcAft>
              <a:buClr>
                <a:schemeClr val="lt1"/>
              </a:buClr>
              <a:buSzPts val="2800"/>
              <a:buFont typeface="Arial"/>
              <a:buNone/>
              <a:defRPr sz="2800" b="0" i="0" u="none" strike="noStrike" cap="none">
                <a:solidFill>
                  <a:schemeClr val="lt1"/>
                </a:solidFill>
                <a:latin typeface="Rockwell"/>
                <a:ea typeface="Rockwell"/>
                <a:cs typeface="Rockwell"/>
                <a:sym typeface="Rockwell"/>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Rockwell"/>
                <a:ea typeface="Rockwell"/>
                <a:cs typeface="Rockwell"/>
                <a:sym typeface="Rockwell"/>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Rockwell"/>
                <a:ea typeface="Rockwell"/>
                <a:cs typeface="Rockwell"/>
                <a:sym typeface="Rockwell"/>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Rockwell"/>
                <a:ea typeface="Rockwell"/>
                <a:cs typeface="Rockwell"/>
                <a:sym typeface="Rockwel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22" name="Shape 22"/>
          <p:cNvSpPr txBox="1">
            <a:spLocks noGrp="1"/>
          </p:cNvSpPr>
          <p:nvPr>
            <p:ph type="body" idx="2"/>
          </p:nvPr>
        </p:nvSpPr>
        <p:spPr>
          <a:xfrm>
            <a:off x="914400" y="3276600"/>
            <a:ext cx="6705600" cy="457200"/>
          </a:xfrm>
          <a:prstGeom prst="rect">
            <a:avLst/>
          </a:prstGeom>
          <a:noFill/>
          <a:ln>
            <a:noFill/>
          </a:ln>
        </p:spPr>
        <p:txBody>
          <a:bodyPr spcFirstLastPara="1" wrap="square" lIns="91425" tIns="45700" rIns="91425" bIns="45700" anchor="t" anchorCtr="0"/>
          <a:lstStyle>
            <a:lvl1pPr marL="457200" marR="0" lvl="0" indent="-228600" algn="l" rtl="0">
              <a:spcBef>
                <a:spcPts val="400"/>
              </a:spcBef>
              <a:spcAft>
                <a:spcPts val="0"/>
              </a:spcAft>
              <a:buClr>
                <a:srgbClr val="187F9F"/>
              </a:buClr>
              <a:buSzPts val="2000"/>
              <a:buFont typeface="Arial"/>
              <a:buNone/>
              <a:defRPr sz="2000" b="0" i="0" u="none" strike="noStrike" cap="none">
                <a:solidFill>
                  <a:srgbClr val="187F9F"/>
                </a:solidFill>
                <a:latin typeface="Rockwell"/>
                <a:ea typeface="Rockwell"/>
                <a:cs typeface="Rockwell"/>
                <a:sym typeface="Rockwell"/>
              </a:defRPr>
            </a:lvl1pPr>
            <a:lvl2pPr marL="914400" marR="0" lvl="1" indent="-406400" algn="l" rtl="0">
              <a:spcBef>
                <a:spcPts val="560"/>
              </a:spcBef>
              <a:spcAft>
                <a:spcPts val="0"/>
              </a:spcAft>
              <a:buClr>
                <a:schemeClr val="lt1"/>
              </a:buClr>
              <a:buSzPts val="2800"/>
              <a:buFont typeface="Arial"/>
              <a:buChar char="–"/>
              <a:defRPr sz="2800" b="0" i="0" u="none" strike="noStrike" cap="none">
                <a:solidFill>
                  <a:schemeClr val="lt1"/>
                </a:solidFill>
                <a:latin typeface="Rockwell"/>
                <a:ea typeface="Rockwell"/>
                <a:cs typeface="Rockwell"/>
                <a:sym typeface="Rockwell"/>
              </a:defRPr>
            </a:lvl2pPr>
            <a:lvl3pPr marL="1371600" marR="0" lvl="2" indent="-381000" algn="l" rtl="0">
              <a:spcBef>
                <a:spcPts val="480"/>
              </a:spcBef>
              <a:spcAft>
                <a:spcPts val="0"/>
              </a:spcAft>
              <a:buClr>
                <a:schemeClr val="lt1"/>
              </a:buClr>
              <a:buSzPts val="2400"/>
              <a:buFont typeface="Arial"/>
              <a:buChar char="•"/>
              <a:defRPr sz="2400" b="0" i="0" u="none" strike="noStrike" cap="none">
                <a:solidFill>
                  <a:schemeClr val="lt1"/>
                </a:solidFill>
                <a:latin typeface="Rockwell"/>
                <a:ea typeface="Rockwell"/>
                <a:cs typeface="Rockwell"/>
                <a:sym typeface="Rockwell"/>
              </a:defRPr>
            </a:lvl3pPr>
            <a:lvl4pPr marL="1828800" marR="0" lvl="3" indent="-355600" algn="l" rtl="0">
              <a:spcBef>
                <a:spcPts val="400"/>
              </a:spcBef>
              <a:spcAft>
                <a:spcPts val="0"/>
              </a:spcAft>
              <a:buClr>
                <a:schemeClr val="lt1"/>
              </a:buClr>
              <a:buSzPts val="2000"/>
              <a:buFont typeface="Arial"/>
              <a:buChar char="–"/>
              <a:defRPr sz="2000" b="0" i="0" u="none" strike="noStrike" cap="none">
                <a:solidFill>
                  <a:schemeClr val="lt1"/>
                </a:solidFill>
                <a:latin typeface="Rockwell"/>
                <a:ea typeface="Rockwell"/>
                <a:cs typeface="Rockwell"/>
                <a:sym typeface="Rockwell"/>
              </a:defRPr>
            </a:lvl4pPr>
            <a:lvl5pPr marL="2286000" marR="0" lvl="4" indent="-355600" algn="l" rtl="0">
              <a:spcBef>
                <a:spcPts val="400"/>
              </a:spcBef>
              <a:spcAft>
                <a:spcPts val="0"/>
              </a:spcAft>
              <a:buClr>
                <a:schemeClr val="lt1"/>
              </a:buClr>
              <a:buSzPts val="2000"/>
              <a:buFont typeface="Arial"/>
              <a:buChar char="»"/>
              <a:defRPr sz="2000" b="0" i="0" u="none" strike="noStrike" cap="none">
                <a:solidFill>
                  <a:schemeClr val="lt1"/>
                </a:solidFill>
                <a:latin typeface="Rockwell"/>
                <a:ea typeface="Rockwell"/>
                <a:cs typeface="Rockwell"/>
                <a:sym typeface="Rockwel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0" name="Shape 30"/>
          <p:cNvSpPr txBox="1">
            <a:spLocks noGrp="1"/>
          </p:cNvSpPr>
          <p:nvPr>
            <p:ph type="body" idx="1"/>
          </p:nvPr>
        </p:nvSpPr>
        <p:spPr>
          <a:xfrm>
            <a:off x="457200" y="990601"/>
            <a:ext cx="8229600" cy="5257800"/>
          </a:xfrm>
          <a:prstGeom prst="rect">
            <a:avLst/>
          </a:prstGeom>
          <a:noFill/>
          <a:ln>
            <a:noFill/>
          </a:ln>
        </p:spPr>
        <p:txBody>
          <a:bodyPr spcFirstLastPara="1" wrap="square" lIns="91425" tIns="45700" rIns="91425" bIns="45700" anchor="t" anchorCtr="0"/>
          <a:lstStyle>
            <a:lvl1pPr marL="457200" marR="0" lvl="0" indent="-228600" algn="l" rtl="0">
              <a:spcBef>
                <a:spcPts val="480"/>
              </a:spcBef>
              <a:spcAft>
                <a:spcPts val="0"/>
              </a:spcAft>
              <a:buClr>
                <a:schemeClr val="dk2"/>
              </a:buClr>
              <a:buSzPts val="2400"/>
              <a:buFont typeface="Arial"/>
              <a:buNone/>
              <a:defRPr sz="2400" b="0" i="0" u="none" strike="noStrike" cap="none">
                <a:solidFill>
                  <a:schemeClr val="dk2"/>
                </a:solidFill>
                <a:latin typeface="Century Gothic"/>
                <a:ea typeface="Century Gothic"/>
                <a:cs typeface="Century Gothic"/>
                <a:sym typeface="Century Gothic"/>
              </a:defRPr>
            </a:lvl1pPr>
            <a:lvl2pPr marL="914400" marR="0" lvl="1" indent="-355600" algn="l" rtl="0">
              <a:spcBef>
                <a:spcPts val="400"/>
              </a:spcBef>
              <a:spcAft>
                <a:spcPts val="0"/>
              </a:spcAft>
              <a:buClr>
                <a:schemeClr val="dk2"/>
              </a:buClr>
              <a:buSzPts val="2000"/>
              <a:buFont typeface="Arial"/>
              <a:buChar char="•"/>
              <a:defRPr sz="2000" b="0" i="0" u="none" strike="noStrike" cap="none">
                <a:solidFill>
                  <a:schemeClr val="dk2"/>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2"/>
              </a:buClr>
              <a:buSzPts val="1800"/>
              <a:buFont typeface="Courier New"/>
              <a:buChar char="o"/>
              <a:defRPr sz="1800" b="0" i="0" u="none" strike="noStrike" cap="none">
                <a:solidFill>
                  <a:schemeClr val="dk2"/>
                </a:solidFill>
                <a:latin typeface="Century Gothic"/>
                <a:ea typeface="Century Gothic"/>
                <a:cs typeface="Century Gothic"/>
                <a:sym typeface="Century Gothic"/>
              </a:defRPr>
            </a:lvl3pPr>
            <a:lvl4pPr marL="1828800" marR="0" lvl="3"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4pPr>
            <a:lvl5pPr marL="2286000" marR="0" lvl="4"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31" name="Shape 31"/>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2" name="Shape 32"/>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chemeClr val="dk2"/>
                </a:solidFill>
                <a:latin typeface="Century Gothic"/>
                <a:ea typeface="Century Gothic"/>
                <a:cs typeface="Century Gothic"/>
                <a:sym typeface="Century Gothic"/>
              </a:defRPr>
            </a:lvl1pPr>
            <a:lvl2pPr marL="0" marR="0" lvl="1" indent="0" algn="l" rtl="0">
              <a:spcBef>
                <a:spcPts val="0"/>
              </a:spcBef>
              <a:buNone/>
              <a:defRPr sz="1200" b="0" i="0" u="none" strike="noStrike" cap="none">
                <a:solidFill>
                  <a:schemeClr val="dk2"/>
                </a:solidFill>
                <a:latin typeface="Century Gothic"/>
                <a:ea typeface="Century Gothic"/>
                <a:cs typeface="Century Gothic"/>
                <a:sym typeface="Century Gothic"/>
              </a:defRPr>
            </a:lvl2pPr>
            <a:lvl3pPr marL="0" marR="0" lvl="2" indent="0" algn="l" rtl="0">
              <a:spcBef>
                <a:spcPts val="0"/>
              </a:spcBef>
              <a:buNone/>
              <a:defRPr sz="1200" b="0" i="0" u="none" strike="noStrike" cap="none">
                <a:solidFill>
                  <a:schemeClr val="dk2"/>
                </a:solidFill>
                <a:latin typeface="Century Gothic"/>
                <a:ea typeface="Century Gothic"/>
                <a:cs typeface="Century Gothic"/>
                <a:sym typeface="Century Gothic"/>
              </a:defRPr>
            </a:lvl3pPr>
            <a:lvl4pPr marL="0" marR="0" lvl="3" indent="0" algn="l" rtl="0">
              <a:spcBef>
                <a:spcPts val="0"/>
              </a:spcBef>
              <a:buNone/>
              <a:defRPr sz="1200" b="0" i="0" u="none" strike="noStrike" cap="none">
                <a:solidFill>
                  <a:schemeClr val="dk2"/>
                </a:solidFill>
                <a:latin typeface="Century Gothic"/>
                <a:ea typeface="Century Gothic"/>
                <a:cs typeface="Century Gothic"/>
                <a:sym typeface="Century Gothic"/>
              </a:defRPr>
            </a:lvl4pPr>
            <a:lvl5pPr marL="0" marR="0" lvl="4" indent="0" algn="l" rtl="0">
              <a:spcBef>
                <a:spcPts val="0"/>
              </a:spcBef>
              <a:buNone/>
              <a:defRPr sz="1200" b="0" i="0" u="none" strike="noStrike" cap="none">
                <a:solidFill>
                  <a:schemeClr val="dk2"/>
                </a:solidFill>
                <a:latin typeface="Century Gothic"/>
                <a:ea typeface="Century Gothic"/>
                <a:cs typeface="Century Gothic"/>
                <a:sym typeface="Century Gothic"/>
              </a:defRPr>
            </a:lvl5pPr>
            <a:lvl6pPr marL="0" marR="0" lvl="5" indent="0" algn="l" rtl="0">
              <a:spcBef>
                <a:spcPts val="0"/>
              </a:spcBef>
              <a:buNone/>
              <a:defRPr sz="1200" b="0" i="0" u="none" strike="noStrike" cap="none">
                <a:solidFill>
                  <a:schemeClr val="dk2"/>
                </a:solidFill>
                <a:latin typeface="Century Gothic"/>
                <a:ea typeface="Century Gothic"/>
                <a:cs typeface="Century Gothic"/>
                <a:sym typeface="Century Gothic"/>
              </a:defRPr>
            </a:lvl6pPr>
            <a:lvl7pPr marL="0" marR="0" lvl="6" indent="0" algn="l" rtl="0">
              <a:spcBef>
                <a:spcPts val="0"/>
              </a:spcBef>
              <a:buNone/>
              <a:defRPr sz="1200" b="0" i="0" u="none" strike="noStrike" cap="none">
                <a:solidFill>
                  <a:schemeClr val="dk2"/>
                </a:solidFill>
                <a:latin typeface="Century Gothic"/>
                <a:ea typeface="Century Gothic"/>
                <a:cs typeface="Century Gothic"/>
                <a:sym typeface="Century Gothic"/>
              </a:defRPr>
            </a:lvl7pPr>
            <a:lvl8pPr marL="0" marR="0" lvl="7" indent="0" algn="l" rtl="0">
              <a:spcBef>
                <a:spcPts val="0"/>
              </a:spcBef>
              <a:buNone/>
              <a:defRPr sz="1200" b="0" i="0" u="none" strike="noStrike" cap="none">
                <a:solidFill>
                  <a:schemeClr val="dk2"/>
                </a:solidFill>
                <a:latin typeface="Century Gothic"/>
                <a:ea typeface="Century Gothic"/>
                <a:cs typeface="Century Gothic"/>
                <a:sym typeface="Century Gothic"/>
              </a:defRPr>
            </a:lvl8pPr>
            <a:lvl9pPr marL="0" marR="0" lvl="8" indent="0" algn="l" rtl="0">
              <a:spcBef>
                <a:spcPts val="0"/>
              </a:spcBef>
              <a:buNone/>
              <a:defRPr sz="1200" b="0" i="0" u="none" strike="noStrike" cap="none">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ody Slide">
  <p:cSld name="Body Slide">
    <p:spTree>
      <p:nvGrpSpPr>
        <p:cNvPr id="1" name="Shape 33"/>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 name="Shape 36"/>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37" name="Shape 37"/>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8"/>
        <p:cNvGrpSpPr/>
        <p:nvPr/>
      </p:nvGrpSpPr>
      <p:grpSpPr>
        <a:xfrm>
          <a:off x="0" y="0"/>
          <a:ext cx="0" cy="0"/>
          <a:chOff x="0" y="0"/>
          <a:chExt cx="0" cy="0"/>
        </a:xfrm>
      </p:grpSpPr>
      <p:sp>
        <p:nvSpPr>
          <p:cNvPr id="39" name="Shape 39"/>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2"/>
              </a:buClr>
              <a:buSzPts val="2800"/>
              <a:buFont typeface="Rockwell"/>
              <a:buNone/>
              <a:defRPr sz="2800" b="0" i="0" u="none" strike="noStrike" cap="none">
                <a:solidFill>
                  <a:schemeClr val="dk2"/>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0" name="Shape 4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lstStyle>
            <a:lvl1pPr marR="0" lvl="0" algn="ctr" rtl="0">
              <a:spcBef>
                <a:spcPts val="480"/>
              </a:spcBef>
              <a:spcAft>
                <a:spcPts val="0"/>
              </a:spcAft>
              <a:buClr>
                <a:schemeClr val="dk2"/>
              </a:buClr>
              <a:buSzPts val="2400"/>
              <a:buFont typeface="Arial"/>
              <a:buNone/>
              <a:defRPr sz="2400" b="0" i="0" u="none" strike="noStrike" cap="none">
                <a:solidFill>
                  <a:schemeClr val="dk2"/>
                </a:solidFill>
                <a:latin typeface="Century Gothic"/>
                <a:ea typeface="Century Gothic"/>
                <a:cs typeface="Century Gothic"/>
                <a:sym typeface="Century Gothic"/>
              </a:defRPr>
            </a:lvl1pPr>
            <a:lvl2pPr marR="0" lvl="1"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2pPr>
            <a:lvl3pPr marR="0" lvl="2" algn="ctr" rtl="0">
              <a:spcBef>
                <a:spcPts val="360"/>
              </a:spcBef>
              <a:spcAft>
                <a:spcPts val="0"/>
              </a:spcAft>
              <a:buClr>
                <a:srgbClr val="888888"/>
              </a:buClr>
              <a:buSzPts val="1800"/>
              <a:buFont typeface="Courier New"/>
              <a:buNone/>
              <a:defRPr sz="1800" b="0" i="0" u="none" strike="noStrike" cap="none">
                <a:solidFill>
                  <a:srgbClr val="888888"/>
                </a:solidFill>
                <a:latin typeface="Century Gothic"/>
                <a:ea typeface="Century Gothic"/>
                <a:cs typeface="Century Gothic"/>
                <a:sym typeface="Century Gothic"/>
              </a:defRPr>
            </a:lvl3pPr>
            <a:lvl4pPr marR="0" lvl="3" algn="ctr" rtl="0">
              <a:spcBef>
                <a:spcPts val="32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4pPr>
            <a:lvl5pPr marR="0" lvl="4" algn="ctr" rtl="0">
              <a:spcBef>
                <a:spcPts val="320"/>
              </a:spcBef>
              <a:spcAft>
                <a:spcPts val="0"/>
              </a:spcAft>
              <a:buClr>
                <a:srgbClr val="888888"/>
              </a:buClr>
              <a:buSzPts val="1600"/>
              <a:buFont typeface="Arial"/>
              <a:buNone/>
              <a:defRPr sz="1600" b="0" i="0" u="none" strike="noStrike" cap="none">
                <a:solidFill>
                  <a:srgbClr val="888888"/>
                </a:solidFill>
                <a:latin typeface="Century Gothic"/>
                <a:ea typeface="Century Gothic"/>
                <a:cs typeface="Century Gothic"/>
                <a:sym typeface="Century Gothic"/>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entury Gothic"/>
                <a:ea typeface="Century Gothic"/>
                <a:cs typeface="Century Gothic"/>
                <a:sym typeface="Century Gothic"/>
              </a:defRPr>
            </a:lvl9pPr>
          </a:lstStyle>
          <a:p>
            <a:endParaRPr/>
          </a:p>
        </p:txBody>
      </p:sp>
      <p:sp>
        <p:nvSpPr>
          <p:cNvPr id="41" name="Shape 41"/>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2" name="Shape 42"/>
          <p:cNvSpPr txBox="1"/>
          <p:nvPr/>
        </p:nvSpPr>
        <p:spPr>
          <a:xfrm>
            <a:off x="4354" y="17417"/>
            <a:ext cx="9139646" cy="59218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3200"/>
              <a:buFont typeface="Rockwell"/>
              <a:buNone/>
            </a:pPr>
            <a:r>
              <a:rPr lang="en-US" sz="3200">
                <a:solidFill>
                  <a:schemeClr val="lt1"/>
                </a:solidFill>
                <a:latin typeface="Rockwell"/>
                <a:ea typeface="Rockwell"/>
                <a:cs typeface="Rockwell"/>
                <a:sym typeface="Rockwell"/>
              </a:rPr>
              <a:t>Click to edit Master title style</a:t>
            </a:r>
            <a:endParaRPr sz="3200">
              <a:solidFill>
                <a:schemeClr val="lt1"/>
              </a:solidFill>
              <a:latin typeface="Rockwell"/>
              <a:ea typeface="Rockwell"/>
              <a:cs typeface="Rockwell"/>
              <a:sym typeface="Rockwell"/>
            </a:endParaRPr>
          </a:p>
        </p:txBody>
      </p:sp>
      <p:sp>
        <p:nvSpPr>
          <p:cNvPr id="43" name="Shape 43"/>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a:solidFill>
                  <a:schemeClr val="dk2"/>
                </a:solidFill>
                <a:latin typeface="Century Gothic"/>
                <a:ea typeface="Century Gothic"/>
                <a:cs typeface="Century Gothic"/>
                <a:sym typeface="Century Gothic"/>
              </a:defRPr>
            </a:lvl1pPr>
            <a:lvl2pPr marL="0" marR="0" lvl="1" indent="0" algn="l" rtl="0">
              <a:spcBef>
                <a:spcPts val="0"/>
              </a:spcBef>
              <a:buNone/>
              <a:defRPr sz="1200">
                <a:solidFill>
                  <a:schemeClr val="dk2"/>
                </a:solidFill>
                <a:latin typeface="Century Gothic"/>
                <a:ea typeface="Century Gothic"/>
                <a:cs typeface="Century Gothic"/>
                <a:sym typeface="Century Gothic"/>
              </a:defRPr>
            </a:lvl2pPr>
            <a:lvl3pPr marL="0" marR="0" lvl="2" indent="0" algn="l" rtl="0">
              <a:spcBef>
                <a:spcPts val="0"/>
              </a:spcBef>
              <a:buNone/>
              <a:defRPr sz="1200">
                <a:solidFill>
                  <a:schemeClr val="dk2"/>
                </a:solidFill>
                <a:latin typeface="Century Gothic"/>
                <a:ea typeface="Century Gothic"/>
                <a:cs typeface="Century Gothic"/>
                <a:sym typeface="Century Gothic"/>
              </a:defRPr>
            </a:lvl3pPr>
            <a:lvl4pPr marL="0" marR="0" lvl="3" indent="0" algn="l" rtl="0">
              <a:spcBef>
                <a:spcPts val="0"/>
              </a:spcBef>
              <a:buNone/>
              <a:defRPr sz="1200">
                <a:solidFill>
                  <a:schemeClr val="dk2"/>
                </a:solidFill>
                <a:latin typeface="Century Gothic"/>
                <a:ea typeface="Century Gothic"/>
                <a:cs typeface="Century Gothic"/>
                <a:sym typeface="Century Gothic"/>
              </a:defRPr>
            </a:lvl4pPr>
            <a:lvl5pPr marL="0" marR="0" lvl="4" indent="0" algn="l" rtl="0">
              <a:spcBef>
                <a:spcPts val="0"/>
              </a:spcBef>
              <a:buNone/>
              <a:defRPr sz="1200">
                <a:solidFill>
                  <a:schemeClr val="dk2"/>
                </a:solidFill>
                <a:latin typeface="Century Gothic"/>
                <a:ea typeface="Century Gothic"/>
                <a:cs typeface="Century Gothic"/>
                <a:sym typeface="Century Gothic"/>
              </a:defRPr>
            </a:lvl5pPr>
            <a:lvl6pPr marL="0" marR="0" lvl="5" indent="0" algn="l" rtl="0">
              <a:spcBef>
                <a:spcPts val="0"/>
              </a:spcBef>
              <a:buNone/>
              <a:defRPr sz="1200">
                <a:solidFill>
                  <a:schemeClr val="dk2"/>
                </a:solidFill>
                <a:latin typeface="Century Gothic"/>
                <a:ea typeface="Century Gothic"/>
                <a:cs typeface="Century Gothic"/>
                <a:sym typeface="Century Gothic"/>
              </a:defRPr>
            </a:lvl6pPr>
            <a:lvl7pPr marL="0" marR="0" lvl="6" indent="0" algn="l" rtl="0">
              <a:spcBef>
                <a:spcPts val="0"/>
              </a:spcBef>
              <a:buNone/>
              <a:defRPr sz="1200">
                <a:solidFill>
                  <a:schemeClr val="dk2"/>
                </a:solidFill>
                <a:latin typeface="Century Gothic"/>
                <a:ea typeface="Century Gothic"/>
                <a:cs typeface="Century Gothic"/>
                <a:sym typeface="Century Gothic"/>
              </a:defRPr>
            </a:lvl7pPr>
            <a:lvl8pPr marL="0" marR="0" lvl="7" indent="0" algn="l" rtl="0">
              <a:spcBef>
                <a:spcPts val="0"/>
              </a:spcBef>
              <a:buNone/>
              <a:defRPr sz="1200">
                <a:solidFill>
                  <a:schemeClr val="dk2"/>
                </a:solidFill>
                <a:latin typeface="Century Gothic"/>
                <a:ea typeface="Century Gothic"/>
                <a:cs typeface="Century Gothic"/>
                <a:sym typeface="Century Gothic"/>
              </a:defRPr>
            </a:lvl8pPr>
            <a:lvl9pPr marL="0" marR="0" lvl="8" indent="0" algn="l" rtl="0">
              <a:spcBef>
                <a:spcPts val="0"/>
              </a:spcBef>
              <a:buNone/>
              <a:defRPr sz="1200">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theme" Target="../theme/theme2.xml"/><Relationship Id="rId3"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11" Type="http://schemas.openxmlformats.org/officeDocument/2006/relationships/theme" Target="../theme/theme3.xml"/><Relationship Id="rId12" Type="http://schemas.openxmlformats.org/officeDocument/2006/relationships/image" Target="../media/image3.jpg"/><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slideLayout" Target="../slideLayouts/slideLayout12.xml"/><Relationship Id="rId8" Type="http://schemas.openxmlformats.org/officeDocument/2006/relationships/slideLayout" Target="../slideLayouts/slideLayout13.xml"/><Relationship Id="rId9" Type="http://schemas.openxmlformats.org/officeDocument/2006/relationships/slideLayout" Target="../slideLayouts/slideLayout14.xml"/><Relationship Id="rId10"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theme" Target="../theme/theme4.xml"/><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2">
            <a:alphaModFix/>
          </a:blip>
          <a:stretch>
            <a:fillRect/>
          </a:stretch>
        </a:blipFill>
        <a:effectLst/>
      </p:bgPr>
    </p:bg>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lt1"/>
              </a:buClr>
              <a:buSzPts val="3200"/>
              <a:buFont typeface="Rockwell"/>
              <a:buNone/>
              <a:defRPr sz="3200" b="0" i="0" u="none" strike="noStrike" cap="non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Shape 25"/>
          <p:cNvSpPr txBox="1">
            <a:spLocks noGrp="1"/>
          </p:cNvSpPr>
          <p:nvPr>
            <p:ph type="body" idx="1"/>
          </p:nvPr>
        </p:nvSpPr>
        <p:spPr>
          <a:xfrm>
            <a:off x="457200" y="990601"/>
            <a:ext cx="8229600" cy="5257800"/>
          </a:xfrm>
          <a:prstGeom prst="rect">
            <a:avLst/>
          </a:prstGeom>
          <a:noFill/>
          <a:ln>
            <a:noFill/>
          </a:ln>
        </p:spPr>
        <p:txBody>
          <a:bodyPr spcFirstLastPara="1" wrap="square" lIns="91425" tIns="45700" rIns="91425" bIns="45700" anchor="t" anchorCtr="0"/>
          <a:lstStyle>
            <a:lvl1pPr marL="457200" marR="0" lvl="0" indent="-228600" algn="l" rtl="0">
              <a:spcBef>
                <a:spcPts val="480"/>
              </a:spcBef>
              <a:spcAft>
                <a:spcPts val="0"/>
              </a:spcAft>
              <a:buClr>
                <a:schemeClr val="dk2"/>
              </a:buClr>
              <a:buSzPts val="2400"/>
              <a:buFont typeface="Arial"/>
              <a:buNone/>
              <a:defRPr sz="2400" b="0" i="0" u="none" strike="noStrike" cap="none">
                <a:solidFill>
                  <a:schemeClr val="dk2"/>
                </a:solidFill>
                <a:latin typeface="Century Gothic"/>
                <a:ea typeface="Century Gothic"/>
                <a:cs typeface="Century Gothic"/>
                <a:sym typeface="Century Gothic"/>
              </a:defRPr>
            </a:lvl1pPr>
            <a:lvl2pPr marL="914400" marR="0" lvl="1" indent="-355600" algn="l" rtl="0">
              <a:spcBef>
                <a:spcPts val="400"/>
              </a:spcBef>
              <a:spcAft>
                <a:spcPts val="0"/>
              </a:spcAft>
              <a:buClr>
                <a:schemeClr val="dk2"/>
              </a:buClr>
              <a:buSzPts val="2000"/>
              <a:buFont typeface="Arial"/>
              <a:buChar char="•"/>
              <a:defRPr sz="2000" b="0" i="0" u="none" strike="noStrike" cap="none">
                <a:solidFill>
                  <a:schemeClr val="dk2"/>
                </a:solidFill>
                <a:latin typeface="Century Gothic"/>
                <a:ea typeface="Century Gothic"/>
                <a:cs typeface="Century Gothic"/>
                <a:sym typeface="Century Gothic"/>
              </a:defRPr>
            </a:lvl2pPr>
            <a:lvl3pPr marL="1371600" marR="0" lvl="2" indent="-342900" algn="l" rtl="0">
              <a:spcBef>
                <a:spcPts val="360"/>
              </a:spcBef>
              <a:spcAft>
                <a:spcPts val="0"/>
              </a:spcAft>
              <a:buClr>
                <a:schemeClr val="dk2"/>
              </a:buClr>
              <a:buSzPts val="1800"/>
              <a:buFont typeface="Courier New"/>
              <a:buChar char="o"/>
              <a:defRPr sz="1800" b="0" i="0" u="none" strike="noStrike" cap="none">
                <a:solidFill>
                  <a:schemeClr val="dk2"/>
                </a:solidFill>
                <a:latin typeface="Century Gothic"/>
                <a:ea typeface="Century Gothic"/>
                <a:cs typeface="Century Gothic"/>
                <a:sym typeface="Century Gothic"/>
              </a:defRPr>
            </a:lvl3pPr>
            <a:lvl4pPr marL="1828800" marR="0" lvl="3"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4pPr>
            <a:lvl5pPr marL="2286000" marR="0" lvl="4" indent="-330200" algn="l" rtl="0">
              <a:spcBef>
                <a:spcPts val="320"/>
              </a:spcBef>
              <a:spcAft>
                <a:spcPts val="0"/>
              </a:spcAft>
              <a:buClr>
                <a:schemeClr val="dk2"/>
              </a:buClr>
              <a:buSzPts val="1600"/>
              <a:buFont typeface="Arial"/>
              <a:buChar char="»"/>
              <a:defRPr sz="1600" b="0" i="0" u="none" strike="noStrike" cap="none">
                <a:solidFill>
                  <a:schemeClr val="dk2"/>
                </a:solidFill>
                <a:latin typeface="Century Gothic"/>
                <a:ea typeface="Century Gothic"/>
                <a:cs typeface="Century Gothic"/>
                <a:sym typeface="Century Gothic"/>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26" name="Shape 26"/>
          <p:cNvSpPr txBox="1">
            <a:spLocks noGrp="1"/>
          </p:cNvSpPr>
          <p:nvPr>
            <p:ph type="ftr" idx="11"/>
          </p:nvPr>
        </p:nvSpPr>
        <p:spPr>
          <a:xfrm>
            <a:off x="1600200" y="6356350"/>
            <a:ext cx="53340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7" name="Shape 27"/>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chemeClr val="dk2"/>
                </a:solidFill>
                <a:latin typeface="Century Gothic"/>
                <a:ea typeface="Century Gothic"/>
                <a:cs typeface="Century Gothic"/>
                <a:sym typeface="Century Gothic"/>
              </a:defRPr>
            </a:lvl1pPr>
            <a:lvl2pPr marL="0" marR="0" lvl="1" indent="0" algn="l" rtl="0">
              <a:spcBef>
                <a:spcPts val="0"/>
              </a:spcBef>
              <a:buNone/>
              <a:defRPr sz="1200" b="0" i="0" u="none" strike="noStrike" cap="none">
                <a:solidFill>
                  <a:schemeClr val="dk2"/>
                </a:solidFill>
                <a:latin typeface="Century Gothic"/>
                <a:ea typeface="Century Gothic"/>
                <a:cs typeface="Century Gothic"/>
                <a:sym typeface="Century Gothic"/>
              </a:defRPr>
            </a:lvl2pPr>
            <a:lvl3pPr marL="0" marR="0" lvl="2" indent="0" algn="l" rtl="0">
              <a:spcBef>
                <a:spcPts val="0"/>
              </a:spcBef>
              <a:buNone/>
              <a:defRPr sz="1200" b="0" i="0" u="none" strike="noStrike" cap="none">
                <a:solidFill>
                  <a:schemeClr val="dk2"/>
                </a:solidFill>
                <a:latin typeface="Century Gothic"/>
                <a:ea typeface="Century Gothic"/>
                <a:cs typeface="Century Gothic"/>
                <a:sym typeface="Century Gothic"/>
              </a:defRPr>
            </a:lvl3pPr>
            <a:lvl4pPr marL="0" marR="0" lvl="3" indent="0" algn="l" rtl="0">
              <a:spcBef>
                <a:spcPts val="0"/>
              </a:spcBef>
              <a:buNone/>
              <a:defRPr sz="1200" b="0" i="0" u="none" strike="noStrike" cap="none">
                <a:solidFill>
                  <a:schemeClr val="dk2"/>
                </a:solidFill>
                <a:latin typeface="Century Gothic"/>
                <a:ea typeface="Century Gothic"/>
                <a:cs typeface="Century Gothic"/>
                <a:sym typeface="Century Gothic"/>
              </a:defRPr>
            </a:lvl4pPr>
            <a:lvl5pPr marL="0" marR="0" lvl="4" indent="0" algn="l" rtl="0">
              <a:spcBef>
                <a:spcPts val="0"/>
              </a:spcBef>
              <a:buNone/>
              <a:defRPr sz="1200" b="0" i="0" u="none" strike="noStrike" cap="none">
                <a:solidFill>
                  <a:schemeClr val="dk2"/>
                </a:solidFill>
                <a:latin typeface="Century Gothic"/>
                <a:ea typeface="Century Gothic"/>
                <a:cs typeface="Century Gothic"/>
                <a:sym typeface="Century Gothic"/>
              </a:defRPr>
            </a:lvl5pPr>
            <a:lvl6pPr marL="0" marR="0" lvl="5" indent="0" algn="l" rtl="0">
              <a:spcBef>
                <a:spcPts val="0"/>
              </a:spcBef>
              <a:buNone/>
              <a:defRPr sz="1200" b="0" i="0" u="none" strike="noStrike" cap="none">
                <a:solidFill>
                  <a:schemeClr val="dk2"/>
                </a:solidFill>
                <a:latin typeface="Century Gothic"/>
                <a:ea typeface="Century Gothic"/>
                <a:cs typeface="Century Gothic"/>
                <a:sym typeface="Century Gothic"/>
              </a:defRPr>
            </a:lvl6pPr>
            <a:lvl7pPr marL="0" marR="0" lvl="6" indent="0" algn="l" rtl="0">
              <a:spcBef>
                <a:spcPts val="0"/>
              </a:spcBef>
              <a:buNone/>
              <a:defRPr sz="1200" b="0" i="0" u="none" strike="noStrike" cap="none">
                <a:solidFill>
                  <a:schemeClr val="dk2"/>
                </a:solidFill>
                <a:latin typeface="Century Gothic"/>
                <a:ea typeface="Century Gothic"/>
                <a:cs typeface="Century Gothic"/>
                <a:sym typeface="Century Gothic"/>
              </a:defRPr>
            </a:lvl7pPr>
            <a:lvl8pPr marL="0" marR="0" lvl="7" indent="0" algn="l" rtl="0">
              <a:spcBef>
                <a:spcPts val="0"/>
              </a:spcBef>
              <a:buNone/>
              <a:defRPr sz="1200" b="0" i="0" u="none" strike="noStrike" cap="none">
                <a:solidFill>
                  <a:schemeClr val="dk2"/>
                </a:solidFill>
                <a:latin typeface="Century Gothic"/>
                <a:ea typeface="Century Gothic"/>
                <a:cs typeface="Century Gothic"/>
                <a:sym typeface="Century Gothic"/>
              </a:defRPr>
            </a:lvl8pPr>
            <a:lvl9pPr marL="0" marR="0" lvl="8" indent="0" algn="l" rtl="0">
              <a:spcBef>
                <a:spcPts val="0"/>
              </a:spcBef>
              <a:buNone/>
              <a:defRPr sz="1200" b="0" i="0" u="none" strike="noStrike" cap="none">
                <a:solidFill>
                  <a:schemeClr val="dk2"/>
                </a:solidFill>
                <a:latin typeface="Century Gothic"/>
                <a:ea typeface="Century Gothic"/>
                <a:cs typeface="Century Gothic"/>
                <a:sym typeface="Century Gothic"/>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124"/>
              <a:buFont typeface="Calibri"/>
              <a:buNone/>
              <a:defRPr sz="4124"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Shape 82"/>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lstStyle>
            <a:lvl1pPr marL="457200" marR="0" lvl="0" indent="-395287" algn="l" rtl="0">
              <a:lnSpc>
                <a:spcPct val="90000"/>
              </a:lnSpc>
              <a:spcBef>
                <a:spcPts val="937"/>
              </a:spcBef>
              <a:spcAft>
                <a:spcPts val="0"/>
              </a:spcAft>
              <a:buClr>
                <a:schemeClr val="dk1"/>
              </a:buClr>
              <a:buSzPts val="2625"/>
              <a:buFont typeface="Arial"/>
              <a:buChar char="•"/>
              <a:defRPr sz="2625" b="0" i="0" u="none" strike="noStrike" cap="none">
                <a:solidFill>
                  <a:schemeClr val="dk1"/>
                </a:solidFill>
                <a:latin typeface="Calibri"/>
                <a:ea typeface="Calibri"/>
                <a:cs typeface="Calibri"/>
                <a:sym typeface="Calibri"/>
              </a:defRPr>
            </a:lvl1pPr>
            <a:lvl2pPr marL="914400" marR="0" lvl="1" indent="-371475" algn="l" rtl="0">
              <a:lnSpc>
                <a:spcPct val="90000"/>
              </a:lnSpc>
              <a:spcBef>
                <a:spcPts val="469"/>
              </a:spcBef>
              <a:spcAft>
                <a:spcPts val="0"/>
              </a:spcAft>
              <a:buClr>
                <a:schemeClr val="dk1"/>
              </a:buClr>
              <a:buSzPts val="2250"/>
              <a:buFont typeface="Arial"/>
              <a:buChar char="•"/>
              <a:defRPr sz="2250" b="0" i="0" u="none" strike="noStrike" cap="none">
                <a:solidFill>
                  <a:schemeClr val="dk1"/>
                </a:solidFill>
                <a:latin typeface="Calibri"/>
                <a:ea typeface="Calibri"/>
                <a:cs typeface="Calibri"/>
                <a:sym typeface="Calibri"/>
              </a:defRPr>
            </a:lvl2pPr>
            <a:lvl3pPr marL="1371600" marR="0" lvl="2" indent="-347662" algn="l" rtl="0">
              <a:lnSpc>
                <a:spcPct val="90000"/>
              </a:lnSpc>
              <a:spcBef>
                <a:spcPts val="469"/>
              </a:spcBef>
              <a:spcAft>
                <a:spcPts val="0"/>
              </a:spcAft>
              <a:buClr>
                <a:schemeClr val="dk1"/>
              </a:buClr>
              <a:buSzPts val="1875"/>
              <a:buFont typeface="Arial"/>
              <a:buChar char="•"/>
              <a:defRPr sz="1875" b="0" i="0" u="none" strike="noStrike" cap="none">
                <a:solidFill>
                  <a:schemeClr val="dk1"/>
                </a:solidFill>
                <a:latin typeface="Calibri"/>
                <a:ea typeface="Calibri"/>
                <a:cs typeface="Calibri"/>
                <a:sym typeface="Calibri"/>
              </a:defRPr>
            </a:lvl3pPr>
            <a:lvl4pPr marL="1828800" marR="0" lvl="3"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4pPr>
            <a:lvl5pPr marL="2286000" marR="0" lvl="4"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5pPr>
            <a:lvl6pPr marL="2743200" marR="0" lvl="5"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6pPr>
            <a:lvl7pPr marL="3200400" marR="0" lvl="6"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7pPr>
            <a:lvl8pPr marL="3657600" marR="0" lvl="7"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8pPr>
            <a:lvl9pPr marL="4114800" marR="0" lvl="8" indent="-335724" algn="l" rtl="0">
              <a:lnSpc>
                <a:spcPct val="90000"/>
              </a:lnSpc>
              <a:spcBef>
                <a:spcPts val="469"/>
              </a:spcBef>
              <a:spcAft>
                <a:spcPts val="0"/>
              </a:spcAft>
              <a:buClr>
                <a:schemeClr val="dk1"/>
              </a:buClr>
              <a:buSzPts val="1687"/>
              <a:buFont typeface="Arial"/>
              <a:buChar char="•"/>
              <a:defRPr sz="1687"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125">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125">
                <a:solidFill>
                  <a:srgbClr val="888888"/>
                </a:solidFill>
                <a:latin typeface="Calibri"/>
                <a:ea typeface="Calibri"/>
                <a:cs typeface="Calibri"/>
                <a:sym typeface="Calibri"/>
              </a:defRPr>
            </a:lvl1pPr>
            <a:lvl2pPr marL="0" marR="0" lvl="1" indent="0" algn="r" rtl="0">
              <a:spcBef>
                <a:spcPts val="0"/>
              </a:spcBef>
              <a:buNone/>
              <a:defRPr sz="1125">
                <a:solidFill>
                  <a:srgbClr val="888888"/>
                </a:solidFill>
                <a:latin typeface="Calibri"/>
                <a:ea typeface="Calibri"/>
                <a:cs typeface="Calibri"/>
                <a:sym typeface="Calibri"/>
              </a:defRPr>
            </a:lvl2pPr>
            <a:lvl3pPr marL="0" marR="0" lvl="2" indent="0" algn="r" rtl="0">
              <a:spcBef>
                <a:spcPts val="0"/>
              </a:spcBef>
              <a:buNone/>
              <a:defRPr sz="1125">
                <a:solidFill>
                  <a:srgbClr val="888888"/>
                </a:solidFill>
                <a:latin typeface="Calibri"/>
                <a:ea typeface="Calibri"/>
                <a:cs typeface="Calibri"/>
                <a:sym typeface="Calibri"/>
              </a:defRPr>
            </a:lvl3pPr>
            <a:lvl4pPr marL="0" marR="0" lvl="3" indent="0" algn="r" rtl="0">
              <a:spcBef>
                <a:spcPts val="0"/>
              </a:spcBef>
              <a:buNone/>
              <a:defRPr sz="1125">
                <a:solidFill>
                  <a:srgbClr val="888888"/>
                </a:solidFill>
                <a:latin typeface="Calibri"/>
                <a:ea typeface="Calibri"/>
                <a:cs typeface="Calibri"/>
                <a:sym typeface="Calibri"/>
              </a:defRPr>
            </a:lvl4pPr>
            <a:lvl5pPr marL="0" marR="0" lvl="4" indent="0" algn="r" rtl="0">
              <a:spcBef>
                <a:spcPts val="0"/>
              </a:spcBef>
              <a:buNone/>
              <a:defRPr sz="1125">
                <a:solidFill>
                  <a:srgbClr val="888888"/>
                </a:solidFill>
                <a:latin typeface="Calibri"/>
                <a:ea typeface="Calibri"/>
                <a:cs typeface="Calibri"/>
                <a:sym typeface="Calibri"/>
              </a:defRPr>
            </a:lvl5pPr>
            <a:lvl6pPr marL="0" marR="0" lvl="5" indent="0" algn="r" rtl="0">
              <a:spcBef>
                <a:spcPts val="0"/>
              </a:spcBef>
              <a:buNone/>
              <a:defRPr sz="1125">
                <a:solidFill>
                  <a:srgbClr val="888888"/>
                </a:solidFill>
                <a:latin typeface="Calibri"/>
                <a:ea typeface="Calibri"/>
                <a:cs typeface="Calibri"/>
                <a:sym typeface="Calibri"/>
              </a:defRPr>
            </a:lvl6pPr>
            <a:lvl7pPr marL="0" marR="0" lvl="6" indent="0" algn="r" rtl="0">
              <a:spcBef>
                <a:spcPts val="0"/>
              </a:spcBef>
              <a:buNone/>
              <a:defRPr sz="1125">
                <a:solidFill>
                  <a:srgbClr val="888888"/>
                </a:solidFill>
                <a:latin typeface="Calibri"/>
                <a:ea typeface="Calibri"/>
                <a:cs typeface="Calibri"/>
                <a:sym typeface="Calibri"/>
              </a:defRPr>
            </a:lvl7pPr>
            <a:lvl8pPr marL="0" marR="0" lvl="7" indent="0" algn="r" rtl="0">
              <a:spcBef>
                <a:spcPts val="0"/>
              </a:spcBef>
              <a:buNone/>
              <a:defRPr sz="1125">
                <a:solidFill>
                  <a:srgbClr val="888888"/>
                </a:solidFill>
                <a:latin typeface="Calibri"/>
                <a:ea typeface="Calibri"/>
                <a:cs typeface="Calibri"/>
                <a:sym typeface="Calibri"/>
              </a:defRPr>
            </a:lvl8pPr>
            <a:lvl9pPr marL="0" marR="0" lvl="8" indent="0" algn="r" rtl="0">
              <a:spcBef>
                <a:spcPts val="0"/>
              </a:spcBef>
              <a:buNone/>
              <a:defRPr sz="1125">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png"/><Relationship Id="rId5" Type="http://schemas.openxmlformats.org/officeDocument/2006/relationships/image" Target="../media/image22.jpg"/><Relationship Id="rId6" Type="http://schemas.openxmlformats.org/officeDocument/2006/relationships/image" Target="../media/image23.png"/><Relationship Id="rId7" Type="http://schemas.openxmlformats.org/officeDocument/2006/relationships/image" Target="../media/image24.jpg"/><Relationship Id="rId8" Type="http://schemas.openxmlformats.org/officeDocument/2006/relationships/image" Target="../media/image25.jpg"/><Relationship Id="rId9" Type="http://schemas.openxmlformats.org/officeDocument/2006/relationships/image" Target="../media/image26.jpg"/><Relationship Id="rId10" Type="http://schemas.openxmlformats.org/officeDocument/2006/relationships/image" Target="../media/image27.jpg"/><Relationship Id="rId11" Type="http://schemas.openxmlformats.org/officeDocument/2006/relationships/image" Target="../media/image28.png"/><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hyperlink" Target="http://data.ioos.us/gliders/" TargetMode="External"/><Relationship Id="rId5" Type="http://schemas.openxmlformats.org/officeDocument/2006/relationships/image" Target="../media/image30.png"/><Relationship Id="rId6" Type="http://schemas.openxmlformats.org/officeDocument/2006/relationships/hyperlink" Target="https://github.com/ioos/ioosngdac/wiki" TargetMode="External"/><Relationship Id="rId7" Type="http://schemas.openxmlformats.org/officeDocument/2006/relationships/image" Target="../media/image31.jpg"/><Relationship Id="rId8" Type="http://schemas.openxmlformats.org/officeDocument/2006/relationships/hyperlink" Target="http://catalog.ioos.us/gliders" TargetMode="External"/><Relationship Id="rId9" Type="http://schemas.openxmlformats.org/officeDocument/2006/relationships/image" Target="../media/image32.png"/><Relationship Id="rId10" Type="http://schemas.openxmlformats.org/officeDocument/2006/relationships/image" Target="../media/image33.pn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hyperlink" Target="https://github.com/ioos/ioosngdac/wiki" TargetMode="External"/><Relationship Id="rId4" Type="http://schemas.openxmlformats.org/officeDocument/2006/relationships/image" Target="../media/image31.jpg"/><Relationship Id="rId5" Type="http://schemas.openxmlformats.org/officeDocument/2006/relationships/image" Target="../media/image29.png"/><Relationship Id="rId6" Type="http://schemas.openxmlformats.org/officeDocument/2006/relationships/hyperlink" Target="http://data.ioos.us/gliders/" TargetMode="External"/><Relationship Id="rId7" Type="http://schemas.openxmlformats.org/officeDocument/2006/relationships/image" Target="../media/image30.png"/><Relationship Id="rId8" Type="http://schemas.openxmlformats.org/officeDocument/2006/relationships/image" Target="../media/image33.png"/><Relationship Id="rId9"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hyperlink" Target="http://www.ioos.noaa.gov/glider/strategy/glider_network_whitepaper_final.pdf" TargetMode="External"/><Relationship Id="rId4" Type="http://schemas.openxmlformats.org/officeDocument/2006/relationships/hyperlink" Target="https://gliders.ioos.us/" TargetMode="External"/><Relationship Id="rId5" Type="http://schemas.openxmlformats.org/officeDocument/2006/relationships/hyperlink" Target="https://gliders.ioos.us/data/" TargetMode="External"/><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9" Type="http://schemas.openxmlformats.org/officeDocument/2006/relationships/image" Target="../media/image40.png"/><Relationship Id="rId20" Type="http://schemas.openxmlformats.org/officeDocument/2006/relationships/image" Target="../media/image51.png"/><Relationship Id="rId21" Type="http://schemas.openxmlformats.org/officeDocument/2006/relationships/image" Target="../media/image52.png"/><Relationship Id="rId10" Type="http://schemas.openxmlformats.org/officeDocument/2006/relationships/image" Target="../media/image41.png"/><Relationship Id="rId11" Type="http://schemas.openxmlformats.org/officeDocument/2006/relationships/image" Target="../media/image42.png"/><Relationship Id="rId12" Type="http://schemas.openxmlformats.org/officeDocument/2006/relationships/image" Target="../media/image43.png"/><Relationship Id="rId13" Type="http://schemas.openxmlformats.org/officeDocument/2006/relationships/image" Target="../media/image44.png"/><Relationship Id="rId14" Type="http://schemas.openxmlformats.org/officeDocument/2006/relationships/image" Target="../media/image45.png"/><Relationship Id="rId15" Type="http://schemas.openxmlformats.org/officeDocument/2006/relationships/image" Target="../media/image46.png"/><Relationship Id="rId16" Type="http://schemas.openxmlformats.org/officeDocument/2006/relationships/image" Target="../media/image47.png"/><Relationship Id="rId17" Type="http://schemas.openxmlformats.org/officeDocument/2006/relationships/image" Target="../media/image48.png"/><Relationship Id="rId18" Type="http://schemas.openxmlformats.org/officeDocument/2006/relationships/image" Target="../media/image49.png"/><Relationship Id="rId19" Type="http://schemas.openxmlformats.org/officeDocument/2006/relationships/image" Target="../media/image50.png"/><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18.png"/><Relationship Id="rId8"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hyperlink" Target="https://gliders.ioos.us/" TargetMode="External"/><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hyperlink" Target="https://gliders.ioos.us/" TargetMode="External"/><Relationship Id="rId4" Type="http://schemas.openxmlformats.org/officeDocument/2006/relationships/image" Target="../media/image6.jpg"/><Relationship Id="rId5" Type="http://schemas.openxmlformats.org/officeDocument/2006/relationships/hyperlink" Target="http://www.ioos.noaa.gov/glider/strategy/glider_network_whitepaper_final.pdf" TargetMode="External"/><Relationship Id="rId6" Type="http://schemas.openxmlformats.org/officeDocument/2006/relationships/image" Target="../media/image7.png"/><Relationship Id="rId7"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s://gliders.ioos.us/" TargetMode="External"/><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jpg"/><Relationship Id="rId9" Type="http://schemas.openxmlformats.org/officeDocument/2006/relationships/image" Target="../media/image14.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s://gliders.ioos.us/" TargetMode="External"/><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457200" y="2362200"/>
            <a:ext cx="8229600" cy="1143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Gliders</a:t>
            </a:r>
            <a:endParaRPr sz="3200" b="0" i="0" u="none" strike="noStrike" cap="none">
              <a:solidFill>
                <a:schemeClr val="lt1"/>
              </a:solidFill>
              <a:latin typeface="Rockwell"/>
              <a:ea typeface="Rockwell"/>
              <a:cs typeface="Rockwell"/>
              <a:sym typeface="Rockwe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Shape 264" descr="http://upload.wikimedia.org/wikipedia/commons/3/35/Dead_Zone_NASA_NOAA.jpg"/>
          <p:cNvPicPr preferRelativeResize="0"/>
          <p:nvPr/>
        </p:nvPicPr>
        <p:blipFill rotWithShape="1">
          <a:blip r:embed="rId3">
            <a:alphaModFix/>
          </a:blip>
          <a:srcRect/>
          <a:stretch/>
        </p:blipFill>
        <p:spPr>
          <a:xfrm>
            <a:off x="5735638" y="1227138"/>
            <a:ext cx="2320925" cy="1795462"/>
          </a:xfrm>
          <a:prstGeom prst="rect">
            <a:avLst/>
          </a:prstGeom>
          <a:noFill/>
          <a:ln w="9525" cap="flat" cmpd="sng">
            <a:solidFill>
              <a:schemeClr val="dk1"/>
            </a:solidFill>
            <a:prstDash val="solid"/>
            <a:miter lim="800000"/>
            <a:headEnd type="none" w="sm" len="sm"/>
            <a:tailEnd type="none" w="sm" len="sm"/>
          </a:ln>
        </p:spPr>
      </p:pic>
      <p:sp>
        <p:nvSpPr>
          <p:cNvPr id="265" name="Shape 265"/>
          <p:cNvSpPr txBox="1">
            <a:spLocks noGrp="1"/>
          </p:cNvSpPr>
          <p:nvPr>
            <p:ph type="title"/>
          </p:nvPr>
        </p:nvSpPr>
        <p:spPr>
          <a:xfrm>
            <a:off x="685800" y="76200"/>
            <a:ext cx="7772400" cy="609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Profiling Glider Missions</a:t>
            </a:r>
            <a:endParaRPr/>
          </a:p>
        </p:txBody>
      </p:sp>
      <p:sp>
        <p:nvSpPr>
          <p:cNvPr id="266" name="Shape 266"/>
          <p:cNvSpPr txBox="1">
            <a:spLocks noGrp="1"/>
          </p:cNvSpPr>
          <p:nvPr>
            <p:ph type="sldNum" idx="12"/>
          </p:nvPr>
        </p:nvSpPr>
        <p:spPr>
          <a:xfrm>
            <a:off x="457200" y="6356350"/>
            <a:ext cx="762000" cy="365125"/>
          </a:xfrm>
          <a:prstGeom prst="rect">
            <a:avLst/>
          </a:prstGeom>
          <a:noFill/>
          <a:ln>
            <a:noFill/>
          </a:ln>
        </p:spPr>
        <p:txBody>
          <a:bodyPr spcFirstLastPara="1" wrap="square" lIns="68500" tIns="34250" rIns="68500" bIns="34250" anchor="ctr" anchorCtr="0">
            <a:noAutofit/>
          </a:bodyPr>
          <a:lstStyle/>
          <a:p>
            <a:pPr marL="0" marR="0" lvl="0" indent="0" algn="l" rtl="0">
              <a:spcBef>
                <a:spcPts val="0"/>
              </a:spcBef>
              <a:spcAft>
                <a:spcPts val="0"/>
              </a:spcAft>
              <a:buNone/>
            </a:pPr>
            <a:fld id="{00000000-1234-1234-1234-123412341234}" type="slidenum">
              <a:rPr lang="en-US" sz="1400">
                <a:solidFill>
                  <a:schemeClr val="lt1"/>
                </a:solidFill>
                <a:latin typeface="Arial"/>
                <a:ea typeface="Arial"/>
                <a:cs typeface="Arial"/>
                <a:sym typeface="Arial"/>
              </a:rPr>
              <a:t>10</a:t>
            </a:fld>
            <a:endParaRPr sz="1400">
              <a:solidFill>
                <a:schemeClr val="lt1"/>
              </a:solidFill>
              <a:latin typeface="Arial"/>
              <a:ea typeface="Arial"/>
              <a:cs typeface="Arial"/>
              <a:sym typeface="Arial"/>
            </a:endParaRPr>
          </a:p>
        </p:txBody>
      </p:sp>
      <p:cxnSp>
        <p:nvCxnSpPr>
          <p:cNvPr id="267" name="Shape 267"/>
          <p:cNvCxnSpPr/>
          <p:nvPr/>
        </p:nvCxnSpPr>
        <p:spPr>
          <a:xfrm flipH="1">
            <a:off x="5213350" y="3543300"/>
            <a:ext cx="20638" cy="3238500"/>
          </a:xfrm>
          <a:prstGeom prst="straightConnector1">
            <a:avLst/>
          </a:prstGeom>
          <a:noFill/>
          <a:ln w="25400" cap="flat" cmpd="sng">
            <a:solidFill>
              <a:schemeClr val="accent2"/>
            </a:solidFill>
            <a:prstDash val="solid"/>
            <a:round/>
            <a:headEnd type="none" w="med" len="med"/>
            <a:tailEnd type="none" w="med" len="med"/>
          </a:ln>
        </p:spPr>
      </p:cxnSp>
      <p:cxnSp>
        <p:nvCxnSpPr>
          <p:cNvPr id="268" name="Shape 268"/>
          <p:cNvCxnSpPr/>
          <p:nvPr/>
        </p:nvCxnSpPr>
        <p:spPr>
          <a:xfrm>
            <a:off x="0" y="3543300"/>
            <a:ext cx="9144000" cy="0"/>
          </a:xfrm>
          <a:prstGeom prst="straightConnector1">
            <a:avLst/>
          </a:prstGeom>
          <a:noFill/>
          <a:ln w="25400" cap="flat" cmpd="sng">
            <a:solidFill>
              <a:schemeClr val="accent2"/>
            </a:solidFill>
            <a:prstDash val="solid"/>
            <a:round/>
            <a:headEnd type="none" w="med" len="med"/>
            <a:tailEnd type="none" w="med" len="med"/>
          </a:ln>
        </p:spPr>
      </p:cxnSp>
      <p:sp>
        <p:nvSpPr>
          <p:cNvPr id="269" name="Shape 269"/>
          <p:cNvSpPr txBox="1"/>
          <p:nvPr/>
        </p:nvSpPr>
        <p:spPr>
          <a:xfrm>
            <a:off x="752475" y="790575"/>
            <a:ext cx="6289675" cy="344488"/>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1800">
                <a:solidFill>
                  <a:srgbClr val="0B2172"/>
                </a:solidFill>
                <a:latin typeface="Rockwell"/>
                <a:ea typeface="Rockwell"/>
                <a:cs typeface="Rockwell"/>
                <a:sym typeface="Rockwell"/>
              </a:rPr>
              <a:t>Climate/Ecosystem/Fisheries Management/Water Quality</a:t>
            </a:r>
            <a:endParaRPr/>
          </a:p>
        </p:txBody>
      </p:sp>
      <p:sp>
        <p:nvSpPr>
          <p:cNvPr id="270" name="Shape 270"/>
          <p:cNvSpPr txBox="1"/>
          <p:nvPr/>
        </p:nvSpPr>
        <p:spPr>
          <a:xfrm>
            <a:off x="100013" y="3681413"/>
            <a:ext cx="2484437" cy="346075"/>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1800">
                <a:solidFill>
                  <a:srgbClr val="0B2172"/>
                </a:solidFill>
                <a:latin typeface="Rockwell"/>
                <a:ea typeface="Rockwell"/>
                <a:cs typeface="Rockwell"/>
                <a:sym typeface="Rockwell"/>
              </a:rPr>
              <a:t>Hurricane Forecasting</a:t>
            </a:r>
            <a:endParaRPr/>
          </a:p>
        </p:txBody>
      </p:sp>
      <p:sp>
        <p:nvSpPr>
          <p:cNvPr id="271" name="Shape 271"/>
          <p:cNvSpPr txBox="1"/>
          <p:nvPr/>
        </p:nvSpPr>
        <p:spPr>
          <a:xfrm>
            <a:off x="5897563" y="3763963"/>
            <a:ext cx="2325687" cy="346075"/>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1800">
                <a:solidFill>
                  <a:srgbClr val="0B2172"/>
                </a:solidFill>
                <a:latin typeface="Rockwell"/>
                <a:ea typeface="Rockwell"/>
                <a:cs typeface="Rockwell"/>
                <a:sym typeface="Rockwell"/>
              </a:rPr>
              <a:t>Response to Oil Spill</a:t>
            </a:r>
            <a:endParaRPr/>
          </a:p>
        </p:txBody>
      </p:sp>
      <p:pic>
        <p:nvPicPr>
          <p:cNvPr id="272" name="Shape 272"/>
          <p:cNvPicPr preferRelativeResize="0"/>
          <p:nvPr/>
        </p:nvPicPr>
        <p:blipFill rotWithShape="1">
          <a:blip r:embed="rId4">
            <a:alphaModFix/>
          </a:blip>
          <a:srcRect/>
          <a:stretch/>
        </p:blipFill>
        <p:spPr>
          <a:xfrm>
            <a:off x="1881188" y="1350963"/>
            <a:ext cx="2128837" cy="1712912"/>
          </a:xfrm>
          <a:prstGeom prst="rect">
            <a:avLst/>
          </a:prstGeom>
          <a:noFill/>
          <a:ln w="25400" cap="flat" cmpd="sng">
            <a:solidFill>
              <a:schemeClr val="dk1"/>
            </a:solidFill>
            <a:prstDash val="solid"/>
            <a:miter lim="800000"/>
            <a:headEnd type="none" w="sm" len="sm"/>
            <a:tailEnd type="none" w="sm" len="sm"/>
          </a:ln>
        </p:spPr>
      </p:pic>
      <p:pic>
        <p:nvPicPr>
          <p:cNvPr id="273" name="Shape 273"/>
          <p:cNvPicPr preferRelativeResize="0"/>
          <p:nvPr/>
        </p:nvPicPr>
        <p:blipFill rotWithShape="1">
          <a:blip r:embed="rId5">
            <a:alphaModFix/>
          </a:blip>
          <a:srcRect/>
          <a:stretch/>
        </p:blipFill>
        <p:spPr>
          <a:xfrm>
            <a:off x="14288" y="1227138"/>
            <a:ext cx="1912937" cy="1692275"/>
          </a:xfrm>
          <a:prstGeom prst="rect">
            <a:avLst/>
          </a:prstGeom>
          <a:noFill/>
          <a:ln w="25400" cap="flat" cmpd="sng">
            <a:solidFill>
              <a:schemeClr val="dk1"/>
            </a:solidFill>
            <a:prstDash val="solid"/>
            <a:miter lim="800000"/>
            <a:headEnd type="none" w="sm" len="sm"/>
            <a:tailEnd type="none" w="sm" len="sm"/>
          </a:ln>
        </p:spPr>
      </p:pic>
      <p:pic>
        <p:nvPicPr>
          <p:cNvPr id="274" name="Shape 274" descr="Chukchi_2010_gliders.png"/>
          <p:cNvPicPr preferRelativeResize="0"/>
          <p:nvPr/>
        </p:nvPicPr>
        <p:blipFill rotWithShape="1">
          <a:blip r:embed="rId6">
            <a:alphaModFix/>
          </a:blip>
          <a:srcRect/>
          <a:stretch/>
        </p:blipFill>
        <p:spPr>
          <a:xfrm>
            <a:off x="7296150" y="4344988"/>
            <a:ext cx="1795463" cy="1320800"/>
          </a:xfrm>
          <a:prstGeom prst="rect">
            <a:avLst/>
          </a:prstGeom>
          <a:noFill/>
          <a:ln w="9525" cap="flat" cmpd="sng">
            <a:solidFill>
              <a:schemeClr val="dk1"/>
            </a:solidFill>
            <a:prstDash val="solid"/>
            <a:miter lim="800000"/>
            <a:headEnd type="none" w="sm" len="sm"/>
            <a:tailEnd type="none" w="sm" len="sm"/>
          </a:ln>
        </p:spPr>
      </p:pic>
      <p:pic>
        <p:nvPicPr>
          <p:cNvPr id="275" name="Shape 275"/>
          <p:cNvPicPr preferRelativeResize="0"/>
          <p:nvPr/>
        </p:nvPicPr>
        <p:blipFill rotWithShape="1">
          <a:blip r:embed="rId7">
            <a:alphaModFix/>
          </a:blip>
          <a:srcRect/>
          <a:stretch/>
        </p:blipFill>
        <p:spPr>
          <a:xfrm>
            <a:off x="5372100" y="4391025"/>
            <a:ext cx="1774825" cy="1193800"/>
          </a:xfrm>
          <a:prstGeom prst="rect">
            <a:avLst/>
          </a:prstGeom>
          <a:noFill/>
          <a:ln w="9525" cap="flat" cmpd="sng">
            <a:solidFill>
              <a:schemeClr val="dk1"/>
            </a:solidFill>
            <a:prstDash val="solid"/>
            <a:miter lim="800000"/>
            <a:headEnd type="none" w="sm" len="sm"/>
            <a:tailEnd type="none" w="sm" len="sm"/>
          </a:ln>
        </p:spPr>
      </p:pic>
      <p:pic>
        <p:nvPicPr>
          <p:cNvPr id="276" name="Shape 276"/>
          <p:cNvPicPr preferRelativeResize="0"/>
          <p:nvPr/>
        </p:nvPicPr>
        <p:blipFill rotWithShape="1">
          <a:blip r:embed="rId8">
            <a:alphaModFix/>
          </a:blip>
          <a:srcRect/>
          <a:stretch/>
        </p:blipFill>
        <p:spPr>
          <a:xfrm>
            <a:off x="103188" y="4010025"/>
            <a:ext cx="2566987" cy="1690688"/>
          </a:xfrm>
          <a:prstGeom prst="rect">
            <a:avLst/>
          </a:prstGeom>
          <a:noFill/>
          <a:ln w="9525" cap="flat" cmpd="sng">
            <a:solidFill>
              <a:schemeClr val="dk1"/>
            </a:solidFill>
            <a:prstDash val="solid"/>
            <a:miter lim="800000"/>
            <a:headEnd type="none" w="sm" len="sm"/>
            <a:tailEnd type="none" w="sm" len="sm"/>
          </a:ln>
        </p:spPr>
      </p:pic>
      <p:pic>
        <p:nvPicPr>
          <p:cNvPr id="277" name="Shape 277" descr="http://www.udel.edu/udaily/2013/may/images/OTISandSturgeon.jpg"/>
          <p:cNvPicPr preferRelativeResize="0"/>
          <p:nvPr/>
        </p:nvPicPr>
        <p:blipFill rotWithShape="1">
          <a:blip r:embed="rId9">
            <a:alphaModFix/>
          </a:blip>
          <a:srcRect/>
          <a:stretch/>
        </p:blipFill>
        <p:spPr>
          <a:xfrm>
            <a:off x="4321175" y="1884363"/>
            <a:ext cx="1658938" cy="1106487"/>
          </a:xfrm>
          <a:prstGeom prst="rect">
            <a:avLst/>
          </a:prstGeom>
          <a:noFill/>
          <a:ln w="9525" cap="flat" cmpd="sng">
            <a:solidFill>
              <a:schemeClr val="dk1"/>
            </a:solidFill>
            <a:prstDash val="solid"/>
            <a:miter lim="800000"/>
            <a:headEnd type="none" w="sm" len="sm"/>
            <a:tailEnd type="none" w="sm" len="sm"/>
          </a:ln>
        </p:spPr>
      </p:pic>
      <p:pic>
        <p:nvPicPr>
          <p:cNvPr id="278" name="Shape 278" descr="hab.jpg"/>
          <p:cNvPicPr preferRelativeResize="0"/>
          <p:nvPr/>
        </p:nvPicPr>
        <p:blipFill rotWithShape="1">
          <a:blip r:embed="rId10">
            <a:alphaModFix/>
          </a:blip>
          <a:srcRect/>
          <a:stretch/>
        </p:blipFill>
        <p:spPr>
          <a:xfrm>
            <a:off x="7685088" y="1892300"/>
            <a:ext cx="1490662" cy="1243013"/>
          </a:xfrm>
          <a:prstGeom prst="rect">
            <a:avLst/>
          </a:prstGeom>
          <a:noFill/>
          <a:ln w="9525" cap="flat" cmpd="sng">
            <a:solidFill>
              <a:schemeClr val="dk1"/>
            </a:solidFill>
            <a:prstDash val="solid"/>
            <a:miter lim="800000"/>
            <a:headEnd type="none" w="sm" len="sm"/>
            <a:tailEnd type="none" w="sm" len="sm"/>
          </a:ln>
        </p:spPr>
      </p:pic>
      <p:sp>
        <p:nvSpPr>
          <p:cNvPr id="279" name="Shape 279"/>
          <p:cNvSpPr/>
          <p:nvPr/>
        </p:nvSpPr>
        <p:spPr>
          <a:xfrm>
            <a:off x="1943100" y="3063875"/>
            <a:ext cx="2184400" cy="374650"/>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2000">
                <a:solidFill>
                  <a:srgbClr val="0B2172"/>
                </a:solidFill>
                <a:latin typeface="Rockwell"/>
                <a:ea typeface="Rockwell"/>
                <a:cs typeface="Rockwell"/>
                <a:sym typeface="Rockwell"/>
              </a:rPr>
              <a:t>SoCal Niño Index</a:t>
            </a:r>
            <a:endParaRPr/>
          </a:p>
        </p:txBody>
      </p:sp>
      <p:sp>
        <p:nvSpPr>
          <p:cNvPr id="280" name="Shape 280"/>
          <p:cNvSpPr/>
          <p:nvPr/>
        </p:nvSpPr>
        <p:spPr>
          <a:xfrm>
            <a:off x="14288" y="2895600"/>
            <a:ext cx="1223962" cy="376238"/>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2000">
                <a:solidFill>
                  <a:srgbClr val="0B2172"/>
                </a:solidFill>
                <a:latin typeface="Rockwell"/>
                <a:ea typeface="Rockwell"/>
                <a:cs typeface="Rockwell"/>
                <a:sym typeface="Rockwell"/>
              </a:rPr>
              <a:t>CalCOFI</a:t>
            </a:r>
            <a:r>
              <a:rPr lang="en-US" sz="1800">
                <a:solidFill>
                  <a:srgbClr val="0B2172"/>
                </a:solidFill>
                <a:latin typeface="Rockwell"/>
                <a:ea typeface="Rockwell"/>
                <a:cs typeface="Rockwell"/>
                <a:sym typeface="Rockwell"/>
              </a:rPr>
              <a:t> </a:t>
            </a:r>
            <a:endParaRPr/>
          </a:p>
        </p:txBody>
      </p:sp>
      <p:sp>
        <p:nvSpPr>
          <p:cNvPr id="281" name="Shape 281"/>
          <p:cNvSpPr/>
          <p:nvPr/>
        </p:nvSpPr>
        <p:spPr>
          <a:xfrm>
            <a:off x="4325938" y="2952750"/>
            <a:ext cx="1719262" cy="376238"/>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2000">
                <a:solidFill>
                  <a:srgbClr val="0B2172"/>
                </a:solidFill>
                <a:latin typeface="Rockwell"/>
                <a:ea typeface="Rockwell"/>
                <a:cs typeface="Rockwell"/>
                <a:sym typeface="Rockwell"/>
              </a:rPr>
              <a:t>Fish Tracking</a:t>
            </a:r>
            <a:endParaRPr/>
          </a:p>
        </p:txBody>
      </p:sp>
      <p:sp>
        <p:nvSpPr>
          <p:cNvPr id="282" name="Shape 282"/>
          <p:cNvSpPr/>
          <p:nvPr/>
        </p:nvSpPr>
        <p:spPr>
          <a:xfrm>
            <a:off x="8232775" y="1552575"/>
            <a:ext cx="647700" cy="376238"/>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2000">
                <a:solidFill>
                  <a:srgbClr val="0B2172"/>
                </a:solidFill>
                <a:latin typeface="Rockwell"/>
                <a:ea typeface="Rockwell"/>
                <a:cs typeface="Rockwell"/>
                <a:sym typeface="Rockwell"/>
              </a:rPr>
              <a:t>HAB</a:t>
            </a:r>
            <a:endParaRPr/>
          </a:p>
        </p:txBody>
      </p:sp>
      <p:sp>
        <p:nvSpPr>
          <p:cNvPr id="283" name="Shape 283"/>
          <p:cNvSpPr/>
          <p:nvPr/>
        </p:nvSpPr>
        <p:spPr>
          <a:xfrm>
            <a:off x="5213350" y="5584825"/>
            <a:ext cx="2274888" cy="346075"/>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1800">
                <a:solidFill>
                  <a:srgbClr val="0B2172"/>
                </a:solidFill>
                <a:latin typeface="Rockwell"/>
                <a:ea typeface="Rockwell"/>
                <a:cs typeface="Rockwell"/>
                <a:sym typeface="Rockwell"/>
              </a:rPr>
              <a:t>Deep Water Horizon</a:t>
            </a:r>
            <a:endParaRPr/>
          </a:p>
        </p:txBody>
      </p:sp>
      <p:sp>
        <p:nvSpPr>
          <p:cNvPr id="284" name="Shape 284"/>
          <p:cNvSpPr/>
          <p:nvPr/>
        </p:nvSpPr>
        <p:spPr>
          <a:xfrm>
            <a:off x="7954963" y="5688013"/>
            <a:ext cx="849312" cy="344487"/>
          </a:xfrm>
          <a:prstGeom prst="rect">
            <a:avLst/>
          </a:prstGeom>
          <a:noFill/>
          <a:ln>
            <a:noFill/>
          </a:ln>
        </p:spPr>
        <p:txBody>
          <a:bodyPr spcFirstLastPara="1" wrap="square" lIns="67700" tIns="33825" rIns="67700" bIns="33825" anchor="t" anchorCtr="0">
            <a:noAutofit/>
          </a:bodyPr>
          <a:lstStyle/>
          <a:p>
            <a:pPr marL="0" marR="0" lvl="0" indent="0" algn="l" rtl="0">
              <a:spcBef>
                <a:spcPts val="0"/>
              </a:spcBef>
              <a:spcAft>
                <a:spcPts val="0"/>
              </a:spcAft>
              <a:buNone/>
            </a:pPr>
            <a:r>
              <a:rPr lang="en-US" sz="1800">
                <a:solidFill>
                  <a:srgbClr val="0B2172"/>
                </a:solidFill>
                <a:latin typeface="Rockwell"/>
                <a:ea typeface="Rockwell"/>
                <a:cs typeface="Rockwell"/>
                <a:sym typeface="Rockwell"/>
              </a:rPr>
              <a:t>Alaska</a:t>
            </a:r>
            <a:endParaRPr/>
          </a:p>
        </p:txBody>
      </p:sp>
      <p:sp>
        <p:nvSpPr>
          <p:cNvPr id="285" name="Shape 285"/>
          <p:cNvSpPr txBox="1"/>
          <p:nvPr/>
        </p:nvSpPr>
        <p:spPr>
          <a:xfrm>
            <a:off x="6386513" y="2978150"/>
            <a:ext cx="1062037" cy="36988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0B2172"/>
                </a:solidFill>
                <a:latin typeface="Rockwell"/>
                <a:ea typeface="Rockwell"/>
                <a:cs typeface="Rockwell"/>
                <a:sym typeface="Rockwell"/>
              </a:rPr>
              <a:t>Hypoxia</a:t>
            </a:r>
            <a:endParaRPr/>
          </a:p>
        </p:txBody>
      </p:sp>
      <p:pic>
        <p:nvPicPr>
          <p:cNvPr id="286" name="Shape 286"/>
          <p:cNvPicPr preferRelativeResize="0"/>
          <p:nvPr/>
        </p:nvPicPr>
        <p:blipFill rotWithShape="1">
          <a:blip r:embed="rId11">
            <a:alphaModFix/>
          </a:blip>
          <a:srcRect/>
          <a:stretch/>
        </p:blipFill>
        <p:spPr>
          <a:xfrm>
            <a:off x="2974975" y="4852988"/>
            <a:ext cx="2065338" cy="1695450"/>
          </a:xfrm>
          <a:prstGeom prst="rect">
            <a:avLst/>
          </a:prstGeom>
          <a:noFill/>
          <a:ln w="9525" cap="flat" cmpd="sng">
            <a:solidFill>
              <a:schemeClr val="dk1"/>
            </a:solidFill>
            <a:prstDash val="solid"/>
            <a:miter lim="800000"/>
            <a:headEnd type="none" w="sm" len="sm"/>
            <a:tailEnd type="none" w="sm" len="sm"/>
          </a:ln>
        </p:spPr>
      </p:pic>
      <p:sp>
        <p:nvSpPr>
          <p:cNvPr id="287" name="Shape 287"/>
          <p:cNvSpPr txBox="1"/>
          <p:nvPr/>
        </p:nvSpPr>
        <p:spPr>
          <a:xfrm>
            <a:off x="3154363" y="4075113"/>
            <a:ext cx="1709737" cy="622300"/>
          </a:xfrm>
          <a:prstGeom prst="rect">
            <a:avLst/>
          </a:prstGeom>
          <a:noFill/>
          <a:ln>
            <a:noFill/>
          </a:ln>
        </p:spPr>
        <p:txBody>
          <a:bodyPr spcFirstLastPara="1" wrap="square" lIns="68625" tIns="34300" rIns="68625" bIns="34300" anchor="t" anchorCtr="0">
            <a:noAutofit/>
          </a:bodyPr>
          <a:lstStyle/>
          <a:p>
            <a:pPr marL="0" marR="0" lvl="0" indent="0" algn="l" rtl="0">
              <a:spcBef>
                <a:spcPts val="0"/>
              </a:spcBef>
              <a:spcAft>
                <a:spcPts val="0"/>
              </a:spcAft>
              <a:buNone/>
            </a:pPr>
            <a:r>
              <a:rPr lang="en-US" sz="1800">
                <a:solidFill>
                  <a:srgbClr val="0B2172"/>
                </a:solidFill>
                <a:latin typeface="Rockwell"/>
                <a:ea typeface="Rockwell"/>
                <a:cs typeface="Rockwell"/>
                <a:sym typeface="Rockwell"/>
              </a:rPr>
              <a:t>Exercising the </a:t>
            </a:r>
            <a:endParaRPr/>
          </a:p>
          <a:p>
            <a:pPr marL="0" marR="0" lvl="0" indent="0" algn="l" rtl="0">
              <a:spcBef>
                <a:spcPts val="0"/>
              </a:spcBef>
              <a:spcAft>
                <a:spcPts val="0"/>
              </a:spcAft>
              <a:buNone/>
            </a:pPr>
            <a:r>
              <a:rPr lang="en-US" sz="1800">
                <a:solidFill>
                  <a:srgbClr val="0B2172"/>
                </a:solidFill>
                <a:latin typeface="Rockwell"/>
                <a:ea typeface="Rockwell"/>
                <a:cs typeface="Rockwell"/>
                <a:sym typeface="Rockwell"/>
              </a:rPr>
              <a:t>Network</a:t>
            </a:r>
            <a:endParaRPr/>
          </a:p>
        </p:txBody>
      </p:sp>
      <p:sp>
        <p:nvSpPr>
          <p:cNvPr id="288" name="Shape 288"/>
          <p:cNvSpPr txBox="1"/>
          <p:nvPr/>
        </p:nvSpPr>
        <p:spPr>
          <a:xfrm>
            <a:off x="152400" y="6453188"/>
            <a:ext cx="609600" cy="328612"/>
          </a:xfrm>
          <a:prstGeom prst="rect">
            <a:avLst/>
          </a:prstGeom>
          <a:noFill/>
          <a:ln>
            <a:noFill/>
          </a:ln>
        </p:spPr>
        <p:txBody>
          <a:bodyPr spcFirstLastPara="1" wrap="square" lIns="68625" tIns="34300" rIns="68625" bIns="34300" anchor="t" anchorCtr="0">
            <a:noAutofit/>
          </a:bodyPr>
          <a:lstStyle/>
          <a:p>
            <a:pPr marL="0" marR="0" lvl="0" indent="0" algn="l" rtl="0">
              <a:spcBef>
                <a:spcPts val="0"/>
              </a:spcBef>
              <a:spcAft>
                <a:spcPts val="0"/>
              </a:spcAft>
              <a:buNone/>
            </a:pPr>
            <a:fld id="{00000000-1234-1234-1234-123412341234}" type="slidenum">
              <a:rPr lang="en-US" sz="1800">
                <a:solidFill>
                  <a:srgbClr val="187F9F"/>
                </a:solidFill>
                <a:latin typeface="Calibri"/>
                <a:ea typeface="Calibri"/>
                <a:cs typeface="Calibri"/>
                <a:sym typeface="Calibri"/>
              </a:rPr>
              <a:t>10</a:t>
            </a:fld>
            <a:endParaRPr sz="1800">
              <a:solidFill>
                <a:srgbClr val="187F9F"/>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a:spLocks noGrp="1"/>
          </p:cNvSpPr>
          <p:nvPr>
            <p:ph type="title"/>
          </p:nvPr>
        </p:nvSpPr>
        <p:spPr>
          <a:xfrm>
            <a:off x="552450" y="76200"/>
            <a:ext cx="8362950" cy="609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Summary of Glider Days for 2008-2016</a:t>
            </a:r>
            <a:endParaRPr/>
          </a:p>
        </p:txBody>
      </p:sp>
      <p:sp>
        <p:nvSpPr>
          <p:cNvPr id="295" name="Shape 295"/>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fld id="{00000000-1234-1234-1234-123412341234}" type="slidenum">
              <a:rPr lang="en-US" sz="1400">
                <a:solidFill>
                  <a:schemeClr val="lt1"/>
                </a:solidFill>
                <a:latin typeface="Arial"/>
                <a:ea typeface="Arial"/>
                <a:cs typeface="Arial"/>
                <a:sym typeface="Arial"/>
              </a:rPr>
              <a:t>11</a:t>
            </a:fld>
            <a:endParaRPr sz="1400">
              <a:solidFill>
                <a:schemeClr val="lt1"/>
              </a:solidFill>
              <a:latin typeface="Arial"/>
              <a:ea typeface="Arial"/>
              <a:cs typeface="Arial"/>
              <a:sym typeface="Arial"/>
            </a:endParaRPr>
          </a:p>
        </p:txBody>
      </p:sp>
      <p:sp>
        <p:nvSpPr>
          <p:cNvPr id="296" name="Shape 296"/>
          <p:cNvSpPr txBox="1"/>
          <p:nvPr/>
        </p:nvSpPr>
        <p:spPr>
          <a:xfrm>
            <a:off x="228600" y="4956175"/>
            <a:ext cx="8534400" cy="4619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i="1">
                <a:solidFill>
                  <a:schemeClr val="dk1"/>
                </a:solidFill>
                <a:latin typeface="Arial"/>
                <a:ea typeface="Arial"/>
                <a:cs typeface="Arial"/>
                <a:sym typeface="Arial"/>
              </a:rPr>
              <a:t>* Glider Days provided with support from Federal Agencies including NSF, ONR, NOAA, EPA, state and local governments and private foundations.</a:t>
            </a:r>
            <a:endParaRPr/>
          </a:p>
        </p:txBody>
      </p:sp>
      <p:sp>
        <p:nvSpPr>
          <p:cNvPr id="297" name="Shape 297"/>
          <p:cNvSpPr txBox="1"/>
          <p:nvPr/>
        </p:nvSpPr>
        <p:spPr>
          <a:xfrm>
            <a:off x="152400" y="6453188"/>
            <a:ext cx="609600" cy="328612"/>
          </a:xfrm>
          <a:prstGeom prst="rect">
            <a:avLst/>
          </a:prstGeom>
          <a:noFill/>
          <a:ln>
            <a:noFill/>
          </a:ln>
        </p:spPr>
        <p:txBody>
          <a:bodyPr spcFirstLastPara="1" wrap="square" lIns="68625" tIns="34300" rIns="68625" bIns="34300" anchor="t" anchorCtr="0">
            <a:noAutofit/>
          </a:bodyPr>
          <a:lstStyle/>
          <a:p>
            <a:pPr marL="0" marR="0" lvl="0" indent="0" algn="l" rtl="0">
              <a:spcBef>
                <a:spcPts val="0"/>
              </a:spcBef>
              <a:spcAft>
                <a:spcPts val="0"/>
              </a:spcAft>
              <a:buNone/>
            </a:pPr>
            <a:fld id="{00000000-1234-1234-1234-123412341234}" type="slidenum">
              <a:rPr lang="en-US" sz="1800">
                <a:solidFill>
                  <a:srgbClr val="187F9F"/>
                </a:solidFill>
                <a:latin typeface="Calibri"/>
                <a:ea typeface="Calibri"/>
                <a:cs typeface="Calibri"/>
                <a:sym typeface="Calibri"/>
              </a:rPr>
              <a:t>11</a:t>
            </a:fld>
            <a:endParaRPr sz="1800">
              <a:solidFill>
                <a:srgbClr val="187F9F"/>
              </a:solidFill>
              <a:latin typeface="Calibri"/>
              <a:ea typeface="Calibri"/>
              <a:cs typeface="Calibri"/>
              <a:sym typeface="Calibri"/>
            </a:endParaRPr>
          </a:p>
        </p:txBody>
      </p:sp>
      <p:graphicFrame>
        <p:nvGraphicFramePr>
          <p:cNvPr id="298" name="Shape 298"/>
          <p:cNvGraphicFramePr/>
          <p:nvPr/>
        </p:nvGraphicFramePr>
        <p:xfrm>
          <a:off x="228600" y="804863"/>
          <a:ext cx="8534400" cy="4097250"/>
        </p:xfrm>
        <a:graphic>
          <a:graphicData uri="http://schemas.openxmlformats.org/drawingml/2006/table">
            <a:tbl>
              <a:tblPr>
                <a:noFill/>
                <a:tableStyleId>{54DBADE3-1B6A-4340-96EE-78854F20334B}</a:tableStyleId>
              </a:tblPr>
              <a:tblGrid>
                <a:gridCol w="1402075"/>
                <a:gridCol w="2316475"/>
                <a:gridCol w="2453650"/>
                <a:gridCol w="2362200"/>
              </a:tblGrid>
              <a:tr h="11767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Year</a:t>
                      </a:r>
                      <a:endParaRPr sz="1700" u="none" strike="noStrike" cap="none"/>
                    </a:p>
                  </a:txBody>
                  <a:tcPr marL="73000" marR="73000" marT="73025" marB="730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spcBef>
                          <a:spcPts val="0"/>
                        </a:spcBef>
                        <a:spcAft>
                          <a:spcPts val="0"/>
                        </a:spcAft>
                        <a:buNone/>
                      </a:pPr>
                      <a:r>
                        <a:rPr lang="en-US" sz="1700" b="0" i="0" u="none" strike="noStrike" cap="none">
                          <a:solidFill>
                            <a:srgbClr val="000000"/>
                          </a:solidFill>
                          <a:latin typeface="Rokkitt"/>
                          <a:ea typeface="Rokkitt"/>
                          <a:cs typeface="Rokkitt"/>
                          <a:sym typeface="Rokkitt"/>
                        </a:rPr>
                        <a:t>Glider-day = 1 glider in the water collecting data for 1 day</a:t>
                      </a:r>
                      <a:endParaRPr sz="1700" u="none" strike="noStrike" cap="none"/>
                    </a:p>
                  </a:txBody>
                  <a:tcPr marL="73000" marR="73000" marT="73025" marB="730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spcBef>
                          <a:spcPts val="0"/>
                        </a:spcBef>
                        <a:spcAft>
                          <a:spcPts val="0"/>
                        </a:spcAft>
                        <a:buNone/>
                      </a:pPr>
                      <a:r>
                        <a:rPr lang="en-US" sz="1700" b="0" i="0" u="none" strike="noStrike" cap="none">
                          <a:solidFill>
                            <a:srgbClr val="000000"/>
                          </a:solidFill>
                          <a:latin typeface="Rokkitt"/>
                          <a:ea typeface="Rokkitt"/>
                          <a:cs typeface="Rokkitt"/>
                          <a:sym typeface="Rokkitt"/>
                        </a:rPr>
                        <a:t>Of glider days report, how many completed outside of the EEZ</a:t>
                      </a:r>
                      <a:endParaRPr sz="1700" u="none" strike="noStrike" cap="none"/>
                    </a:p>
                  </a:txBody>
                  <a:tcPr marL="73000" marR="73000" marT="73025" marB="730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l" rtl="0">
                        <a:spcBef>
                          <a:spcPts val="0"/>
                        </a:spcBef>
                        <a:spcAft>
                          <a:spcPts val="0"/>
                        </a:spcAft>
                        <a:buNone/>
                      </a:pPr>
                      <a:r>
                        <a:rPr lang="en-US" sz="1700" b="0" i="0" u="none" strike="noStrike" cap="none">
                          <a:solidFill>
                            <a:srgbClr val="000000"/>
                          </a:solidFill>
                          <a:latin typeface="Rokkitt"/>
                          <a:ea typeface="Rokkitt"/>
                          <a:cs typeface="Rokkitt"/>
                          <a:sym typeface="Rokkitt"/>
                        </a:rPr>
                        <a:t>Of reported, supported by IOOS or IOOS RA funds for O&amp;M only</a:t>
                      </a:r>
                      <a:endParaRPr sz="1700" u="none" strike="noStrike" cap="none"/>
                    </a:p>
                  </a:txBody>
                  <a:tcPr marL="73000" marR="73000" marT="73025" marB="730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2008</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4013</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890</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349</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2009</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4744</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1132</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337</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2010</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4973</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1329</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990</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2011</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5740</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1663</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772</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2012</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6292</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1793</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715</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2013</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7647</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3538</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990</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2014</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4154</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307</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1224</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2015</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5546</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1681</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1015</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2016</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3603</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0" i="0" u="none" strike="noStrike" cap="none">
                          <a:solidFill>
                            <a:srgbClr val="000000"/>
                          </a:solidFill>
                          <a:latin typeface="Rokkitt"/>
                          <a:ea typeface="Rokkitt"/>
                          <a:cs typeface="Rokkitt"/>
                          <a:sym typeface="Rokkitt"/>
                        </a:rPr>
                        <a:t>1770</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u="none" strike="noStrike" cap="none"/>
                        <a:t>902</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r h="292050">
                <a:tc>
                  <a:txBody>
                    <a:bodyPr/>
                    <a:lstStyle/>
                    <a:p>
                      <a:pPr marL="0" marR="0" lvl="0" indent="0" algn="r" rtl="0">
                        <a:spcBef>
                          <a:spcPts val="0"/>
                        </a:spcBef>
                        <a:spcAft>
                          <a:spcPts val="0"/>
                        </a:spcAft>
                        <a:buNone/>
                      </a:pPr>
                      <a:r>
                        <a:rPr lang="en-US" sz="1700" b="1" i="0" u="none" strike="noStrike" cap="none">
                          <a:solidFill>
                            <a:srgbClr val="000000"/>
                          </a:solidFill>
                          <a:latin typeface="Rokkitt"/>
                          <a:ea typeface="Rokkitt"/>
                          <a:cs typeface="Rokkitt"/>
                          <a:sym typeface="Rokkitt"/>
                        </a:rPr>
                        <a:t>2008 - 2016</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1" i="0" u="none" strike="noStrike" cap="none">
                          <a:solidFill>
                            <a:srgbClr val="000000"/>
                          </a:solidFill>
                          <a:latin typeface="Rokkitt"/>
                          <a:ea typeface="Rokkitt"/>
                          <a:cs typeface="Rokkitt"/>
                          <a:sym typeface="Rokkitt"/>
                        </a:rPr>
                        <a:t>46712</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1" i="0" u="none" strike="noStrike" cap="none">
                          <a:solidFill>
                            <a:srgbClr val="000000"/>
                          </a:solidFill>
                          <a:latin typeface="Rokkitt"/>
                          <a:ea typeface="Rokkitt"/>
                          <a:cs typeface="Rokkitt"/>
                          <a:sym typeface="Rokkitt"/>
                        </a:rPr>
                        <a:t>14103</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marR="0" lvl="0" indent="0" algn="r" rtl="0">
                        <a:spcBef>
                          <a:spcPts val="0"/>
                        </a:spcBef>
                        <a:spcAft>
                          <a:spcPts val="0"/>
                        </a:spcAft>
                        <a:buNone/>
                      </a:pPr>
                      <a:r>
                        <a:rPr lang="en-US" sz="1700" b="1" i="0" u="none" strike="noStrike" cap="none">
                          <a:solidFill>
                            <a:srgbClr val="000000"/>
                          </a:solidFill>
                          <a:latin typeface="Rokkitt"/>
                          <a:ea typeface="Rokkitt"/>
                          <a:cs typeface="Rokkitt"/>
                          <a:sym typeface="Rokkitt"/>
                        </a:rPr>
                        <a:t>7294</a:t>
                      </a:r>
                      <a:endParaRPr sz="1700" u="none" strike="noStrike" cap="none"/>
                    </a:p>
                  </a:txBody>
                  <a:tcPr marL="21900" marR="21900" marT="14600" marB="14600" anchor="b">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r>
            </a:tbl>
          </a:graphicData>
        </a:graphic>
      </p:graphicFrame>
      <p:sp>
        <p:nvSpPr>
          <p:cNvPr id="299" name="Shape 299"/>
          <p:cNvSpPr/>
          <p:nvPr/>
        </p:nvSpPr>
        <p:spPr>
          <a:xfrm>
            <a:off x="1797050" y="1825625"/>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Glider DAC</a:t>
            </a:r>
            <a:endParaRPr/>
          </a:p>
        </p:txBody>
      </p:sp>
      <p:sp>
        <p:nvSpPr>
          <p:cNvPr id="306" name="Shape 306"/>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fld id="{00000000-1234-1234-1234-123412341234}" type="slidenum">
              <a:rPr lang="en-US" sz="1400">
                <a:solidFill>
                  <a:schemeClr val="lt1"/>
                </a:solidFill>
                <a:latin typeface="Arial"/>
                <a:ea typeface="Arial"/>
                <a:cs typeface="Arial"/>
                <a:sym typeface="Arial"/>
              </a:rPr>
              <a:t>12</a:t>
            </a:fld>
            <a:endParaRPr sz="1400">
              <a:solidFill>
                <a:schemeClr val="lt1"/>
              </a:solidFill>
              <a:latin typeface="Arial"/>
              <a:ea typeface="Arial"/>
              <a:cs typeface="Arial"/>
              <a:sym typeface="Arial"/>
            </a:endParaRPr>
          </a:p>
        </p:txBody>
      </p:sp>
      <p:pic>
        <p:nvPicPr>
          <p:cNvPr id="307" name="Shape 307"/>
          <p:cNvPicPr preferRelativeResize="0"/>
          <p:nvPr/>
        </p:nvPicPr>
        <p:blipFill rotWithShape="1">
          <a:blip r:embed="rId3">
            <a:alphaModFix/>
          </a:blip>
          <a:srcRect/>
          <a:stretch/>
        </p:blipFill>
        <p:spPr>
          <a:xfrm>
            <a:off x="5943600" y="3581400"/>
            <a:ext cx="3124200" cy="2536825"/>
          </a:xfrm>
          <a:prstGeom prst="rect">
            <a:avLst/>
          </a:prstGeom>
          <a:noFill/>
          <a:ln w="9525" cap="flat" cmpd="sng">
            <a:solidFill>
              <a:schemeClr val="dk1"/>
            </a:solidFill>
            <a:prstDash val="solid"/>
            <a:miter lim="800000"/>
            <a:headEnd type="none" w="sm" len="sm"/>
            <a:tailEnd type="none" w="sm" len="sm"/>
          </a:ln>
        </p:spPr>
      </p:pic>
      <p:pic>
        <p:nvPicPr>
          <p:cNvPr id="308" name="Shape 308">
            <a:hlinkClick r:id="rId4"/>
          </p:cNvPr>
          <p:cNvPicPr preferRelativeResize="0"/>
          <p:nvPr/>
        </p:nvPicPr>
        <p:blipFill rotWithShape="1">
          <a:blip r:embed="rId5">
            <a:alphaModFix/>
          </a:blip>
          <a:srcRect/>
          <a:stretch/>
        </p:blipFill>
        <p:spPr>
          <a:xfrm>
            <a:off x="4724400" y="3273425"/>
            <a:ext cx="3514725" cy="2289175"/>
          </a:xfrm>
          <a:prstGeom prst="rect">
            <a:avLst/>
          </a:prstGeom>
          <a:noFill/>
          <a:ln w="9525" cap="flat" cmpd="sng">
            <a:solidFill>
              <a:schemeClr val="dk1"/>
            </a:solidFill>
            <a:prstDash val="solid"/>
            <a:miter lim="800000"/>
            <a:headEnd type="none" w="sm" len="sm"/>
            <a:tailEnd type="none" w="sm" len="sm"/>
          </a:ln>
        </p:spPr>
      </p:pic>
      <p:pic>
        <p:nvPicPr>
          <p:cNvPr id="309" name="Shape 309" descr="Wiki.JPG">
            <a:hlinkClick r:id="rId6"/>
          </p:cNvPr>
          <p:cNvPicPr preferRelativeResize="0"/>
          <p:nvPr/>
        </p:nvPicPr>
        <p:blipFill rotWithShape="1">
          <a:blip r:embed="rId7">
            <a:alphaModFix/>
          </a:blip>
          <a:srcRect/>
          <a:stretch/>
        </p:blipFill>
        <p:spPr>
          <a:xfrm>
            <a:off x="4267200" y="914400"/>
            <a:ext cx="2908300" cy="3452813"/>
          </a:xfrm>
          <a:prstGeom prst="rect">
            <a:avLst/>
          </a:prstGeom>
          <a:noFill/>
          <a:ln w="9525" cap="flat" cmpd="sng">
            <a:solidFill>
              <a:schemeClr val="dk1"/>
            </a:solidFill>
            <a:prstDash val="solid"/>
            <a:miter lim="800000"/>
            <a:headEnd type="none" w="sm" len="sm"/>
            <a:tailEnd type="none" w="sm" len="sm"/>
          </a:ln>
        </p:spPr>
      </p:pic>
      <p:pic>
        <p:nvPicPr>
          <p:cNvPr id="310" name="Shape 310">
            <a:hlinkClick r:id="rId8"/>
          </p:cNvPr>
          <p:cNvPicPr preferRelativeResize="0">
            <a:picLocks noGrp="1"/>
          </p:cNvPicPr>
          <p:nvPr>
            <p:ph type="body" idx="1"/>
          </p:nvPr>
        </p:nvPicPr>
        <p:blipFill rotWithShape="1">
          <a:blip r:embed="rId9">
            <a:alphaModFix/>
          </a:blip>
          <a:srcRect/>
          <a:stretch/>
        </p:blipFill>
        <p:spPr>
          <a:xfrm>
            <a:off x="5410200" y="1143000"/>
            <a:ext cx="3459163" cy="2362200"/>
          </a:xfrm>
          <a:prstGeom prst="rect">
            <a:avLst/>
          </a:prstGeom>
          <a:noFill/>
          <a:ln w="9525" cap="flat" cmpd="sng">
            <a:solidFill>
              <a:schemeClr val="dk1"/>
            </a:solidFill>
            <a:prstDash val="solid"/>
            <a:miter lim="800000"/>
            <a:headEnd type="none" w="sm" len="sm"/>
            <a:tailEnd type="none" w="sm" len="sm"/>
          </a:ln>
        </p:spPr>
      </p:pic>
      <p:pic>
        <p:nvPicPr>
          <p:cNvPr id="311" name="Shape 311"/>
          <p:cNvPicPr preferRelativeResize="0"/>
          <p:nvPr/>
        </p:nvPicPr>
        <p:blipFill rotWithShape="1">
          <a:blip r:embed="rId10">
            <a:alphaModFix/>
          </a:blip>
          <a:srcRect t="12349"/>
          <a:stretch/>
        </p:blipFill>
        <p:spPr>
          <a:xfrm>
            <a:off x="3810000" y="3352800"/>
            <a:ext cx="2209800" cy="2684463"/>
          </a:xfrm>
          <a:prstGeom prst="rect">
            <a:avLst/>
          </a:prstGeom>
          <a:noFill/>
          <a:ln w="9525" cap="flat" cmpd="sng">
            <a:solidFill>
              <a:srgbClr val="000000"/>
            </a:solidFill>
            <a:prstDash val="solid"/>
            <a:miter lim="800000"/>
            <a:headEnd type="none" w="sm" len="sm"/>
            <a:tailEnd type="none" w="sm" len="sm"/>
          </a:ln>
        </p:spPr>
      </p:pic>
      <p:sp>
        <p:nvSpPr>
          <p:cNvPr id="312" name="Shape 312"/>
          <p:cNvSpPr txBox="1"/>
          <p:nvPr/>
        </p:nvSpPr>
        <p:spPr>
          <a:xfrm>
            <a:off x="0" y="882650"/>
            <a:ext cx="3997325" cy="5184775"/>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National standards to ease exchange of data from regional glider operators</a:t>
            </a:r>
            <a:endParaRPr/>
          </a:p>
          <a:p>
            <a:pPr marL="342900" marR="0" lvl="0" indent="-342900" algn="l" rtl="0">
              <a:spcBef>
                <a:spcPts val="56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Real-time distribution to non-federal and federal partners (GTS)</a:t>
            </a:r>
            <a:endParaRPr/>
          </a:p>
          <a:p>
            <a:pPr marL="342900" marR="0" lvl="0" indent="-342900" algn="l" rtl="0">
              <a:spcBef>
                <a:spcPts val="56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Archiving (NCEI)</a:t>
            </a:r>
            <a:endParaRPr/>
          </a:p>
          <a:p>
            <a:pPr marL="342900" marR="0" lvl="0" indent="-342900" algn="l" rtl="0">
              <a:spcBef>
                <a:spcPts val="56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QC processing</a:t>
            </a:r>
            <a:endParaRPr/>
          </a:p>
          <a:p>
            <a:pPr marL="342900" marR="0" lvl="0" indent="-342900" algn="l" rtl="0">
              <a:spcBef>
                <a:spcPts val="56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Share your data</a:t>
            </a:r>
            <a:endParaRPr/>
          </a:p>
          <a:p>
            <a:pPr marL="342900" marR="0" lvl="0" indent="-165100" algn="l" rtl="0">
              <a:spcBef>
                <a:spcPts val="560"/>
              </a:spcBef>
              <a:spcAft>
                <a:spcPts val="0"/>
              </a:spcAft>
              <a:buClr>
                <a:schemeClr val="dk1"/>
              </a:buClr>
              <a:buSzPts val="2800"/>
              <a:buFont typeface="Calibri"/>
              <a:buNone/>
            </a:pPr>
            <a:endParaRPr sz="2800">
              <a:solidFill>
                <a:schemeClr val="dk1"/>
              </a:solidFill>
              <a:latin typeface="Arial"/>
              <a:ea typeface="Arial"/>
              <a:cs typeface="Arial"/>
              <a:sym typeface="Arial"/>
            </a:endParaRPr>
          </a:p>
          <a:p>
            <a:pPr marL="342900" marR="0" lvl="0" indent="-165100" algn="l" rtl="0">
              <a:spcBef>
                <a:spcPts val="560"/>
              </a:spcBef>
              <a:spcAft>
                <a:spcPts val="0"/>
              </a:spcAft>
              <a:buClr>
                <a:schemeClr val="dk1"/>
              </a:buClr>
              <a:buSzPts val="2800"/>
              <a:buFont typeface="Calibri"/>
              <a:buNone/>
            </a:pPr>
            <a:endParaRPr sz="2800">
              <a:solidFill>
                <a:schemeClr val="dk1"/>
              </a:solidFill>
              <a:latin typeface="Arial"/>
              <a:ea typeface="Arial"/>
              <a:cs typeface="Arial"/>
              <a:sym typeface="Arial"/>
            </a:endParaRPr>
          </a:p>
          <a:p>
            <a:pPr marL="342900" marR="0" lvl="0" indent="-165100" algn="l" rtl="0">
              <a:spcBef>
                <a:spcPts val="560"/>
              </a:spcBef>
              <a:spcAft>
                <a:spcPts val="0"/>
              </a:spcAft>
              <a:buClr>
                <a:schemeClr val="dk1"/>
              </a:buClr>
              <a:buSzPts val="2800"/>
              <a:buFont typeface="Calibri"/>
              <a:buNone/>
            </a:pPr>
            <a:endParaRPr sz="2800">
              <a:solidFill>
                <a:schemeClr val="dk1"/>
              </a:solidFill>
              <a:latin typeface="Arial"/>
              <a:ea typeface="Arial"/>
              <a:cs typeface="Arial"/>
              <a:sym typeface="Arial"/>
            </a:endParaRPr>
          </a:p>
          <a:p>
            <a:pPr marL="342900" marR="0" lvl="0" indent="-165100" algn="l" rtl="0">
              <a:spcBef>
                <a:spcPts val="560"/>
              </a:spcBef>
              <a:spcAft>
                <a:spcPts val="0"/>
              </a:spcAft>
              <a:buClr>
                <a:schemeClr val="dk1"/>
              </a:buClr>
              <a:buSzPts val="2800"/>
              <a:buFont typeface="Calibri"/>
              <a:buNone/>
            </a:pPr>
            <a:endParaRPr sz="2800">
              <a:solidFill>
                <a:schemeClr val="dk1"/>
              </a:solidFill>
              <a:latin typeface="Arial"/>
              <a:ea typeface="Arial"/>
              <a:cs typeface="Arial"/>
              <a:sym typeface="Arial"/>
            </a:endParaRPr>
          </a:p>
          <a:p>
            <a:pPr marL="342900" marR="0" lvl="0" indent="-342900" algn="l" rtl="0">
              <a:spcBef>
                <a:spcPts val="560"/>
              </a:spcBef>
              <a:spcAft>
                <a:spcPts val="0"/>
              </a:spcAft>
              <a:buNone/>
            </a:pPr>
            <a:endParaRPr sz="2800">
              <a:solidFill>
                <a:schemeClr val="dk1"/>
              </a:solidFill>
              <a:latin typeface="Arial"/>
              <a:ea typeface="Arial"/>
              <a:cs typeface="Arial"/>
              <a:sym typeface="Arial"/>
            </a:endParaRPr>
          </a:p>
        </p:txBody>
      </p:sp>
      <p:sp>
        <p:nvSpPr>
          <p:cNvPr id="313" name="Shape 313"/>
          <p:cNvSpPr txBox="1"/>
          <p:nvPr/>
        </p:nvSpPr>
        <p:spPr>
          <a:xfrm>
            <a:off x="152400" y="6442075"/>
            <a:ext cx="609600" cy="328613"/>
          </a:xfrm>
          <a:prstGeom prst="rect">
            <a:avLst/>
          </a:prstGeom>
          <a:noFill/>
          <a:ln>
            <a:noFill/>
          </a:ln>
        </p:spPr>
        <p:txBody>
          <a:bodyPr spcFirstLastPara="1" wrap="square" lIns="68625" tIns="34300" rIns="68625" bIns="34300" anchor="t" anchorCtr="0">
            <a:noAutofit/>
          </a:bodyPr>
          <a:lstStyle/>
          <a:p>
            <a:pPr marL="0" marR="0" lvl="0" indent="0" algn="l" rtl="0">
              <a:spcBef>
                <a:spcPts val="0"/>
              </a:spcBef>
              <a:spcAft>
                <a:spcPts val="0"/>
              </a:spcAft>
              <a:buNone/>
            </a:pPr>
            <a:fld id="{00000000-1234-1234-1234-123412341234}" type="slidenum">
              <a:rPr lang="en-US" sz="1800">
                <a:solidFill>
                  <a:srgbClr val="187F9F"/>
                </a:solidFill>
                <a:latin typeface="Calibri"/>
                <a:ea typeface="Calibri"/>
                <a:cs typeface="Calibri"/>
                <a:sym typeface="Calibri"/>
              </a:rPr>
              <a:t>12</a:t>
            </a:fld>
            <a:endParaRPr sz="1800">
              <a:solidFill>
                <a:srgbClr val="187F9F"/>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Shape 319" descr="Wiki.JPG">
            <a:hlinkClick r:id="rId3"/>
          </p:cNvPr>
          <p:cNvPicPr preferRelativeResize="0"/>
          <p:nvPr/>
        </p:nvPicPr>
        <p:blipFill rotWithShape="1">
          <a:blip r:embed="rId4">
            <a:alphaModFix/>
          </a:blip>
          <a:srcRect/>
          <a:stretch/>
        </p:blipFill>
        <p:spPr>
          <a:xfrm>
            <a:off x="4267200" y="914400"/>
            <a:ext cx="2908300" cy="3452813"/>
          </a:xfrm>
          <a:prstGeom prst="rect">
            <a:avLst/>
          </a:prstGeom>
          <a:noFill/>
          <a:ln w="9525" cap="flat" cmpd="sng">
            <a:solidFill>
              <a:schemeClr val="dk1"/>
            </a:solidFill>
            <a:prstDash val="solid"/>
            <a:miter lim="800000"/>
            <a:headEnd type="none" w="sm" len="sm"/>
            <a:tailEnd type="none" w="sm" len="sm"/>
          </a:ln>
        </p:spPr>
      </p:pic>
      <p:sp>
        <p:nvSpPr>
          <p:cNvPr id="320" name="Shape 320"/>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Glider DAC FY18 Outlook</a:t>
            </a:r>
            <a:endParaRPr/>
          </a:p>
        </p:txBody>
      </p:sp>
      <p:sp>
        <p:nvSpPr>
          <p:cNvPr id="321" name="Shape 321"/>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fld id="{00000000-1234-1234-1234-123412341234}" type="slidenum">
              <a:rPr lang="en-US" sz="1400">
                <a:solidFill>
                  <a:schemeClr val="lt1"/>
                </a:solidFill>
                <a:latin typeface="Arial"/>
                <a:ea typeface="Arial"/>
                <a:cs typeface="Arial"/>
                <a:sym typeface="Arial"/>
              </a:rPr>
              <a:t>13</a:t>
            </a:fld>
            <a:endParaRPr sz="1400">
              <a:solidFill>
                <a:schemeClr val="lt1"/>
              </a:solidFill>
              <a:latin typeface="Arial"/>
              <a:ea typeface="Arial"/>
              <a:cs typeface="Arial"/>
              <a:sym typeface="Arial"/>
            </a:endParaRPr>
          </a:p>
        </p:txBody>
      </p:sp>
      <p:pic>
        <p:nvPicPr>
          <p:cNvPr id="322" name="Shape 322"/>
          <p:cNvPicPr preferRelativeResize="0"/>
          <p:nvPr/>
        </p:nvPicPr>
        <p:blipFill rotWithShape="1">
          <a:blip r:embed="rId5">
            <a:alphaModFix/>
          </a:blip>
          <a:srcRect/>
          <a:stretch/>
        </p:blipFill>
        <p:spPr>
          <a:xfrm>
            <a:off x="5943600" y="3581400"/>
            <a:ext cx="3124200" cy="2536825"/>
          </a:xfrm>
          <a:prstGeom prst="rect">
            <a:avLst/>
          </a:prstGeom>
          <a:noFill/>
          <a:ln w="9525" cap="flat" cmpd="sng">
            <a:solidFill>
              <a:schemeClr val="dk1"/>
            </a:solidFill>
            <a:prstDash val="solid"/>
            <a:miter lim="800000"/>
            <a:headEnd type="none" w="sm" len="sm"/>
            <a:tailEnd type="none" w="sm" len="sm"/>
          </a:ln>
        </p:spPr>
      </p:pic>
      <p:pic>
        <p:nvPicPr>
          <p:cNvPr id="323" name="Shape 323">
            <a:hlinkClick r:id="rId6"/>
          </p:cNvPr>
          <p:cNvPicPr preferRelativeResize="0"/>
          <p:nvPr/>
        </p:nvPicPr>
        <p:blipFill rotWithShape="1">
          <a:blip r:embed="rId7">
            <a:alphaModFix/>
          </a:blip>
          <a:srcRect/>
          <a:stretch/>
        </p:blipFill>
        <p:spPr>
          <a:xfrm>
            <a:off x="4724400" y="3273425"/>
            <a:ext cx="3514725" cy="2289175"/>
          </a:xfrm>
          <a:prstGeom prst="rect">
            <a:avLst/>
          </a:prstGeom>
          <a:noFill/>
          <a:ln w="9525" cap="flat" cmpd="sng">
            <a:solidFill>
              <a:schemeClr val="dk1"/>
            </a:solidFill>
            <a:prstDash val="solid"/>
            <a:miter lim="800000"/>
            <a:headEnd type="none" w="sm" len="sm"/>
            <a:tailEnd type="none" w="sm" len="sm"/>
          </a:ln>
        </p:spPr>
      </p:pic>
      <p:pic>
        <p:nvPicPr>
          <p:cNvPr id="324" name="Shape 324"/>
          <p:cNvPicPr preferRelativeResize="0"/>
          <p:nvPr/>
        </p:nvPicPr>
        <p:blipFill rotWithShape="1">
          <a:blip r:embed="rId8">
            <a:alphaModFix/>
          </a:blip>
          <a:srcRect t="12349"/>
          <a:stretch/>
        </p:blipFill>
        <p:spPr>
          <a:xfrm>
            <a:off x="3973513" y="3614738"/>
            <a:ext cx="2209800" cy="2684462"/>
          </a:xfrm>
          <a:prstGeom prst="rect">
            <a:avLst/>
          </a:prstGeom>
          <a:noFill/>
          <a:ln w="9525" cap="flat" cmpd="sng">
            <a:solidFill>
              <a:srgbClr val="000000"/>
            </a:solidFill>
            <a:prstDash val="solid"/>
            <a:miter lim="800000"/>
            <a:headEnd type="none" w="sm" len="sm"/>
            <a:tailEnd type="none" w="sm" len="sm"/>
          </a:ln>
        </p:spPr>
      </p:pic>
      <p:sp>
        <p:nvSpPr>
          <p:cNvPr id="325" name="Shape 325"/>
          <p:cNvSpPr txBox="1"/>
          <p:nvPr/>
        </p:nvSpPr>
        <p:spPr>
          <a:xfrm>
            <a:off x="0" y="882650"/>
            <a:ext cx="4094163" cy="5899150"/>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Evaluate automatic QC implementation</a:t>
            </a:r>
            <a:endParaRPr/>
          </a:p>
          <a:p>
            <a:pPr marL="342900" marR="0" lvl="0" indent="-342900" algn="l" rtl="0">
              <a:spcBef>
                <a:spcPts val="56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Add raw-data parser to facilitate data provider participation</a:t>
            </a:r>
            <a:endParaRPr/>
          </a:p>
          <a:p>
            <a:pPr marL="342900" marR="0" lvl="0" indent="-342900" algn="l" rtl="0">
              <a:spcBef>
                <a:spcPts val="560"/>
              </a:spcBef>
              <a:spcAft>
                <a:spcPts val="0"/>
              </a:spcAft>
              <a:buClr>
                <a:schemeClr val="dk1"/>
              </a:buClr>
              <a:buSzPts val="2800"/>
              <a:buFont typeface="Rockwell"/>
              <a:buChar char="•"/>
            </a:pPr>
            <a:r>
              <a:rPr lang="en-US" sz="2800">
                <a:solidFill>
                  <a:schemeClr val="dk1"/>
                </a:solidFill>
                <a:latin typeface="Rockwell"/>
                <a:ea typeface="Rockwell"/>
                <a:cs typeface="Rockwell"/>
                <a:sym typeface="Rockwell"/>
              </a:rPr>
              <a:t>Maintain real-time distribution (GTS), access, Archive (NCEI)</a:t>
            </a:r>
            <a:endParaRPr/>
          </a:p>
          <a:p>
            <a:pPr marL="342900" marR="0" lvl="0" indent="-342900" algn="l" rtl="0">
              <a:spcBef>
                <a:spcPts val="560"/>
              </a:spcBef>
              <a:spcAft>
                <a:spcPts val="0"/>
              </a:spcAft>
              <a:buClr>
                <a:schemeClr val="dk1"/>
              </a:buClr>
              <a:buSzPts val="2800"/>
              <a:buFont typeface="Arial"/>
              <a:buChar char="•"/>
            </a:pPr>
            <a:r>
              <a:rPr lang="en-US" sz="2800">
                <a:solidFill>
                  <a:schemeClr val="dk1"/>
                </a:solidFill>
                <a:latin typeface="Arial"/>
                <a:ea typeface="Arial"/>
                <a:cs typeface="Arial"/>
                <a:sym typeface="Arial"/>
              </a:rPr>
              <a:t>Evaluate delayed-mode data acceptance</a:t>
            </a:r>
            <a:endParaRPr/>
          </a:p>
          <a:p>
            <a:pPr marL="342900" marR="0" lvl="0" indent="-165100" algn="l" rtl="0">
              <a:spcBef>
                <a:spcPts val="560"/>
              </a:spcBef>
              <a:spcAft>
                <a:spcPts val="0"/>
              </a:spcAft>
              <a:buClr>
                <a:schemeClr val="dk1"/>
              </a:buClr>
              <a:buSzPts val="2800"/>
              <a:buFont typeface="Calibri"/>
              <a:buNone/>
            </a:pPr>
            <a:endParaRPr sz="2800">
              <a:solidFill>
                <a:schemeClr val="dk1"/>
              </a:solidFill>
              <a:latin typeface="Arial"/>
              <a:ea typeface="Arial"/>
              <a:cs typeface="Arial"/>
              <a:sym typeface="Arial"/>
            </a:endParaRPr>
          </a:p>
          <a:p>
            <a:pPr marL="342900" marR="0" lvl="0" indent="-165100" algn="l" rtl="0">
              <a:spcBef>
                <a:spcPts val="560"/>
              </a:spcBef>
              <a:spcAft>
                <a:spcPts val="0"/>
              </a:spcAft>
              <a:buClr>
                <a:schemeClr val="dk1"/>
              </a:buClr>
              <a:buSzPts val="2800"/>
              <a:buFont typeface="Calibri"/>
              <a:buNone/>
            </a:pPr>
            <a:endParaRPr sz="2800">
              <a:solidFill>
                <a:schemeClr val="dk1"/>
              </a:solidFill>
              <a:latin typeface="Arial"/>
              <a:ea typeface="Arial"/>
              <a:cs typeface="Arial"/>
              <a:sym typeface="Arial"/>
            </a:endParaRPr>
          </a:p>
          <a:p>
            <a:pPr marL="342900" marR="0" lvl="0" indent="-165100" algn="l" rtl="0">
              <a:spcBef>
                <a:spcPts val="560"/>
              </a:spcBef>
              <a:spcAft>
                <a:spcPts val="0"/>
              </a:spcAft>
              <a:buClr>
                <a:schemeClr val="dk1"/>
              </a:buClr>
              <a:buSzPts val="2800"/>
              <a:buFont typeface="Calibri"/>
              <a:buNone/>
            </a:pPr>
            <a:endParaRPr sz="2800">
              <a:solidFill>
                <a:schemeClr val="dk1"/>
              </a:solidFill>
              <a:latin typeface="Arial"/>
              <a:ea typeface="Arial"/>
              <a:cs typeface="Arial"/>
              <a:sym typeface="Arial"/>
            </a:endParaRPr>
          </a:p>
          <a:p>
            <a:pPr marL="342900" marR="0" lvl="0" indent="-342900" algn="l" rtl="0">
              <a:spcBef>
                <a:spcPts val="560"/>
              </a:spcBef>
              <a:spcAft>
                <a:spcPts val="0"/>
              </a:spcAft>
              <a:buNone/>
            </a:pPr>
            <a:endParaRPr sz="2800">
              <a:solidFill>
                <a:schemeClr val="dk1"/>
              </a:solidFill>
              <a:latin typeface="Arial"/>
              <a:ea typeface="Arial"/>
              <a:cs typeface="Arial"/>
              <a:sym typeface="Arial"/>
            </a:endParaRPr>
          </a:p>
        </p:txBody>
      </p:sp>
      <p:sp>
        <p:nvSpPr>
          <p:cNvPr id="326" name="Shape 326"/>
          <p:cNvSpPr txBox="1"/>
          <p:nvPr/>
        </p:nvSpPr>
        <p:spPr>
          <a:xfrm>
            <a:off x="152400" y="6442075"/>
            <a:ext cx="609600" cy="328613"/>
          </a:xfrm>
          <a:prstGeom prst="rect">
            <a:avLst/>
          </a:prstGeom>
          <a:noFill/>
          <a:ln>
            <a:noFill/>
          </a:ln>
        </p:spPr>
        <p:txBody>
          <a:bodyPr spcFirstLastPara="1" wrap="square" lIns="68625" tIns="34300" rIns="68625" bIns="34300" anchor="t" anchorCtr="0">
            <a:noAutofit/>
          </a:bodyPr>
          <a:lstStyle/>
          <a:p>
            <a:pPr marL="0" marR="0" lvl="0" indent="0" algn="l" rtl="0">
              <a:spcBef>
                <a:spcPts val="0"/>
              </a:spcBef>
              <a:spcAft>
                <a:spcPts val="0"/>
              </a:spcAft>
              <a:buNone/>
            </a:pPr>
            <a:fld id="{00000000-1234-1234-1234-123412341234}" type="slidenum">
              <a:rPr lang="en-US" sz="1800">
                <a:solidFill>
                  <a:srgbClr val="187F9F"/>
                </a:solidFill>
                <a:latin typeface="Calibri"/>
                <a:ea typeface="Calibri"/>
                <a:cs typeface="Calibri"/>
                <a:sym typeface="Calibri"/>
              </a:rPr>
              <a:t>13</a:t>
            </a:fld>
            <a:endParaRPr sz="1800">
              <a:solidFill>
                <a:srgbClr val="187F9F"/>
              </a:solidFill>
              <a:latin typeface="Calibri"/>
              <a:ea typeface="Calibri"/>
              <a:cs typeface="Calibri"/>
              <a:sym typeface="Calibri"/>
            </a:endParaRPr>
          </a:p>
        </p:txBody>
      </p:sp>
      <p:pic>
        <p:nvPicPr>
          <p:cNvPr id="327" name="Shape 327"/>
          <p:cNvPicPr preferRelativeResize="0"/>
          <p:nvPr/>
        </p:nvPicPr>
        <p:blipFill rotWithShape="1">
          <a:blip r:embed="rId9">
            <a:alphaModFix/>
          </a:blip>
          <a:srcRect r="11390"/>
          <a:stretch/>
        </p:blipFill>
        <p:spPr>
          <a:xfrm>
            <a:off x="5243513" y="1212850"/>
            <a:ext cx="3811587" cy="2619375"/>
          </a:xfrm>
          <a:prstGeom prst="rect">
            <a:avLst/>
          </a:prstGeom>
          <a:noFill/>
          <a:ln w="9525" cap="flat" cmpd="sng">
            <a:solidFill>
              <a:schemeClr val="dk1"/>
            </a:solidFill>
            <a:prstDash val="solid"/>
            <a:miter lim="800000"/>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Links of Interest</a:t>
            </a:r>
            <a:endParaRPr/>
          </a:p>
        </p:txBody>
      </p:sp>
      <p:sp>
        <p:nvSpPr>
          <p:cNvPr id="333" name="Shape 333"/>
          <p:cNvSpPr txBox="1">
            <a:spLocks noGrp="1"/>
          </p:cNvSpPr>
          <p:nvPr>
            <p:ph type="body" idx="1"/>
          </p:nvPr>
        </p:nvSpPr>
        <p:spPr>
          <a:xfrm>
            <a:off x="457200" y="990601"/>
            <a:ext cx="8229600" cy="525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B2172"/>
              </a:buClr>
              <a:buSzPts val="2400"/>
              <a:buFont typeface="Arial"/>
              <a:buNone/>
            </a:pPr>
            <a:r>
              <a:rPr lang="en-US" sz="2400" b="0" i="0" u="none" strike="noStrike" cap="none">
                <a:solidFill>
                  <a:srgbClr val="0B2172"/>
                </a:solidFill>
                <a:latin typeface="Rockwell"/>
                <a:ea typeface="Rockwell"/>
                <a:cs typeface="Rockwell"/>
                <a:sym typeface="Rockwell"/>
              </a:rPr>
              <a:t>IOOS Glider Network Whitepaper: </a:t>
            </a:r>
            <a:r>
              <a:rPr lang="en-US" sz="2400" b="0" i="0" u="sng" strike="noStrike" cap="none">
                <a:solidFill>
                  <a:schemeClr val="hlink"/>
                </a:solidFill>
                <a:latin typeface="Rockwell"/>
                <a:ea typeface="Rockwell"/>
                <a:cs typeface="Rockwell"/>
                <a:sym typeface="Rockwell"/>
                <a:hlinkClick r:id="rId3"/>
              </a:rPr>
              <a:t>http://www.ioos.noaa.gov/glider/strategy/glider_network_whitepaper_final.pdf</a:t>
            </a:r>
            <a:endParaRPr sz="2400" b="0" i="0" u="none" strike="noStrike" cap="none">
              <a:solidFill>
                <a:srgbClr val="0B2172"/>
              </a:solidFill>
              <a:latin typeface="Rockwell"/>
              <a:ea typeface="Rockwell"/>
              <a:cs typeface="Rockwell"/>
              <a:sym typeface="Rockwell"/>
            </a:endParaRPr>
          </a:p>
          <a:p>
            <a:pPr marL="0" marR="0" lvl="0" indent="0" algn="l" rtl="0">
              <a:spcBef>
                <a:spcPts val="480"/>
              </a:spcBef>
              <a:spcAft>
                <a:spcPts val="0"/>
              </a:spcAft>
              <a:buClr>
                <a:srgbClr val="0B2172"/>
              </a:buClr>
              <a:buSzPts val="2400"/>
              <a:buFont typeface="Arial"/>
              <a:buNone/>
            </a:pPr>
            <a:r>
              <a:rPr lang="en-US" sz="2400" b="0" i="0" u="none" strike="noStrike" cap="none">
                <a:solidFill>
                  <a:srgbClr val="0B2172"/>
                </a:solidFill>
                <a:latin typeface="Rockwell"/>
                <a:ea typeface="Rockwell"/>
                <a:cs typeface="Rockwell"/>
                <a:sym typeface="Rockwell"/>
              </a:rPr>
              <a:t>Underwater Glider User Group: </a:t>
            </a:r>
            <a:r>
              <a:rPr lang="en-US" sz="2400" b="0" i="0" u="sng" strike="noStrike" cap="none">
                <a:solidFill>
                  <a:schemeClr val="hlink"/>
                </a:solidFill>
                <a:latin typeface="Rockwell"/>
                <a:ea typeface="Rockwell"/>
                <a:cs typeface="Rockwell"/>
                <a:sym typeface="Rockwell"/>
                <a:hlinkClick r:id="rId4"/>
              </a:rPr>
              <a:t>https://gliders.ioos.us/</a:t>
            </a:r>
            <a:endParaRPr sz="2400" b="0" i="0" u="none" strike="noStrike" cap="none">
              <a:solidFill>
                <a:srgbClr val="0B2172"/>
              </a:solidFill>
              <a:latin typeface="Rockwell"/>
              <a:ea typeface="Rockwell"/>
              <a:cs typeface="Rockwell"/>
              <a:sym typeface="Rockwell"/>
            </a:endParaRPr>
          </a:p>
          <a:p>
            <a:pPr marL="0" marR="0" lvl="0" indent="0" algn="l" rtl="0">
              <a:spcBef>
                <a:spcPts val="480"/>
              </a:spcBef>
              <a:spcAft>
                <a:spcPts val="0"/>
              </a:spcAft>
              <a:buClr>
                <a:srgbClr val="0B2172"/>
              </a:buClr>
              <a:buSzPts val="2400"/>
              <a:buFont typeface="Arial"/>
              <a:buNone/>
            </a:pPr>
            <a:r>
              <a:rPr lang="en-US" sz="2400" b="0" i="0" u="none" strike="noStrike" cap="none">
                <a:solidFill>
                  <a:srgbClr val="0B2172"/>
                </a:solidFill>
                <a:latin typeface="Rockwell"/>
                <a:ea typeface="Rockwell"/>
                <a:cs typeface="Rockwell"/>
                <a:sym typeface="Rockwell"/>
              </a:rPr>
              <a:t>Glider DAC: </a:t>
            </a:r>
            <a:r>
              <a:rPr lang="en-US" sz="2400" b="0" i="0" u="sng" strike="noStrike" cap="none">
                <a:solidFill>
                  <a:schemeClr val="hlink"/>
                </a:solidFill>
                <a:latin typeface="Rockwell"/>
                <a:ea typeface="Rockwell"/>
                <a:cs typeface="Rockwell"/>
                <a:sym typeface="Rockwell"/>
                <a:hlinkClick r:id="rId5"/>
              </a:rPr>
              <a:t>https://gliders.ioos.us/data/</a:t>
            </a:r>
            <a:endParaRPr sz="2400" b="0" i="0" u="none" strike="noStrike" cap="none">
              <a:solidFill>
                <a:srgbClr val="0B2172"/>
              </a:solidFill>
              <a:latin typeface="Rockwell"/>
              <a:ea typeface="Rockwell"/>
              <a:cs typeface="Rockwell"/>
              <a:sym typeface="Rockwell"/>
            </a:endParaRPr>
          </a:p>
          <a:p>
            <a:pPr marL="0" marR="0" lvl="0" indent="0" algn="l" rtl="0">
              <a:spcBef>
                <a:spcPts val="480"/>
              </a:spcBef>
              <a:spcAft>
                <a:spcPts val="0"/>
              </a:spcAft>
              <a:buClr>
                <a:schemeClr val="dk2"/>
              </a:buClr>
              <a:buSzPts val="2400"/>
              <a:buFont typeface="Arial"/>
              <a:buNone/>
            </a:pPr>
            <a:endParaRPr sz="2400" b="0" i="0" u="none" strike="noStrike" cap="none">
              <a:solidFill>
                <a:srgbClr val="0B2172"/>
              </a:solidFill>
              <a:latin typeface="Rockwell"/>
              <a:ea typeface="Rockwell"/>
              <a:cs typeface="Rockwell"/>
              <a:sym typeface="Rockwell"/>
            </a:endParaRPr>
          </a:p>
        </p:txBody>
      </p:sp>
      <p:sp>
        <p:nvSpPr>
          <p:cNvPr id="334" name="Shape 334"/>
          <p:cNvSpPr txBox="1">
            <a:spLocks noGrp="1"/>
          </p:cNvSpPr>
          <p:nvPr>
            <p:ph type="sldNum" idx="12"/>
          </p:nvPr>
        </p:nvSpPr>
        <p:spPr>
          <a:xfrm>
            <a:off x="457200" y="6356350"/>
            <a:ext cx="762000" cy="36512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fld id="{00000000-1234-1234-1234-123412341234}" type="slidenum">
              <a:rPr lang="en-US" sz="1200">
                <a:solidFill>
                  <a:srgbClr val="187F9F"/>
                </a:solidFill>
                <a:latin typeface="Calibri"/>
                <a:ea typeface="Calibri"/>
                <a:cs typeface="Calibri"/>
                <a:sym typeface="Calibri"/>
              </a:rPr>
              <a:t>14</a:t>
            </a:fld>
            <a:endParaRPr sz="1200">
              <a:solidFill>
                <a:srgbClr val="187F9F"/>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Shape 340"/>
          <p:cNvSpPr txBox="1"/>
          <p:nvPr/>
        </p:nvSpPr>
        <p:spPr>
          <a:xfrm>
            <a:off x="1156468" y="-1858"/>
            <a:ext cx="6971076" cy="34868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66">
                <a:solidFill>
                  <a:srgbClr val="000000"/>
                </a:solidFill>
                <a:latin typeface="Calibri"/>
                <a:ea typeface="Calibri"/>
                <a:cs typeface="Calibri"/>
                <a:sym typeface="Calibri"/>
              </a:rPr>
              <a:t>U.S. Integrated Ocean Observing System National Glider Data Assembly Center</a:t>
            </a:r>
            <a:endParaRPr/>
          </a:p>
        </p:txBody>
      </p:sp>
      <p:sp>
        <p:nvSpPr>
          <p:cNvPr id="341" name="Shape 341"/>
          <p:cNvSpPr txBox="1"/>
          <p:nvPr/>
        </p:nvSpPr>
        <p:spPr>
          <a:xfrm>
            <a:off x="326062" y="707528"/>
            <a:ext cx="1128899"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Introduction</a:t>
            </a:r>
            <a:endParaRPr/>
          </a:p>
        </p:txBody>
      </p:sp>
      <p:sp>
        <p:nvSpPr>
          <p:cNvPr id="342" name="Shape 342"/>
          <p:cNvSpPr txBox="1"/>
          <p:nvPr/>
        </p:nvSpPr>
        <p:spPr>
          <a:xfrm>
            <a:off x="326062" y="1928847"/>
            <a:ext cx="1082540"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Background</a:t>
            </a:r>
            <a:endParaRPr/>
          </a:p>
        </p:txBody>
      </p:sp>
      <p:sp>
        <p:nvSpPr>
          <p:cNvPr id="343" name="Shape 343"/>
          <p:cNvSpPr txBox="1"/>
          <p:nvPr/>
        </p:nvSpPr>
        <p:spPr>
          <a:xfrm>
            <a:off x="3020618" y="4987621"/>
            <a:ext cx="3173369"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GTS: Global Telecommunication System</a:t>
            </a:r>
            <a:endParaRPr/>
          </a:p>
        </p:txBody>
      </p:sp>
      <p:sp>
        <p:nvSpPr>
          <p:cNvPr id="344" name="Shape 344"/>
          <p:cNvSpPr txBox="1"/>
          <p:nvPr/>
        </p:nvSpPr>
        <p:spPr>
          <a:xfrm>
            <a:off x="3020618" y="707528"/>
            <a:ext cx="2196692"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Data Access &amp; Distribution</a:t>
            </a:r>
            <a:endParaRPr/>
          </a:p>
        </p:txBody>
      </p:sp>
      <p:sp>
        <p:nvSpPr>
          <p:cNvPr id="345" name="Shape 345"/>
          <p:cNvSpPr txBox="1"/>
          <p:nvPr/>
        </p:nvSpPr>
        <p:spPr>
          <a:xfrm>
            <a:off x="6159991" y="2357567"/>
            <a:ext cx="1305037"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Enhancements</a:t>
            </a:r>
            <a:endParaRPr/>
          </a:p>
        </p:txBody>
      </p:sp>
      <p:sp>
        <p:nvSpPr>
          <p:cNvPr id="346" name="Shape 346"/>
          <p:cNvSpPr txBox="1"/>
          <p:nvPr/>
        </p:nvSpPr>
        <p:spPr>
          <a:xfrm>
            <a:off x="326061" y="247880"/>
            <a:ext cx="8458123" cy="54104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50">
                <a:solidFill>
                  <a:srgbClr val="000000"/>
                </a:solidFill>
                <a:latin typeface="Calibri"/>
                <a:ea typeface="Calibri"/>
                <a:cs typeface="Calibri"/>
                <a:sym typeface="Calibri"/>
              </a:rPr>
              <a:t>Rebecca Baltes</a:t>
            </a:r>
            <a:r>
              <a:rPr lang="en-US" sz="1250" baseline="30000">
                <a:solidFill>
                  <a:srgbClr val="000000"/>
                </a:solidFill>
                <a:latin typeface="Calibri"/>
                <a:ea typeface="Calibri"/>
                <a:cs typeface="Calibri"/>
                <a:sym typeface="Calibri"/>
              </a:rPr>
              <a:t>2</a:t>
            </a:r>
            <a:r>
              <a:rPr lang="en-US" sz="1250">
                <a:solidFill>
                  <a:srgbClr val="000000"/>
                </a:solidFill>
                <a:latin typeface="Calibri"/>
                <a:ea typeface="Calibri"/>
                <a:cs typeface="Calibri"/>
                <a:sym typeface="Calibri"/>
              </a:rPr>
              <a:t>, John Kerfoot</a:t>
            </a:r>
            <a:r>
              <a:rPr lang="en-US" sz="1250" baseline="30000">
                <a:solidFill>
                  <a:srgbClr val="000000"/>
                </a:solidFill>
                <a:latin typeface="Calibri"/>
                <a:ea typeface="Calibri"/>
                <a:cs typeface="Calibri"/>
                <a:sym typeface="Calibri"/>
              </a:rPr>
              <a:t>1 </a:t>
            </a:r>
            <a:r>
              <a:rPr lang="en-US" sz="1250">
                <a:solidFill>
                  <a:srgbClr val="000000"/>
                </a:solidFill>
                <a:latin typeface="Calibri"/>
                <a:ea typeface="Calibri"/>
                <a:cs typeface="Calibri"/>
                <a:sym typeface="Calibri"/>
              </a:rPr>
              <a:t>, Robert Fratantonio</a:t>
            </a:r>
            <a:r>
              <a:rPr lang="en-US" sz="1250" baseline="30000">
                <a:solidFill>
                  <a:srgbClr val="000000"/>
                </a:solidFill>
                <a:latin typeface="Calibri"/>
                <a:ea typeface="Calibri"/>
                <a:cs typeface="Calibri"/>
                <a:sym typeface="Calibri"/>
              </a:rPr>
              <a:t>3</a:t>
            </a:r>
            <a:r>
              <a:rPr lang="en-US" sz="1250">
                <a:solidFill>
                  <a:srgbClr val="000000"/>
                </a:solidFill>
                <a:latin typeface="Calibri"/>
                <a:ea typeface="Calibri"/>
                <a:cs typeface="Calibri"/>
                <a:sym typeface="Calibri"/>
              </a:rPr>
              <a:t>, Ben Adams</a:t>
            </a:r>
            <a:r>
              <a:rPr lang="en-US" sz="1250" baseline="30000">
                <a:solidFill>
                  <a:srgbClr val="000000"/>
                </a:solidFill>
                <a:latin typeface="Calibri"/>
                <a:ea typeface="Calibri"/>
                <a:cs typeface="Calibri"/>
                <a:sym typeface="Calibri"/>
              </a:rPr>
              <a:t>3</a:t>
            </a:r>
            <a:r>
              <a:rPr lang="en-US" sz="1250">
                <a:solidFill>
                  <a:srgbClr val="000000"/>
                </a:solidFill>
                <a:latin typeface="Calibri"/>
                <a:ea typeface="Calibri"/>
                <a:cs typeface="Calibri"/>
                <a:sym typeface="Calibri"/>
              </a:rPr>
              <a:t>, Luke Campbell</a:t>
            </a:r>
            <a:r>
              <a:rPr lang="en-US" sz="1250" baseline="30000">
                <a:solidFill>
                  <a:srgbClr val="000000"/>
                </a:solidFill>
                <a:latin typeface="Calibri"/>
                <a:ea typeface="Calibri"/>
                <a:cs typeface="Calibri"/>
                <a:sym typeface="Calibri"/>
              </a:rPr>
              <a:t>4</a:t>
            </a:r>
            <a:endParaRPr/>
          </a:p>
          <a:p>
            <a:pPr marL="0" marR="0" lvl="0" indent="0" algn="ctr" rtl="0">
              <a:spcBef>
                <a:spcPts val="0"/>
              </a:spcBef>
              <a:spcAft>
                <a:spcPts val="0"/>
              </a:spcAft>
              <a:buNone/>
            </a:pPr>
            <a:r>
              <a:rPr lang="en-US" sz="833" baseline="30000">
                <a:solidFill>
                  <a:srgbClr val="000000"/>
                </a:solidFill>
                <a:latin typeface="Calibri"/>
                <a:ea typeface="Calibri"/>
                <a:cs typeface="Calibri"/>
                <a:sym typeface="Calibri"/>
              </a:rPr>
              <a:t>1</a:t>
            </a:r>
            <a:r>
              <a:rPr lang="en-US" sz="833">
                <a:solidFill>
                  <a:srgbClr val="000000"/>
                </a:solidFill>
                <a:latin typeface="Calibri"/>
                <a:ea typeface="Calibri"/>
                <a:cs typeface="Calibri"/>
                <a:sym typeface="Calibri"/>
              </a:rPr>
              <a:t> Rutgers University, New Brunswick, NJ 08901 </a:t>
            </a:r>
            <a:r>
              <a:rPr lang="en-US" sz="833" baseline="30000">
                <a:solidFill>
                  <a:srgbClr val="000000"/>
                </a:solidFill>
                <a:latin typeface="Calibri"/>
                <a:ea typeface="Calibri"/>
                <a:cs typeface="Calibri"/>
                <a:sym typeface="Calibri"/>
              </a:rPr>
              <a:t>2</a:t>
            </a:r>
            <a:r>
              <a:rPr lang="en-US" sz="833">
                <a:solidFill>
                  <a:srgbClr val="000000"/>
                </a:solidFill>
                <a:latin typeface="Calibri"/>
                <a:ea typeface="Calibri"/>
                <a:cs typeface="Calibri"/>
                <a:sym typeface="Calibri"/>
              </a:rPr>
              <a:t>U.S. IOOS, Silver Spring, MD 20910 </a:t>
            </a:r>
            <a:r>
              <a:rPr lang="en-US" sz="833" baseline="30000">
                <a:solidFill>
                  <a:srgbClr val="000000"/>
                </a:solidFill>
                <a:latin typeface="Calibri"/>
                <a:ea typeface="Calibri"/>
                <a:cs typeface="Calibri"/>
                <a:sym typeface="Calibri"/>
              </a:rPr>
              <a:t>3</a:t>
            </a:r>
            <a:r>
              <a:rPr lang="en-US" sz="833">
                <a:solidFill>
                  <a:srgbClr val="000000"/>
                </a:solidFill>
                <a:latin typeface="Calibri"/>
                <a:ea typeface="Calibri"/>
                <a:cs typeface="Calibri"/>
                <a:sym typeface="Calibri"/>
              </a:rPr>
              <a:t> RPS/Applied Science Associates, South Kingston, RI 02879, </a:t>
            </a:r>
            <a:r>
              <a:rPr lang="en-US" sz="833" baseline="30000">
                <a:solidFill>
                  <a:srgbClr val="000000"/>
                </a:solidFill>
                <a:latin typeface="Calibri"/>
                <a:ea typeface="Calibri"/>
                <a:cs typeface="Calibri"/>
                <a:sym typeface="Calibri"/>
              </a:rPr>
              <a:t>4</a:t>
            </a:r>
            <a:r>
              <a:rPr lang="en-US" sz="833">
                <a:solidFill>
                  <a:srgbClr val="000000"/>
                </a:solidFill>
                <a:latin typeface="Calibri"/>
                <a:ea typeface="Calibri"/>
                <a:cs typeface="Calibri"/>
                <a:sym typeface="Calibri"/>
              </a:rPr>
              <a:t>General Dynamics Information Technology, Middletown RI, 02842</a:t>
            </a:r>
            <a:endParaRPr/>
          </a:p>
        </p:txBody>
      </p:sp>
      <p:sp>
        <p:nvSpPr>
          <p:cNvPr id="347" name="Shape 347"/>
          <p:cNvSpPr txBox="1"/>
          <p:nvPr/>
        </p:nvSpPr>
        <p:spPr>
          <a:xfrm>
            <a:off x="6159991" y="5621724"/>
            <a:ext cx="1088760"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Conclusions</a:t>
            </a:r>
            <a:endParaRPr/>
          </a:p>
        </p:txBody>
      </p:sp>
      <p:cxnSp>
        <p:nvCxnSpPr>
          <p:cNvPr id="348" name="Shape 348"/>
          <p:cNvCxnSpPr/>
          <p:nvPr/>
        </p:nvCxnSpPr>
        <p:spPr>
          <a:xfrm>
            <a:off x="285750" y="713196"/>
            <a:ext cx="8572500" cy="0"/>
          </a:xfrm>
          <a:prstGeom prst="straightConnector1">
            <a:avLst/>
          </a:prstGeom>
          <a:noFill/>
          <a:ln w="38100" cap="flat" cmpd="sng">
            <a:solidFill>
              <a:schemeClr val="dk1"/>
            </a:solidFill>
            <a:prstDash val="solid"/>
            <a:miter lim="800000"/>
            <a:headEnd type="none" w="sm" len="sm"/>
            <a:tailEnd type="none" w="sm" len="sm"/>
          </a:ln>
        </p:spPr>
      </p:cxnSp>
      <p:cxnSp>
        <p:nvCxnSpPr>
          <p:cNvPr id="349" name="Shape 349"/>
          <p:cNvCxnSpPr/>
          <p:nvPr/>
        </p:nvCxnSpPr>
        <p:spPr>
          <a:xfrm>
            <a:off x="2986368" y="713196"/>
            <a:ext cx="0" cy="6125754"/>
          </a:xfrm>
          <a:prstGeom prst="straightConnector1">
            <a:avLst/>
          </a:prstGeom>
          <a:noFill/>
          <a:ln w="38100" cap="flat" cmpd="sng">
            <a:solidFill>
              <a:schemeClr val="dk1"/>
            </a:solidFill>
            <a:prstDash val="solid"/>
            <a:miter lim="800000"/>
            <a:headEnd type="none" w="sm" len="sm"/>
            <a:tailEnd type="none" w="sm" len="sm"/>
          </a:ln>
        </p:spPr>
      </p:cxnSp>
      <p:cxnSp>
        <p:nvCxnSpPr>
          <p:cNvPr id="350" name="Shape 350"/>
          <p:cNvCxnSpPr/>
          <p:nvPr/>
        </p:nvCxnSpPr>
        <p:spPr>
          <a:xfrm flipH="1">
            <a:off x="6110619" y="713196"/>
            <a:ext cx="22435" cy="6125754"/>
          </a:xfrm>
          <a:prstGeom prst="straightConnector1">
            <a:avLst/>
          </a:prstGeom>
          <a:noFill/>
          <a:ln w="38100" cap="flat" cmpd="sng">
            <a:solidFill>
              <a:schemeClr val="dk1"/>
            </a:solidFill>
            <a:prstDash val="solid"/>
            <a:miter lim="800000"/>
            <a:headEnd type="none" w="sm" len="sm"/>
            <a:tailEnd type="none" w="sm" len="sm"/>
          </a:ln>
        </p:spPr>
      </p:cxnSp>
      <p:sp>
        <p:nvSpPr>
          <p:cNvPr id="351" name="Shape 351"/>
          <p:cNvSpPr txBox="1"/>
          <p:nvPr/>
        </p:nvSpPr>
        <p:spPr>
          <a:xfrm>
            <a:off x="326062" y="5079592"/>
            <a:ext cx="1335687"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Quality Control</a:t>
            </a:r>
            <a:endParaRPr/>
          </a:p>
        </p:txBody>
      </p:sp>
      <p:pic>
        <p:nvPicPr>
          <p:cNvPr id="352" name="Shape 352" descr="IOOS-DAC-architecture.png"/>
          <p:cNvPicPr preferRelativeResize="0"/>
          <p:nvPr/>
        </p:nvPicPr>
        <p:blipFill rotWithShape="1">
          <a:blip r:embed="rId3">
            <a:alphaModFix/>
          </a:blip>
          <a:srcRect b="2807"/>
          <a:stretch/>
        </p:blipFill>
        <p:spPr>
          <a:xfrm>
            <a:off x="326062" y="3860672"/>
            <a:ext cx="962304" cy="1210629"/>
          </a:xfrm>
          <a:prstGeom prst="rect">
            <a:avLst/>
          </a:prstGeom>
          <a:noFill/>
          <a:ln>
            <a:noFill/>
          </a:ln>
        </p:spPr>
      </p:pic>
      <p:pic>
        <p:nvPicPr>
          <p:cNvPr id="353" name="Shape 353" descr="Screen Shot 2015-05-28 at 7.00.41 AM.png"/>
          <p:cNvPicPr preferRelativeResize="0"/>
          <p:nvPr/>
        </p:nvPicPr>
        <p:blipFill rotWithShape="1">
          <a:blip r:embed="rId4">
            <a:alphaModFix/>
          </a:blip>
          <a:srcRect/>
          <a:stretch/>
        </p:blipFill>
        <p:spPr>
          <a:xfrm>
            <a:off x="326061" y="2865079"/>
            <a:ext cx="1191334" cy="740410"/>
          </a:xfrm>
          <a:prstGeom prst="rect">
            <a:avLst/>
          </a:prstGeom>
          <a:noFill/>
          <a:ln>
            <a:noFill/>
          </a:ln>
        </p:spPr>
      </p:pic>
      <p:pic>
        <p:nvPicPr>
          <p:cNvPr id="354" name="Shape 354" descr="Screen Shot 2016-09-20 at 8.25.30 AM.png"/>
          <p:cNvPicPr preferRelativeResize="0"/>
          <p:nvPr/>
        </p:nvPicPr>
        <p:blipFill rotWithShape="1">
          <a:blip r:embed="rId5">
            <a:alphaModFix/>
          </a:blip>
          <a:srcRect/>
          <a:stretch/>
        </p:blipFill>
        <p:spPr>
          <a:xfrm>
            <a:off x="3020618" y="3832647"/>
            <a:ext cx="1905000" cy="1044461"/>
          </a:xfrm>
          <a:prstGeom prst="rect">
            <a:avLst/>
          </a:prstGeom>
          <a:noFill/>
          <a:ln>
            <a:noFill/>
          </a:ln>
        </p:spPr>
      </p:pic>
      <p:pic>
        <p:nvPicPr>
          <p:cNvPr id="355" name="Shape 355"/>
          <p:cNvPicPr preferRelativeResize="0"/>
          <p:nvPr/>
        </p:nvPicPr>
        <p:blipFill rotWithShape="1">
          <a:blip r:embed="rId6">
            <a:alphaModFix/>
          </a:blip>
          <a:srcRect/>
          <a:stretch/>
        </p:blipFill>
        <p:spPr>
          <a:xfrm>
            <a:off x="5052649" y="2605618"/>
            <a:ext cx="952500" cy="1058333"/>
          </a:xfrm>
          <a:prstGeom prst="rect">
            <a:avLst/>
          </a:prstGeom>
          <a:noFill/>
          <a:ln>
            <a:noFill/>
          </a:ln>
        </p:spPr>
      </p:pic>
      <p:pic>
        <p:nvPicPr>
          <p:cNvPr id="356" name="Shape 356"/>
          <p:cNvPicPr preferRelativeResize="0"/>
          <p:nvPr/>
        </p:nvPicPr>
        <p:blipFill rotWithShape="1">
          <a:blip r:embed="rId7">
            <a:alphaModFix/>
          </a:blip>
          <a:srcRect/>
          <a:stretch/>
        </p:blipFill>
        <p:spPr>
          <a:xfrm>
            <a:off x="3020618" y="2605618"/>
            <a:ext cx="952500" cy="1058333"/>
          </a:xfrm>
          <a:prstGeom prst="rect">
            <a:avLst/>
          </a:prstGeom>
          <a:noFill/>
          <a:ln>
            <a:noFill/>
          </a:ln>
        </p:spPr>
      </p:pic>
      <p:pic>
        <p:nvPicPr>
          <p:cNvPr id="357" name="Shape 357"/>
          <p:cNvPicPr preferRelativeResize="0"/>
          <p:nvPr/>
        </p:nvPicPr>
        <p:blipFill rotWithShape="1">
          <a:blip r:embed="rId8">
            <a:alphaModFix/>
          </a:blip>
          <a:srcRect/>
          <a:stretch/>
        </p:blipFill>
        <p:spPr>
          <a:xfrm>
            <a:off x="6159991" y="3931787"/>
            <a:ext cx="1177665" cy="776454"/>
          </a:xfrm>
          <a:prstGeom prst="rect">
            <a:avLst/>
          </a:prstGeom>
          <a:noFill/>
          <a:ln>
            <a:noFill/>
          </a:ln>
        </p:spPr>
      </p:pic>
      <p:pic>
        <p:nvPicPr>
          <p:cNvPr id="358" name="Shape 358"/>
          <p:cNvPicPr preferRelativeResize="0"/>
          <p:nvPr/>
        </p:nvPicPr>
        <p:blipFill rotWithShape="1">
          <a:blip r:embed="rId9">
            <a:alphaModFix/>
          </a:blip>
          <a:srcRect/>
          <a:stretch/>
        </p:blipFill>
        <p:spPr>
          <a:xfrm>
            <a:off x="7492871" y="3931788"/>
            <a:ext cx="1209086" cy="781675"/>
          </a:xfrm>
          <a:prstGeom prst="rect">
            <a:avLst/>
          </a:prstGeom>
          <a:noFill/>
          <a:ln>
            <a:noFill/>
          </a:ln>
        </p:spPr>
      </p:pic>
      <p:pic>
        <p:nvPicPr>
          <p:cNvPr id="359" name="Shape 359"/>
          <p:cNvPicPr preferRelativeResize="0"/>
          <p:nvPr/>
        </p:nvPicPr>
        <p:blipFill rotWithShape="1">
          <a:blip r:embed="rId10">
            <a:alphaModFix/>
          </a:blip>
          <a:srcRect/>
          <a:stretch/>
        </p:blipFill>
        <p:spPr>
          <a:xfrm>
            <a:off x="6159990" y="3236437"/>
            <a:ext cx="1595438" cy="590021"/>
          </a:xfrm>
          <a:prstGeom prst="rect">
            <a:avLst/>
          </a:prstGeom>
          <a:noFill/>
          <a:ln>
            <a:noFill/>
          </a:ln>
        </p:spPr>
      </p:pic>
      <p:pic>
        <p:nvPicPr>
          <p:cNvPr id="360" name="Shape 360"/>
          <p:cNvPicPr preferRelativeResize="0"/>
          <p:nvPr/>
        </p:nvPicPr>
        <p:blipFill rotWithShape="1">
          <a:blip r:embed="rId11">
            <a:alphaModFix/>
          </a:blip>
          <a:srcRect/>
          <a:stretch/>
        </p:blipFill>
        <p:spPr>
          <a:xfrm>
            <a:off x="4046159" y="2605618"/>
            <a:ext cx="952500" cy="1058333"/>
          </a:xfrm>
          <a:prstGeom prst="rect">
            <a:avLst/>
          </a:prstGeom>
          <a:noFill/>
          <a:ln>
            <a:noFill/>
          </a:ln>
        </p:spPr>
      </p:pic>
      <p:pic>
        <p:nvPicPr>
          <p:cNvPr id="361" name="Shape 361"/>
          <p:cNvPicPr preferRelativeResize="0"/>
          <p:nvPr/>
        </p:nvPicPr>
        <p:blipFill rotWithShape="1">
          <a:blip r:embed="rId12">
            <a:alphaModFix/>
          </a:blip>
          <a:srcRect/>
          <a:stretch/>
        </p:blipFill>
        <p:spPr>
          <a:xfrm>
            <a:off x="4080887" y="5513760"/>
            <a:ext cx="1996800" cy="1213157"/>
          </a:xfrm>
          <a:prstGeom prst="rect">
            <a:avLst/>
          </a:prstGeom>
          <a:noFill/>
          <a:ln>
            <a:noFill/>
          </a:ln>
        </p:spPr>
      </p:pic>
      <p:pic>
        <p:nvPicPr>
          <p:cNvPr id="362" name="Shape 362"/>
          <p:cNvPicPr preferRelativeResize="0"/>
          <p:nvPr/>
        </p:nvPicPr>
        <p:blipFill rotWithShape="1">
          <a:blip r:embed="rId13">
            <a:alphaModFix/>
          </a:blip>
          <a:srcRect/>
          <a:stretch/>
        </p:blipFill>
        <p:spPr>
          <a:xfrm>
            <a:off x="3020619" y="1192416"/>
            <a:ext cx="1590248" cy="789201"/>
          </a:xfrm>
          <a:prstGeom prst="rect">
            <a:avLst/>
          </a:prstGeom>
          <a:noFill/>
          <a:ln>
            <a:noFill/>
          </a:ln>
        </p:spPr>
      </p:pic>
      <p:pic>
        <p:nvPicPr>
          <p:cNvPr id="363" name="Shape 363"/>
          <p:cNvPicPr preferRelativeResize="0"/>
          <p:nvPr/>
        </p:nvPicPr>
        <p:blipFill rotWithShape="1">
          <a:blip r:embed="rId14">
            <a:alphaModFix/>
          </a:blip>
          <a:srcRect/>
          <a:stretch/>
        </p:blipFill>
        <p:spPr>
          <a:xfrm>
            <a:off x="4653387" y="1170582"/>
            <a:ext cx="1432239" cy="1082215"/>
          </a:xfrm>
          <a:prstGeom prst="rect">
            <a:avLst/>
          </a:prstGeom>
          <a:noFill/>
          <a:ln>
            <a:noFill/>
          </a:ln>
        </p:spPr>
      </p:pic>
      <p:sp>
        <p:nvSpPr>
          <p:cNvPr id="364" name="Shape 364"/>
          <p:cNvSpPr txBox="1"/>
          <p:nvPr/>
        </p:nvSpPr>
        <p:spPr>
          <a:xfrm>
            <a:off x="326061" y="2131628"/>
            <a:ext cx="1483098"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rgbClr val="000000"/>
                </a:solidFill>
                <a:latin typeface="Calibri"/>
                <a:ea typeface="Calibri"/>
                <a:cs typeface="Calibri"/>
                <a:sym typeface="Calibri"/>
              </a:rPr>
              <a:t>Deployment Registration</a:t>
            </a:r>
            <a:endParaRPr/>
          </a:p>
        </p:txBody>
      </p:sp>
      <p:sp>
        <p:nvSpPr>
          <p:cNvPr id="365" name="Shape 365"/>
          <p:cNvSpPr txBox="1"/>
          <p:nvPr/>
        </p:nvSpPr>
        <p:spPr>
          <a:xfrm>
            <a:off x="6159991" y="2694693"/>
            <a:ext cx="1422184"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rgbClr val="000000"/>
                </a:solidFill>
                <a:latin typeface="Calibri"/>
                <a:ea typeface="Calibri"/>
                <a:cs typeface="Calibri"/>
                <a:sym typeface="Calibri"/>
              </a:rPr>
              <a:t>Delayed Mode Datasets</a:t>
            </a:r>
            <a:endParaRPr/>
          </a:p>
        </p:txBody>
      </p:sp>
      <p:sp>
        <p:nvSpPr>
          <p:cNvPr id="366" name="Shape 366"/>
          <p:cNvSpPr txBox="1"/>
          <p:nvPr/>
        </p:nvSpPr>
        <p:spPr>
          <a:xfrm>
            <a:off x="6159991" y="3756604"/>
            <a:ext cx="2241319"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rgbClr val="000000"/>
                </a:solidFill>
                <a:latin typeface="Calibri"/>
                <a:ea typeface="Calibri"/>
                <a:cs typeface="Calibri"/>
                <a:sym typeface="Calibri"/>
              </a:rPr>
              <a:t>Native File Format Upload &amp; Processing</a:t>
            </a:r>
            <a:endParaRPr/>
          </a:p>
        </p:txBody>
      </p:sp>
      <p:sp>
        <p:nvSpPr>
          <p:cNvPr id="367" name="Shape 367"/>
          <p:cNvSpPr txBox="1"/>
          <p:nvPr/>
        </p:nvSpPr>
        <p:spPr>
          <a:xfrm>
            <a:off x="6159991" y="6386204"/>
            <a:ext cx="1673087"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Acknowledgements</a:t>
            </a:r>
            <a:endParaRPr/>
          </a:p>
        </p:txBody>
      </p:sp>
      <p:pic>
        <p:nvPicPr>
          <p:cNvPr id="368" name="Shape 368"/>
          <p:cNvPicPr preferRelativeResize="0"/>
          <p:nvPr/>
        </p:nvPicPr>
        <p:blipFill rotWithShape="1">
          <a:blip r:embed="rId15">
            <a:alphaModFix/>
          </a:blip>
          <a:srcRect/>
          <a:stretch/>
        </p:blipFill>
        <p:spPr>
          <a:xfrm>
            <a:off x="6159990" y="1319087"/>
            <a:ext cx="1224920" cy="1090925"/>
          </a:xfrm>
          <a:prstGeom prst="rect">
            <a:avLst/>
          </a:prstGeom>
          <a:noFill/>
          <a:ln>
            <a:noFill/>
          </a:ln>
        </p:spPr>
      </p:pic>
      <p:sp>
        <p:nvSpPr>
          <p:cNvPr id="369" name="Shape 369"/>
          <p:cNvSpPr txBox="1"/>
          <p:nvPr/>
        </p:nvSpPr>
        <p:spPr>
          <a:xfrm>
            <a:off x="6159991" y="707528"/>
            <a:ext cx="1283941" cy="3166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58">
                <a:solidFill>
                  <a:srgbClr val="000000"/>
                </a:solidFill>
                <a:latin typeface="Calibri"/>
                <a:ea typeface="Calibri"/>
                <a:cs typeface="Calibri"/>
                <a:sym typeface="Calibri"/>
              </a:rPr>
              <a:t>Data Archiving</a:t>
            </a:r>
            <a:endParaRPr/>
          </a:p>
        </p:txBody>
      </p:sp>
      <p:pic>
        <p:nvPicPr>
          <p:cNvPr id="370" name="Shape 370"/>
          <p:cNvPicPr preferRelativeResize="0"/>
          <p:nvPr/>
        </p:nvPicPr>
        <p:blipFill rotWithShape="1">
          <a:blip r:embed="rId16">
            <a:alphaModFix/>
          </a:blip>
          <a:srcRect/>
          <a:stretch/>
        </p:blipFill>
        <p:spPr>
          <a:xfrm>
            <a:off x="1722749" y="2869750"/>
            <a:ext cx="1124112" cy="862409"/>
          </a:xfrm>
          <a:prstGeom prst="rect">
            <a:avLst/>
          </a:prstGeom>
          <a:noFill/>
          <a:ln>
            <a:noFill/>
          </a:ln>
        </p:spPr>
      </p:pic>
      <p:pic>
        <p:nvPicPr>
          <p:cNvPr id="371" name="Shape 371"/>
          <p:cNvPicPr preferRelativeResize="0"/>
          <p:nvPr/>
        </p:nvPicPr>
        <p:blipFill rotWithShape="1">
          <a:blip r:embed="rId17">
            <a:alphaModFix/>
          </a:blip>
          <a:srcRect/>
          <a:stretch/>
        </p:blipFill>
        <p:spPr>
          <a:xfrm>
            <a:off x="326062" y="5627142"/>
            <a:ext cx="852531" cy="1061821"/>
          </a:xfrm>
          <a:prstGeom prst="rect">
            <a:avLst/>
          </a:prstGeom>
          <a:noFill/>
          <a:ln>
            <a:noFill/>
          </a:ln>
        </p:spPr>
      </p:pic>
      <p:sp>
        <p:nvSpPr>
          <p:cNvPr id="372" name="Shape 372"/>
          <p:cNvSpPr txBox="1"/>
          <p:nvPr/>
        </p:nvSpPr>
        <p:spPr>
          <a:xfrm>
            <a:off x="326062" y="2311905"/>
            <a:ext cx="1340937" cy="630942"/>
          </a:xfrm>
          <a:prstGeom prst="rect">
            <a:avLst/>
          </a:prstGeom>
          <a:noFill/>
          <a:ln>
            <a:noFill/>
          </a:ln>
        </p:spPr>
        <p:txBody>
          <a:bodyPr spcFirstLastPara="1" wrap="square" lIns="91425" tIns="45700" rIns="91425" bIns="45700" anchor="t" anchorCtr="0">
            <a:noAutofit/>
          </a:bodyPr>
          <a:lstStyle/>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Data providers register with the DAC.</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Data provider deployment registration via web-based form</a:t>
            </a:r>
            <a:endParaRPr/>
          </a:p>
          <a:p>
            <a:pPr marL="287358" marR="0" lvl="1" indent="-95234" algn="just" rtl="0">
              <a:spcBef>
                <a:spcPts val="0"/>
              </a:spcBef>
              <a:spcAft>
                <a:spcPts val="0"/>
              </a:spcAft>
              <a:buClr>
                <a:srgbClr val="000000"/>
              </a:buClr>
              <a:buSzPts val="500"/>
              <a:buFont typeface="Calibri"/>
              <a:buAutoNum type="alphaLcPeriod"/>
            </a:pPr>
            <a:r>
              <a:rPr lang="en-US" sz="500" b="0" i="0" u="none" strike="noStrike" cap="none">
                <a:solidFill>
                  <a:srgbClr val="000000"/>
                </a:solidFill>
                <a:latin typeface="Calibri"/>
                <a:ea typeface="Calibri"/>
                <a:cs typeface="Calibri"/>
                <a:sym typeface="Calibri"/>
              </a:rPr>
              <a:t>Glider name</a:t>
            </a:r>
            <a:endParaRPr/>
          </a:p>
          <a:p>
            <a:pPr marL="287358" marR="0" lvl="1" indent="-95234" algn="just" rtl="0">
              <a:spcBef>
                <a:spcPts val="0"/>
              </a:spcBef>
              <a:spcAft>
                <a:spcPts val="0"/>
              </a:spcAft>
              <a:buClr>
                <a:srgbClr val="000000"/>
              </a:buClr>
              <a:buSzPts val="500"/>
              <a:buFont typeface="Calibri"/>
              <a:buAutoNum type="alphaLcPeriod"/>
            </a:pPr>
            <a:r>
              <a:rPr lang="en-US" sz="500" b="0" i="0" u="none" strike="noStrike" cap="none">
                <a:solidFill>
                  <a:srgbClr val="000000"/>
                </a:solidFill>
                <a:latin typeface="Calibri"/>
                <a:ea typeface="Calibri"/>
                <a:cs typeface="Calibri"/>
                <a:sym typeface="Calibri"/>
              </a:rPr>
              <a:t>Deployment date</a:t>
            </a:r>
            <a:endParaRPr/>
          </a:p>
          <a:p>
            <a:pPr marL="287358" marR="0" lvl="1" indent="-95234" algn="just" rtl="0">
              <a:spcBef>
                <a:spcPts val="0"/>
              </a:spcBef>
              <a:spcAft>
                <a:spcPts val="0"/>
              </a:spcAft>
              <a:buClr>
                <a:srgbClr val="000000"/>
              </a:buClr>
              <a:buSzPts val="500"/>
              <a:buFont typeface="Calibri"/>
              <a:buAutoNum type="alphaLcPeriod"/>
            </a:pPr>
            <a:r>
              <a:rPr lang="en-US" sz="500" b="0" i="0" u="none" strike="noStrike" cap="none">
                <a:solidFill>
                  <a:srgbClr val="000000"/>
                </a:solidFill>
                <a:latin typeface="Calibri"/>
                <a:ea typeface="Calibri"/>
                <a:cs typeface="Calibri"/>
                <a:sym typeface="Calibri"/>
              </a:rPr>
              <a:t>Attribution/funding agencies</a:t>
            </a:r>
            <a:endParaRPr/>
          </a:p>
          <a:p>
            <a:pPr marL="287358" marR="0" lvl="1" indent="-95234" algn="just" rtl="0">
              <a:spcBef>
                <a:spcPts val="0"/>
              </a:spcBef>
              <a:spcAft>
                <a:spcPts val="0"/>
              </a:spcAft>
              <a:buClr>
                <a:srgbClr val="000000"/>
              </a:buClr>
              <a:buSzPts val="500"/>
              <a:buFont typeface="Calibri"/>
              <a:buAutoNum type="alphaLcPeriod"/>
            </a:pPr>
            <a:r>
              <a:rPr lang="en-US" sz="500" b="0" i="0" u="none" strike="noStrike" cap="none">
                <a:solidFill>
                  <a:srgbClr val="000000"/>
                </a:solidFill>
                <a:latin typeface="Calibri"/>
                <a:ea typeface="Calibri"/>
                <a:cs typeface="Calibri"/>
                <a:sym typeface="Calibri"/>
              </a:rPr>
              <a:t>Request WMO id from NDBC</a:t>
            </a:r>
            <a:endParaRPr/>
          </a:p>
        </p:txBody>
      </p:sp>
      <p:sp>
        <p:nvSpPr>
          <p:cNvPr id="373" name="Shape 373"/>
          <p:cNvSpPr txBox="1"/>
          <p:nvPr/>
        </p:nvSpPr>
        <p:spPr>
          <a:xfrm>
            <a:off x="1188795" y="5456696"/>
            <a:ext cx="1797318" cy="1400383"/>
          </a:xfrm>
          <a:prstGeom prst="rect">
            <a:avLst/>
          </a:prstGeom>
          <a:noFill/>
          <a:ln>
            <a:noFill/>
          </a:ln>
        </p:spPr>
        <p:txBody>
          <a:bodyPr spcFirstLastPara="1" wrap="square" lIns="91425" tIns="45700" rIns="91425" bIns="45700" anchor="t" anchorCtr="0">
            <a:noAutofit/>
          </a:bodyPr>
          <a:lstStyle/>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2 options:</a:t>
            </a:r>
            <a:endParaRPr/>
          </a:p>
          <a:p>
            <a:pPr marL="278760" marR="0" lvl="1" indent="-78700"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QC applied by data providers using local knowledge of the operating environment.</a:t>
            </a:r>
            <a:endParaRPr/>
          </a:p>
          <a:p>
            <a:pPr marL="278760" marR="0" lvl="1" indent="-78700"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If QC not applied by data providers, the DAC will apply the tests described in the IOOS QARTOD Manual for Quality Control of Temperature and Salinity Data Observations from Gliders.</a:t>
            </a:r>
            <a:endParaRPr/>
          </a:p>
          <a:p>
            <a:pPr marL="0" marR="0" lvl="0" indent="0"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Tests:</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Timing/Gap Test - Required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Syntax Test - Required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Location Test - Required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Gross Range Test - Required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Pressure Test - Required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Climatology Test – Strongly Recommended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Spike Test – Strongly Recommended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Rate of Test – Strongly Recommended</a:t>
            </a:r>
            <a:endParaRPr/>
          </a:p>
          <a:p>
            <a:pPr marL="292979" marR="0" lvl="1" indent="-92919" algn="just" rtl="0">
              <a:spcBef>
                <a:spcPts val="0"/>
              </a:spcBef>
              <a:spcAft>
                <a:spcPts val="0"/>
              </a:spcAft>
              <a:buClr>
                <a:srgbClr val="000000"/>
              </a:buClr>
              <a:buSzPts val="500"/>
              <a:buFont typeface="Calibri"/>
              <a:buAutoNum type="arabicPeriod"/>
            </a:pPr>
            <a:r>
              <a:rPr lang="en-US" sz="500" b="0" i="0" u="none" strike="noStrike" cap="none">
                <a:solidFill>
                  <a:srgbClr val="000000"/>
                </a:solidFill>
                <a:latin typeface="Calibri"/>
                <a:ea typeface="Calibri"/>
                <a:cs typeface="Calibri"/>
                <a:sym typeface="Calibri"/>
              </a:rPr>
              <a:t>Flat Line Test – Strongly Recommended</a:t>
            </a:r>
            <a:endParaRPr/>
          </a:p>
        </p:txBody>
      </p:sp>
      <p:sp>
        <p:nvSpPr>
          <p:cNvPr id="374" name="Shape 374"/>
          <p:cNvSpPr/>
          <p:nvPr/>
        </p:nvSpPr>
        <p:spPr>
          <a:xfrm>
            <a:off x="326062" y="5304611"/>
            <a:ext cx="2641367"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Application of automated software algorithms developed by the oceanographic community to provide a measure of Quality Control (QC) to real-time and delayed mode glider data sets.</a:t>
            </a:r>
            <a:endParaRPr sz="500">
              <a:solidFill>
                <a:srgbClr val="000000"/>
              </a:solidFill>
              <a:latin typeface="Calibri"/>
              <a:ea typeface="Calibri"/>
              <a:cs typeface="Calibri"/>
              <a:sym typeface="Calibri"/>
            </a:endParaRPr>
          </a:p>
        </p:txBody>
      </p:sp>
      <p:sp>
        <p:nvSpPr>
          <p:cNvPr id="375" name="Shape 375"/>
          <p:cNvSpPr/>
          <p:nvPr/>
        </p:nvSpPr>
        <p:spPr>
          <a:xfrm>
            <a:off x="3020618" y="927894"/>
            <a:ext cx="3070951"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Datasets uploaded to the DAC by individual data providers are made available to the public via ERDDAP and THREDDS data servers.</a:t>
            </a:r>
            <a:endParaRPr sz="500">
              <a:solidFill>
                <a:srgbClr val="000000"/>
              </a:solidFill>
              <a:latin typeface="Calibri"/>
              <a:ea typeface="Calibri"/>
              <a:cs typeface="Calibri"/>
              <a:sym typeface="Calibri"/>
            </a:endParaRPr>
          </a:p>
        </p:txBody>
      </p:sp>
      <p:sp>
        <p:nvSpPr>
          <p:cNvPr id="376" name="Shape 376"/>
          <p:cNvSpPr/>
          <p:nvPr/>
        </p:nvSpPr>
        <p:spPr>
          <a:xfrm>
            <a:off x="4988674" y="3834787"/>
            <a:ext cx="1099510" cy="1246495"/>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The Underwater Glider Network Mapping website, built on a stack of open-source libraries,  provides users with the ability to identify and/or view all or a sub-set of available datasets:</a:t>
            </a:r>
            <a:endParaRPr/>
          </a:p>
          <a:p>
            <a:pPr marL="0" marR="0" lvl="0" indent="0" algn="just" rtl="0">
              <a:spcBef>
                <a:spcPts val="0"/>
              </a:spcBef>
              <a:spcAft>
                <a:spcPts val="0"/>
              </a:spcAft>
              <a:buNone/>
            </a:pPr>
            <a:endParaRPr sz="500">
              <a:solidFill>
                <a:srgbClr val="000000"/>
              </a:solidFill>
              <a:latin typeface="Calibri"/>
              <a:ea typeface="Calibri"/>
              <a:cs typeface="Calibri"/>
              <a:sym typeface="Calibri"/>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Map-based views</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Searchable by region and deployment window</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Plotting of CTD  time-series cross-sections</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View attribution and funding agencies and sources for each submitted deployment</a:t>
            </a:r>
            <a:endParaRPr sz="500">
              <a:solidFill>
                <a:srgbClr val="000000"/>
              </a:solidFill>
              <a:latin typeface="Calibri"/>
              <a:ea typeface="Calibri"/>
              <a:cs typeface="Calibri"/>
              <a:sym typeface="Calibri"/>
            </a:endParaRPr>
          </a:p>
        </p:txBody>
      </p:sp>
      <p:sp>
        <p:nvSpPr>
          <p:cNvPr id="377" name="Shape 377"/>
          <p:cNvSpPr/>
          <p:nvPr/>
        </p:nvSpPr>
        <p:spPr>
          <a:xfrm>
            <a:off x="3020618" y="2085525"/>
            <a:ext cx="1541665" cy="477054"/>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ERDDAP and THREDDS provide open-source data and download (via a wide-variety of formats) access as well as allowing users to quickly create deployment track maps, profile and time-series plots for examining the available datasets.</a:t>
            </a:r>
            <a:endParaRPr sz="500">
              <a:solidFill>
                <a:srgbClr val="000000"/>
              </a:solidFill>
              <a:latin typeface="Calibri"/>
              <a:ea typeface="Calibri"/>
              <a:cs typeface="Calibri"/>
              <a:sym typeface="Calibri"/>
            </a:endParaRPr>
          </a:p>
        </p:txBody>
      </p:sp>
      <p:sp>
        <p:nvSpPr>
          <p:cNvPr id="378" name="Shape 378"/>
          <p:cNvSpPr/>
          <p:nvPr/>
        </p:nvSpPr>
        <p:spPr>
          <a:xfrm>
            <a:off x="6159991" y="927894"/>
            <a:ext cx="129457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500">
                <a:solidFill>
                  <a:srgbClr val="000000"/>
                </a:solidFill>
                <a:latin typeface="Calibri"/>
                <a:ea typeface="Calibri"/>
                <a:cs typeface="Calibri"/>
                <a:sym typeface="Calibri"/>
              </a:rPr>
              <a:t>IOOS has partnered with the National Centers for Environmental Information (NCEI) to archive all glider data sets uploaded to the National Glider Data Assembly Center, providing a permanent archive of the real-time datasets.</a:t>
            </a:r>
            <a:endParaRPr sz="500">
              <a:solidFill>
                <a:srgbClr val="000000"/>
              </a:solidFill>
              <a:latin typeface="Calibri"/>
              <a:ea typeface="Calibri"/>
              <a:cs typeface="Calibri"/>
              <a:sym typeface="Calibri"/>
            </a:endParaRPr>
          </a:p>
        </p:txBody>
      </p:sp>
      <p:sp>
        <p:nvSpPr>
          <p:cNvPr id="379" name="Shape 379"/>
          <p:cNvSpPr txBox="1"/>
          <p:nvPr/>
        </p:nvSpPr>
        <p:spPr>
          <a:xfrm>
            <a:off x="326061" y="3616160"/>
            <a:ext cx="704039" cy="2462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a:solidFill>
                  <a:srgbClr val="000000"/>
                </a:solidFill>
                <a:latin typeface="Calibri"/>
                <a:ea typeface="Calibri"/>
                <a:cs typeface="Calibri"/>
                <a:sym typeface="Calibri"/>
              </a:rPr>
              <a:t>Data Flow</a:t>
            </a:r>
            <a:endParaRPr/>
          </a:p>
        </p:txBody>
      </p:sp>
      <p:pic>
        <p:nvPicPr>
          <p:cNvPr id="380" name="Shape 380"/>
          <p:cNvPicPr preferRelativeResize="0"/>
          <p:nvPr/>
        </p:nvPicPr>
        <p:blipFill rotWithShape="1">
          <a:blip r:embed="rId18">
            <a:alphaModFix/>
          </a:blip>
          <a:srcRect/>
          <a:stretch/>
        </p:blipFill>
        <p:spPr>
          <a:xfrm>
            <a:off x="7492871" y="942112"/>
            <a:ext cx="1291313" cy="959139"/>
          </a:xfrm>
          <a:prstGeom prst="rect">
            <a:avLst/>
          </a:prstGeom>
          <a:noFill/>
          <a:ln>
            <a:noFill/>
          </a:ln>
        </p:spPr>
      </p:pic>
      <p:sp>
        <p:nvSpPr>
          <p:cNvPr id="381" name="Shape 381"/>
          <p:cNvSpPr/>
          <p:nvPr/>
        </p:nvSpPr>
        <p:spPr>
          <a:xfrm>
            <a:off x="326062" y="927894"/>
            <a:ext cx="2602711" cy="116955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The U.S. Integrated Ocean Observing System (IOOS®) initiated the design and construction of the National Glider Data Assembly Center (</a:t>
            </a:r>
            <a:r>
              <a:rPr lang="en-US" sz="500" b="1">
                <a:solidFill>
                  <a:srgbClr val="000000"/>
                </a:solidFill>
                <a:latin typeface="Calibri"/>
                <a:ea typeface="Calibri"/>
                <a:cs typeface="Calibri"/>
                <a:sym typeface="Calibri"/>
              </a:rPr>
              <a:t>NGDAC</a:t>
            </a:r>
            <a:r>
              <a:rPr lang="en-US" sz="500">
                <a:solidFill>
                  <a:srgbClr val="000000"/>
                </a:solidFill>
                <a:latin typeface="Calibri"/>
                <a:ea typeface="Calibri"/>
                <a:cs typeface="Calibri"/>
                <a:sym typeface="Calibri"/>
              </a:rPr>
              <a:t>) in 2013. The NGDAC had five original goals:</a:t>
            </a:r>
            <a:endParaRPr/>
          </a:p>
          <a:p>
            <a:pPr marL="0" marR="0" lvl="0" indent="0" algn="just" rtl="0">
              <a:spcBef>
                <a:spcPts val="0"/>
              </a:spcBef>
              <a:spcAft>
                <a:spcPts val="0"/>
              </a:spcAft>
              <a:buNone/>
            </a:pPr>
            <a:endParaRPr sz="500">
              <a:solidFill>
                <a:srgbClr val="000000"/>
              </a:solidFill>
              <a:latin typeface="Calibri"/>
              <a:ea typeface="Calibri"/>
              <a:cs typeface="Calibri"/>
              <a:sym typeface="Calibri"/>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Develop a Climate and Forecast (CF) compliant NetCDF file format and collect real-time glider data sets from data providers (</a:t>
            </a:r>
            <a:r>
              <a:rPr lang="en-US" sz="500" b="1">
                <a:solidFill>
                  <a:srgbClr val="000000"/>
                </a:solidFill>
                <a:latin typeface="Calibri"/>
                <a:ea typeface="Calibri"/>
                <a:cs typeface="Calibri"/>
                <a:sym typeface="Calibri"/>
              </a:rPr>
              <a:t>COMPLETE</a:t>
            </a:r>
            <a:r>
              <a:rPr lang="en-US" sz="500">
                <a:solidFill>
                  <a:srgbClr val="000000"/>
                </a:solidFill>
                <a:latin typeface="Calibri"/>
                <a:ea typeface="Calibri"/>
                <a:cs typeface="Calibri"/>
                <a:sym typeface="Calibri"/>
              </a:rPr>
              <a:t>)</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Provide a base line measure of quality control (QC) on submitted datasets (</a:t>
            </a:r>
            <a:r>
              <a:rPr lang="en-US" sz="500" b="1">
                <a:solidFill>
                  <a:srgbClr val="000000"/>
                </a:solidFill>
                <a:latin typeface="Calibri"/>
                <a:ea typeface="Calibri"/>
                <a:cs typeface="Calibri"/>
                <a:sym typeface="Calibri"/>
              </a:rPr>
              <a:t>COMPLETE</a:t>
            </a:r>
            <a:r>
              <a:rPr lang="en-US" sz="500">
                <a:solidFill>
                  <a:srgbClr val="000000"/>
                </a:solidFill>
                <a:latin typeface="Calibri"/>
                <a:ea typeface="Calibri"/>
                <a:cs typeface="Calibri"/>
                <a:sym typeface="Calibri"/>
              </a:rPr>
              <a:t>)</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Distribute data sets via established web services (</a:t>
            </a:r>
            <a:r>
              <a:rPr lang="en-US" sz="500" b="1">
                <a:solidFill>
                  <a:srgbClr val="000000"/>
                </a:solidFill>
                <a:latin typeface="Calibri"/>
                <a:ea typeface="Calibri"/>
                <a:cs typeface="Calibri"/>
                <a:sym typeface="Calibri"/>
              </a:rPr>
              <a:t>COMPLETE</a:t>
            </a:r>
            <a:r>
              <a:rPr lang="en-US" sz="500">
                <a:solidFill>
                  <a:srgbClr val="000000"/>
                </a:solidFill>
                <a:latin typeface="Calibri"/>
                <a:ea typeface="Calibri"/>
                <a:cs typeface="Calibri"/>
                <a:sym typeface="Calibri"/>
              </a:rPr>
              <a:t>)</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Transmit data to the Global Telecommunications System (GTS) (</a:t>
            </a:r>
            <a:r>
              <a:rPr lang="en-US" sz="500" b="1">
                <a:solidFill>
                  <a:srgbClr val="000000"/>
                </a:solidFill>
                <a:latin typeface="Calibri"/>
                <a:ea typeface="Calibri"/>
                <a:cs typeface="Calibri"/>
                <a:sym typeface="Calibri"/>
              </a:rPr>
              <a:t>COMPLETE</a:t>
            </a:r>
            <a:r>
              <a:rPr lang="en-US" sz="500">
                <a:solidFill>
                  <a:srgbClr val="000000"/>
                </a:solidFill>
                <a:latin typeface="Calibri"/>
                <a:ea typeface="Calibri"/>
                <a:cs typeface="Calibri"/>
                <a:sym typeface="Calibri"/>
              </a:rPr>
              <a:t>)</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Work with partner agencies to provide a permanent archive of the data sets (</a:t>
            </a:r>
            <a:r>
              <a:rPr lang="en-US" sz="500" b="1">
                <a:solidFill>
                  <a:srgbClr val="000000"/>
                </a:solidFill>
                <a:latin typeface="Calibri"/>
                <a:ea typeface="Calibri"/>
                <a:cs typeface="Calibri"/>
                <a:sym typeface="Calibri"/>
              </a:rPr>
              <a:t>COMPLETE</a:t>
            </a:r>
            <a:r>
              <a:rPr lang="en-US" sz="500">
                <a:solidFill>
                  <a:srgbClr val="000000"/>
                </a:solidFill>
                <a:latin typeface="Calibri"/>
                <a:ea typeface="Calibri"/>
                <a:cs typeface="Calibri"/>
                <a:sym typeface="Calibri"/>
              </a:rPr>
              <a:t>)</a:t>
            </a:r>
            <a:endParaRPr/>
          </a:p>
          <a:p>
            <a:pPr marL="95235" marR="0" lvl="0" indent="-63485" algn="just" rtl="0">
              <a:spcBef>
                <a:spcPts val="0"/>
              </a:spcBef>
              <a:spcAft>
                <a:spcPts val="0"/>
              </a:spcAft>
              <a:buClr>
                <a:schemeClr val="dk1"/>
              </a:buClr>
              <a:buSzPts val="500"/>
              <a:buFont typeface="Calibri"/>
              <a:buNone/>
            </a:pPr>
            <a:endParaRPr sz="500">
              <a:solidFill>
                <a:srgbClr val="000000"/>
              </a:solidFill>
              <a:latin typeface="Calibri"/>
              <a:ea typeface="Calibri"/>
              <a:cs typeface="Calibri"/>
              <a:sym typeface="Calibri"/>
            </a:endParaRPr>
          </a:p>
          <a:p>
            <a:pPr marL="0" marR="0" lvl="0" indent="0" algn="just" rtl="0">
              <a:spcBef>
                <a:spcPts val="0"/>
              </a:spcBef>
              <a:spcAft>
                <a:spcPts val="0"/>
              </a:spcAft>
              <a:buNone/>
            </a:pPr>
            <a:r>
              <a:rPr lang="en-US" sz="500">
                <a:solidFill>
                  <a:srgbClr val="000000"/>
                </a:solidFill>
                <a:latin typeface="Calibri"/>
                <a:ea typeface="Calibri"/>
                <a:cs typeface="Calibri"/>
                <a:sym typeface="Calibri"/>
              </a:rPr>
              <a:t>As of Jan 2018, the NGDAC is operational and has fully satisfied these requirements, recognizing that the construction process is an iterative process that will evolve over time to continue meet the needs of the glider community.</a:t>
            </a:r>
            <a:endParaRPr/>
          </a:p>
        </p:txBody>
      </p:sp>
      <p:sp>
        <p:nvSpPr>
          <p:cNvPr id="382" name="Shape 382"/>
          <p:cNvSpPr txBox="1"/>
          <p:nvPr/>
        </p:nvSpPr>
        <p:spPr>
          <a:xfrm>
            <a:off x="1403911" y="3806661"/>
            <a:ext cx="1538253" cy="1477328"/>
          </a:xfrm>
          <a:prstGeom prst="rect">
            <a:avLst/>
          </a:prstGeom>
          <a:noFill/>
          <a:ln>
            <a:noFill/>
          </a:ln>
        </p:spPr>
        <p:txBody>
          <a:bodyPr spcFirstLastPara="1" wrap="square" lIns="91425" tIns="45700" rIns="91425" bIns="45700" anchor="t" anchorCtr="0">
            <a:noAutofit/>
          </a:bodyPr>
          <a:lstStyle/>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Deployment is registered by the data provider</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NGDAC-compliant NetCDF files (1 per profile) are written and submitted by the data provider via ftp.</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NetCDF files are scanned by the NGDAC for compliance</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A deployment dataset is created (XML) using a backend ERDDAP server.</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Datasets are retrieved from the backend aggregation ERDDAP server and written to disk, either as Contiguous Ragged Array or Multidimensional Array trajectory profile NetCDF datasets.</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Public access to the datasets is provided via THREDDS and ERDDAP data servers.</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The National Data Buoy Center harvests the datasets from the public ERDDAP and transmits to the Global Telecommunication System (GTS).</a:t>
            </a:r>
            <a:endParaRPr/>
          </a:p>
        </p:txBody>
      </p:sp>
      <p:sp>
        <p:nvSpPr>
          <p:cNvPr id="383" name="Shape 383"/>
          <p:cNvSpPr/>
          <p:nvPr/>
        </p:nvSpPr>
        <p:spPr>
          <a:xfrm>
            <a:off x="3020618" y="5226167"/>
            <a:ext cx="3022404" cy="40011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The Global Telecommunication System (GTS) is a global network for the transmission of meteorological and oceanographic from weather stations, satellites, floats, buoys and numerical weather prediction centers.  Data transmitted to the GTS, including glider observations, is available for  model validation and/or data assimilation.</a:t>
            </a:r>
            <a:endParaRPr sz="500">
              <a:solidFill>
                <a:srgbClr val="000000"/>
              </a:solidFill>
              <a:latin typeface="Calibri"/>
              <a:ea typeface="Calibri"/>
              <a:cs typeface="Calibri"/>
              <a:sym typeface="Calibri"/>
            </a:endParaRPr>
          </a:p>
        </p:txBody>
      </p:sp>
      <p:sp>
        <p:nvSpPr>
          <p:cNvPr id="384" name="Shape 384"/>
          <p:cNvSpPr/>
          <p:nvPr/>
        </p:nvSpPr>
        <p:spPr>
          <a:xfrm>
            <a:off x="3020618" y="5520490"/>
            <a:ext cx="997015" cy="116955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The National Data Buoy Center (NDBC):</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Harvests new profile observations from the NGDAC’s public ERDDAP server</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Encodes to the observations to BUFR format</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Transmits them to the GTS</a:t>
            </a:r>
            <a:endParaRPr/>
          </a:p>
          <a:p>
            <a:pPr marL="95235" marR="0" lvl="0" indent="-63485" algn="just" rtl="0">
              <a:spcBef>
                <a:spcPts val="0"/>
              </a:spcBef>
              <a:spcAft>
                <a:spcPts val="0"/>
              </a:spcAft>
              <a:buClr>
                <a:schemeClr val="dk1"/>
              </a:buClr>
              <a:buSzPts val="500"/>
              <a:buFont typeface="Calibri"/>
              <a:buNone/>
            </a:pPr>
            <a:endParaRPr sz="500">
              <a:solidFill>
                <a:srgbClr val="000000"/>
              </a:solidFill>
              <a:latin typeface="Calibri"/>
              <a:ea typeface="Calibri"/>
              <a:cs typeface="Calibri"/>
              <a:sym typeface="Calibri"/>
            </a:endParaRPr>
          </a:p>
          <a:p>
            <a:pPr marL="0" marR="0" lvl="0" indent="0" algn="just" rtl="0">
              <a:spcBef>
                <a:spcPts val="0"/>
              </a:spcBef>
              <a:spcAft>
                <a:spcPts val="0"/>
              </a:spcAft>
              <a:buNone/>
            </a:pPr>
            <a:r>
              <a:rPr lang="en-US" sz="500">
                <a:solidFill>
                  <a:srgbClr val="000000"/>
                </a:solidFill>
                <a:latin typeface="Calibri"/>
                <a:ea typeface="Calibri"/>
                <a:cs typeface="Calibri"/>
                <a:sym typeface="Calibri"/>
              </a:rPr>
              <a:t>To date, </a:t>
            </a:r>
            <a:r>
              <a:rPr lang="en-US" sz="500" b="1">
                <a:solidFill>
                  <a:srgbClr val="000000"/>
                </a:solidFill>
                <a:latin typeface="Calibri"/>
                <a:ea typeface="Calibri"/>
                <a:cs typeface="Calibri"/>
                <a:sym typeface="Calibri"/>
              </a:rPr>
              <a:t>156,827</a:t>
            </a:r>
            <a:r>
              <a:rPr lang="en-US" sz="500">
                <a:solidFill>
                  <a:srgbClr val="000000"/>
                </a:solidFill>
                <a:latin typeface="Calibri"/>
                <a:ea typeface="Calibri"/>
                <a:cs typeface="Calibri"/>
                <a:sym typeface="Calibri"/>
              </a:rPr>
              <a:t> glider profile observations have been released on the GTS.</a:t>
            </a:r>
            <a:endParaRPr sz="500">
              <a:solidFill>
                <a:srgbClr val="000000"/>
              </a:solidFill>
              <a:latin typeface="Calibri"/>
              <a:ea typeface="Calibri"/>
              <a:cs typeface="Calibri"/>
              <a:sym typeface="Calibri"/>
            </a:endParaRPr>
          </a:p>
        </p:txBody>
      </p:sp>
      <p:sp>
        <p:nvSpPr>
          <p:cNvPr id="385" name="Shape 385"/>
          <p:cNvSpPr/>
          <p:nvPr/>
        </p:nvSpPr>
        <p:spPr>
          <a:xfrm>
            <a:off x="6159991" y="2852737"/>
            <a:ext cx="2672788" cy="400110"/>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While the initial goal of the National Glider Data Assembly Center was to provide access to real-time profile observations, the data center is currently adding the ability to receive, process and store the delayed mode data sets as well.  The datasets, typically of higher temporal and spatial resolution, will also be permanently archived by NCEI.</a:t>
            </a:r>
            <a:endParaRPr sz="500">
              <a:solidFill>
                <a:srgbClr val="000000"/>
              </a:solidFill>
              <a:latin typeface="Calibri"/>
              <a:ea typeface="Calibri"/>
              <a:cs typeface="Calibri"/>
              <a:sym typeface="Calibri"/>
            </a:endParaRPr>
          </a:p>
        </p:txBody>
      </p:sp>
      <p:sp>
        <p:nvSpPr>
          <p:cNvPr id="386" name="Shape 386"/>
          <p:cNvSpPr/>
          <p:nvPr/>
        </p:nvSpPr>
        <p:spPr>
          <a:xfrm>
            <a:off x="6159991" y="4772573"/>
            <a:ext cx="2672788" cy="938719"/>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In hopes of enabling national and international data provider participation, the data assembly center is also implementing the ability to receive native glider file formats and process them to DAC-compliant NetCDF files.  This functionality requires metadata that will be provided by the data providers via a set of web forms:</a:t>
            </a:r>
            <a:endParaRPr/>
          </a:p>
          <a:p>
            <a:pPr marL="0" marR="0" lvl="0" indent="0" algn="just" rtl="0">
              <a:spcBef>
                <a:spcPts val="0"/>
              </a:spcBef>
              <a:spcAft>
                <a:spcPts val="0"/>
              </a:spcAft>
              <a:buNone/>
            </a:pPr>
            <a:endParaRPr sz="500">
              <a:solidFill>
                <a:srgbClr val="000000"/>
              </a:solidFill>
              <a:latin typeface="Calibri"/>
              <a:ea typeface="Calibri"/>
              <a:cs typeface="Calibri"/>
              <a:sym typeface="Calibri"/>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Data providers log in</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Data provider creates metadata records or load metadata records from previously registered deployments.  The metadata fields are taken from a combination of CF and Attribute Convention for Dataset Discovery (ACDD) conventions.</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Data provider uploads the glider data in native format.</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Data files are processed, adding appropriate metadata and QC.</a:t>
            </a:r>
            <a:endParaRPr/>
          </a:p>
        </p:txBody>
      </p:sp>
      <p:sp>
        <p:nvSpPr>
          <p:cNvPr id="387" name="Shape 387"/>
          <p:cNvSpPr/>
          <p:nvPr/>
        </p:nvSpPr>
        <p:spPr>
          <a:xfrm>
            <a:off x="6159991" y="2594507"/>
            <a:ext cx="2672788" cy="169277"/>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The following enhancements to the DAC are anticipated to be completed in 2018.</a:t>
            </a:r>
            <a:endParaRPr sz="500">
              <a:solidFill>
                <a:srgbClr val="000000"/>
              </a:solidFill>
              <a:latin typeface="Calibri"/>
              <a:ea typeface="Calibri"/>
              <a:cs typeface="Calibri"/>
              <a:sym typeface="Calibri"/>
            </a:endParaRPr>
          </a:p>
        </p:txBody>
      </p:sp>
      <p:sp>
        <p:nvSpPr>
          <p:cNvPr id="388" name="Shape 388"/>
          <p:cNvSpPr/>
          <p:nvPr/>
        </p:nvSpPr>
        <p:spPr>
          <a:xfrm>
            <a:off x="1944473" y="2332573"/>
            <a:ext cx="741277" cy="158115"/>
          </a:xfrm>
          <a:prstGeom prst="flowChartMultidocumen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83">
                <a:solidFill>
                  <a:srgbClr val="FFFFFF"/>
                </a:solidFill>
                <a:latin typeface="Calibri"/>
                <a:ea typeface="Calibri"/>
                <a:cs typeface="Calibri"/>
                <a:sym typeface="Calibri"/>
              </a:rPr>
              <a:t>272 Deployments</a:t>
            </a:r>
            <a:endParaRPr/>
          </a:p>
        </p:txBody>
      </p:sp>
      <p:sp>
        <p:nvSpPr>
          <p:cNvPr id="389" name="Shape 389"/>
          <p:cNvSpPr/>
          <p:nvPr/>
        </p:nvSpPr>
        <p:spPr>
          <a:xfrm>
            <a:off x="2039251" y="2017099"/>
            <a:ext cx="574864" cy="127635"/>
          </a:xfrm>
          <a:prstGeom prst="flowChartProcess">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00">
                <a:solidFill>
                  <a:srgbClr val="FFFFFF"/>
                </a:solidFill>
                <a:latin typeface="Calibri"/>
                <a:ea typeface="Calibri"/>
                <a:cs typeface="Calibri"/>
                <a:sym typeface="Calibri"/>
              </a:rPr>
              <a:t>28 data providers</a:t>
            </a:r>
            <a:endParaRPr/>
          </a:p>
        </p:txBody>
      </p:sp>
      <p:sp>
        <p:nvSpPr>
          <p:cNvPr id="390" name="Shape 390"/>
          <p:cNvSpPr/>
          <p:nvPr/>
        </p:nvSpPr>
        <p:spPr>
          <a:xfrm>
            <a:off x="1615439" y="2712821"/>
            <a:ext cx="615871" cy="127635"/>
          </a:xfrm>
          <a:prstGeom prst="flowChartAlternateProcess">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83">
                <a:solidFill>
                  <a:srgbClr val="FFFFFF"/>
                </a:solidFill>
                <a:latin typeface="Calibri"/>
                <a:ea typeface="Calibri"/>
                <a:cs typeface="Calibri"/>
                <a:sym typeface="Calibri"/>
              </a:rPr>
              <a:t>17,934 glider days</a:t>
            </a:r>
            <a:endParaRPr/>
          </a:p>
        </p:txBody>
      </p:sp>
      <p:sp>
        <p:nvSpPr>
          <p:cNvPr id="391" name="Shape 391"/>
          <p:cNvSpPr/>
          <p:nvPr/>
        </p:nvSpPr>
        <p:spPr>
          <a:xfrm>
            <a:off x="2268776" y="2716626"/>
            <a:ext cx="689675" cy="127635"/>
          </a:xfrm>
          <a:prstGeom prst="flowChartAlternateProcess">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583">
                <a:solidFill>
                  <a:srgbClr val="FFFFFF"/>
                </a:solidFill>
                <a:latin typeface="Calibri"/>
                <a:ea typeface="Calibri"/>
                <a:cs typeface="Calibri"/>
                <a:sym typeface="Calibri"/>
              </a:rPr>
              <a:t>156,827 GTS Profiles</a:t>
            </a:r>
            <a:endParaRPr/>
          </a:p>
        </p:txBody>
      </p:sp>
      <p:sp>
        <p:nvSpPr>
          <p:cNvPr id="392" name="Shape 392"/>
          <p:cNvSpPr/>
          <p:nvPr/>
        </p:nvSpPr>
        <p:spPr>
          <a:xfrm>
            <a:off x="2284806" y="2168527"/>
            <a:ext cx="90359" cy="136226"/>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58">
              <a:solidFill>
                <a:srgbClr val="FFFFFF"/>
              </a:solidFill>
              <a:latin typeface="Calibri"/>
              <a:ea typeface="Calibri"/>
              <a:cs typeface="Calibri"/>
              <a:sym typeface="Calibri"/>
            </a:endParaRPr>
          </a:p>
        </p:txBody>
      </p:sp>
      <p:sp>
        <p:nvSpPr>
          <p:cNvPr id="393" name="Shape 393"/>
          <p:cNvSpPr/>
          <p:nvPr/>
        </p:nvSpPr>
        <p:spPr>
          <a:xfrm rot="-2628202">
            <a:off x="2490389" y="2486982"/>
            <a:ext cx="100965" cy="203835"/>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58">
              <a:solidFill>
                <a:srgbClr val="FFFFFF"/>
              </a:solidFill>
              <a:latin typeface="Calibri"/>
              <a:ea typeface="Calibri"/>
              <a:cs typeface="Calibri"/>
              <a:sym typeface="Calibri"/>
            </a:endParaRPr>
          </a:p>
        </p:txBody>
      </p:sp>
      <p:sp>
        <p:nvSpPr>
          <p:cNvPr id="394" name="Shape 394"/>
          <p:cNvSpPr/>
          <p:nvPr/>
        </p:nvSpPr>
        <p:spPr>
          <a:xfrm rot="2890048">
            <a:off x="2095419" y="2495872"/>
            <a:ext cx="100965" cy="203835"/>
          </a:xfrm>
          <a:prstGeom prst="downArrow">
            <a:avLst>
              <a:gd name="adj1" fmla="val 50000"/>
              <a:gd name="adj2" fmla="val 50000"/>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58">
              <a:solidFill>
                <a:srgbClr val="FFFFFF"/>
              </a:solidFill>
              <a:latin typeface="Calibri"/>
              <a:ea typeface="Calibri"/>
              <a:cs typeface="Calibri"/>
              <a:sym typeface="Calibri"/>
            </a:endParaRPr>
          </a:p>
        </p:txBody>
      </p:sp>
      <p:sp>
        <p:nvSpPr>
          <p:cNvPr id="395" name="Shape 395"/>
          <p:cNvSpPr/>
          <p:nvPr/>
        </p:nvSpPr>
        <p:spPr>
          <a:xfrm>
            <a:off x="6159991" y="5857228"/>
            <a:ext cx="2672788" cy="707886"/>
          </a:xfrm>
          <a:prstGeom prst="rect">
            <a:avLst/>
          </a:prstGeom>
          <a:noFill/>
          <a:ln>
            <a:noFill/>
          </a:ln>
        </p:spPr>
        <p:txBody>
          <a:bodyPr spcFirstLastPara="1" wrap="square" lIns="91425" tIns="45700" rIns="91425" bIns="45700" anchor="t" anchorCtr="0">
            <a:noAutofit/>
          </a:bodyPr>
          <a:lstStyle/>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The IOOS U.S. National Glider Data Assembly Center provides a centralized location for glider data sets.</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All datasets submitted to the NGDAC are quality controlled (QC) using QARTOD standardized tests.</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All datasets submitted to the NGDAC are made accessible to the public via standardized data formats (THREDDS and ERDDAP).</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All datasets submitted to the NGDAC are permanently archived at NCEI.</a:t>
            </a:r>
            <a:endParaRPr/>
          </a:p>
          <a:p>
            <a:pPr marL="95235" marR="0" lvl="0" indent="-95235" algn="just" rtl="0">
              <a:spcBef>
                <a:spcPts val="0"/>
              </a:spcBef>
              <a:spcAft>
                <a:spcPts val="0"/>
              </a:spcAft>
              <a:buClr>
                <a:srgbClr val="000000"/>
              </a:buClr>
              <a:buSzPts val="500"/>
              <a:buFont typeface="Calibri"/>
              <a:buAutoNum type="arabicPeriod"/>
            </a:pPr>
            <a:r>
              <a:rPr lang="en-US" sz="500">
                <a:solidFill>
                  <a:srgbClr val="000000"/>
                </a:solidFill>
                <a:latin typeface="Calibri"/>
                <a:ea typeface="Calibri"/>
                <a:cs typeface="Calibri"/>
                <a:sym typeface="Calibri"/>
              </a:rPr>
              <a:t>Profiles transmitted to GTS, providing additional data for model assimilation/validation.</a:t>
            </a:r>
            <a:endParaRPr sz="500">
              <a:solidFill>
                <a:srgbClr val="000000"/>
              </a:solidFill>
              <a:latin typeface="Calibri"/>
              <a:ea typeface="Calibri"/>
              <a:cs typeface="Calibri"/>
              <a:sym typeface="Calibri"/>
            </a:endParaRPr>
          </a:p>
        </p:txBody>
      </p:sp>
      <p:sp>
        <p:nvSpPr>
          <p:cNvPr id="396" name="Shape 396"/>
          <p:cNvSpPr/>
          <p:nvPr/>
        </p:nvSpPr>
        <p:spPr>
          <a:xfrm>
            <a:off x="6159991" y="6606155"/>
            <a:ext cx="2672788" cy="246221"/>
          </a:xfrm>
          <a:prstGeom prst="rect">
            <a:avLst/>
          </a:prstGeom>
          <a:noFill/>
          <a:ln>
            <a:noFill/>
          </a:ln>
        </p:spPr>
        <p:txBody>
          <a:bodyPr spcFirstLastPara="1" wrap="square" lIns="91425" tIns="45700" rIns="91425" bIns="45700" anchor="t" anchorCtr="0">
            <a:noAutofit/>
          </a:bodyPr>
          <a:lstStyle/>
          <a:p>
            <a:pPr marL="0" marR="0" lvl="0" indent="0" algn="just" rtl="0">
              <a:spcBef>
                <a:spcPts val="0"/>
              </a:spcBef>
              <a:spcAft>
                <a:spcPts val="0"/>
              </a:spcAft>
              <a:buNone/>
            </a:pPr>
            <a:r>
              <a:rPr lang="en-US" sz="500">
                <a:solidFill>
                  <a:srgbClr val="000000"/>
                </a:solidFill>
                <a:latin typeface="Calibri"/>
                <a:ea typeface="Calibri"/>
                <a:cs typeface="Calibri"/>
                <a:sym typeface="Calibri"/>
              </a:rPr>
              <a:t>Funding provided by the U. S. Integrated Ocean Observing System.  Additional thanks to Bob Simons for development and support of ERDDAP.</a:t>
            </a:r>
            <a:endParaRPr sz="500">
              <a:solidFill>
                <a:srgbClr val="000000"/>
              </a:solidFill>
              <a:latin typeface="Calibri"/>
              <a:ea typeface="Calibri"/>
              <a:cs typeface="Calibri"/>
              <a:sym typeface="Calibri"/>
            </a:endParaRPr>
          </a:p>
        </p:txBody>
      </p:sp>
      <p:pic>
        <p:nvPicPr>
          <p:cNvPr id="397" name="Shape 397"/>
          <p:cNvPicPr preferRelativeResize="0"/>
          <p:nvPr/>
        </p:nvPicPr>
        <p:blipFill rotWithShape="1">
          <a:blip r:embed="rId19">
            <a:alphaModFix/>
          </a:blip>
          <a:srcRect/>
          <a:stretch/>
        </p:blipFill>
        <p:spPr>
          <a:xfrm>
            <a:off x="325869" y="55970"/>
            <a:ext cx="830792" cy="362479"/>
          </a:xfrm>
          <a:prstGeom prst="rect">
            <a:avLst/>
          </a:prstGeom>
          <a:noFill/>
          <a:ln>
            <a:noFill/>
          </a:ln>
        </p:spPr>
      </p:pic>
      <p:pic>
        <p:nvPicPr>
          <p:cNvPr id="398" name="Shape 398"/>
          <p:cNvPicPr preferRelativeResize="0"/>
          <p:nvPr/>
        </p:nvPicPr>
        <p:blipFill rotWithShape="1">
          <a:blip r:embed="rId20">
            <a:alphaModFix/>
          </a:blip>
          <a:srcRect t="40379" b="26627"/>
          <a:stretch/>
        </p:blipFill>
        <p:spPr>
          <a:xfrm>
            <a:off x="8135533" y="28618"/>
            <a:ext cx="661458" cy="218233"/>
          </a:xfrm>
          <a:prstGeom prst="rect">
            <a:avLst/>
          </a:prstGeom>
          <a:noFill/>
          <a:ln>
            <a:noFill/>
          </a:ln>
        </p:spPr>
      </p:pic>
      <p:pic>
        <p:nvPicPr>
          <p:cNvPr id="399" name="Shape 399"/>
          <p:cNvPicPr preferRelativeResize="0"/>
          <p:nvPr/>
        </p:nvPicPr>
        <p:blipFill rotWithShape="1">
          <a:blip r:embed="rId21">
            <a:alphaModFix/>
          </a:blip>
          <a:srcRect t="5833" b="13900"/>
          <a:stretch/>
        </p:blipFill>
        <p:spPr>
          <a:xfrm>
            <a:off x="8089744" y="245821"/>
            <a:ext cx="753035" cy="22326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body" idx="1"/>
          </p:nvPr>
        </p:nvSpPr>
        <p:spPr>
          <a:xfrm>
            <a:off x="914400" y="2514600"/>
            <a:ext cx="6705600" cy="76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Arial"/>
              <a:buNone/>
            </a:pPr>
            <a:r>
              <a:rPr lang="en-US" sz="3200" b="0" i="0" u="none" strike="noStrike" cap="none" smtClean="0">
                <a:solidFill>
                  <a:schemeClr val="lt1"/>
                </a:solidFill>
                <a:latin typeface="Rockwell"/>
                <a:ea typeface="Rockwell"/>
                <a:cs typeface="Rockwell"/>
                <a:sym typeface="Rockwell"/>
              </a:rPr>
              <a:t>IOOS Glider 101</a:t>
            </a:r>
            <a:endParaRPr sz="3200" b="0" i="0" u="none" strike="noStrike" cap="none" dirty="0">
              <a:solidFill>
                <a:schemeClr val="lt1"/>
              </a:solidFill>
              <a:latin typeface="Rockwell"/>
              <a:ea typeface="Rockwell"/>
              <a:cs typeface="Rockwell"/>
              <a:sym typeface="Rockwell"/>
            </a:endParaRPr>
          </a:p>
        </p:txBody>
      </p:sp>
      <p:sp>
        <p:nvSpPr>
          <p:cNvPr id="167" name="Shape 167"/>
          <p:cNvSpPr txBox="1">
            <a:spLocks noGrp="1"/>
          </p:cNvSpPr>
          <p:nvPr>
            <p:ph type="body" idx="2"/>
          </p:nvPr>
        </p:nvSpPr>
        <p:spPr>
          <a:xfrm>
            <a:off x="914400" y="3276600"/>
            <a:ext cx="6705600" cy="45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187F9F"/>
              </a:buClr>
              <a:buSzPts val="2000"/>
              <a:buFont typeface="Arial"/>
              <a:buNone/>
            </a:pPr>
            <a:r>
              <a:rPr lang="en-US" sz="2000" b="0" i="0" u="none" strike="noStrike" cap="none">
                <a:solidFill>
                  <a:srgbClr val="187F9F"/>
                </a:solidFill>
                <a:latin typeface="Rockwell"/>
                <a:ea typeface="Rockwell"/>
                <a:cs typeface="Rockwell"/>
                <a:sym typeface="Rockwell"/>
              </a:rPr>
              <a:t>Maintained by: Becky Baltes| Updated: 3/23/18</a:t>
            </a:r>
            <a:endParaRPr sz="2000" b="0" i="0" u="none" strike="noStrike" cap="none">
              <a:solidFill>
                <a:srgbClr val="187F9F"/>
              </a:solidFill>
              <a:latin typeface="Rockwell"/>
              <a:ea typeface="Rockwell"/>
              <a:cs typeface="Rockwell"/>
              <a:sym typeface="Rockwe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Gliders</a:t>
            </a:r>
            <a:endParaRPr sz="3200" b="0" i="0" u="none" strike="noStrike" cap="none">
              <a:solidFill>
                <a:schemeClr val="lt1"/>
              </a:solidFill>
              <a:latin typeface="Rockwell"/>
              <a:ea typeface="Rockwell"/>
              <a:cs typeface="Rockwell"/>
              <a:sym typeface="Rockwell"/>
            </a:endParaRPr>
          </a:p>
        </p:txBody>
      </p:sp>
      <p:sp>
        <p:nvSpPr>
          <p:cNvPr id="174" name="Shape 174"/>
          <p:cNvSpPr txBox="1">
            <a:spLocks noGrp="1"/>
          </p:cNvSpPr>
          <p:nvPr>
            <p:ph type="body" idx="1"/>
          </p:nvPr>
        </p:nvSpPr>
        <p:spPr>
          <a:xfrm>
            <a:off x="251334" y="838200"/>
            <a:ext cx="5744653" cy="541020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2400"/>
              <a:buFont typeface="Arial"/>
              <a:buNone/>
            </a:pPr>
            <a:r>
              <a:rPr lang="en-US" sz="2400" b="0" i="0" u="sng" strike="noStrike" cap="none">
                <a:solidFill>
                  <a:schemeClr val="dk2"/>
                </a:solidFill>
                <a:latin typeface="Century Gothic"/>
                <a:ea typeface="Century Gothic"/>
                <a:cs typeface="Century Gothic"/>
                <a:sym typeface="Century Gothic"/>
              </a:rPr>
              <a:t>Goal</a:t>
            </a:r>
            <a:r>
              <a:rPr lang="en-US" sz="2400" b="0" i="0" u="none" strike="noStrike" cap="none">
                <a:solidFill>
                  <a:schemeClr val="dk2"/>
                </a:solidFill>
                <a:latin typeface="Century Gothic"/>
                <a:ea typeface="Century Gothic"/>
                <a:cs typeface="Century Gothic"/>
                <a:sym typeface="Century Gothic"/>
              </a:rPr>
              <a:t>: Provide a forum for glider user engagement and development and serve as the US glider Data Assembly Center (DAC) for glider operators to share and disseminate glider data.</a:t>
            </a:r>
            <a:endParaRPr sz="2400" b="0" i="0" u="none" strike="noStrike" cap="none">
              <a:solidFill>
                <a:schemeClr val="dk2"/>
              </a:solidFill>
              <a:latin typeface="Century Gothic"/>
              <a:ea typeface="Century Gothic"/>
              <a:cs typeface="Century Gothic"/>
              <a:sym typeface="Century Gothic"/>
            </a:endParaRPr>
          </a:p>
          <a:p>
            <a:pPr marL="0" marR="0" lvl="0" indent="0" algn="l" rtl="0">
              <a:lnSpc>
                <a:spcPct val="90000"/>
              </a:lnSpc>
              <a:spcBef>
                <a:spcPts val="480"/>
              </a:spcBef>
              <a:spcAft>
                <a:spcPts val="0"/>
              </a:spcAft>
              <a:buClr>
                <a:schemeClr val="dk2"/>
              </a:buClr>
              <a:buSzPts val="2400"/>
              <a:buFont typeface="Arial"/>
              <a:buNone/>
            </a:pPr>
            <a:r>
              <a:rPr lang="en-US" sz="2400" b="0" i="0" u="sng" strike="noStrike" cap="none">
                <a:solidFill>
                  <a:schemeClr val="dk2"/>
                </a:solidFill>
                <a:latin typeface="Century Gothic"/>
                <a:ea typeface="Century Gothic"/>
                <a:cs typeface="Century Gothic"/>
                <a:sym typeface="Century Gothic"/>
              </a:rPr>
              <a:t>Latest Progress</a:t>
            </a:r>
            <a:r>
              <a:rPr lang="en-US" sz="2400" b="0" i="0" u="none" strike="noStrike" cap="none">
                <a:solidFill>
                  <a:schemeClr val="dk2"/>
                </a:solidFill>
                <a:latin typeface="Century Gothic"/>
                <a:ea typeface="Century Gothic"/>
                <a:cs typeface="Century Gothic"/>
                <a:sym typeface="Century Gothic"/>
              </a:rPr>
              <a:t>:</a:t>
            </a:r>
            <a:endParaRPr/>
          </a:p>
          <a:p>
            <a:pPr marL="0" marR="0" lvl="0" indent="0" algn="l" rtl="0">
              <a:lnSpc>
                <a:spcPct val="90000"/>
              </a:lnSpc>
              <a:spcBef>
                <a:spcPts val="480"/>
              </a:spcBef>
              <a:spcAft>
                <a:spcPts val="0"/>
              </a:spcAft>
              <a:buClr>
                <a:schemeClr val="dk2"/>
              </a:buClr>
              <a:buSzPts val="2400"/>
              <a:buFont typeface="Arial"/>
              <a:buNone/>
            </a:pPr>
            <a:r>
              <a:rPr lang="en-US" sz="2400" b="0" i="0" u="none" strike="noStrike" cap="none">
                <a:solidFill>
                  <a:schemeClr val="dk2"/>
                </a:solidFill>
                <a:latin typeface="Century Gothic"/>
                <a:ea typeface="Century Gothic"/>
                <a:cs typeface="Century Gothic"/>
                <a:sym typeface="Century Gothic"/>
              </a:rPr>
              <a:t>Community Town Hall and technical sessions at Ocean Sciences Meeting to advance UG2.</a:t>
            </a:r>
            <a:endParaRPr sz="2400" b="0" i="0" u="none" strike="noStrike" cap="none">
              <a:solidFill>
                <a:schemeClr val="dk2"/>
              </a:solidFill>
              <a:latin typeface="Century Gothic"/>
              <a:ea typeface="Century Gothic"/>
              <a:cs typeface="Century Gothic"/>
              <a:sym typeface="Century Gothic"/>
            </a:endParaRPr>
          </a:p>
          <a:p>
            <a:pPr marL="0" marR="0" lvl="0" indent="0" algn="l" rtl="0">
              <a:lnSpc>
                <a:spcPct val="90000"/>
              </a:lnSpc>
              <a:spcBef>
                <a:spcPts val="480"/>
              </a:spcBef>
              <a:spcAft>
                <a:spcPts val="0"/>
              </a:spcAft>
              <a:buClr>
                <a:schemeClr val="dk2"/>
              </a:buClr>
              <a:buSzPts val="2400"/>
              <a:buFont typeface="Arial"/>
              <a:buNone/>
            </a:pPr>
            <a:r>
              <a:rPr lang="en-US" sz="2400" b="0" i="0" u="sng" strike="noStrike" cap="none">
                <a:solidFill>
                  <a:schemeClr val="dk2"/>
                </a:solidFill>
                <a:latin typeface="Century Gothic"/>
                <a:ea typeface="Century Gothic"/>
                <a:cs typeface="Century Gothic"/>
                <a:sym typeface="Century Gothic"/>
              </a:rPr>
              <a:t>Future plans/Goals</a:t>
            </a:r>
            <a:r>
              <a:rPr lang="en-US" sz="2400" b="0" i="0" u="none" strike="noStrike" cap="none">
                <a:solidFill>
                  <a:schemeClr val="dk2"/>
                </a:solidFill>
                <a:latin typeface="Century Gothic"/>
                <a:ea typeface="Century Gothic"/>
                <a:cs typeface="Century Gothic"/>
                <a:sym typeface="Century Gothic"/>
              </a:rPr>
              <a:t>:</a:t>
            </a:r>
            <a:endParaRPr/>
          </a:p>
          <a:p>
            <a:pPr marL="0" marR="0" lvl="0" indent="0" algn="l" rtl="0">
              <a:lnSpc>
                <a:spcPct val="90000"/>
              </a:lnSpc>
              <a:spcBef>
                <a:spcPts val="480"/>
              </a:spcBef>
              <a:spcAft>
                <a:spcPts val="0"/>
              </a:spcAft>
              <a:buClr>
                <a:schemeClr val="dk2"/>
              </a:buClr>
              <a:buSzPts val="2400"/>
              <a:buFont typeface="Arial"/>
              <a:buNone/>
            </a:pPr>
            <a:r>
              <a:rPr lang="en-US" sz="2400" b="0" i="0" u="none" strike="noStrike" cap="none">
                <a:solidFill>
                  <a:schemeClr val="dk2"/>
                </a:solidFill>
                <a:latin typeface="Century Gothic"/>
                <a:ea typeface="Century Gothic"/>
                <a:cs typeface="Century Gothic"/>
                <a:sym typeface="Century Gothic"/>
              </a:rPr>
              <a:t>- Coordination with Navy and Shell to share data for 20 glider deployment in the Gulf of Mexico</a:t>
            </a:r>
            <a:endParaRPr/>
          </a:p>
          <a:p>
            <a:pPr marL="0" marR="0" lvl="0" indent="0" algn="l" rtl="0">
              <a:lnSpc>
                <a:spcPct val="90000"/>
              </a:lnSpc>
              <a:spcBef>
                <a:spcPts val="480"/>
              </a:spcBef>
              <a:spcAft>
                <a:spcPts val="0"/>
              </a:spcAft>
              <a:buClr>
                <a:schemeClr val="dk2"/>
              </a:buClr>
              <a:buSzPts val="2400"/>
              <a:buFont typeface="Arial"/>
              <a:buNone/>
            </a:pPr>
            <a:r>
              <a:rPr lang="en-US" sz="2400" b="0" i="0" u="none" strike="noStrike" cap="none">
                <a:solidFill>
                  <a:schemeClr val="dk2"/>
                </a:solidFill>
                <a:latin typeface="Century Gothic"/>
                <a:ea typeface="Century Gothic"/>
                <a:cs typeface="Century Gothic"/>
                <a:sym typeface="Century Gothic"/>
              </a:rPr>
              <a:t>- Plan Best Practices Workshop in 2019 in partnership with EGO</a:t>
            </a:r>
            <a:endParaRPr/>
          </a:p>
          <a:p>
            <a:pPr marL="0" marR="0" lvl="0" indent="0" algn="l" rtl="0">
              <a:lnSpc>
                <a:spcPct val="90000"/>
              </a:lnSpc>
              <a:spcBef>
                <a:spcPts val="480"/>
              </a:spcBef>
              <a:spcAft>
                <a:spcPts val="0"/>
              </a:spcAft>
              <a:buClr>
                <a:schemeClr val="dk2"/>
              </a:buClr>
              <a:buSzPts val="2400"/>
              <a:buFont typeface="Arial"/>
              <a:buNone/>
            </a:pPr>
            <a:endParaRPr sz="2400" b="0" i="0" u="none" strike="noStrike" cap="none">
              <a:solidFill>
                <a:schemeClr val="dk2"/>
              </a:solidFill>
              <a:latin typeface="Century Gothic"/>
              <a:ea typeface="Century Gothic"/>
              <a:cs typeface="Century Gothic"/>
              <a:sym typeface="Century Gothic"/>
            </a:endParaRPr>
          </a:p>
        </p:txBody>
      </p:sp>
      <p:sp>
        <p:nvSpPr>
          <p:cNvPr id="175" name="Shape 175"/>
          <p:cNvSpPr txBox="1"/>
          <p:nvPr/>
        </p:nvSpPr>
        <p:spPr>
          <a:xfrm>
            <a:off x="251334" y="6320735"/>
            <a:ext cx="660666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sng" strike="noStrike" cap="none">
                <a:solidFill>
                  <a:schemeClr val="hlink"/>
                </a:solidFill>
                <a:latin typeface="Rockwell"/>
                <a:ea typeface="Rockwell"/>
                <a:cs typeface="Rockwell"/>
                <a:sym typeface="Rockwell"/>
                <a:hlinkClick r:id="rId3"/>
              </a:rPr>
              <a:t>https://gliders.ioos.us/</a:t>
            </a:r>
            <a:r>
              <a:rPr lang="en-US" sz="1800" b="0" i="0" u="none" strike="noStrike" cap="none">
                <a:solidFill>
                  <a:schemeClr val="dk1"/>
                </a:solidFill>
                <a:latin typeface="Rockwell"/>
                <a:ea typeface="Rockwell"/>
                <a:cs typeface="Rockwell"/>
                <a:sym typeface="Rockwell"/>
              </a:rPr>
              <a:t>                 </a:t>
            </a:r>
            <a:r>
              <a:rPr lang="en-US" sz="1800" b="0" i="0" u="none" strike="noStrike" cap="none">
                <a:solidFill>
                  <a:schemeClr val="dk2"/>
                </a:solidFill>
                <a:latin typeface="Rockwell"/>
                <a:ea typeface="Rockwell"/>
                <a:cs typeface="Rockwell"/>
                <a:sym typeface="Rockwell"/>
              </a:rPr>
              <a:t>becky.baltes@noaa.gov</a:t>
            </a:r>
            <a:endParaRPr sz="1800">
              <a:solidFill>
                <a:schemeClr val="dk2"/>
              </a:solidFill>
              <a:latin typeface="Rockwell"/>
              <a:ea typeface="Rockwell"/>
              <a:cs typeface="Rockwell"/>
              <a:sym typeface="Rockwell"/>
            </a:endParaRPr>
          </a:p>
        </p:txBody>
      </p:sp>
      <p:pic>
        <p:nvPicPr>
          <p:cNvPr id="176" name="Shape 176"/>
          <p:cNvPicPr preferRelativeResize="0"/>
          <p:nvPr/>
        </p:nvPicPr>
        <p:blipFill rotWithShape="1">
          <a:blip r:embed="rId4">
            <a:alphaModFix/>
          </a:blip>
          <a:srcRect/>
          <a:stretch/>
        </p:blipFill>
        <p:spPr>
          <a:xfrm>
            <a:off x="6019800" y="3698875"/>
            <a:ext cx="3070225" cy="2170112"/>
          </a:xfrm>
          <a:prstGeom prst="rect">
            <a:avLst/>
          </a:prstGeom>
          <a:noFill/>
          <a:ln>
            <a:noFill/>
          </a:ln>
        </p:spPr>
      </p:pic>
      <p:cxnSp>
        <p:nvCxnSpPr>
          <p:cNvPr id="177" name="Shape 177"/>
          <p:cNvCxnSpPr/>
          <p:nvPr/>
        </p:nvCxnSpPr>
        <p:spPr>
          <a:xfrm>
            <a:off x="6737350" y="4910137"/>
            <a:ext cx="1255712" cy="0"/>
          </a:xfrm>
          <a:prstGeom prst="straightConnector1">
            <a:avLst/>
          </a:prstGeom>
          <a:noFill/>
          <a:ln w="28575" cap="flat" cmpd="sng">
            <a:solidFill>
              <a:srgbClr val="000000"/>
            </a:solidFill>
            <a:prstDash val="solid"/>
            <a:round/>
            <a:headEnd type="none" w="sm" len="sm"/>
            <a:tailEnd type="triangle" w="lg" len="lg"/>
          </a:ln>
        </p:spPr>
      </p:cxnSp>
      <p:cxnSp>
        <p:nvCxnSpPr>
          <p:cNvPr id="178" name="Shape 178"/>
          <p:cNvCxnSpPr/>
          <p:nvPr/>
        </p:nvCxnSpPr>
        <p:spPr>
          <a:xfrm flipH="1">
            <a:off x="6597650" y="4905375"/>
            <a:ext cx="280987" cy="3175"/>
          </a:xfrm>
          <a:prstGeom prst="straightConnector1">
            <a:avLst/>
          </a:prstGeom>
          <a:noFill/>
          <a:ln w="28575" cap="flat" cmpd="sng">
            <a:solidFill>
              <a:srgbClr val="000000"/>
            </a:solidFill>
            <a:prstDash val="solid"/>
            <a:round/>
            <a:headEnd type="none" w="sm" len="sm"/>
            <a:tailEnd type="triangle" w="lg" len="lg"/>
          </a:ln>
        </p:spPr>
      </p:cxnSp>
      <p:sp>
        <p:nvSpPr>
          <p:cNvPr id="179" name="Shape 179"/>
          <p:cNvSpPr txBox="1"/>
          <p:nvPr/>
        </p:nvSpPr>
        <p:spPr>
          <a:xfrm>
            <a:off x="6970712" y="4613275"/>
            <a:ext cx="647700" cy="180975"/>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400" b="0" u="none">
                <a:solidFill>
                  <a:srgbClr val="000000"/>
                </a:solidFill>
                <a:latin typeface="Arial"/>
                <a:ea typeface="Arial"/>
                <a:cs typeface="Arial"/>
                <a:sym typeface="Arial"/>
              </a:rPr>
              <a:t> 3km</a:t>
            </a:r>
            <a:endParaRPr/>
          </a:p>
        </p:txBody>
      </p:sp>
      <p:cxnSp>
        <p:nvCxnSpPr>
          <p:cNvPr id="180" name="Shape 180"/>
          <p:cNvCxnSpPr/>
          <p:nvPr/>
        </p:nvCxnSpPr>
        <p:spPr>
          <a:xfrm>
            <a:off x="8450262" y="4905375"/>
            <a:ext cx="0" cy="766762"/>
          </a:xfrm>
          <a:prstGeom prst="straightConnector1">
            <a:avLst/>
          </a:prstGeom>
          <a:noFill/>
          <a:ln w="28575" cap="flat" cmpd="sng">
            <a:solidFill>
              <a:srgbClr val="000000"/>
            </a:solidFill>
            <a:prstDash val="solid"/>
            <a:round/>
            <a:headEnd type="none" w="sm" len="sm"/>
            <a:tailEnd type="triangle" w="lg" len="lg"/>
          </a:ln>
        </p:spPr>
      </p:cxnSp>
      <p:cxnSp>
        <p:nvCxnSpPr>
          <p:cNvPr id="181" name="Shape 181"/>
          <p:cNvCxnSpPr/>
          <p:nvPr/>
        </p:nvCxnSpPr>
        <p:spPr>
          <a:xfrm rot="10800000">
            <a:off x="8450262" y="4694237"/>
            <a:ext cx="0" cy="292100"/>
          </a:xfrm>
          <a:prstGeom prst="straightConnector1">
            <a:avLst/>
          </a:prstGeom>
          <a:noFill/>
          <a:ln w="28575" cap="flat" cmpd="sng">
            <a:solidFill>
              <a:srgbClr val="000000"/>
            </a:solidFill>
            <a:prstDash val="solid"/>
            <a:round/>
            <a:headEnd type="none" w="sm" len="sm"/>
            <a:tailEnd type="triangle" w="lg" len="lg"/>
          </a:ln>
        </p:spPr>
      </p:cxnSp>
      <p:sp>
        <p:nvSpPr>
          <p:cNvPr id="182" name="Shape 182"/>
          <p:cNvSpPr txBox="1"/>
          <p:nvPr/>
        </p:nvSpPr>
        <p:spPr>
          <a:xfrm>
            <a:off x="7767637" y="5138737"/>
            <a:ext cx="841375" cy="180975"/>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400" b="0" u="none">
                <a:solidFill>
                  <a:srgbClr val="000000"/>
                </a:solidFill>
                <a:latin typeface="Arial"/>
                <a:ea typeface="Arial"/>
                <a:cs typeface="Arial"/>
                <a:sym typeface="Arial"/>
              </a:rPr>
              <a:t>1000m</a:t>
            </a:r>
            <a:endParaRPr/>
          </a:p>
        </p:txBody>
      </p:sp>
      <p:sp>
        <p:nvSpPr>
          <p:cNvPr id="183" name="Shape 183"/>
          <p:cNvSpPr txBox="1"/>
          <p:nvPr/>
        </p:nvSpPr>
        <p:spPr>
          <a:xfrm>
            <a:off x="6827837" y="5748337"/>
            <a:ext cx="2308225" cy="271463"/>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100" b="0" u="none">
                <a:solidFill>
                  <a:srgbClr val="000000"/>
                </a:solidFill>
                <a:latin typeface="Arial"/>
                <a:ea typeface="Arial"/>
                <a:cs typeface="Arial"/>
                <a:sym typeface="Arial"/>
              </a:rPr>
              <a:t>Image from Kongsberg Seaglider</a:t>
            </a:r>
            <a:endParaRPr/>
          </a:p>
        </p:txBody>
      </p:sp>
      <p:pic>
        <p:nvPicPr>
          <p:cNvPr id="184" name="Shape 184"/>
          <p:cNvPicPr preferRelativeResize="0"/>
          <p:nvPr/>
        </p:nvPicPr>
        <p:blipFill rotWithShape="1">
          <a:blip r:embed="rId5">
            <a:alphaModFix/>
          </a:blip>
          <a:srcRect t="-782" r="38008" b="8698"/>
          <a:stretch/>
        </p:blipFill>
        <p:spPr>
          <a:xfrm>
            <a:off x="5791200" y="910535"/>
            <a:ext cx="3261514" cy="257821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body" idx="1"/>
          </p:nvPr>
        </p:nvSpPr>
        <p:spPr>
          <a:xfrm>
            <a:off x="914400" y="2514600"/>
            <a:ext cx="6705600" cy="76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Arial"/>
              <a:buNone/>
            </a:pPr>
            <a:r>
              <a:rPr lang="en-US" sz="3200" b="0" i="0" u="none" strike="noStrike" cap="none">
                <a:solidFill>
                  <a:schemeClr val="lt1"/>
                </a:solidFill>
                <a:latin typeface="Rockwell"/>
                <a:ea typeface="Rockwell"/>
                <a:cs typeface="Rockwell"/>
                <a:sym typeface="Rockwell"/>
              </a:rPr>
              <a:t>Three-Slide Deeper Dive</a:t>
            </a:r>
            <a:endParaRPr sz="3200" b="0" i="0" u="none" strike="noStrike" cap="none">
              <a:solidFill>
                <a:schemeClr val="lt1"/>
              </a:solidFill>
              <a:latin typeface="Rockwell"/>
              <a:ea typeface="Rockwell"/>
              <a:cs typeface="Rockwell"/>
              <a:sym typeface="Rockwell"/>
            </a:endParaRPr>
          </a:p>
        </p:txBody>
      </p:sp>
      <p:sp>
        <p:nvSpPr>
          <p:cNvPr id="191" name="Shape 191"/>
          <p:cNvSpPr txBox="1">
            <a:spLocks noGrp="1"/>
          </p:cNvSpPr>
          <p:nvPr>
            <p:ph type="body" idx="2"/>
          </p:nvPr>
        </p:nvSpPr>
        <p:spPr>
          <a:xfrm>
            <a:off x="914400" y="3276600"/>
            <a:ext cx="6705600" cy="45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187F9F"/>
              </a:buClr>
              <a:buSzPts val="2000"/>
              <a:buFont typeface="Arial"/>
              <a:buNone/>
            </a:pPr>
            <a:r>
              <a:rPr lang="en-US" sz="2000" b="0" i="0" u="none" strike="noStrike" cap="none">
                <a:solidFill>
                  <a:srgbClr val="187F9F"/>
                </a:solidFill>
                <a:latin typeface="Rockwell"/>
                <a:ea typeface="Rockwell"/>
                <a:cs typeface="Rockwell"/>
                <a:sym typeface="Rockwell"/>
              </a:rPr>
              <a:t>Maintained by: Becky Baltes| Updated: 3/23/18</a:t>
            </a:r>
            <a:endParaRPr/>
          </a:p>
          <a:p>
            <a:pPr marL="0" marR="0" lvl="0" indent="0" algn="l" rtl="0">
              <a:spcBef>
                <a:spcPts val="400"/>
              </a:spcBef>
              <a:spcAft>
                <a:spcPts val="0"/>
              </a:spcAft>
              <a:buClr>
                <a:srgbClr val="187F9F"/>
              </a:buClr>
              <a:buSzPts val="2000"/>
              <a:buFont typeface="Arial"/>
              <a:buNone/>
            </a:pPr>
            <a:endParaRPr sz="2000" b="0" i="0" u="none" strike="noStrike" cap="none">
              <a:solidFill>
                <a:srgbClr val="187F9F"/>
              </a:solidFill>
              <a:latin typeface="Rockwell"/>
              <a:ea typeface="Rockwell"/>
              <a:cs typeface="Rockwell"/>
              <a:sym typeface="Rockwe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Gliders</a:t>
            </a:r>
            <a:endParaRPr sz="3200" b="0" i="0" u="none" strike="noStrike" cap="none">
              <a:solidFill>
                <a:schemeClr val="lt1"/>
              </a:solidFill>
              <a:latin typeface="Rockwell"/>
              <a:ea typeface="Rockwell"/>
              <a:cs typeface="Rockwell"/>
              <a:sym typeface="Rockwell"/>
            </a:endParaRPr>
          </a:p>
        </p:txBody>
      </p:sp>
      <p:sp>
        <p:nvSpPr>
          <p:cNvPr id="198" name="Shape 198"/>
          <p:cNvSpPr txBox="1">
            <a:spLocks noGrp="1"/>
          </p:cNvSpPr>
          <p:nvPr>
            <p:ph type="body" idx="1"/>
          </p:nvPr>
        </p:nvSpPr>
        <p:spPr>
          <a:xfrm>
            <a:off x="143558" y="761310"/>
            <a:ext cx="8543241" cy="312489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2"/>
              </a:buClr>
              <a:buSzPts val="2400"/>
              <a:buFont typeface="Arial"/>
              <a:buNone/>
            </a:pPr>
            <a:r>
              <a:rPr lang="en-US" sz="2400" b="0" i="0" u="none" strike="noStrike" cap="none">
                <a:solidFill>
                  <a:schemeClr val="dk2"/>
                </a:solidFill>
                <a:latin typeface="Century Gothic"/>
                <a:ea typeface="Century Gothic"/>
                <a:cs typeface="Century Gothic"/>
                <a:sym typeface="Century Gothic"/>
              </a:rPr>
              <a:t>Goal: Improve glider success rates; increase subsurface obs; meet operational requirements and stakeholder needs</a:t>
            </a:r>
            <a:endParaRPr/>
          </a:p>
          <a:p>
            <a:pPr marL="0" marR="0" lvl="0" indent="0" algn="l" rtl="0">
              <a:spcBef>
                <a:spcPts val="480"/>
              </a:spcBef>
              <a:spcAft>
                <a:spcPts val="0"/>
              </a:spcAft>
              <a:buClr>
                <a:schemeClr val="dk2"/>
              </a:buClr>
              <a:buSzPts val="2400"/>
              <a:buFont typeface="Arial"/>
              <a:buNone/>
            </a:pPr>
            <a:endParaRPr sz="2400" b="0" i="0" u="none" strike="noStrike" cap="none">
              <a:solidFill>
                <a:schemeClr val="dk2"/>
              </a:solidFill>
              <a:latin typeface="Century Gothic"/>
              <a:ea typeface="Century Gothic"/>
              <a:cs typeface="Century Gothic"/>
              <a:sym typeface="Century Gothic"/>
            </a:endParaRPr>
          </a:p>
          <a:p>
            <a:pPr marL="0" marR="0" lvl="0" indent="0" algn="l" rtl="0">
              <a:spcBef>
                <a:spcPts val="480"/>
              </a:spcBef>
              <a:spcAft>
                <a:spcPts val="0"/>
              </a:spcAft>
              <a:buClr>
                <a:schemeClr val="dk2"/>
              </a:buClr>
              <a:buSzPts val="2400"/>
              <a:buFont typeface="Arial"/>
              <a:buNone/>
            </a:pPr>
            <a:r>
              <a:rPr lang="en-US" sz="2400" b="0" i="0" u="none" strike="noStrike" cap="none">
                <a:solidFill>
                  <a:schemeClr val="dk2"/>
                </a:solidFill>
                <a:latin typeface="Century Gothic"/>
                <a:ea typeface="Century Gothic"/>
                <a:cs typeface="Century Gothic"/>
                <a:sym typeface="Century Gothic"/>
              </a:rPr>
              <a:t>Partners: RAs, Canada glider operators, OOI glider data managers</a:t>
            </a:r>
            <a:endParaRPr sz="2400" b="0" i="0" u="none" strike="noStrike" cap="none">
              <a:solidFill>
                <a:schemeClr val="dk2"/>
              </a:solidFill>
              <a:latin typeface="Century Gothic"/>
              <a:ea typeface="Century Gothic"/>
              <a:cs typeface="Century Gothic"/>
              <a:sym typeface="Century Gothic"/>
            </a:endParaRPr>
          </a:p>
          <a:p>
            <a:pPr marL="0" marR="0" lvl="0" indent="0" algn="l" rtl="0">
              <a:spcBef>
                <a:spcPts val="480"/>
              </a:spcBef>
              <a:spcAft>
                <a:spcPts val="0"/>
              </a:spcAft>
              <a:buClr>
                <a:schemeClr val="dk2"/>
              </a:buClr>
              <a:buSzPts val="2400"/>
              <a:buFont typeface="Arial"/>
              <a:buNone/>
            </a:pPr>
            <a:endParaRPr sz="2400" b="0" i="0" u="none" strike="noStrike" cap="none">
              <a:solidFill>
                <a:schemeClr val="dk2"/>
              </a:solidFill>
              <a:latin typeface="Century Gothic"/>
              <a:ea typeface="Century Gothic"/>
              <a:cs typeface="Century Gothic"/>
              <a:sym typeface="Century Gothic"/>
            </a:endParaRPr>
          </a:p>
        </p:txBody>
      </p:sp>
      <p:sp>
        <p:nvSpPr>
          <p:cNvPr id="199" name="Shape 199"/>
          <p:cNvSpPr txBox="1"/>
          <p:nvPr/>
        </p:nvSpPr>
        <p:spPr>
          <a:xfrm>
            <a:off x="251334" y="6320735"/>
            <a:ext cx="660666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u="sng">
                <a:solidFill>
                  <a:schemeClr val="hlink"/>
                </a:solidFill>
                <a:latin typeface="Rockwell"/>
                <a:ea typeface="Rockwell"/>
                <a:cs typeface="Rockwell"/>
                <a:sym typeface="Rockwell"/>
                <a:hlinkClick r:id="rId3"/>
              </a:rPr>
              <a:t>https://gliders.ioos.us/</a:t>
            </a:r>
            <a:r>
              <a:rPr lang="en-US" sz="1800">
                <a:solidFill>
                  <a:schemeClr val="dk1"/>
                </a:solidFill>
                <a:latin typeface="Rockwell"/>
                <a:ea typeface="Rockwell"/>
                <a:cs typeface="Rockwell"/>
                <a:sym typeface="Rockwell"/>
              </a:rPr>
              <a:t>                 </a:t>
            </a:r>
            <a:r>
              <a:rPr lang="en-US" sz="1800">
                <a:solidFill>
                  <a:schemeClr val="dk2"/>
                </a:solidFill>
                <a:latin typeface="Rockwell"/>
                <a:ea typeface="Rockwell"/>
                <a:cs typeface="Rockwell"/>
                <a:sym typeface="Rockwell"/>
              </a:rPr>
              <a:t>becky.baltes@noaa.gov</a:t>
            </a:r>
            <a:endParaRPr sz="1800">
              <a:solidFill>
                <a:schemeClr val="dk2"/>
              </a:solidFill>
              <a:latin typeface="Rockwell"/>
              <a:ea typeface="Rockwell"/>
              <a:cs typeface="Rockwell"/>
              <a:sym typeface="Rockwell"/>
            </a:endParaRPr>
          </a:p>
        </p:txBody>
      </p:sp>
      <p:pic>
        <p:nvPicPr>
          <p:cNvPr id="200" name="Shape 200" descr="5 types of Gliders: Slocum, Gulper, Spray, Seaglider and Wave"/>
          <p:cNvPicPr preferRelativeResize="0"/>
          <p:nvPr/>
        </p:nvPicPr>
        <p:blipFill rotWithShape="1">
          <a:blip r:embed="rId4">
            <a:alphaModFix/>
          </a:blip>
          <a:srcRect/>
          <a:stretch/>
        </p:blipFill>
        <p:spPr>
          <a:xfrm>
            <a:off x="136525" y="3668713"/>
            <a:ext cx="3951288" cy="1828800"/>
          </a:xfrm>
          <a:prstGeom prst="rect">
            <a:avLst/>
          </a:prstGeom>
          <a:noFill/>
          <a:ln>
            <a:noFill/>
          </a:ln>
          <a:effectLst>
            <a:outerShdw blurRad="292100" dist="139700" dir="2700000" algn="tl" rotWithShape="0">
              <a:srgbClr val="333333">
                <a:alpha val="64705"/>
              </a:srgbClr>
            </a:outerShdw>
          </a:effectLst>
        </p:spPr>
      </p:pic>
      <p:pic>
        <p:nvPicPr>
          <p:cNvPr id="201" name="Shape 201">
            <a:hlinkClick r:id="rId5"/>
          </p:cNvPr>
          <p:cNvPicPr preferRelativeResize="0"/>
          <p:nvPr/>
        </p:nvPicPr>
        <p:blipFill rotWithShape="1">
          <a:blip r:embed="rId6">
            <a:alphaModFix/>
          </a:blip>
          <a:srcRect/>
          <a:stretch/>
        </p:blipFill>
        <p:spPr>
          <a:xfrm>
            <a:off x="2849563" y="3505200"/>
            <a:ext cx="2216150" cy="2859088"/>
          </a:xfrm>
          <a:prstGeom prst="rect">
            <a:avLst/>
          </a:prstGeom>
          <a:noFill/>
          <a:ln w="9525" cap="flat" cmpd="sng">
            <a:solidFill>
              <a:schemeClr val="dk1"/>
            </a:solidFill>
            <a:prstDash val="solid"/>
            <a:miter lim="800000"/>
            <a:headEnd type="none" w="sm" len="sm"/>
            <a:tailEnd type="none" w="sm" len="sm"/>
          </a:ln>
        </p:spPr>
      </p:pic>
      <p:pic>
        <p:nvPicPr>
          <p:cNvPr id="202" name="Shape 202"/>
          <p:cNvPicPr preferRelativeResize="0"/>
          <p:nvPr/>
        </p:nvPicPr>
        <p:blipFill rotWithShape="1">
          <a:blip r:embed="rId7">
            <a:alphaModFix/>
          </a:blip>
          <a:srcRect/>
          <a:stretch/>
        </p:blipFill>
        <p:spPr>
          <a:xfrm>
            <a:off x="4830763" y="3886200"/>
            <a:ext cx="3856037" cy="2282825"/>
          </a:xfrm>
          <a:prstGeom prst="rect">
            <a:avLst/>
          </a:prstGeom>
          <a:noFill/>
          <a:ln w="9525" cap="flat" cmpd="sng">
            <a:solidFill>
              <a:schemeClr val="dk1"/>
            </a:solidFill>
            <a:prstDash val="solid"/>
            <a:miter lim="800000"/>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Gliders</a:t>
            </a:r>
            <a:endParaRPr sz="3200" b="0" i="0" u="none" strike="noStrike" cap="none">
              <a:solidFill>
                <a:schemeClr val="lt1"/>
              </a:solidFill>
              <a:latin typeface="Rockwell"/>
              <a:ea typeface="Rockwell"/>
              <a:cs typeface="Rockwell"/>
              <a:sym typeface="Rockwell"/>
            </a:endParaRPr>
          </a:p>
        </p:txBody>
      </p:sp>
      <p:sp>
        <p:nvSpPr>
          <p:cNvPr id="209" name="Shape 209"/>
          <p:cNvSpPr txBox="1">
            <a:spLocks noGrp="1"/>
          </p:cNvSpPr>
          <p:nvPr>
            <p:ph type="body" idx="1"/>
          </p:nvPr>
        </p:nvSpPr>
        <p:spPr>
          <a:xfrm>
            <a:off x="457200" y="820227"/>
            <a:ext cx="8261230" cy="542817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2"/>
              </a:buClr>
              <a:buSzPts val="2400"/>
              <a:buFont typeface="Arial"/>
              <a:buNone/>
            </a:pPr>
            <a:endParaRPr sz="2400" b="0" i="0" u="none" strike="noStrike" cap="none">
              <a:solidFill>
                <a:schemeClr val="dk2"/>
              </a:solidFill>
              <a:latin typeface="Century Gothic"/>
              <a:ea typeface="Century Gothic"/>
              <a:cs typeface="Century Gothic"/>
              <a:sym typeface="Century Gothic"/>
            </a:endParaRPr>
          </a:p>
          <a:p>
            <a:pPr marL="0" marR="0" lvl="0" indent="0" algn="l" rtl="0">
              <a:spcBef>
                <a:spcPts val="480"/>
              </a:spcBef>
              <a:spcAft>
                <a:spcPts val="0"/>
              </a:spcAft>
              <a:buClr>
                <a:schemeClr val="dk2"/>
              </a:buClr>
              <a:buSzPts val="2400"/>
              <a:buFont typeface="Arial"/>
              <a:buNone/>
            </a:pPr>
            <a:endParaRPr sz="2400" b="0" i="0" u="none" strike="noStrike" cap="none">
              <a:solidFill>
                <a:schemeClr val="dk2"/>
              </a:solidFill>
              <a:latin typeface="Century Gothic"/>
              <a:ea typeface="Century Gothic"/>
              <a:cs typeface="Century Gothic"/>
              <a:sym typeface="Century Gothic"/>
            </a:endParaRPr>
          </a:p>
        </p:txBody>
      </p:sp>
      <p:sp>
        <p:nvSpPr>
          <p:cNvPr id="210" name="Shape 210"/>
          <p:cNvSpPr txBox="1"/>
          <p:nvPr/>
        </p:nvSpPr>
        <p:spPr>
          <a:xfrm>
            <a:off x="251334" y="6320735"/>
            <a:ext cx="660666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u="sng">
                <a:solidFill>
                  <a:schemeClr val="hlink"/>
                </a:solidFill>
                <a:latin typeface="Rockwell"/>
                <a:ea typeface="Rockwell"/>
                <a:cs typeface="Rockwell"/>
                <a:sym typeface="Rockwell"/>
                <a:hlinkClick r:id="rId3"/>
              </a:rPr>
              <a:t>https://gliders.ioos.us/</a:t>
            </a:r>
            <a:r>
              <a:rPr lang="en-US" sz="1800">
                <a:solidFill>
                  <a:schemeClr val="dk1"/>
                </a:solidFill>
                <a:latin typeface="Rockwell"/>
                <a:ea typeface="Rockwell"/>
                <a:cs typeface="Rockwell"/>
                <a:sym typeface="Rockwell"/>
              </a:rPr>
              <a:t>                 </a:t>
            </a:r>
            <a:r>
              <a:rPr lang="en-US" sz="1800">
                <a:solidFill>
                  <a:schemeClr val="dk2"/>
                </a:solidFill>
                <a:latin typeface="Rockwell"/>
                <a:ea typeface="Rockwell"/>
                <a:cs typeface="Rockwell"/>
                <a:sym typeface="Rockwell"/>
              </a:rPr>
              <a:t>becky.baltes@noaa.gov</a:t>
            </a:r>
            <a:endParaRPr sz="1800">
              <a:solidFill>
                <a:schemeClr val="dk2"/>
              </a:solidFill>
              <a:latin typeface="Rockwell"/>
              <a:ea typeface="Rockwell"/>
              <a:cs typeface="Rockwell"/>
              <a:sym typeface="Rockwell"/>
            </a:endParaRPr>
          </a:p>
        </p:txBody>
      </p:sp>
      <p:pic>
        <p:nvPicPr>
          <p:cNvPr id="211" name="Shape 211"/>
          <p:cNvPicPr preferRelativeResize="0"/>
          <p:nvPr/>
        </p:nvPicPr>
        <p:blipFill rotWithShape="1">
          <a:blip r:embed="rId4">
            <a:alphaModFix/>
          </a:blip>
          <a:srcRect/>
          <a:stretch/>
        </p:blipFill>
        <p:spPr>
          <a:xfrm>
            <a:off x="177549" y="3905149"/>
            <a:ext cx="3563579" cy="2114651"/>
          </a:xfrm>
          <a:prstGeom prst="rect">
            <a:avLst/>
          </a:prstGeom>
          <a:noFill/>
          <a:ln>
            <a:noFill/>
          </a:ln>
        </p:spPr>
      </p:pic>
      <p:pic>
        <p:nvPicPr>
          <p:cNvPr id="212" name="Shape 212"/>
          <p:cNvPicPr preferRelativeResize="0"/>
          <p:nvPr/>
        </p:nvPicPr>
        <p:blipFill rotWithShape="1">
          <a:blip r:embed="rId5">
            <a:alphaModFix/>
          </a:blip>
          <a:srcRect/>
          <a:stretch/>
        </p:blipFill>
        <p:spPr>
          <a:xfrm>
            <a:off x="6553200" y="820832"/>
            <a:ext cx="2295843" cy="2869804"/>
          </a:xfrm>
          <a:prstGeom prst="rect">
            <a:avLst/>
          </a:prstGeom>
          <a:noFill/>
          <a:ln>
            <a:noFill/>
          </a:ln>
        </p:spPr>
      </p:pic>
      <p:pic>
        <p:nvPicPr>
          <p:cNvPr id="213" name="Shape 213"/>
          <p:cNvPicPr preferRelativeResize="0"/>
          <p:nvPr/>
        </p:nvPicPr>
        <p:blipFill rotWithShape="1">
          <a:blip r:embed="rId6">
            <a:alphaModFix/>
          </a:blip>
          <a:srcRect/>
          <a:stretch/>
        </p:blipFill>
        <p:spPr>
          <a:xfrm>
            <a:off x="6131276" y="4271411"/>
            <a:ext cx="2948983" cy="1852390"/>
          </a:xfrm>
          <a:prstGeom prst="rect">
            <a:avLst/>
          </a:prstGeom>
          <a:noFill/>
          <a:ln>
            <a:noFill/>
          </a:ln>
        </p:spPr>
      </p:pic>
      <p:sp>
        <p:nvSpPr>
          <p:cNvPr id="214" name="Shape 214"/>
          <p:cNvSpPr txBox="1"/>
          <p:nvPr/>
        </p:nvSpPr>
        <p:spPr>
          <a:xfrm>
            <a:off x="8261230" y="6123801"/>
            <a:ext cx="914400"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dk1"/>
                </a:solidFill>
                <a:latin typeface="Century Gothic"/>
                <a:ea typeface="Century Gothic"/>
                <a:cs typeface="Century Gothic"/>
                <a:sym typeface="Century Gothic"/>
              </a:rPr>
              <a:t>Feb ‘18</a:t>
            </a:r>
            <a:endParaRPr sz="1200">
              <a:solidFill>
                <a:schemeClr val="dk1"/>
              </a:solidFill>
              <a:latin typeface="Century Gothic"/>
              <a:ea typeface="Century Gothic"/>
              <a:cs typeface="Century Gothic"/>
              <a:sym typeface="Century Gothic"/>
            </a:endParaRPr>
          </a:p>
        </p:txBody>
      </p:sp>
      <p:pic>
        <p:nvPicPr>
          <p:cNvPr id="215" name="Shape 215"/>
          <p:cNvPicPr preferRelativeResize="0"/>
          <p:nvPr/>
        </p:nvPicPr>
        <p:blipFill rotWithShape="1">
          <a:blip r:embed="rId7">
            <a:alphaModFix/>
          </a:blip>
          <a:srcRect/>
          <a:stretch/>
        </p:blipFill>
        <p:spPr>
          <a:xfrm>
            <a:off x="3996629" y="1062634"/>
            <a:ext cx="2045386" cy="2548349"/>
          </a:xfrm>
          <a:prstGeom prst="rect">
            <a:avLst/>
          </a:prstGeom>
          <a:noFill/>
          <a:ln>
            <a:noFill/>
          </a:ln>
        </p:spPr>
      </p:pic>
      <p:pic>
        <p:nvPicPr>
          <p:cNvPr id="216" name="Shape 216"/>
          <p:cNvPicPr preferRelativeResize="0"/>
          <p:nvPr/>
        </p:nvPicPr>
        <p:blipFill rotWithShape="1">
          <a:blip r:embed="rId8">
            <a:alphaModFix/>
          </a:blip>
          <a:srcRect/>
          <a:stretch/>
        </p:blipFill>
        <p:spPr>
          <a:xfrm>
            <a:off x="186020" y="1059674"/>
            <a:ext cx="3469839" cy="2303973"/>
          </a:xfrm>
          <a:prstGeom prst="rect">
            <a:avLst/>
          </a:prstGeom>
          <a:noFill/>
          <a:ln>
            <a:noFill/>
          </a:ln>
        </p:spPr>
      </p:pic>
      <p:pic>
        <p:nvPicPr>
          <p:cNvPr id="217" name="Shape 217"/>
          <p:cNvPicPr preferRelativeResize="0"/>
          <p:nvPr/>
        </p:nvPicPr>
        <p:blipFill rotWithShape="1">
          <a:blip r:embed="rId9">
            <a:alphaModFix/>
          </a:blip>
          <a:srcRect/>
          <a:stretch/>
        </p:blipFill>
        <p:spPr>
          <a:xfrm>
            <a:off x="3886200" y="3929990"/>
            <a:ext cx="2737519" cy="166200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4354" y="17417"/>
            <a:ext cx="9139646" cy="592183"/>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3200"/>
              <a:buFont typeface="Rockwell"/>
              <a:buNone/>
            </a:pPr>
            <a:r>
              <a:rPr lang="en-US" sz="3200" b="0" i="0" u="none" strike="noStrike" cap="none">
                <a:solidFill>
                  <a:schemeClr val="lt1"/>
                </a:solidFill>
                <a:latin typeface="Rockwell"/>
                <a:ea typeface="Rockwell"/>
                <a:cs typeface="Rockwell"/>
                <a:sym typeface="Rockwell"/>
              </a:rPr>
              <a:t>Gliders</a:t>
            </a:r>
            <a:endParaRPr sz="3200" b="0" i="0" u="none" strike="noStrike" cap="none">
              <a:solidFill>
                <a:schemeClr val="lt1"/>
              </a:solidFill>
              <a:latin typeface="Rockwell"/>
              <a:ea typeface="Rockwell"/>
              <a:cs typeface="Rockwell"/>
              <a:sym typeface="Rockwell"/>
            </a:endParaRPr>
          </a:p>
        </p:txBody>
      </p:sp>
      <p:sp>
        <p:nvSpPr>
          <p:cNvPr id="224" name="Shape 224"/>
          <p:cNvSpPr txBox="1">
            <a:spLocks noGrp="1"/>
          </p:cNvSpPr>
          <p:nvPr>
            <p:ph type="body" idx="1"/>
          </p:nvPr>
        </p:nvSpPr>
        <p:spPr>
          <a:xfrm>
            <a:off x="251334" y="820227"/>
            <a:ext cx="6144705" cy="542817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2"/>
              </a:buClr>
              <a:buSzPts val="2400"/>
              <a:buFont typeface="Arial"/>
              <a:buNone/>
            </a:pPr>
            <a:r>
              <a:rPr lang="en-US" sz="2400" b="0" i="0" u="none" strike="noStrike" cap="none">
                <a:solidFill>
                  <a:schemeClr val="dk2"/>
                </a:solidFill>
                <a:latin typeface="Century Gothic"/>
                <a:ea typeface="Century Gothic"/>
                <a:cs typeface="Century Gothic"/>
                <a:sym typeface="Century Gothic"/>
              </a:rPr>
              <a:t>Future Plans/Updates:</a:t>
            </a:r>
            <a:endParaRPr sz="2400" b="0" i="0" u="none" strike="noStrike" cap="none">
              <a:solidFill>
                <a:schemeClr val="dk2"/>
              </a:solidFill>
              <a:latin typeface="Century Gothic"/>
              <a:ea typeface="Century Gothic"/>
              <a:cs typeface="Century Gothic"/>
              <a:sym typeface="Century Gothic"/>
            </a:endParaRPr>
          </a:p>
          <a:p>
            <a:pPr marL="342900" marR="0" lvl="0" indent="-342900" algn="l" rtl="0">
              <a:spcBef>
                <a:spcPts val="480"/>
              </a:spcBef>
              <a:spcAft>
                <a:spcPts val="0"/>
              </a:spcAft>
              <a:buClr>
                <a:schemeClr val="dk2"/>
              </a:buClr>
              <a:buSzPts val="2400"/>
              <a:buFont typeface="Arial"/>
              <a:buChar char="-"/>
            </a:pPr>
            <a:r>
              <a:rPr lang="en-US" sz="2400" b="0" i="0" u="none" strike="noStrike" cap="none">
                <a:solidFill>
                  <a:schemeClr val="dk2"/>
                </a:solidFill>
                <a:latin typeface="Century Gothic"/>
                <a:ea typeface="Century Gothic"/>
                <a:cs typeface="Century Gothic"/>
                <a:sym typeface="Century Gothic"/>
              </a:rPr>
              <a:t>Coordinate Best Practices Workshop, possibly with EGO in the US in 2019</a:t>
            </a:r>
            <a:endParaRPr sz="2400" b="0" i="0" u="none" strike="noStrike" cap="none">
              <a:solidFill>
                <a:schemeClr val="dk2"/>
              </a:solidFill>
              <a:latin typeface="Century Gothic"/>
              <a:ea typeface="Century Gothic"/>
              <a:cs typeface="Century Gothic"/>
              <a:sym typeface="Century Gothic"/>
            </a:endParaRPr>
          </a:p>
          <a:p>
            <a:pPr marL="342900" marR="0" lvl="0" indent="-342900" algn="l" rtl="0">
              <a:spcBef>
                <a:spcPts val="480"/>
              </a:spcBef>
              <a:spcAft>
                <a:spcPts val="0"/>
              </a:spcAft>
              <a:buClr>
                <a:schemeClr val="dk2"/>
              </a:buClr>
              <a:buSzPts val="2400"/>
              <a:buFont typeface="Arial"/>
              <a:buChar char="-"/>
            </a:pPr>
            <a:r>
              <a:rPr lang="en-US" sz="2400" b="0" i="0" u="none" strike="noStrike" cap="none">
                <a:solidFill>
                  <a:schemeClr val="dk2"/>
                </a:solidFill>
                <a:latin typeface="Century Gothic"/>
                <a:ea typeface="Century Gothic"/>
                <a:cs typeface="Century Gothic"/>
                <a:sym typeface="Century Gothic"/>
              </a:rPr>
              <a:t>Webinars to share operational and DMAC strategies</a:t>
            </a:r>
            <a:endParaRPr sz="2400" b="0" i="0" u="none" strike="noStrike" cap="none">
              <a:solidFill>
                <a:schemeClr val="dk2"/>
              </a:solidFill>
              <a:latin typeface="Century Gothic"/>
              <a:ea typeface="Century Gothic"/>
              <a:cs typeface="Century Gothic"/>
              <a:sym typeface="Century Gothic"/>
            </a:endParaRPr>
          </a:p>
          <a:p>
            <a:pPr marL="342900" marR="0" lvl="0" indent="-342900" algn="l" rtl="0">
              <a:spcBef>
                <a:spcPts val="480"/>
              </a:spcBef>
              <a:spcAft>
                <a:spcPts val="0"/>
              </a:spcAft>
              <a:buClr>
                <a:schemeClr val="dk2"/>
              </a:buClr>
              <a:buSzPts val="2400"/>
              <a:buFont typeface="Arial"/>
              <a:buChar char="-"/>
            </a:pPr>
            <a:r>
              <a:rPr lang="en-US" sz="2400" b="0" i="0" u="none" strike="noStrike" cap="none">
                <a:solidFill>
                  <a:schemeClr val="dk2"/>
                </a:solidFill>
                <a:latin typeface="Century Gothic"/>
                <a:ea typeface="Century Gothic"/>
                <a:cs typeface="Century Gothic"/>
                <a:sym typeface="Century Gothic"/>
              </a:rPr>
              <a:t>Dev and upgrades to UG2 site to ensure resource for community</a:t>
            </a:r>
            <a:endParaRPr/>
          </a:p>
          <a:p>
            <a:pPr marL="342900" marR="0" lvl="0" indent="-342900" algn="l" rtl="0">
              <a:spcBef>
                <a:spcPts val="480"/>
              </a:spcBef>
              <a:spcAft>
                <a:spcPts val="0"/>
              </a:spcAft>
              <a:buClr>
                <a:schemeClr val="dk2"/>
              </a:buClr>
              <a:buSzPts val="2400"/>
              <a:buFont typeface="Arial"/>
              <a:buChar char="-"/>
            </a:pPr>
            <a:r>
              <a:rPr lang="en-US" sz="2400" b="0" i="0" u="none" strike="noStrike" cap="none">
                <a:solidFill>
                  <a:schemeClr val="dk2"/>
                </a:solidFill>
                <a:latin typeface="Century Gothic"/>
                <a:ea typeface="Century Gothic"/>
                <a:cs typeface="Century Gothic"/>
                <a:sym typeface="Century Gothic"/>
              </a:rPr>
              <a:t>Develop/advance DAC</a:t>
            </a:r>
            <a:endParaRPr/>
          </a:p>
          <a:p>
            <a:pPr marL="1085850" marR="0" lvl="1" indent="-342900" algn="l" rtl="0">
              <a:spcBef>
                <a:spcPts val="400"/>
              </a:spcBef>
              <a:spcAft>
                <a:spcPts val="0"/>
              </a:spcAft>
              <a:buClr>
                <a:schemeClr val="dk2"/>
              </a:buClr>
              <a:buSzPts val="2000"/>
              <a:buFont typeface="Arial"/>
              <a:buChar char="-"/>
            </a:pPr>
            <a:r>
              <a:rPr lang="en-US" sz="2000" b="0" i="0" u="none" strike="noStrike" cap="none">
                <a:solidFill>
                  <a:schemeClr val="dk2"/>
                </a:solidFill>
                <a:latin typeface="Century Gothic"/>
                <a:ea typeface="Century Gothic"/>
                <a:cs typeface="Century Gothic"/>
                <a:sym typeface="Century Gothic"/>
              </a:rPr>
              <a:t>Delayed Mode Tool testing</a:t>
            </a:r>
            <a:endParaRPr/>
          </a:p>
          <a:p>
            <a:pPr marL="1085850" marR="0" lvl="1" indent="-342900" algn="l" rtl="0">
              <a:spcBef>
                <a:spcPts val="400"/>
              </a:spcBef>
              <a:spcAft>
                <a:spcPts val="0"/>
              </a:spcAft>
              <a:buClr>
                <a:schemeClr val="dk2"/>
              </a:buClr>
              <a:buSzPts val="2000"/>
              <a:buFont typeface="Arial"/>
              <a:buChar char="-"/>
            </a:pPr>
            <a:r>
              <a:rPr lang="en-US" sz="2000" b="0" i="0" u="none" strike="noStrike" cap="none">
                <a:solidFill>
                  <a:schemeClr val="dk2"/>
                </a:solidFill>
                <a:latin typeface="Century Gothic"/>
                <a:ea typeface="Century Gothic"/>
                <a:cs typeface="Century Gothic"/>
                <a:sym typeface="Century Gothic"/>
              </a:rPr>
              <a:t>Raw File Upload Tool</a:t>
            </a:r>
            <a:endParaRPr/>
          </a:p>
          <a:p>
            <a:pPr marL="1085850" marR="0" lvl="1" indent="-342900" algn="l" rtl="0">
              <a:spcBef>
                <a:spcPts val="400"/>
              </a:spcBef>
              <a:spcAft>
                <a:spcPts val="0"/>
              </a:spcAft>
              <a:buClr>
                <a:schemeClr val="dk2"/>
              </a:buClr>
              <a:buSzPts val="2000"/>
              <a:buFont typeface="Arial"/>
              <a:buChar char="-"/>
            </a:pPr>
            <a:r>
              <a:rPr lang="en-US" sz="2000" b="0" i="0" u="none" strike="noStrike" cap="none">
                <a:solidFill>
                  <a:schemeClr val="dk2"/>
                </a:solidFill>
                <a:latin typeface="Century Gothic"/>
                <a:ea typeface="Century Gothic"/>
                <a:cs typeface="Century Gothic"/>
                <a:sym typeface="Century Gothic"/>
              </a:rPr>
              <a:t>New variable acceptance</a:t>
            </a:r>
            <a:endParaRPr sz="2000" b="0" i="0" u="none" strike="noStrike" cap="none">
              <a:solidFill>
                <a:schemeClr val="dk2"/>
              </a:solidFill>
              <a:latin typeface="Century Gothic"/>
              <a:ea typeface="Century Gothic"/>
              <a:cs typeface="Century Gothic"/>
              <a:sym typeface="Century Gothic"/>
            </a:endParaRPr>
          </a:p>
          <a:p>
            <a:pPr marL="342900" marR="0" lvl="0" indent="-342900" algn="l" rtl="0">
              <a:spcBef>
                <a:spcPts val="480"/>
              </a:spcBef>
              <a:spcAft>
                <a:spcPts val="0"/>
              </a:spcAft>
              <a:buClr>
                <a:schemeClr val="dk2"/>
              </a:buClr>
              <a:buSzPts val="2400"/>
              <a:buFont typeface="Arial"/>
              <a:buChar char="-"/>
            </a:pPr>
            <a:r>
              <a:rPr lang="en-US" sz="2400" b="0" i="0" u="none" strike="noStrike" cap="none">
                <a:solidFill>
                  <a:schemeClr val="dk2"/>
                </a:solidFill>
                <a:latin typeface="Century Gothic"/>
                <a:ea typeface="Century Gothic"/>
                <a:cs typeface="Century Gothic"/>
                <a:sym typeface="Century Gothic"/>
              </a:rPr>
              <a:t>Update 2014 White Paper</a:t>
            </a:r>
            <a:endParaRPr/>
          </a:p>
        </p:txBody>
      </p:sp>
      <p:sp>
        <p:nvSpPr>
          <p:cNvPr id="225" name="Shape 225"/>
          <p:cNvSpPr txBox="1"/>
          <p:nvPr/>
        </p:nvSpPr>
        <p:spPr>
          <a:xfrm>
            <a:off x="251334" y="6320735"/>
            <a:ext cx="660666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u="sng">
                <a:solidFill>
                  <a:schemeClr val="hlink"/>
                </a:solidFill>
                <a:latin typeface="Rockwell"/>
                <a:ea typeface="Rockwell"/>
                <a:cs typeface="Rockwell"/>
                <a:sym typeface="Rockwell"/>
                <a:hlinkClick r:id="rId3"/>
              </a:rPr>
              <a:t>https://gliders.ioos.us/</a:t>
            </a:r>
            <a:r>
              <a:rPr lang="en-US" sz="1800">
                <a:solidFill>
                  <a:schemeClr val="dk1"/>
                </a:solidFill>
                <a:latin typeface="Rockwell"/>
                <a:ea typeface="Rockwell"/>
                <a:cs typeface="Rockwell"/>
                <a:sym typeface="Rockwell"/>
              </a:rPr>
              <a:t>              </a:t>
            </a:r>
            <a:r>
              <a:rPr lang="en-US" sz="1800">
                <a:solidFill>
                  <a:schemeClr val="dk2"/>
                </a:solidFill>
                <a:latin typeface="Rockwell"/>
                <a:ea typeface="Rockwell"/>
                <a:cs typeface="Rockwell"/>
                <a:sym typeface="Rockwell"/>
              </a:rPr>
              <a:t>becky.baltes@noaa.gov</a:t>
            </a:r>
            <a:endParaRPr sz="1800">
              <a:solidFill>
                <a:schemeClr val="dk2"/>
              </a:solidFill>
              <a:latin typeface="Rockwell"/>
              <a:ea typeface="Rockwell"/>
              <a:cs typeface="Rockwell"/>
              <a:sym typeface="Rockwell"/>
            </a:endParaRPr>
          </a:p>
        </p:txBody>
      </p:sp>
      <p:pic>
        <p:nvPicPr>
          <p:cNvPr id="226" name="Shape 226"/>
          <p:cNvPicPr preferRelativeResize="0"/>
          <p:nvPr/>
        </p:nvPicPr>
        <p:blipFill rotWithShape="1">
          <a:blip r:embed="rId4">
            <a:alphaModFix/>
          </a:blip>
          <a:srcRect/>
          <a:stretch/>
        </p:blipFill>
        <p:spPr>
          <a:xfrm>
            <a:off x="6396039" y="1005173"/>
            <a:ext cx="2580673" cy="1639996"/>
          </a:xfrm>
          <a:prstGeom prst="rect">
            <a:avLst/>
          </a:prstGeom>
          <a:noFill/>
          <a:ln>
            <a:noFill/>
          </a:ln>
        </p:spPr>
      </p:pic>
      <p:pic>
        <p:nvPicPr>
          <p:cNvPr id="227" name="Shape 227"/>
          <p:cNvPicPr preferRelativeResize="0"/>
          <p:nvPr/>
        </p:nvPicPr>
        <p:blipFill rotWithShape="1">
          <a:blip r:embed="rId5">
            <a:alphaModFix/>
          </a:blip>
          <a:srcRect/>
          <a:stretch/>
        </p:blipFill>
        <p:spPr>
          <a:xfrm>
            <a:off x="6396040" y="2825791"/>
            <a:ext cx="2652180" cy="1746209"/>
          </a:xfrm>
          <a:prstGeom prst="rect">
            <a:avLst/>
          </a:prstGeom>
          <a:noFill/>
          <a:ln w="9525" cap="flat" cmpd="sng">
            <a:solidFill>
              <a:schemeClr val="dk2"/>
            </a:solidFill>
            <a:prstDash val="solid"/>
            <a:round/>
            <a:headEnd type="none" w="sm" len="sm"/>
            <a:tailEnd type="none" w="sm" len="sm"/>
          </a:ln>
        </p:spPr>
      </p:pic>
      <p:pic>
        <p:nvPicPr>
          <p:cNvPr id="228" name="Shape 228"/>
          <p:cNvPicPr preferRelativeResize="0"/>
          <p:nvPr/>
        </p:nvPicPr>
        <p:blipFill rotWithShape="1">
          <a:blip r:embed="rId6">
            <a:alphaModFix/>
          </a:blip>
          <a:srcRect/>
          <a:stretch/>
        </p:blipFill>
        <p:spPr>
          <a:xfrm>
            <a:off x="7696200" y="4724400"/>
            <a:ext cx="1313963" cy="1459375"/>
          </a:xfrm>
          <a:prstGeom prst="rect">
            <a:avLst/>
          </a:prstGeom>
          <a:noFill/>
          <a:ln>
            <a:noFill/>
          </a:ln>
        </p:spPr>
      </p:pic>
      <p:pic>
        <p:nvPicPr>
          <p:cNvPr id="229" name="Shape 229"/>
          <p:cNvPicPr preferRelativeResize="0"/>
          <p:nvPr/>
        </p:nvPicPr>
        <p:blipFill rotWithShape="1">
          <a:blip r:embed="rId7">
            <a:alphaModFix/>
          </a:blip>
          <a:srcRect/>
          <a:stretch/>
        </p:blipFill>
        <p:spPr>
          <a:xfrm>
            <a:off x="6324600" y="4724400"/>
            <a:ext cx="1313543" cy="145949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body" idx="1"/>
          </p:nvPr>
        </p:nvSpPr>
        <p:spPr>
          <a:xfrm>
            <a:off x="914400" y="2514600"/>
            <a:ext cx="6705600" cy="76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3200"/>
              <a:buFont typeface="Arial"/>
              <a:buNone/>
            </a:pPr>
            <a:r>
              <a:rPr lang="en-US" sz="3200" b="0" i="0" u="none" strike="noStrike" cap="none">
                <a:solidFill>
                  <a:schemeClr val="lt1"/>
                </a:solidFill>
                <a:latin typeface="Rockwell"/>
                <a:ea typeface="Rockwell"/>
                <a:cs typeface="Rockwell"/>
                <a:sym typeface="Rockwell"/>
              </a:rPr>
              <a:t>Supplemental Slides</a:t>
            </a:r>
            <a:endParaRPr sz="3200" b="0" i="0" u="none" strike="noStrike" cap="none">
              <a:solidFill>
                <a:schemeClr val="lt1"/>
              </a:solidFill>
              <a:latin typeface="Rockwell"/>
              <a:ea typeface="Rockwell"/>
              <a:cs typeface="Rockwell"/>
              <a:sym typeface="Rockwell"/>
            </a:endParaRPr>
          </a:p>
        </p:txBody>
      </p:sp>
      <p:sp>
        <p:nvSpPr>
          <p:cNvPr id="236" name="Shape 236"/>
          <p:cNvSpPr txBox="1">
            <a:spLocks noGrp="1"/>
          </p:cNvSpPr>
          <p:nvPr>
            <p:ph type="body" idx="2"/>
          </p:nvPr>
        </p:nvSpPr>
        <p:spPr>
          <a:xfrm>
            <a:off x="914400" y="3276600"/>
            <a:ext cx="6705600" cy="45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187F9F"/>
              </a:buClr>
              <a:buSzPts val="2000"/>
              <a:buFont typeface="Arial"/>
              <a:buNone/>
            </a:pPr>
            <a:r>
              <a:rPr lang="en-US" sz="2000" b="0" i="0" u="none" strike="noStrike" cap="none">
                <a:solidFill>
                  <a:srgbClr val="187F9F"/>
                </a:solidFill>
                <a:latin typeface="Rockwell"/>
                <a:ea typeface="Rockwell"/>
                <a:cs typeface="Rockwell"/>
                <a:sym typeface="Rockwell"/>
              </a:rPr>
              <a:t>Maintained by: Becky Baltes| Updated: 3/23/18</a:t>
            </a:r>
            <a:endParaRPr sz="2000" b="0" i="0" u="none" strike="noStrike" cap="none">
              <a:solidFill>
                <a:srgbClr val="187F9F"/>
              </a:solidFill>
              <a:latin typeface="Rockwell"/>
              <a:ea typeface="Rockwell"/>
              <a:cs typeface="Rockwell"/>
              <a:sym typeface="Rockwe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Shape 242"/>
          <p:cNvPicPr preferRelativeResize="0"/>
          <p:nvPr/>
        </p:nvPicPr>
        <p:blipFill rotWithShape="1">
          <a:blip r:embed="rId3">
            <a:alphaModFix/>
          </a:blip>
          <a:srcRect/>
          <a:stretch/>
        </p:blipFill>
        <p:spPr>
          <a:xfrm>
            <a:off x="1685925" y="1555750"/>
            <a:ext cx="5692775" cy="4006850"/>
          </a:xfrm>
          <a:prstGeom prst="rect">
            <a:avLst/>
          </a:prstGeom>
          <a:noFill/>
          <a:ln>
            <a:noFill/>
          </a:ln>
        </p:spPr>
      </p:pic>
      <p:cxnSp>
        <p:nvCxnSpPr>
          <p:cNvPr id="243" name="Shape 243"/>
          <p:cNvCxnSpPr>
            <a:stCxn id="244" idx="3"/>
          </p:cNvCxnSpPr>
          <p:nvPr/>
        </p:nvCxnSpPr>
        <p:spPr>
          <a:xfrm rot="10800000" flipH="1">
            <a:off x="1495425" y="3826807"/>
            <a:ext cx="807900" cy="579300"/>
          </a:xfrm>
          <a:prstGeom prst="straightConnector1">
            <a:avLst/>
          </a:prstGeom>
          <a:noFill/>
          <a:ln w="38100" cap="flat" cmpd="sng">
            <a:solidFill>
              <a:schemeClr val="dk1"/>
            </a:solidFill>
            <a:prstDash val="solid"/>
            <a:round/>
            <a:headEnd type="none" w="sm" len="sm"/>
            <a:tailEnd type="triangle" w="lg" len="lg"/>
          </a:ln>
        </p:spPr>
      </p:cxnSp>
      <p:sp>
        <p:nvSpPr>
          <p:cNvPr id="244" name="Shape 244"/>
          <p:cNvSpPr txBox="1"/>
          <p:nvPr/>
        </p:nvSpPr>
        <p:spPr>
          <a:xfrm>
            <a:off x="228600" y="3921125"/>
            <a:ext cx="1266825" cy="969963"/>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400">
                <a:solidFill>
                  <a:srgbClr val="000000"/>
                </a:solidFill>
                <a:latin typeface="Arial"/>
                <a:ea typeface="Arial"/>
                <a:cs typeface="Arial"/>
                <a:sym typeface="Arial"/>
              </a:rPr>
              <a:t>Sustained climate and ecosystem monitoring</a:t>
            </a:r>
            <a:endParaRPr/>
          </a:p>
        </p:txBody>
      </p:sp>
      <p:sp>
        <p:nvSpPr>
          <p:cNvPr id="245" name="Shape 245"/>
          <p:cNvSpPr txBox="1"/>
          <p:nvPr/>
        </p:nvSpPr>
        <p:spPr>
          <a:xfrm>
            <a:off x="7764463" y="5313363"/>
            <a:ext cx="1544637" cy="969962"/>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400">
                <a:solidFill>
                  <a:srgbClr val="000000"/>
                </a:solidFill>
                <a:latin typeface="Arial"/>
                <a:ea typeface="Arial"/>
                <a:cs typeface="Arial"/>
                <a:sym typeface="Arial"/>
              </a:rPr>
              <a:t>Understanding the ocean’s role in hurricane intensification </a:t>
            </a:r>
            <a:endParaRPr/>
          </a:p>
        </p:txBody>
      </p:sp>
      <p:cxnSp>
        <p:nvCxnSpPr>
          <p:cNvPr id="246" name="Shape 246"/>
          <p:cNvCxnSpPr>
            <a:stCxn id="245" idx="0"/>
          </p:cNvCxnSpPr>
          <p:nvPr/>
        </p:nvCxnSpPr>
        <p:spPr>
          <a:xfrm rot="10800000">
            <a:off x="7112682" y="4971963"/>
            <a:ext cx="1424100" cy="341400"/>
          </a:xfrm>
          <a:prstGeom prst="straightConnector1">
            <a:avLst/>
          </a:prstGeom>
          <a:noFill/>
          <a:ln w="38100" cap="flat" cmpd="sng">
            <a:solidFill>
              <a:schemeClr val="dk1"/>
            </a:solidFill>
            <a:prstDash val="solid"/>
            <a:round/>
            <a:headEnd type="none" w="sm" len="sm"/>
            <a:tailEnd type="triangle" w="lg" len="lg"/>
          </a:ln>
        </p:spPr>
      </p:cxnSp>
      <p:sp>
        <p:nvSpPr>
          <p:cNvPr id="247" name="Shape 247"/>
          <p:cNvSpPr txBox="1"/>
          <p:nvPr/>
        </p:nvSpPr>
        <p:spPr>
          <a:xfrm>
            <a:off x="715963" y="28575"/>
            <a:ext cx="8321675" cy="644525"/>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Clr>
                <a:srgbClr val="1F497D"/>
              </a:buClr>
              <a:buSzPts val="800"/>
              <a:buFont typeface="Calibri"/>
              <a:buNone/>
            </a:pPr>
            <a:r>
              <a:rPr lang="en-US" sz="3200">
                <a:solidFill>
                  <a:schemeClr val="lt1"/>
                </a:solidFill>
                <a:latin typeface="Rockwell"/>
                <a:ea typeface="Rockwell"/>
                <a:cs typeface="Rockwell"/>
                <a:sym typeface="Rockwell"/>
              </a:rPr>
              <a:t>U.S. IOOS Underwater Gliders</a:t>
            </a:r>
            <a:endParaRPr/>
          </a:p>
        </p:txBody>
      </p:sp>
      <p:cxnSp>
        <p:nvCxnSpPr>
          <p:cNvPr id="248" name="Shape 248"/>
          <p:cNvCxnSpPr/>
          <p:nvPr/>
        </p:nvCxnSpPr>
        <p:spPr>
          <a:xfrm rot="10800000">
            <a:off x="5070475" y="4248150"/>
            <a:ext cx="76200" cy="1504950"/>
          </a:xfrm>
          <a:prstGeom prst="straightConnector1">
            <a:avLst/>
          </a:prstGeom>
          <a:noFill/>
          <a:ln w="38100" cap="flat" cmpd="sng">
            <a:solidFill>
              <a:schemeClr val="dk1"/>
            </a:solidFill>
            <a:prstDash val="solid"/>
            <a:round/>
            <a:headEnd type="none" w="sm" len="sm"/>
            <a:tailEnd type="triangle" w="lg" len="lg"/>
          </a:ln>
        </p:spPr>
      </p:cxnSp>
      <p:sp>
        <p:nvSpPr>
          <p:cNvPr id="249" name="Shape 249"/>
          <p:cNvSpPr txBox="1"/>
          <p:nvPr/>
        </p:nvSpPr>
        <p:spPr>
          <a:xfrm>
            <a:off x="4164013" y="5888038"/>
            <a:ext cx="1939925" cy="579437"/>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400">
                <a:solidFill>
                  <a:srgbClr val="000000"/>
                </a:solidFill>
                <a:latin typeface="Arial"/>
                <a:ea typeface="Arial"/>
                <a:cs typeface="Arial"/>
                <a:sym typeface="Arial"/>
              </a:rPr>
              <a:t>Fast response to crisis: Deepwater Horizon</a:t>
            </a:r>
            <a:endParaRPr/>
          </a:p>
        </p:txBody>
      </p:sp>
      <p:pic>
        <p:nvPicPr>
          <p:cNvPr id="250" name="Shape 250"/>
          <p:cNvPicPr preferRelativeResize="0"/>
          <p:nvPr/>
        </p:nvPicPr>
        <p:blipFill rotWithShape="1">
          <a:blip r:embed="rId4">
            <a:alphaModFix/>
          </a:blip>
          <a:srcRect/>
          <a:stretch/>
        </p:blipFill>
        <p:spPr>
          <a:xfrm>
            <a:off x="6103938" y="998538"/>
            <a:ext cx="3070225" cy="2170112"/>
          </a:xfrm>
          <a:prstGeom prst="rect">
            <a:avLst/>
          </a:prstGeom>
          <a:noFill/>
          <a:ln>
            <a:noFill/>
          </a:ln>
        </p:spPr>
      </p:pic>
      <p:sp>
        <p:nvSpPr>
          <p:cNvPr id="251" name="Shape 251"/>
          <p:cNvSpPr txBox="1"/>
          <p:nvPr/>
        </p:nvSpPr>
        <p:spPr>
          <a:xfrm>
            <a:off x="157163" y="733425"/>
            <a:ext cx="5880100" cy="5238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a:solidFill>
                  <a:srgbClr val="000000"/>
                </a:solidFill>
                <a:latin typeface="Arial"/>
                <a:ea typeface="Arial"/>
                <a:cs typeface="Arial"/>
                <a:sym typeface="Arial"/>
              </a:rPr>
              <a:t>&gt; Flexible Platform with an established coordination network in place</a:t>
            </a:r>
            <a:endParaRPr/>
          </a:p>
          <a:p>
            <a:pPr marL="0" marR="0" lvl="0" indent="0" algn="l" rtl="0">
              <a:spcBef>
                <a:spcPts val="0"/>
              </a:spcBef>
              <a:spcAft>
                <a:spcPts val="0"/>
              </a:spcAft>
              <a:buNone/>
            </a:pPr>
            <a:r>
              <a:rPr lang="en-US" sz="1400">
                <a:solidFill>
                  <a:srgbClr val="000000"/>
                </a:solidFill>
                <a:latin typeface="Arial"/>
                <a:ea typeface="Arial"/>
                <a:cs typeface="Arial"/>
                <a:sym typeface="Arial"/>
              </a:rPr>
              <a:t>&gt; 50000 glider days with capabilities in all 11 IOOS regional associations</a:t>
            </a:r>
            <a:endParaRPr/>
          </a:p>
        </p:txBody>
      </p:sp>
      <p:cxnSp>
        <p:nvCxnSpPr>
          <p:cNvPr id="252" name="Shape 252"/>
          <p:cNvCxnSpPr/>
          <p:nvPr/>
        </p:nvCxnSpPr>
        <p:spPr>
          <a:xfrm>
            <a:off x="6821488" y="2209800"/>
            <a:ext cx="1255712" cy="0"/>
          </a:xfrm>
          <a:prstGeom prst="straightConnector1">
            <a:avLst/>
          </a:prstGeom>
          <a:noFill/>
          <a:ln w="28575" cap="flat" cmpd="sng">
            <a:solidFill>
              <a:srgbClr val="000000"/>
            </a:solidFill>
            <a:prstDash val="solid"/>
            <a:round/>
            <a:headEnd type="none" w="sm" len="sm"/>
            <a:tailEnd type="triangle" w="lg" len="lg"/>
          </a:ln>
        </p:spPr>
      </p:cxnSp>
      <p:cxnSp>
        <p:nvCxnSpPr>
          <p:cNvPr id="253" name="Shape 253"/>
          <p:cNvCxnSpPr/>
          <p:nvPr/>
        </p:nvCxnSpPr>
        <p:spPr>
          <a:xfrm flipH="1">
            <a:off x="6681788" y="2205038"/>
            <a:ext cx="280987" cy="3175"/>
          </a:xfrm>
          <a:prstGeom prst="straightConnector1">
            <a:avLst/>
          </a:prstGeom>
          <a:noFill/>
          <a:ln w="28575" cap="flat" cmpd="sng">
            <a:solidFill>
              <a:srgbClr val="000000"/>
            </a:solidFill>
            <a:prstDash val="solid"/>
            <a:round/>
            <a:headEnd type="none" w="sm" len="sm"/>
            <a:tailEnd type="triangle" w="lg" len="lg"/>
          </a:ln>
        </p:spPr>
      </p:cxnSp>
      <p:sp>
        <p:nvSpPr>
          <p:cNvPr id="254" name="Shape 254"/>
          <p:cNvSpPr txBox="1"/>
          <p:nvPr/>
        </p:nvSpPr>
        <p:spPr>
          <a:xfrm>
            <a:off x="7054850" y="1912938"/>
            <a:ext cx="647700" cy="180975"/>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400">
                <a:solidFill>
                  <a:srgbClr val="000000"/>
                </a:solidFill>
                <a:latin typeface="Arial"/>
                <a:ea typeface="Arial"/>
                <a:cs typeface="Arial"/>
                <a:sym typeface="Arial"/>
              </a:rPr>
              <a:t> 3km</a:t>
            </a:r>
            <a:endParaRPr/>
          </a:p>
        </p:txBody>
      </p:sp>
      <p:cxnSp>
        <p:nvCxnSpPr>
          <p:cNvPr id="255" name="Shape 255"/>
          <p:cNvCxnSpPr/>
          <p:nvPr/>
        </p:nvCxnSpPr>
        <p:spPr>
          <a:xfrm>
            <a:off x="8534400" y="2205038"/>
            <a:ext cx="0" cy="766762"/>
          </a:xfrm>
          <a:prstGeom prst="straightConnector1">
            <a:avLst/>
          </a:prstGeom>
          <a:noFill/>
          <a:ln w="28575" cap="flat" cmpd="sng">
            <a:solidFill>
              <a:srgbClr val="000000"/>
            </a:solidFill>
            <a:prstDash val="solid"/>
            <a:round/>
            <a:headEnd type="none" w="sm" len="sm"/>
            <a:tailEnd type="triangle" w="lg" len="lg"/>
          </a:ln>
        </p:spPr>
      </p:cxnSp>
      <p:cxnSp>
        <p:nvCxnSpPr>
          <p:cNvPr id="256" name="Shape 256"/>
          <p:cNvCxnSpPr/>
          <p:nvPr/>
        </p:nvCxnSpPr>
        <p:spPr>
          <a:xfrm rot="10800000">
            <a:off x="8534400" y="1993900"/>
            <a:ext cx="0" cy="292100"/>
          </a:xfrm>
          <a:prstGeom prst="straightConnector1">
            <a:avLst/>
          </a:prstGeom>
          <a:noFill/>
          <a:ln w="28575" cap="flat" cmpd="sng">
            <a:solidFill>
              <a:srgbClr val="000000"/>
            </a:solidFill>
            <a:prstDash val="solid"/>
            <a:round/>
            <a:headEnd type="none" w="sm" len="sm"/>
            <a:tailEnd type="triangle" w="lg" len="lg"/>
          </a:ln>
        </p:spPr>
      </p:cxnSp>
      <p:sp>
        <p:nvSpPr>
          <p:cNvPr id="257" name="Shape 257"/>
          <p:cNvSpPr txBox="1"/>
          <p:nvPr/>
        </p:nvSpPr>
        <p:spPr>
          <a:xfrm>
            <a:off x="7851775" y="2438400"/>
            <a:ext cx="841375" cy="180975"/>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400">
                <a:solidFill>
                  <a:srgbClr val="000000"/>
                </a:solidFill>
                <a:latin typeface="Arial"/>
                <a:ea typeface="Arial"/>
                <a:cs typeface="Arial"/>
                <a:sym typeface="Arial"/>
              </a:rPr>
              <a:t>1000m</a:t>
            </a:r>
            <a:endParaRPr/>
          </a:p>
        </p:txBody>
      </p:sp>
      <p:sp>
        <p:nvSpPr>
          <p:cNvPr id="258" name="Shape 258"/>
          <p:cNvSpPr txBox="1"/>
          <p:nvPr/>
        </p:nvSpPr>
        <p:spPr>
          <a:xfrm>
            <a:off x="6911975" y="3048000"/>
            <a:ext cx="2308225" cy="271463"/>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None/>
            </a:pPr>
            <a:r>
              <a:rPr lang="en-US" sz="1100">
                <a:solidFill>
                  <a:srgbClr val="000000"/>
                </a:solidFill>
                <a:latin typeface="Arial"/>
                <a:ea typeface="Arial"/>
                <a:cs typeface="Arial"/>
                <a:sym typeface="Arial"/>
              </a:rPr>
              <a:t>Image from Kongsberg Seaglider</a:t>
            </a:r>
            <a:endParaRPr sz="1100">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IOOS Cover Slides">
  <a:themeElements>
    <a:clrScheme name="IOOS Custom">
      <a:dk1>
        <a:srgbClr val="000000"/>
      </a:dk1>
      <a:lt1>
        <a:srgbClr val="F5F5F5"/>
      </a:lt1>
      <a:dk2>
        <a:srgbClr val="053285"/>
      </a:dk2>
      <a:lt2>
        <a:srgbClr val="EEECE1"/>
      </a:lt2>
      <a:accent1>
        <a:srgbClr val="1692B1"/>
      </a:accent1>
      <a:accent2>
        <a:srgbClr val="C0504D"/>
      </a:accent2>
      <a:accent3>
        <a:srgbClr val="9BBB59"/>
      </a:accent3>
      <a:accent4>
        <a:srgbClr val="8064A2"/>
      </a:accent4>
      <a:accent5>
        <a:srgbClr val="5CD6F6"/>
      </a:accent5>
      <a:accent6>
        <a:srgbClr val="F3A53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OOS Title Slides">
  <a:themeElements>
    <a:clrScheme name="IOOS Custom">
      <a:dk1>
        <a:srgbClr val="000000"/>
      </a:dk1>
      <a:lt1>
        <a:srgbClr val="F5F5F5"/>
      </a:lt1>
      <a:dk2>
        <a:srgbClr val="053285"/>
      </a:dk2>
      <a:lt2>
        <a:srgbClr val="EEECE1"/>
      </a:lt2>
      <a:accent1>
        <a:srgbClr val="1692B1"/>
      </a:accent1>
      <a:accent2>
        <a:srgbClr val="C0504D"/>
      </a:accent2>
      <a:accent3>
        <a:srgbClr val="9BBB59"/>
      </a:accent3>
      <a:accent4>
        <a:srgbClr val="8064A2"/>
      </a:accent4>
      <a:accent5>
        <a:srgbClr val="5CD6F6"/>
      </a:accent5>
      <a:accent6>
        <a:srgbClr val="F3A53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OOS PowerPoint Masters_012716">
  <a:themeElements>
    <a:clrScheme name="IOOS Custom">
      <a:dk1>
        <a:srgbClr val="000000"/>
      </a:dk1>
      <a:lt1>
        <a:srgbClr val="F5F5F5"/>
      </a:lt1>
      <a:dk2>
        <a:srgbClr val="053285"/>
      </a:dk2>
      <a:lt2>
        <a:srgbClr val="EEECE1"/>
      </a:lt2>
      <a:accent1>
        <a:srgbClr val="1692B1"/>
      </a:accent1>
      <a:accent2>
        <a:srgbClr val="C0504D"/>
      </a:accent2>
      <a:accent3>
        <a:srgbClr val="9BBB59"/>
      </a:accent3>
      <a:accent4>
        <a:srgbClr val="8064A2"/>
      </a:accent4>
      <a:accent5>
        <a:srgbClr val="5CD6F6"/>
      </a:accent5>
      <a:accent6>
        <a:srgbClr val="F3A53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2747</Words>
  <Application>Microsoft Macintosh PowerPoint</Application>
  <PresentationFormat>On-screen Show (4:3)</PresentationFormat>
  <Paragraphs>327</Paragraphs>
  <Slides>15</Slides>
  <Notes>15</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15</vt:i4>
      </vt:variant>
    </vt:vector>
  </HeadingPairs>
  <TitlesOfParts>
    <vt:vector size="21" baseType="lpstr">
      <vt:lpstr>Rokkitt</vt:lpstr>
      <vt:lpstr>Century Gothic</vt:lpstr>
      <vt:lpstr>IOOS Cover Slides</vt:lpstr>
      <vt:lpstr>IOOS Title Slides</vt:lpstr>
      <vt:lpstr>IOOS PowerPoint Masters_012716</vt:lpstr>
      <vt:lpstr>Office Theme</vt:lpstr>
      <vt:lpstr>Gliders</vt:lpstr>
      <vt:lpstr>PowerPoint Presentation</vt:lpstr>
      <vt:lpstr>Gliders</vt:lpstr>
      <vt:lpstr>PowerPoint Presentation</vt:lpstr>
      <vt:lpstr>Gliders</vt:lpstr>
      <vt:lpstr>Gliders</vt:lpstr>
      <vt:lpstr>Gliders</vt:lpstr>
      <vt:lpstr>PowerPoint Presentation</vt:lpstr>
      <vt:lpstr>PowerPoint Presentation</vt:lpstr>
      <vt:lpstr>Profiling Glider Missions</vt:lpstr>
      <vt:lpstr>Summary of Glider Days for 2008-2016</vt:lpstr>
      <vt:lpstr>Glider DAC</vt:lpstr>
      <vt:lpstr>Glider DAC FY18 Outlook</vt:lpstr>
      <vt:lpstr>Links of Interest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Gliders</dc:title>
  <cp:lastModifiedBy>Torie Ketcham</cp:lastModifiedBy>
  <cp:revision>2</cp:revision>
  <dcterms:modified xsi:type="dcterms:W3CDTF">2018-06-27T15:46:33Z</dcterms:modified>
</cp:coreProperties>
</file>