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spcFirstLastPara="1" rIns="91425" wrap="square" tIns="91425"/>
          <a:lstStyle>
            <a:lvl1pPr indent="0" lvl="0" mar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86" name="Shape 86"/>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Shape 142"/>
          <p:cNvSpPr txBox="1"/>
          <p:nvPr>
            <p:ph idx="1" type="body"/>
          </p:nvPr>
        </p:nvSpPr>
        <p:spPr>
          <a:xfrm>
            <a:off x="685800" y="4400550"/>
            <a:ext cx="5486399"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143" name="Shape 143"/>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149" name="Shape 149"/>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155" name="Shape 155"/>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Shape 161"/>
          <p:cNvSpPr txBox="1"/>
          <p:nvPr>
            <p:ph idx="1" type="body"/>
          </p:nvPr>
        </p:nvSpPr>
        <p:spPr>
          <a:xfrm>
            <a:off x="685800" y="4400550"/>
            <a:ext cx="5486399"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162" name="Shape 162"/>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196" name="Shape 196"/>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Shape 202"/>
          <p:cNvSpPr txBox="1"/>
          <p:nvPr>
            <p:ph idx="1" type="body"/>
          </p:nvPr>
        </p:nvSpPr>
        <p:spPr>
          <a:xfrm>
            <a:off x="685800" y="4400550"/>
            <a:ext cx="5486399"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203" name="Shape 203"/>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239" name="Shape 239"/>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247" name="Shape 247"/>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93" name="Shape 93"/>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99" name="Shape 99"/>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105" name="Shape 105"/>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112" name="Shape 112"/>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118" name="Shape 118"/>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124" name="Shape 124"/>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Shape 130"/>
          <p:cNvSpPr txBox="1"/>
          <p:nvPr>
            <p:ph idx="1" type="body"/>
          </p:nvPr>
        </p:nvSpPr>
        <p:spPr>
          <a:xfrm>
            <a:off x="685800" y="4400550"/>
            <a:ext cx="5486399"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131" name="Shape 131"/>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137" name="Shape 137"/>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Shape 16"/>
          <p:cNvSpPr txBox="1"/>
          <p:nvPr>
            <p:ph type="ctrTitle"/>
          </p:nvPr>
        </p:nvSpPr>
        <p:spPr>
          <a:xfrm>
            <a:off x="685800" y="1122362"/>
            <a:ext cx="7772400" cy="2387600"/>
          </a:xfrm>
          <a:prstGeom prst="rect">
            <a:avLst/>
          </a:prstGeom>
          <a:noFill/>
          <a:ln>
            <a:noFill/>
          </a:ln>
        </p:spPr>
        <p:txBody>
          <a:bodyPr anchorCtr="0" anchor="b" bIns="91425" lIns="91425" spcFirstLastPara="1" rIns="91425" wrap="square" tIns="91425"/>
          <a:lstStyle>
            <a:lvl1pPr indent="0" lvl="0" marL="0" marR="0" rtl="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17" name="Shape 17"/>
          <p:cNvSpPr txBox="1"/>
          <p:nvPr>
            <p:ph idx="1" type="subTitle"/>
          </p:nvPr>
        </p:nvSpPr>
        <p:spPr>
          <a:xfrm>
            <a:off x="1143000" y="3602037"/>
            <a:ext cx="6858000" cy="1655761"/>
          </a:xfrm>
          <a:prstGeom prst="rect">
            <a:avLst/>
          </a:prstGeom>
          <a:noFill/>
          <a:ln>
            <a:noFill/>
          </a:ln>
        </p:spPr>
        <p:txBody>
          <a:bodyPr anchorCtr="0" anchor="t" bIns="91425" lIns="91425" spcFirstLastPara="1" rIns="91425" wrap="square" tIns="91425"/>
          <a:lstStyle>
            <a:lvl1pPr indent="0" lvl="0" marL="0" marR="0" rtl="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028950" y="6356351"/>
            <a:ext cx="3086099" cy="365125"/>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Shape 73"/>
          <p:cNvSpPr txBox="1"/>
          <p:nvPr>
            <p:ph type="title"/>
          </p:nvPr>
        </p:nvSpPr>
        <p:spPr>
          <a:xfrm>
            <a:off x="628650" y="365126"/>
            <a:ext cx="7886700" cy="1325562"/>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74" name="Shape 74"/>
          <p:cNvSpPr txBox="1"/>
          <p:nvPr>
            <p:ph idx="1" type="body"/>
          </p:nvPr>
        </p:nvSpPr>
        <p:spPr>
          <a:xfrm rot="5400000">
            <a:off x="2396330" y="57943"/>
            <a:ext cx="4351338" cy="78867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028950" y="6356351"/>
            <a:ext cx="3086099" cy="365125"/>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Shape 79"/>
          <p:cNvSpPr txBox="1"/>
          <p:nvPr>
            <p:ph type="title"/>
          </p:nvPr>
        </p:nvSpPr>
        <p:spPr>
          <a:xfrm rot="5400000">
            <a:off x="4623593" y="2285206"/>
            <a:ext cx="5811838" cy="1971675"/>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80" name="Shape 80"/>
          <p:cNvSpPr txBox="1"/>
          <p:nvPr>
            <p:ph idx="1" type="body"/>
          </p:nvPr>
        </p:nvSpPr>
        <p:spPr>
          <a:xfrm rot="5400000">
            <a:off x="623093" y="370681"/>
            <a:ext cx="5811838" cy="5800725"/>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028950" y="6356351"/>
            <a:ext cx="3086099" cy="365125"/>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1" name="Shape 21"/>
        <p:cNvGrpSpPr/>
        <p:nvPr/>
      </p:nvGrpSpPr>
      <p:grpSpPr>
        <a:xfrm>
          <a:off x="0" y="0"/>
          <a:ext cx="0" cy="0"/>
          <a:chOff x="0" y="0"/>
          <a:chExt cx="0" cy="0"/>
        </a:xfrm>
      </p:grpSpPr>
      <p:sp>
        <p:nvSpPr>
          <p:cNvPr id="22" name="Shape 22"/>
          <p:cNvSpPr txBox="1"/>
          <p:nvPr>
            <p:ph type="title"/>
          </p:nvPr>
        </p:nvSpPr>
        <p:spPr>
          <a:xfrm>
            <a:off x="628650" y="365126"/>
            <a:ext cx="7886700" cy="1325562"/>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23" name="Shape 2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1" type="ftr"/>
          </p:nvPr>
        </p:nvSpPr>
        <p:spPr>
          <a:xfrm>
            <a:off x="3028950" y="6356351"/>
            <a:ext cx="3086099" cy="365125"/>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6" name="Shape 26"/>
        <p:cNvGrpSpPr/>
        <p:nvPr/>
      </p:nvGrpSpPr>
      <p:grpSpPr>
        <a:xfrm>
          <a:off x="0" y="0"/>
          <a:ext cx="0" cy="0"/>
          <a:chOff x="0" y="0"/>
          <a:chExt cx="0" cy="0"/>
        </a:xfrm>
      </p:grpSpPr>
      <p:sp>
        <p:nvSpPr>
          <p:cNvPr id="27" name="Shape 27"/>
          <p:cNvSpPr txBox="1"/>
          <p:nvPr>
            <p:ph type="title"/>
          </p:nvPr>
        </p:nvSpPr>
        <p:spPr>
          <a:xfrm>
            <a:off x="628650" y="365126"/>
            <a:ext cx="7886700" cy="1325562"/>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28" name="Shape 28"/>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1" type="ftr"/>
          </p:nvPr>
        </p:nvSpPr>
        <p:spPr>
          <a:xfrm>
            <a:off x="3028950" y="6356351"/>
            <a:ext cx="3086099" cy="365125"/>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2" name="Shape 32"/>
        <p:cNvGrpSpPr/>
        <p:nvPr/>
      </p:nvGrpSpPr>
      <p:grpSpPr>
        <a:xfrm>
          <a:off x="0" y="0"/>
          <a:ext cx="0" cy="0"/>
          <a:chOff x="0" y="0"/>
          <a:chExt cx="0" cy="0"/>
        </a:xfrm>
      </p:grpSpPr>
      <p:sp>
        <p:nvSpPr>
          <p:cNvPr id="33" name="Shape 33"/>
          <p:cNvSpPr txBox="1"/>
          <p:nvPr>
            <p:ph type="title"/>
          </p:nvPr>
        </p:nvSpPr>
        <p:spPr>
          <a:xfrm>
            <a:off x="623887" y="1709739"/>
            <a:ext cx="7886700" cy="2852737"/>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34" name="Shape 34"/>
          <p:cNvSpPr txBox="1"/>
          <p:nvPr>
            <p:ph idx="1" type="body"/>
          </p:nvPr>
        </p:nvSpPr>
        <p:spPr>
          <a:xfrm>
            <a:off x="623887" y="4589464"/>
            <a:ext cx="7886700" cy="1500187"/>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35" name="Shape 35"/>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1" type="ftr"/>
          </p:nvPr>
        </p:nvSpPr>
        <p:spPr>
          <a:xfrm>
            <a:off x="3028950" y="6356351"/>
            <a:ext cx="3086099" cy="365125"/>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Shape 39"/>
          <p:cNvSpPr txBox="1"/>
          <p:nvPr>
            <p:ph type="title"/>
          </p:nvPr>
        </p:nvSpPr>
        <p:spPr>
          <a:xfrm>
            <a:off x="628650" y="365126"/>
            <a:ext cx="7886700" cy="1325562"/>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40" name="Shape 40"/>
          <p:cNvSpPr txBox="1"/>
          <p:nvPr>
            <p:ph idx="1" type="body"/>
          </p:nvPr>
        </p:nvSpPr>
        <p:spPr>
          <a:xfrm>
            <a:off x="628650" y="1825625"/>
            <a:ext cx="38862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2" type="body"/>
          </p:nvPr>
        </p:nvSpPr>
        <p:spPr>
          <a:xfrm>
            <a:off x="4629150" y="1825625"/>
            <a:ext cx="38862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3028950" y="6356351"/>
            <a:ext cx="3086099" cy="365125"/>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5" name="Shape 45"/>
        <p:cNvGrpSpPr/>
        <p:nvPr/>
      </p:nvGrpSpPr>
      <p:grpSpPr>
        <a:xfrm>
          <a:off x="0" y="0"/>
          <a:ext cx="0" cy="0"/>
          <a:chOff x="0" y="0"/>
          <a:chExt cx="0" cy="0"/>
        </a:xfrm>
      </p:grpSpPr>
      <p:sp>
        <p:nvSpPr>
          <p:cNvPr id="46" name="Shape 46"/>
          <p:cNvSpPr txBox="1"/>
          <p:nvPr>
            <p:ph type="title"/>
          </p:nvPr>
        </p:nvSpPr>
        <p:spPr>
          <a:xfrm>
            <a:off x="629841" y="365126"/>
            <a:ext cx="7886700" cy="1325562"/>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47" name="Shape 47"/>
          <p:cNvSpPr txBox="1"/>
          <p:nvPr>
            <p:ph idx="1" type="body"/>
          </p:nvPr>
        </p:nvSpPr>
        <p:spPr>
          <a:xfrm>
            <a:off x="629841" y="1681163"/>
            <a:ext cx="3868340"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48" name="Shape 48"/>
          <p:cNvSpPr txBox="1"/>
          <p:nvPr>
            <p:ph idx="2" type="body"/>
          </p:nvPr>
        </p:nvSpPr>
        <p:spPr>
          <a:xfrm>
            <a:off x="629841" y="2505075"/>
            <a:ext cx="3868340"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3" type="body"/>
          </p:nvPr>
        </p:nvSpPr>
        <p:spPr>
          <a:xfrm>
            <a:off x="4629150" y="1681163"/>
            <a:ext cx="3887390"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50" name="Shape 50"/>
          <p:cNvSpPr txBox="1"/>
          <p:nvPr>
            <p:ph idx="4" type="body"/>
          </p:nvPr>
        </p:nvSpPr>
        <p:spPr>
          <a:xfrm>
            <a:off x="4629150" y="2505075"/>
            <a:ext cx="3887390"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028950" y="6356351"/>
            <a:ext cx="3086099" cy="365125"/>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028950" y="6356351"/>
            <a:ext cx="3086099" cy="365125"/>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Shape 59"/>
          <p:cNvSpPr txBox="1"/>
          <p:nvPr>
            <p:ph type="title"/>
          </p:nvPr>
        </p:nvSpPr>
        <p:spPr>
          <a:xfrm>
            <a:off x="629841" y="457200"/>
            <a:ext cx="2949178" cy="1600199"/>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60" name="Shape 60"/>
          <p:cNvSpPr txBox="1"/>
          <p:nvPr>
            <p:ph idx="1" type="body"/>
          </p:nvPr>
        </p:nvSpPr>
        <p:spPr>
          <a:xfrm>
            <a:off x="3887391" y="987425"/>
            <a:ext cx="4629150" cy="4873624"/>
          </a:xfrm>
          <a:prstGeom prst="rect">
            <a:avLst/>
          </a:prstGeom>
          <a:noFill/>
          <a:ln>
            <a:noFill/>
          </a:ln>
        </p:spPr>
        <p:txBody>
          <a:bodyPr anchorCtr="0" anchor="t" bIns="91425" lIns="91425" spcFirstLastPara="1" rIns="91425" wrap="square" tIns="91425"/>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629841" y="2057400"/>
            <a:ext cx="2949178"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028950" y="6356351"/>
            <a:ext cx="3086099" cy="365125"/>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Shape 66"/>
          <p:cNvSpPr txBox="1"/>
          <p:nvPr>
            <p:ph type="title"/>
          </p:nvPr>
        </p:nvSpPr>
        <p:spPr>
          <a:xfrm>
            <a:off x="629841" y="457200"/>
            <a:ext cx="2949178" cy="1600199"/>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67" name="Shape 67"/>
          <p:cNvSpPr/>
          <p:nvPr>
            <p:ph idx="2" type="pic"/>
          </p:nvPr>
        </p:nvSpPr>
        <p:spPr>
          <a:xfrm>
            <a:off x="3887391" y="987425"/>
            <a:ext cx="4629150" cy="4873624"/>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100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629841" y="2057400"/>
            <a:ext cx="2949178"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028950" y="6356351"/>
            <a:ext cx="3086099" cy="365125"/>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628650" y="365126"/>
            <a:ext cx="7886700" cy="1325562"/>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11" name="Shape 11"/>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028950" y="6356351"/>
            <a:ext cx="3086099" cy="365125"/>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7.png"/><Relationship Id="rId11" Type="http://schemas.openxmlformats.org/officeDocument/2006/relationships/image" Target="../media/image15.png"/><Relationship Id="rId10" Type="http://schemas.openxmlformats.org/officeDocument/2006/relationships/image" Target="../media/image2.jpg"/><Relationship Id="rId12" Type="http://schemas.openxmlformats.org/officeDocument/2006/relationships/image" Target="../media/image13.png"/><Relationship Id="rId9"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0.png"/><Relationship Id="rId8"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5.png"/><Relationship Id="rId10" Type="http://schemas.openxmlformats.org/officeDocument/2006/relationships/image" Target="../media/image12.png"/><Relationship Id="rId9" Type="http://schemas.openxmlformats.org/officeDocument/2006/relationships/image" Target="../media/image8.jp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14.jpg"/><Relationship Id="rId8"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ctrTitle"/>
          </p:nvPr>
        </p:nvSpPr>
        <p:spPr>
          <a:xfrm>
            <a:off x="596591" y="1282388"/>
            <a:ext cx="7772400" cy="105669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6000" u="none" cap="none" strike="noStrike">
                <a:solidFill>
                  <a:schemeClr val="dk1"/>
                </a:solidFill>
                <a:latin typeface="Calibri"/>
                <a:ea typeface="Calibri"/>
                <a:cs typeface="Calibri"/>
                <a:sym typeface="Calibri"/>
              </a:rPr>
              <a:t>OpenGTS Pilot Project</a:t>
            </a:r>
            <a:endParaRPr/>
          </a:p>
        </p:txBody>
      </p:sp>
      <p:pic>
        <p:nvPicPr>
          <p:cNvPr descr="d" id="89" name="Shape 89"/>
          <p:cNvPicPr preferRelativeResize="0"/>
          <p:nvPr/>
        </p:nvPicPr>
        <p:blipFill rotWithShape="1">
          <a:blip r:embed="rId3">
            <a:alphaModFix/>
          </a:blip>
          <a:srcRect b="0" l="0" r="0" t="0"/>
          <a:stretch/>
        </p:blipFill>
        <p:spPr>
          <a:xfrm>
            <a:off x="596591" y="2968667"/>
            <a:ext cx="4013921" cy="2873603"/>
          </a:xfrm>
          <a:prstGeom prst="rect">
            <a:avLst/>
          </a:prstGeom>
          <a:noFill/>
          <a:ln>
            <a:noFill/>
          </a:ln>
        </p:spPr>
      </p:pic>
      <p:sp>
        <p:nvSpPr>
          <p:cNvPr id="90" name="Shape 90"/>
          <p:cNvSpPr txBox="1"/>
          <p:nvPr/>
        </p:nvSpPr>
        <p:spPr>
          <a:xfrm>
            <a:off x="5062119" y="3144032"/>
            <a:ext cx="5497321" cy="14773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1800" u="none" cap="none" strike="noStrike">
                <a:solidFill>
                  <a:schemeClr val="dk1"/>
                </a:solidFill>
                <a:latin typeface="Calibri"/>
                <a:ea typeface="Calibri"/>
                <a:cs typeface="Calibri"/>
                <a:sym typeface="Calibri"/>
              </a:rPr>
              <a:t>Kevin O’Brien</a:t>
            </a:r>
            <a:endParaRPr/>
          </a:p>
          <a:p>
            <a:pPr indent="0" lvl="0" marL="0" marR="0" rtl="0" algn="l">
              <a:lnSpc>
                <a:spcPct val="100000"/>
              </a:lnSpc>
              <a:spcBef>
                <a:spcPts val="0"/>
              </a:spcBef>
              <a:spcAft>
                <a:spcPts val="0"/>
              </a:spcAft>
              <a:buClr>
                <a:schemeClr val="dk1"/>
              </a:buClr>
              <a:buFont typeface="Calibri"/>
              <a:buNone/>
            </a:pPr>
            <a:r>
              <a:rPr b="0" i="0" lang="en-US" sz="1800" u="none" cap="none" strike="noStrike">
                <a:solidFill>
                  <a:schemeClr val="dk1"/>
                </a:solidFill>
                <a:latin typeface="Calibri"/>
                <a:ea typeface="Calibri"/>
                <a:cs typeface="Calibri"/>
                <a:sym typeface="Calibri"/>
              </a:rPr>
              <a:t>University of Washington/JISAO</a:t>
            </a:r>
            <a:endParaRPr/>
          </a:p>
          <a:p>
            <a:pPr indent="0" lvl="0" marL="0" marR="0" rtl="0" algn="l">
              <a:lnSpc>
                <a:spcPct val="100000"/>
              </a:lnSpc>
              <a:spcBef>
                <a:spcPts val="0"/>
              </a:spcBef>
              <a:spcAft>
                <a:spcPts val="0"/>
              </a:spcAft>
              <a:buClr>
                <a:schemeClr val="dk1"/>
              </a:buClr>
              <a:buFont typeface="Calibri"/>
              <a:buNone/>
            </a:pPr>
            <a:r>
              <a:rPr b="0" i="0" lang="en-US" sz="1800" u="none" cap="none" strike="noStrike">
                <a:solidFill>
                  <a:schemeClr val="dk1"/>
                </a:solidFill>
                <a:latin typeface="Calibri"/>
                <a:ea typeface="Calibri"/>
                <a:cs typeface="Calibri"/>
                <a:sym typeface="Calibri"/>
              </a:rPr>
              <a:t>NOAA/PMEL</a:t>
            </a:r>
            <a:endParaRP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idx="1" type="body"/>
          </p:nvPr>
        </p:nvSpPr>
        <p:spPr>
          <a:xfrm>
            <a:off x="755997" y="1489858"/>
            <a:ext cx="7886700" cy="5489574"/>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For access, OpenGTS will also leverage ERDDAP </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Provide ability to access RT data for the project platforms </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OSMC is already doing this for RT ocean data from the GTS</a:t>
            </a:r>
            <a:endParaRPr/>
          </a:p>
          <a:p>
            <a:pPr indent="-228600" lvl="0" marL="228600" marR="0" rtl="0" algn="l">
              <a:lnSpc>
                <a:spcPct val="90000"/>
              </a:lnSpc>
              <a:spcBef>
                <a:spcPts val="1000"/>
              </a:spcBef>
              <a:spcAft>
                <a:spcPts val="0"/>
              </a:spcAft>
              <a:buClr>
                <a:schemeClr val="dk1"/>
              </a:buClr>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Demonstration of project slated for JCOMM V in October, 2017</a:t>
            </a:r>
            <a:endParaRPr/>
          </a:p>
        </p:txBody>
      </p:sp>
      <p:sp>
        <p:nvSpPr>
          <p:cNvPr id="146" name="Shape 146"/>
          <p:cNvSpPr/>
          <p:nvPr/>
        </p:nvSpPr>
        <p:spPr>
          <a:xfrm>
            <a:off x="510387" y="431716"/>
            <a:ext cx="3655937"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Calibri"/>
              <a:buNone/>
            </a:pPr>
            <a:r>
              <a:rPr b="0" i="0" lang="en-US" sz="3600" u="none" cap="none" strike="noStrike">
                <a:solidFill>
                  <a:srgbClr val="000000"/>
                </a:solidFill>
                <a:latin typeface="Calibri"/>
                <a:ea typeface="Calibri"/>
                <a:cs typeface="Calibri"/>
                <a:sym typeface="Calibri"/>
              </a:rPr>
              <a:t>OpenGTS initiative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78129" y="377652"/>
            <a:ext cx="7886700"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1" i="0" lang="en-US" sz="3600" u="none" cap="none" strike="noStrike">
                <a:solidFill>
                  <a:schemeClr val="dk1"/>
                </a:solidFill>
                <a:latin typeface="Calibri"/>
                <a:ea typeface="Calibri"/>
                <a:cs typeface="Calibri"/>
                <a:sym typeface="Calibri"/>
              </a:rPr>
              <a:t>Requirements for data ingestion</a:t>
            </a:r>
            <a:endParaRPr/>
          </a:p>
        </p:txBody>
      </p:sp>
      <p:sp>
        <p:nvSpPr>
          <p:cNvPr id="152" name="Shape 152"/>
          <p:cNvSpPr txBox="1"/>
          <p:nvPr>
            <p:ph idx="1" type="body"/>
          </p:nvPr>
        </p:nvSpPr>
        <p:spPr>
          <a:xfrm>
            <a:off x="628650" y="1587629"/>
            <a:ext cx="78867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Data must be well understood physical ocean data (ie, temperature, salinity, meteo-marine data)</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Platform must be a well understood type and associated with known BUFR templates with which to encode the data for distribution onto the GTS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Each platform must have a WMO ID assigned by authorized entity (i.e., JCOMMOPS)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Platform observation data must be in recognized file format and be associated with complete metadata</a:t>
            </a:r>
            <a:endParaRPr/>
          </a:p>
          <a:p>
            <a:pPr indent="-228600" lvl="0" marL="228600" marR="0" rtl="0" algn="l">
              <a:lnSpc>
                <a:spcPct val="90000"/>
              </a:lnSpc>
              <a:spcBef>
                <a:spcPts val="1000"/>
              </a:spcBef>
              <a:spcAft>
                <a:spcPts val="0"/>
              </a:spcAft>
              <a:buClr>
                <a:schemeClr val="dk1"/>
              </a:buClr>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465812" y="315021"/>
            <a:ext cx="7886700"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1" i="0" lang="en-US" sz="3600" u="none" cap="none" strike="noStrike">
                <a:solidFill>
                  <a:schemeClr val="dk1"/>
                </a:solidFill>
                <a:latin typeface="Calibri"/>
                <a:ea typeface="Calibri"/>
                <a:cs typeface="Calibri"/>
                <a:sym typeface="Calibri"/>
              </a:rPr>
              <a:t>Process for ingestion of data onto GTS</a:t>
            </a:r>
            <a:endParaRPr/>
          </a:p>
        </p:txBody>
      </p:sp>
      <p:sp>
        <p:nvSpPr>
          <p:cNvPr id="158" name="Shape 158"/>
          <p:cNvSpPr txBox="1"/>
          <p:nvPr>
            <p:ph idx="1" type="body"/>
          </p:nvPr>
        </p:nvSpPr>
        <p:spPr>
          <a:xfrm>
            <a:off x="628650" y="1499946"/>
            <a:ext cx="7886700" cy="5163898"/>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dk1"/>
              </a:buClr>
              <a:buSzPts val="2580"/>
              <a:buFont typeface="Arial"/>
              <a:buChar char="•"/>
            </a:pPr>
            <a:r>
              <a:rPr b="0" i="0" lang="en-US" sz="2590" u="none" cap="none" strike="noStrike">
                <a:solidFill>
                  <a:schemeClr val="dk1"/>
                </a:solidFill>
                <a:latin typeface="Calibri"/>
                <a:ea typeface="Calibri"/>
                <a:cs typeface="Calibri"/>
                <a:sym typeface="Calibri"/>
              </a:rPr>
              <a:t>Platform observations and metadata to be available in known format (netcdf, csv, xml)</a:t>
            </a:r>
            <a:endParaRPr/>
          </a:p>
          <a:p>
            <a:pPr indent="-228600" lvl="1" marL="685800" marR="0" rtl="0" algn="l">
              <a:lnSpc>
                <a:spcPct val="70000"/>
              </a:lnSpc>
              <a:spcBef>
                <a:spcPts val="500"/>
              </a:spcBef>
              <a:spcAft>
                <a:spcPts val="0"/>
              </a:spcAft>
              <a:buClr>
                <a:schemeClr val="dk1"/>
              </a:buClr>
              <a:buSzPts val="2240"/>
              <a:buFont typeface="Arial"/>
              <a:buChar char="•"/>
            </a:pPr>
            <a:r>
              <a:rPr b="0" i="0" lang="en-US" sz="2220" u="none" cap="none" strike="noStrike">
                <a:solidFill>
                  <a:schemeClr val="dk1"/>
                </a:solidFill>
                <a:latin typeface="Calibri"/>
                <a:ea typeface="Calibri"/>
                <a:cs typeface="Calibri"/>
                <a:sym typeface="Calibri"/>
              </a:rPr>
              <a:t>Requires WMO ID to be assigned to platform</a:t>
            </a:r>
            <a:endParaRPr/>
          </a:p>
          <a:p>
            <a:pPr indent="-228600" lvl="1" marL="685800" marR="0" rtl="0" algn="l">
              <a:lnSpc>
                <a:spcPct val="70000"/>
              </a:lnSpc>
              <a:spcBef>
                <a:spcPts val="500"/>
              </a:spcBef>
              <a:spcAft>
                <a:spcPts val="0"/>
              </a:spcAft>
              <a:buClr>
                <a:schemeClr val="dk1"/>
              </a:buClr>
              <a:buSzPts val="2240"/>
              <a:buFont typeface="Arial"/>
              <a:buChar char="•"/>
            </a:pPr>
            <a:r>
              <a:rPr b="0" i="0" lang="en-US" sz="2220" u="none" cap="none" strike="noStrike">
                <a:solidFill>
                  <a:schemeClr val="dk1"/>
                </a:solidFill>
                <a:latin typeface="Calibri"/>
                <a:ea typeface="Calibri"/>
                <a:cs typeface="Calibri"/>
                <a:sym typeface="Calibri"/>
              </a:rPr>
              <a:t>Will be working directly with JCOMMOPS</a:t>
            </a:r>
            <a:endParaRPr/>
          </a:p>
          <a:p>
            <a:pPr indent="-228600" lvl="0" marL="228600" marR="0" rtl="0" algn="l">
              <a:lnSpc>
                <a:spcPct val="70000"/>
              </a:lnSpc>
              <a:spcBef>
                <a:spcPts val="1000"/>
              </a:spcBef>
              <a:spcAft>
                <a:spcPts val="0"/>
              </a:spcAft>
              <a:buClr>
                <a:schemeClr val="dk1"/>
              </a:buClr>
              <a:buSzPts val="2580"/>
              <a:buFont typeface="Arial"/>
              <a:buChar char="•"/>
            </a:pPr>
            <a:r>
              <a:rPr b="0" i="0" lang="en-US" sz="2590" u="none" cap="none" strike="noStrike">
                <a:solidFill>
                  <a:schemeClr val="dk1"/>
                </a:solidFill>
                <a:latin typeface="Calibri"/>
                <a:ea typeface="Calibri"/>
                <a:cs typeface="Calibri"/>
                <a:sym typeface="Calibri"/>
              </a:rPr>
              <a:t>Data and metadata will then be ingested into ERDDAP server/framework</a:t>
            </a:r>
            <a:endParaRPr/>
          </a:p>
          <a:p>
            <a:pPr indent="-228600" lvl="0" marL="228600" marR="0" rtl="0" algn="l">
              <a:lnSpc>
                <a:spcPct val="70000"/>
              </a:lnSpc>
              <a:spcBef>
                <a:spcPts val="1000"/>
              </a:spcBef>
              <a:spcAft>
                <a:spcPts val="0"/>
              </a:spcAft>
              <a:buClr>
                <a:schemeClr val="dk1"/>
              </a:buClr>
              <a:buSzPts val="2580"/>
              <a:buFont typeface="Arial"/>
              <a:buChar char="•"/>
            </a:pPr>
            <a:r>
              <a:rPr b="0" i="0" lang="en-US" sz="2590" u="none" cap="none" strike="noStrike">
                <a:solidFill>
                  <a:schemeClr val="dk1"/>
                </a:solidFill>
                <a:latin typeface="Calibri"/>
                <a:ea typeface="Calibri"/>
                <a:cs typeface="Calibri"/>
                <a:sym typeface="Calibri"/>
              </a:rPr>
              <a:t>Participating GTS institution (NDBC) will use the defined ERDDAP API to access the platform observation data and metadata</a:t>
            </a:r>
            <a:endParaRPr/>
          </a:p>
          <a:p>
            <a:pPr indent="-228600" lvl="0" marL="228600" marR="0" rtl="0" algn="l">
              <a:lnSpc>
                <a:spcPct val="70000"/>
              </a:lnSpc>
              <a:spcBef>
                <a:spcPts val="1000"/>
              </a:spcBef>
              <a:spcAft>
                <a:spcPts val="0"/>
              </a:spcAft>
              <a:buClr>
                <a:schemeClr val="dk1"/>
              </a:buClr>
              <a:buSzPts val="2580"/>
              <a:buFont typeface="Arial"/>
              <a:buChar char="•"/>
            </a:pPr>
            <a:r>
              <a:rPr b="0" i="0" lang="en-US" sz="2590" u="none" cap="none" strike="noStrike">
                <a:solidFill>
                  <a:schemeClr val="dk1"/>
                </a:solidFill>
                <a:latin typeface="Calibri"/>
                <a:ea typeface="Calibri"/>
                <a:cs typeface="Calibri"/>
                <a:sym typeface="Calibri"/>
              </a:rPr>
              <a:t>Participating institution will encode the data and metadata using the appropriate BUFR template</a:t>
            </a:r>
            <a:endParaRPr/>
          </a:p>
          <a:p>
            <a:pPr indent="-228600" lvl="0" marL="228600" marR="0" rtl="0" algn="l">
              <a:lnSpc>
                <a:spcPct val="70000"/>
              </a:lnSpc>
              <a:spcBef>
                <a:spcPts val="1000"/>
              </a:spcBef>
              <a:spcAft>
                <a:spcPts val="0"/>
              </a:spcAft>
              <a:buClr>
                <a:schemeClr val="dk1"/>
              </a:buClr>
              <a:buSzPts val="2580"/>
              <a:buFont typeface="Arial"/>
              <a:buChar char="•"/>
            </a:pPr>
            <a:r>
              <a:rPr b="0" i="0" lang="en-US" sz="2590" u="none" cap="none" strike="noStrike">
                <a:solidFill>
                  <a:schemeClr val="dk1"/>
                </a:solidFill>
                <a:latin typeface="Calibri"/>
                <a:ea typeface="Calibri"/>
                <a:cs typeface="Calibri"/>
                <a:sym typeface="Calibri"/>
              </a:rPr>
              <a:t>Participating institution will inject encoded BUFR message onto GTS</a:t>
            </a:r>
            <a:endParaRPr/>
          </a:p>
          <a:p>
            <a:pPr indent="-228600" lvl="0" marL="228600" marR="0" rtl="0" algn="l">
              <a:lnSpc>
                <a:spcPct val="70000"/>
              </a:lnSpc>
              <a:spcBef>
                <a:spcPts val="1000"/>
              </a:spcBef>
              <a:spcAft>
                <a:spcPts val="0"/>
              </a:spcAft>
              <a:buClr>
                <a:schemeClr val="dk1"/>
              </a:buClr>
              <a:buSzPts val="2580"/>
              <a:buFont typeface="Arial"/>
              <a:buChar char="•"/>
            </a:pPr>
            <a:r>
              <a:rPr b="0" i="0" lang="en-US" sz="2590" u="none" cap="none" strike="noStrike">
                <a:solidFill>
                  <a:schemeClr val="dk1"/>
                </a:solidFill>
                <a:latin typeface="Calibri"/>
                <a:ea typeface="Calibri"/>
                <a:cs typeface="Calibri"/>
                <a:sym typeface="Calibri"/>
              </a:rPr>
              <a:t>This process will be automated for daily or more frequent data ingestion, as required</a:t>
            </a:r>
            <a:endParaRPr/>
          </a:p>
          <a:p>
            <a:pPr indent="-228600" lvl="0" marL="228600" marR="0" rtl="0" algn="l">
              <a:lnSpc>
                <a:spcPct val="70000"/>
              </a:lnSpc>
              <a:spcBef>
                <a:spcPts val="1000"/>
              </a:spcBef>
              <a:spcAft>
                <a:spcPts val="0"/>
              </a:spcAft>
              <a:buClr>
                <a:schemeClr val="dk1"/>
              </a:buClr>
              <a:buFont typeface="Arial"/>
              <a:buNone/>
            </a:pPr>
            <a:r>
              <a:t/>
            </a:r>
            <a:endParaRPr b="0" i="0" sz="259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descr="d" id="164" name="Shape 164"/>
          <p:cNvPicPr preferRelativeResize="0"/>
          <p:nvPr/>
        </p:nvPicPr>
        <p:blipFill rotWithShape="1">
          <a:blip r:embed="rId3">
            <a:alphaModFix/>
          </a:blip>
          <a:srcRect b="38972" l="26539" r="27496" t="22426"/>
          <a:stretch/>
        </p:blipFill>
        <p:spPr>
          <a:xfrm>
            <a:off x="6052321" y="479214"/>
            <a:ext cx="2658249" cy="1598211"/>
          </a:xfrm>
          <a:prstGeom prst="rect">
            <a:avLst/>
          </a:prstGeom>
          <a:noFill/>
          <a:ln cap="flat" cmpd="sng" w="9525">
            <a:solidFill>
              <a:schemeClr val="dk1"/>
            </a:solidFill>
            <a:prstDash val="solid"/>
            <a:round/>
            <a:headEnd len="sm" w="sm" type="none"/>
            <a:tailEnd len="sm" w="sm" type="none"/>
          </a:ln>
          <a:effectLst>
            <a:outerShdw blurRad="50799" rotWithShape="0" algn="tl" dir="2700000" dist="38100">
              <a:srgbClr val="000000">
                <a:alpha val="40000"/>
              </a:srgbClr>
            </a:outerShdw>
          </a:effectLst>
        </p:spPr>
      </p:pic>
      <p:pic>
        <p:nvPicPr>
          <p:cNvPr id="165" name="Shape 165"/>
          <p:cNvPicPr preferRelativeResize="0"/>
          <p:nvPr/>
        </p:nvPicPr>
        <p:blipFill rotWithShape="1">
          <a:blip r:embed="rId4">
            <a:alphaModFix/>
          </a:blip>
          <a:srcRect b="0" l="0" r="0" t="0"/>
          <a:stretch/>
        </p:blipFill>
        <p:spPr>
          <a:xfrm>
            <a:off x="892175" y="4901394"/>
            <a:ext cx="609599" cy="526473"/>
          </a:xfrm>
          <a:prstGeom prst="rect">
            <a:avLst/>
          </a:prstGeom>
          <a:noFill/>
          <a:ln cap="flat" cmpd="sng" w="9525">
            <a:solidFill>
              <a:schemeClr val="dk1"/>
            </a:solidFill>
            <a:prstDash val="solid"/>
            <a:miter lim="8000"/>
            <a:headEnd len="sm" w="sm" type="none"/>
            <a:tailEnd len="sm" w="sm" type="none"/>
          </a:ln>
          <a:effectLst>
            <a:outerShdw blurRad="50799" rotWithShape="0" algn="tl" dir="2700000" dist="38100">
              <a:srgbClr val="000000">
                <a:alpha val="40000"/>
              </a:srgbClr>
            </a:outerShdw>
          </a:effectLst>
        </p:spPr>
      </p:pic>
      <p:pic>
        <p:nvPicPr>
          <p:cNvPr id="166" name="Shape 166"/>
          <p:cNvPicPr preferRelativeResize="0"/>
          <p:nvPr/>
        </p:nvPicPr>
        <p:blipFill rotWithShape="1">
          <a:blip r:embed="rId5">
            <a:alphaModFix/>
          </a:blip>
          <a:srcRect b="0" l="0" r="0" t="0"/>
          <a:stretch/>
        </p:blipFill>
        <p:spPr>
          <a:xfrm>
            <a:off x="511175" y="4520392"/>
            <a:ext cx="319317" cy="1295400"/>
          </a:xfrm>
          <a:prstGeom prst="rect">
            <a:avLst/>
          </a:prstGeom>
          <a:noFill/>
          <a:ln cap="flat" cmpd="sng" w="9525">
            <a:solidFill>
              <a:schemeClr val="dk1"/>
            </a:solidFill>
            <a:prstDash val="solid"/>
            <a:miter lim="8000"/>
            <a:headEnd len="sm" w="sm" type="none"/>
            <a:tailEnd len="sm" w="sm" type="none"/>
          </a:ln>
          <a:effectLst>
            <a:outerShdw blurRad="50799" rotWithShape="0" algn="tl" dir="2700000" dist="38100">
              <a:srgbClr val="000000">
                <a:alpha val="40000"/>
              </a:srgbClr>
            </a:outerShdw>
          </a:effectLst>
        </p:spPr>
      </p:pic>
      <p:pic>
        <p:nvPicPr>
          <p:cNvPr id="167" name="Shape 167"/>
          <p:cNvPicPr preferRelativeResize="0"/>
          <p:nvPr/>
        </p:nvPicPr>
        <p:blipFill rotWithShape="1">
          <a:blip r:embed="rId6">
            <a:alphaModFix/>
          </a:blip>
          <a:srcRect b="0" l="0" r="0" t="0"/>
          <a:stretch/>
        </p:blipFill>
        <p:spPr>
          <a:xfrm>
            <a:off x="511175" y="3928937"/>
            <a:ext cx="609599" cy="362856"/>
          </a:xfrm>
          <a:prstGeom prst="rect">
            <a:avLst/>
          </a:prstGeom>
          <a:noFill/>
          <a:ln cap="flat" cmpd="sng" w="9525">
            <a:solidFill>
              <a:schemeClr val="dk1"/>
            </a:solidFill>
            <a:prstDash val="solid"/>
            <a:miter lim="8000"/>
            <a:headEnd len="sm" w="sm" type="none"/>
            <a:tailEnd len="sm" w="sm" type="none"/>
          </a:ln>
          <a:effectLst>
            <a:outerShdw blurRad="50799" rotWithShape="0" algn="tl" dir="2700000" dist="38100">
              <a:srgbClr val="000000">
                <a:alpha val="40000"/>
              </a:srgbClr>
            </a:outerShdw>
          </a:effectLst>
        </p:spPr>
      </p:pic>
      <p:pic>
        <p:nvPicPr>
          <p:cNvPr id="168" name="Shape 168"/>
          <p:cNvPicPr preferRelativeResize="0"/>
          <p:nvPr/>
        </p:nvPicPr>
        <p:blipFill rotWithShape="1">
          <a:blip r:embed="rId7">
            <a:alphaModFix/>
          </a:blip>
          <a:srcRect b="0" l="0" r="0" t="0"/>
          <a:stretch/>
        </p:blipFill>
        <p:spPr>
          <a:xfrm>
            <a:off x="815977" y="3986994"/>
            <a:ext cx="909460" cy="609599"/>
          </a:xfrm>
          <a:prstGeom prst="rect">
            <a:avLst/>
          </a:prstGeom>
          <a:noFill/>
          <a:ln cap="flat" cmpd="sng" w="9525">
            <a:solidFill>
              <a:schemeClr val="dk1"/>
            </a:solidFill>
            <a:prstDash val="solid"/>
            <a:miter lim="8000"/>
            <a:headEnd len="sm" w="sm" type="none"/>
            <a:tailEnd len="sm" w="sm" type="none"/>
          </a:ln>
          <a:effectLst>
            <a:outerShdw blurRad="50799" rotWithShape="0" algn="tl" dir="2700000" dist="38100">
              <a:srgbClr val="000000">
                <a:alpha val="40000"/>
              </a:srgbClr>
            </a:outerShdw>
          </a:effectLst>
        </p:spPr>
      </p:pic>
      <p:pic>
        <p:nvPicPr>
          <p:cNvPr id="169" name="Shape 169"/>
          <p:cNvPicPr preferRelativeResize="0"/>
          <p:nvPr/>
        </p:nvPicPr>
        <p:blipFill rotWithShape="1">
          <a:blip r:embed="rId8">
            <a:alphaModFix/>
          </a:blip>
          <a:srcRect b="0" l="0" r="0" t="0"/>
          <a:stretch/>
        </p:blipFill>
        <p:spPr>
          <a:xfrm>
            <a:off x="1654175" y="5206192"/>
            <a:ext cx="457200" cy="457200"/>
          </a:xfrm>
          <a:prstGeom prst="rect">
            <a:avLst/>
          </a:prstGeom>
          <a:noFill/>
          <a:ln cap="flat" cmpd="sng" w="9525">
            <a:solidFill>
              <a:schemeClr val="dk1"/>
            </a:solidFill>
            <a:prstDash val="solid"/>
            <a:miter lim="8000"/>
            <a:headEnd len="sm" w="sm" type="none"/>
            <a:tailEnd len="sm" w="sm" type="none"/>
          </a:ln>
          <a:effectLst>
            <a:outerShdw blurRad="50799" rotWithShape="0" algn="tl" dir="2700000" dist="38100">
              <a:srgbClr val="000000">
                <a:alpha val="40000"/>
              </a:srgbClr>
            </a:outerShdw>
          </a:effectLst>
        </p:spPr>
      </p:pic>
      <p:grpSp>
        <p:nvGrpSpPr>
          <p:cNvPr id="170" name="Shape 170"/>
          <p:cNvGrpSpPr/>
          <p:nvPr/>
        </p:nvGrpSpPr>
        <p:grpSpPr>
          <a:xfrm>
            <a:off x="2672988" y="3741307"/>
            <a:ext cx="2604223" cy="1816474"/>
            <a:chOff x="-57511" y="370636"/>
            <a:chExt cx="2604223" cy="1816474"/>
          </a:xfrm>
        </p:grpSpPr>
        <p:sp>
          <p:nvSpPr>
            <p:cNvPr id="171" name="Shape 171"/>
            <p:cNvSpPr/>
            <p:nvPr/>
          </p:nvSpPr>
          <p:spPr>
            <a:xfrm>
              <a:off x="-57511" y="370636"/>
              <a:ext cx="2604223" cy="1769685"/>
            </a:xfrm>
            <a:custGeom>
              <a:pathLst>
                <a:path extrusionOk="0" h="120000" w="120000">
                  <a:moveTo>
                    <a:pt x="87193" y="19132"/>
                  </a:moveTo>
                  <a:lnTo>
                    <a:pt x="92271" y="9508"/>
                  </a:lnTo>
                  <a:lnTo>
                    <a:pt x="101284" y="16509"/>
                  </a:lnTo>
                  <a:lnTo>
                    <a:pt x="98748" y="28109"/>
                  </a:lnTo>
                  <a:lnTo>
                    <a:pt x="98748" y="28109"/>
                  </a:lnTo>
                  <a:cubicBezTo>
                    <a:pt x="103428" y="32983"/>
                    <a:pt x="106985" y="38688"/>
                    <a:pt x="109204" y="44876"/>
                  </a:cubicBezTo>
                  <a:lnTo>
                    <a:pt x="117444" y="43675"/>
                  </a:lnTo>
                  <a:lnTo>
                    <a:pt x="119288" y="53354"/>
                  </a:lnTo>
                  <a:lnTo>
                    <a:pt x="111824" y="58630"/>
                  </a:lnTo>
                  <a:lnTo>
                    <a:pt x="111824" y="58630"/>
                  </a:lnTo>
                  <a:cubicBezTo>
                    <a:pt x="112025" y="65148"/>
                    <a:pt x="110789" y="71636"/>
                    <a:pt x="108192" y="77697"/>
                  </a:cubicBezTo>
                  <a:lnTo>
                    <a:pt x="113229" y="87369"/>
                  </a:lnTo>
                  <a:lnTo>
                    <a:pt x="107630" y="96346"/>
                  </a:lnTo>
                  <a:lnTo>
                    <a:pt x="100650" y="89791"/>
                  </a:lnTo>
                  <a:cubicBezTo>
                    <a:pt x="96279" y="94904"/>
                    <a:pt x="90828" y="99139"/>
                    <a:pt x="84630" y="102237"/>
                  </a:cubicBezTo>
                  <a:lnTo>
                    <a:pt x="85049" y="114406"/>
                  </a:lnTo>
                  <a:lnTo>
                    <a:pt x="73677" y="118238"/>
                  </a:lnTo>
                  <a:lnTo>
                    <a:pt x="70456" y="107013"/>
                  </a:lnTo>
                  <a:cubicBezTo>
                    <a:pt x="63557" y="108328"/>
                    <a:pt x="56442" y="108328"/>
                    <a:pt x="49543" y="107013"/>
                  </a:cubicBezTo>
                  <a:lnTo>
                    <a:pt x="46322" y="118238"/>
                  </a:lnTo>
                  <a:lnTo>
                    <a:pt x="34950" y="114406"/>
                  </a:lnTo>
                  <a:lnTo>
                    <a:pt x="35369" y="102237"/>
                  </a:lnTo>
                  <a:lnTo>
                    <a:pt x="35369" y="102237"/>
                  </a:lnTo>
                  <a:cubicBezTo>
                    <a:pt x="29171" y="99139"/>
                    <a:pt x="23720" y="94904"/>
                    <a:pt x="19349" y="89791"/>
                  </a:cubicBezTo>
                  <a:lnTo>
                    <a:pt x="12369" y="96346"/>
                  </a:lnTo>
                  <a:lnTo>
                    <a:pt x="6770" y="87369"/>
                  </a:lnTo>
                  <a:lnTo>
                    <a:pt x="11807" y="77697"/>
                  </a:lnTo>
                  <a:lnTo>
                    <a:pt x="11807" y="77697"/>
                  </a:lnTo>
                  <a:cubicBezTo>
                    <a:pt x="9210" y="71636"/>
                    <a:pt x="7974" y="65148"/>
                    <a:pt x="8175" y="58630"/>
                  </a:cubicBezTo>
                  <a:lnTo>
                    <a:pt x="711" y="53354"/>
                  </a:lnTo>
                  <a:lnTo>
                    <a:pt x="2555" y="43675"/>
                  </a:lnTo>
                  <a:lnTo>
                    <a:pt x="10795" y="44876"/>
                  </a:lnTo>
                  <a:lnTo>
                    <a:pt x="10795" y="44876"/>
                  </a:lnTo>
                  <a:cubicBezTo>
                    <a:pt x="13014" y="38688"/>
                    <a:pt x="16571" y="32983"/>
                    <a:pt x="21251" y="28109"/>
                  </a:cubicBezTo>
                  <a:lnTo>
                    <a:pt x="18715" y="16509"/>
                  </a:lnTo>
                  <a:lnTo>
                    <a:pt x="27728" y="9508"/>
                  </a:lnTo>
                  <a:lnTo>
                    <a:pt x="32806" y="19132"/>
                  </a:lnTo>
                  <a:lnTo>
                    <a:pt x="32806" y="19132"/>
                  </a:lnTo>
                  <a:cubicBezTo>
                    <a:pt x="38803" y="15712"/>
                    <a:pt x="45489" y="13459"/>
                    <a:pt x="52457" y="12510"/>
                  </a:cubicBezTo>
                  <a:lnTo>
                    <a:pt x="53895" y="510"/>
                  </a:lnTo>
                  <a:lnTo>
                    <a:pt x="66104" y="510"/>
                  </a:lnTo>
                  <a:lnTo>
                    <a:pt x="67542" y="12510"/>
                  </a:lnTo>
                  <a:lnTo>
                    <a:pt x="67542" y="12510"/>
                  </a:lnTo>
                  <a:cubicBezTo>
                    <a:pt x="74510" y="13459"/>
                    <a:pt x="81196" y="15712"/>
                    <a:pt x="87193" y="19132"/>
                  </a:cubicBezTo>
                  <a:close/>
                </a:path>
              </a:pathLst>
            </a:custGeom>
            <a:solidFill>
              <a:srgbClr val="BBD6EE"/>
            </a:solidFill>
            <a:ln cap="flat" cmpd="sng" w="12700">
              <a:solidFill>
                <a:schemeClr val="dk1"/>
              </a:solidFill>
              <a:prstDash val="solid"/>
              <a:miter lim="8000"/>
              <a:headEnd len="sm" w="sm" type="none"/>
              <a:tailEnd len="sm" w="sm" type="none"/>
            </a:ln>
            <a:effectLst>
              <a:outerShdw blurRad="50799"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2" name="Shape 172"/>
            <p:cNvSpPr txBox="1"/>
            <p:nvPr/>
          </p:nvSpPr>
          <p:spPr>
            <a:xfrm>
              <a:off x="403680" y="785175"/>
              <a:ext cx="1681838" cy="909655"/>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Font typeface="Calibri"/>
                <a:buNone/>
              </a:pPr>
              <a:r>
                <a:rPr b="0" i="0" lang="en-US" sz="2000" u="none" cap="none" strike="noStrike">
                  <a:solidFill>
                    <a:schemeClr val="dk1"/>
                  </a:solidFill>
                  <a:latin typeface="Calibri"/>
                  <a:ea typeface="Calibri"/>
                  <a:cs typeface="Calibri"/>
                  <a:sym typeface="Calibri"/>
                </a:rPr>
                <a:t>REST services via OSMC/ERDDAP</a:t>
              </a:r>
              <a:endParaRPr/>
            </a:p>
          </p:txBody>
        </p:sp>
        <p:sp>
          <p:nvSpPr>
            <p:cNvPr id="173" name="Shape 173"/>
            <p:cNvSpPr/>
            <p:nvPr/>
          </p:nvSpPr>
          <p:spPr>
            <a:xfrm flipH="1" rot="10800000">
              <a:off x="2470967" y="2093532"/>
              <a:ext cx="36457" cy="93578"/>
            </a:xfrm>
            <a:custGeom>
              <a:pathLst>
                <a:path extrusionOk="0" h="120000" w="120000">
                  <a:moveTo>
                    <a:pt x="34547" y="7886"/>
                  </a:moveTo>
                  <a:lnTo>
                    <a:pt x="35912" y="10680"/>
                  </a:lnTo>
                  <a:lnTo>
                    <a:pt x="35912" y="10680"/>
                  </a:lnTo>
                  <a:cubicBezTo>
                    <a:pt x="16473" y="22558"/>
                    <a:pt x="6281" y="47273"/>
                    <a:pt x="10823" y="71523"/>
                  </a:cubicBezTo>
                  <a:cubicBezTo>
                    <a:pt x="15365" y="95773"/>
                    <a:pt x="33569" y="113834"/>
                    <a:pt x="55635" y="115986"/>
                  </a:cubicBezTo>
                  <a:cubicBezTo>
                    <a:pt x="77702" y="118138"/>
                    <a:pt x="98426" y="103873"/>
                    <a:pt x="106651" y="80868"/>
                  </a:cubicBezTo>
                  <a:lnTo>
                    <a:pt x="104222" y="79970"/>
                  </a:lnTo>
                  <a:lnTo>
                    <a:pt x="110300" y="78584"/>
                  </a:lnTo>
                  <a:lnTo>
                    <a:pt x="114132" y="83632"/>
                  </a:lnTo>
                  <a:lnTo>
                    <a:pt x="111687" y="82729"/>
                  </a:lnTo>
                  <a:cubicBezTo>
                    <a:pt x="102047" y="106551"/>
                    <a:pt x="78544" y="120948"/>
                    <a:pt x="53889" y="118131"/>
                  </a:cubicBezTo>
                  <a:cubicBezTo>
                    <a:pt x="29234" y="115315"/>
                    <a:pt x="9279" y="95954"/>
                    <a:pt x="4817" y="70521"/>
                  </a:cubicBezTo>
                  <a:cubicBezTo>
                    <a:pt x="355" y="45087"/>
                    <a:pt x="12444" y="19617"/>
                    <a:pt x="34547" y="7886"/>
                  </a:cubicBezTo>
                  <a:close/>
                </a:path>
              </a:pathLst>
            </a:custGeom>
            <a:solidFill>
              <a:srgbClr val="D8D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pic>
        <p:nvPicPr>
          <p:cNvPr descr="http://www.oco.noaa.gov/_images/Photos/TideGauge2_175x240.jpg" id="174" name="Shape 174"/>
          <p:cNvPicPr preferRelativeResize="0"/>
          <p:nvPr/>
        </p:nvPicPr>
        <p:blipFill rotWithShape="1">
          <a:blip r:embed="rId9">
            <a:alphaModFix/>
          </a:blip>
          <a:srcRect b="0" l="0" r="0" t="0"/>
          <a:stretch/>
        </p:blipFill>
        <p:spPr>
          <a:xfrm>
            <a:off x="1654175" y="4291792"/>
            <a:ext cx="552449" cy="762000"/>
          </a:xfrm>
          <a:prstGeom prst="rect">
            <a:avLst/>
          </a:prstGeom>
          <a:noFill/>
          <a:ln cap="flat" cmpd="sng" w="9525">
            <a:solidFill>
              <a:schemeClr val="dk1"/>
            </a:solidFill>
            <a:prstDash val="solid"/>
            <a:round/>
            <a:headEnd len="sm" w="sm" type="none"/>
            <a:tailEnd len="sm" w="sm" type="none"/>
          </a:ln>
          <a:effectLst>
            <a:outerShdw blurRad="50799" rotWithShape="0" algn="tl" dir="2700000" dist="38100">
              <a:srgbClr val="000000">
                <a:alpha val="40000"/>
              </a:srgbClr>
            </a:outerShdw>
          </a:effectLst>
        </p:spPr>
      </p:pic>
      <p:pic>
        <p:nvPicPr>
          <p:cNvPr descr="Photo of XBT deployment from ship" id="175" name="Shape 175"/>
          <p:cNvPicPr preferRelativeResize="0"/>
          <p:nvPr/>
        </p:nvPicPr>
        <p:blipFill rotWithShape="1">
          <a:blip r:embed="rId10">
            <a:alphaModFix/>
          </a:blip>
          <a:srcRect b="0" l="0" r="0" t="0"/>
          <a:stretch/>
        </p:blipFill>
        <p:spPr>
          <a:xfrm>
            <a:off x="1044575" y="5510994"/>
            <a:ext cx="381000" cy="516610"/>
          </a:xfrm>
          <a:prstGeom prst="rect">
            <a:avLst/>
          </a:prstGeom>
          <a:noFill/>
          <a:ln cap="flat" cmpd="sng" w="9525">
            <a:solidFill>
              <a:schemeClr val="dk1"/>
            </a:solidFill>
            <a:prstDash val="solid"/>
            <a:round/>
            <a:headEnd len="sm" w="sm" type="none"/>
            <a:tailEnd len="sm" w="sm" type="none"/>
          </a:ln>
          <a:effectLst>
            <a:outerShdw blurRad="50799" rotWithShape="0" algn="tl" dir="2700000" dist="38100">
              <a:srgbClr val="000000">
                <a:alpha val="40000"/>
              </a:srgbClr>
            </a:outerShdw>
          </a:effectLst>
        </p:spPr>
      </p:pic>
      <p:pic>
        <p:nvPicPr>
          <p:cNvPr descr="Photo of NOAA buoy holding pCO2 instrument " id="176" name="Shape 176"/>
          <p:cNvPicPr preferRelativeResize="0"/>
          <p:nvPr/>
        </p:nvPicPr>
        <p:blipFill rotWithShape="1">
          <a:blip r:embed="rId11">
            <a:alphaModFix/>
          </a:blip>
          <a:srcRect b="0" l="0" r="0" t="0"/>
          <a:stretch/>
        </p:blipFill>
        <p:spPr>
          <a:xfrm>
            <a:off x="1739900" y="3836003"/>
            <a:ext cx="381000" cy="516610"/>
          </a:xfrm>
          <a:prstGeom prst="rect">
            <a:avLst/>
          </a:prstGeom>
          <a:noFill/>
          <a:ln cap="flat" cmpd="sng" w="9525">
            <a:solidFill>
              <a:schemeClr val="dk1"/>
            </a:solidFill>
            <a:prstDash val="solid"/>
            <a:round/>
            <a:headEnd len="sm" w="sm" type="none"/>
            <a:tailEnd len="sm" w="sm" type="none"/>
          </a:ln>
          <a:effectLst>
            <a:outerShdw blurRad="50799" rotWithShape="0" algn="tl" dir="2700000" dist="38100">
              <a:srgbClr val="000000">
                <a:alpha val="40000"/>
              </a:srgbClr>
            </a:outerShdw>
          </a:effectLst>
        </p:spPr>
      </p:pic>
      <p:cxnSp>
        <p:nvCxnSpPr>
          <p:cNvPr id="177" name="Shape 177"/>
          <p:cNvCxnSpPr/>
          <p:nvPr/>
        </p:nvCxnSpPr>
        <p:spPr>
          <a:xfrm flipH="1" rot="10800000">
            <a:off x="1235075" y="2715723"/>
            <a:ext cx="838199" cy="838199"/>
          </a:xfrm>
          <a:prstGeom prst="straightConnector1">
            <a:avLst/>
          </a:prstGeom>
          <a:noFill/>
          <a:ln cap="flat" cmpd="sng" w="85725">
            <a:solidFill>
              <a:schemeClr val="accent1"/>
            </a:solidFill>
            <a:prstDash val="solid"/>
            <a:miter lim="8000"/>
            <a:headEnd len="sm" w="sm" type="none"/>
            <a:tailEnd len="med" w="med" type="stealth"/>
          </a:ln>
        </p:spPr>
      </p:cxnSp>
      <p:cxnSp>
        <p:nvCxnSpPr>
          <p:cNvPr id="178" name="Shape 178"/>
          <p:cNvCxnSpPr/>
          <p:nvPr/>
        </p:nvCxnSpPr>
        <p:spPr>
          <a:xfrm>
            <a:off x="3035301" y="2803786"/>
            <a:ext cx="564731" cy="750135"/>
          </a:xfrm>
          <a:prstGeom prst="straightConnector1">
            <a:avLst/>
          </a:prstGeom>
          <a:noFill/>
          <a:ln cap="flat" cmpd="sng" w="85725">
            <a:solidFill>
              <a:schemeClr val="accent1"/>
            </a:solidFill>
            <a:prstDash val="solid"/>
            <a:miter lim="8000"/>
            <a:headEnd len="sm" w="sm" type="none"/>
            <a:tailEnd len="med" w="med" type="stealth"/>
          </a:ln>
        </p:spPr>
      </p:cxnSp>
      <p:pic>
        <p:nvPicPr>
          <p:cNvPr descr="C:\Users\kobrien\AppData\Local\Microsoft\Windows\Temporary Internet Files\Content.IE5\M8APZ642\MC900434857[1].png" id="179" name="Shape 179"/>
          <p:cNvPicPr preferRelativeResize="0"/>
          <p:nvPr/>
        </p:nvPicPr>
        <p:blipFill rotWithShape="1">
          <a:blip r:embed="rId12">
            <a:alphaModFix/>
          </a:blip>
          <a:srcRect b="0" l="0" r="0" t="0"/>
          <a:stretch/>
        </p:blipFill>
        <p:spPr>
          <a:xfrm rot="4704526">
            <a:off x="1674455" y="1573227"/>
            <a:ext cx="1362638" cy="1362638"/>
          </a:xfrm>
          <a:prstGeom prst="rect">
            <a:avLst/>
          </a:prstGeom>
          <a:noFill/>
          <a:ln>
            <a:noFill/>
          </a:ln>
        </p:spPr>
      </p:pic>
      <p:cxnSp>
        <p:nvCxnSpPr>
          <p:cNvPr id="180" name="Shape 180"/>
          <p:cNvCxnSpPr/>
          <p:nvPr/>
        </p:nvCxnSpPr>
        <p:spPr>
          <a:xfrm>
            <a:off x="5399510" y="4898276"/>
            <a:ext cx="861589" cy="3116"/>
          </a:xfrm>
          <a:prstGeom prst="straightConnector1">
            <a:avLst/>
          </a:prstGeom>
          <a:noFill/>
          <a:ln cap="flat" cmpd="sng" w="69850">
            <a:solidFill>
              <a:schemeClr val="accent1"/>
            </a:solidFill>
            <a:prstDash val="solid"/>
            <a:miter lim="8000"/>
            <a:headEnd len="sm" w="sm" type="none"/>
            <a:tailEnd len="med" w="med" type="stealth"/>
          </a:ln>
        </p:spPr>
      </p:cxnSp>
      <p:sp>
        <p:nvSpPr>
          <p:cNvPr id="181" name="Shape 181"/>
          <p:cNvSpPr txBox="1"/>
          <p:nvPr/>
        </p:nvSpPr>
        <p:spPr>
          <a:xfrm>
            <a:off x="5703516" y="642868"/>
            <a:ext cx="838199" cy="461664"/>
          </a:xfrm>
          <a:prstGeom prst="rect">
            <a:avLst/>
          </a:prstGeom>
          <a:solidFill>
            <a:schemeClr val="lt1"/>
          </a:solidFill>
          <a:ln cap="flat" cmpd="sng" w="9525">
            <a:solidFill>
              <a:schemeClr val="dk1"/>
            </a:solidFill>
            <a:prstDash val="solid"/>
            <a:round/>
            <a:headEnd len="sm" w="sm" type="none"/>
            <a:tailEnd len="sm" w="sm" type="none"/>
          </a:ln>
          <a:effectLst>
            <a:outerShdw blurRad="50799"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0" i="0" lang="en-US" sz="2400" u="none" cap="none" strike="noStrike">
                <a:solidFill>
                  <a:schemeClr val="dk1"/>
                </a:solidFill>
                <a:latin typeface="Arial"/>
                <a:ea typeface="Arial"/>
                <a:cs typeface="Arial"/>
                <a:sym typeface="Arial"/>
              </a:rPr>
              <a:t>GTS</a:t>
            </a:r>
            <a:endParaRPr/>
          </a:p>
        </p:txBody>
      </p:sp>
      <p:sp>
        <p:nvSpPr>
          <p:cNvPr id="182" name="Shape 182"/>
          <p:cNvSpPr txBox="1"/>
          <p:nvPr/>
        </p:nvSpPr>
        <p:spPr>
          <a:xfrm rot="-2775111">
            <a:off x="829494" y="2841560"/>
            <a:ext cx="1260791"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0" i="0" lang="en-US" sz="1400" u="none" cap="none" strike="noStrike">
                <a:solidFill>
                  <a:schemeClr val="dk1"/>
                </a:solidFill>
                <a:latin typeface="Arial"/>
                <a:ea typeface="Arial"/>
                <a:cs typeface="Arial"/>
                <a:sym typeface="Arial"/>
              </a:rPr>
              <a:t>Real time</a:t>
            </a:r>
            <a:endParaRPr/>
          </a:p>
        </p:txBody>
      </p:sp>
      <p:sp>
        <p:nvSpPr>
          <p:cNvPr id="183" name="Shape 183"/>
          <p:cNvSpPr/>
          <p:nvPr/>
        </p:nvSpPr>
        <p:spPr>
          <a:xfrm>
            <a:off x="159658" y="306457"/>
            <a:ext cx="4041170"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Calibri"/>
              <a:buNone/>
            </a:pPr>
            <a:r>
              <a:rPr b="0" i="0" lang="en-US" sz="4000" u="none" cap="none" strike="noStrike">
                <a:solidFill>
                  <a:srgbClr val="000000"/>
                </a:solidFill>
                <a:latin typeface="Calibri"/>
                <a:ea typeface="Calibri"/>
                <a:cs typeface="Calibri"/>
                <a:sym typeface="Calibri"/>
              </a:rPr>
              <a:t>OpenGTS initiative</a:t>
            </a:r>
            <a:endParaRPr/>
          </a:p>
        </p:txBody>
      </p:sp>
      <p:cxnSp>
        <p:nvCxnSpPr>
          <p:cNvPr id="184" name="Shape 184"/>
          <p:cNvCxnSpPr/>
          <p:nvPr/>
        </p:nvCxnSpPr>
        <p:spPr>
          <a:xfrm flipH="1" rot="10800000">
            <a:off x="7442202" y="2433643"/>
            <a:ext cx="2304" cy="1402358"/>
          </a:xfrm>
          <a:prstGeom prst="straightConnector1">
            <a:avLst/>
          </a:prstGeom>
          <a:noFill/>
          <a:ln cap="flat" cmpd="sng" w="69850">
            <a:solidFill>
              <a:schemeClr val="accent1"/>
            </a:solidFill>
            <a:prstDash val="solid"/>
            <a:miter lim="8000"/>
            <a:headEnd len="sm" w="sm" type="none"/>
            <a:tailEnd len="med" w="med" type="stealth"/>
          </a:ln>
        </p:spPr>
      </p:cxnSp>
      <p:grpSp>
        <p:nvGrpSpPr>
          <p:cNvPr id="185" name="Shape 185"/>
          <p:cNvGrpSpPr/>
          <p:nvPr/>
        </p:nvGrpSpPr>
        <p:grpSpPr>
          <a:xfrm>
            <a:off x="6008316" y="3620066"/>
            <a:ext cx="2986046" cy="2129030"/>
            <a:chOff x="179016" y="166069"/>
            <a:chExt cx="2986046" cy="2129030"/>
          </a:xfrm>
        </p:grpSpPr>
        <p:sp>
          <p:nvSpPr>
            <p:cNvPr id="186" name="Shape 186"/>
            <p:cNvSpPr/>
            <p:nvPr/>
          </p:nvSpPr>
          <p:spPr>
            <a:xfrm>
              <a:off x="1493326" y="853157"/>
              <a:ext cx="1340674" cy="1340674"/>
            </a:xfrm>
            <a:custGeom>
              <a:pathLst>
                <a:path extrusionOk="0" h="120000" w="120000">
                  <a:moveTo>
                    <a:pt x="85176" y="19132"/>
                  </a:moveTo>
                  <a:lnTo>
                    <a:pt x="94510" y="11299"/>
                  </a:lnTo>
                  <a:lnTo>
                    <a:pt x="101967" y="17557"/>
                  </a:lnTo>
                  <a:lnTo>
                    <a:pt x="95874" y="28109"/>
                  </a:lnTo>
                  <a:lnTo>
                    <a:pt x="95874" y="28109"/>
                  </a:lnTo>
                  <a:cubicBezTo>
                    <a:pt x="100207" y="32983"/>
                    <a:pt x="103500" y="38688"/>
                    <a:pt x="105555" y="44876"/>
                  </a:cubicBezTo>
                  <a:lnTo>
                    <a:pt x="117740" y="44876"/>
                  </a:lnTo>
                  <a:lnTo>
                    <a:pt x="119430" y="54462"/>
                  </a:lnTo>
                  <a:lnTo>
                    <a:pt x="107980" y="58630"/>
                  </a:lnTo>
                  <a:lnTo>
                    <a:pt x="107980" y="58630"/>
                  </a:lnTo>
                  <a:cubicBezTo>
                    <a:pt x="108166" y="65148"/>
                    <a:pt x="107022" y="71636"/>
                    <a:pt x="104618" y="77697"/>
                  </a:cubicBezTo>
                  <a:lnTo>
                    <a:pt x="113952" y="85529"/>
                  </a:lnTo>
                  <a:lnTo>
                    <a:pt x="109085" y="93959"/>
                  </a:lnTo>
                  <a:lnTo>
                    <a:pt x="97635" y="89791"/>
                  </a:lnTo>
                  <a:cubicBezTo>
                    <a:pt x="93588" y="94904"/>
                    <a:pt x="88541" y="99139"/>
                    <a:pt x="82803" y="102237"/>
                  </a:cubicBezTo>
                  <a:lnTo>
                    <a:pt x="84920" y="114237"/>
                  </a:lnTo>
                  <a:lnTo>
                    <a:pt x="75772" y="117566"/>
                  </a:lnTo>
                  <a:lnTo>
                    <a:pt x="69680" y="107013"/>
                  </a:lnTo>
                  <a:lnTo>
                    <a:pt x="69680" y="107013"/>
                  </a:lnTo>
                  <a:cubicBezTo>
                    <a:pt x="63293" y="108328"/>
                    <a:pt x="56706" y="108328"/>
                    <a:pt x="50319" y="107013"/>
                  </a:cubicBezTo>
                  <a:lnTo>
                    <a:pt x="44227" y="117566"/>
                  </a:lnTo>
                  <a:lnTo>
                    <a:pt x="35079" y="114237"/>
                  </a:lnTo>
                  <a:lnTo>
                    <a:pt x="37196" y="102237"/>
                  </a:lnTo>
                  <a:lnTo>
                    <a:pt x="37196" y="102237"/>
                  </a:lnTo>
                  <a:cubicBezTo>
                    <a:pt x="31458" y="99139"/>
                    <a:pt x="26411" y="94904"/>
                    <a:pt x="22364" y="89791"/>
                  </a:cubicBezTo>
                  <a:lnTo>
                    <a:pt x="10914" y="93959"/>
                  </a:lnTo>
                  <a:lnTo>
                    <a:pt x="6047" y="85529"/>
                  </a:lnTo>
                  <a:lnTo>
                    <a:pt x="15381" y="77697"/>
                  </a:lnTo>
                  <a:lnTo>
                    <a:pt x="15381" y="77697"/>
                  </a:lnTo>
                  <a:cubicBezTo>
                    <a:pt x="12977" y="71636"/>
                    <a:pt x="11833" y="65148"/>
                    <a:pt x="12019" y="58630"/>
                  </a:cubicBezTo>
                  <a:lnTo>
                    <a:pt x="569" y="54462"/>
                  </a:lnTo>
                  <a:lnTo>
                    <a:pt x="2259" y="44876"/>
                  </a:lnTo>
                  <a:lnTo>
                    <a:pt x="14444" y="44876"/>
                  </a:lnTo>
                  <a:lnTo>
                    <a:pt x="14444" y="44876"/>
                  </a:lnTo>
                  <a:cubicBezTo>
                    <a:pt x="16499" y="38688"/>
                    <a:pt x="19792" y="32983"/>
                    <a:pt x="24125" y="28109"/>
                  </a:cubicBezTo>
                  <a:lnTo>
                    <a:pt x="18032" y="17557"/>
                  </a:lnTo>
                  <a:lnTo>
                    <a:pt x="25489" y="11299"/>
                  </a:lnTo>
                  <a:lnTo>
                    <a:pt x="34823" y="19132"/>
                  </a:lnTo>
                  <a:lnTo>
                    <a:pt x="34823" y="19132"/>
                  </a:lnTo>
                  <a:cubicBezTo>
                    <a:pt x="40375" y="15712"/>
                    <a:pt x="46565" y="13459"/>
                    <a:pt x="53017" y="12510"/>
                  </a:cubicBezTo>
                  <a:lnTo>
                    <a:pt x="55132" y="510"/>
                  </a:lnTo>
                  <a:lnTo>
                    <a:pt x="64867" y="510"/>
                  </a:lnTo>
                  <a:lnTo>
                    <a:pt x="66982" y="12510"/>
                  </a:lnTo>
                  <a:lnTo>
                    <a:pt x="66982" y="12510"/>
                  </a:lnTo>
                  <a:cubicBezTo>
                    <a:pt x="73434" y="13459"/>
                    <a:pt x="79624" y="15712"/>
                    <a:pt x="85176" y="19132"/>
                  </a:cubicBezTo>
                  <a:close/>
                </a:path>
              </a:pathLst>
            </a:custGeom>
            <a:solidFill>
              <a:srgbClr val="BBD6EE"/>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7" name="Shape 187"/>
            <p:cNvSpPr txBox="1"/>
            <p:nvPr/>
          </p:nvSpPr>
          <p:spPr>
            <a:xfrm>
              <a:off x="1762861" y="1167204"/>
              <a:ext cx="801604" cy="689134"/>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dk1"/>
                </a:buClr>
                <a:buFont typeface="Calibri"/>
                <a:buNone/>
              </a:pPr>
              <a:r>
                <a:rPr b="0" i="0" lang="en-US" sz="1400" u="none" cap="none" strike="noStrike">
                  <a:solidFill>
                    <a:schemeClr val="dk1"/>
                  </a:solidFill>
                  <a:latin typeface="Calibri"/>
                  <a:ea typeface="Calibri"/>
                  <a:cs typeface="Calibri"/>
                  <a:sym typeface="Calibri"/>
                </a:rPr>
                <a:t>ENCODE into BUFR</a:t>
              </a:r>
              <a:endParaRPr/>
            </a:p>
          </p:txBody>
        </p:sp>
        <p:sp>
          <p:nvSpPr>
            <p:cNvPr id="188" name="Shape 188"/>
            <p:cNvSpPr/>
            <p:nvPr/>
          </p:nvSpPr>
          <p:spPr>
            <a:xfrm>
              <a:off x="304796" y="228323"/>
              <a:ext cx="1435584" cy="1308187"/>
            </a:xfrm>
            <a:custGeom>
              <a:pathLst>
                <a:path extrusionOk="0" h="120000" w="120000">
                  <a:moveTo>
                    <a:pt x="90922" y="30392"/>
                  </a:moveTo>
                  <a:lnTo>
                    <a:pt x="106745" y="24037"/>
                  </a:lnTo>
                  <a:lnTo>
                    <a:pt x="113662" y="35579"/>
                  </a:lnTo>
                  <a:lnTo>
                    <a:pt x="102076" y="49004"/>
                  </a:lnTo>
                  <a:lnTo>
                    <a:pt x="102076" y="49004"/>
                  </a:lnTo>
                  <a:cubicBezTo>
                    <a:pt x="104104" y="56204"/>
                    <a:pt x="104104" y="63795"/>
                    <a:pt x="102076" y="70995"/>
                  </a:cubicBezTo>
                  <a:lnTo>
                    <a:pt x="113662" y="84420"/>
                  </a:lnTo>
                  <a:lnTo>
                    <a:pt x="106745" y="95962"/>
                  </a:lnTo>
                  <a:lnTo>
                    <a:pt x="90922" y="89607"/>
                  </a:lnTo>
                  <a:cubicBezTo>
                    <a:pt x="85463" y="94898"/>
                    <a:pt x="78640" y="98693"/>
                    <a:pt x="71154" y="100602"/>
                  </a:cubicBezTo>
                  <a:lnTo>
                    <a:pt x="67298" y="118602"/>
                  </a:lnTo>
                  <a:lnTo>
                    <a:pt x="52701" y="118602"/>
                  </a:lnTo>
                  <a:lnTo>
                    <a:pt x="48845" y="100602"/>
                  </a:lnTo>
                  <a:lnTo>
                    <a:pt x="48845" y="100602"/>
                  </a:lnTo>
                  <a:cubicBezTo>
                    <a:pt x="41359" y="98693"/>
                    <a:pt x="34536" y="94898"/>
                    <a:pt x="29077" y="89607"/>
                  </a:cubicBezTo>
                  <a:lnTo>
                    <a:pt x="13254" y="95962"/>
                  </a:lnTo>
                  <a:lnTo>
                    <a:pt x="6337" y="84420"/>
                  </a:lnTo>
                  <a:lnTo>
                    <a:pt x="17923" y="70995"/>
                  </a:lnTo>
                  <a:lnTo>
                    <a:pt x="17923" y="70995"/>
                  </a:lnTo>
                  <a:cubicBezTo>
                    <a:pt x="15895" y="63795"/>
                    <a:pt x="15895" y="56204"/>
                    <a:pt x="17923" y="49004"/>
                  </a:cubicBezTo>
                  <a:lnTo>
                    <a:pt x="6337" y="35579"/>
                  </a:lnTo>
                  <a:lnTo>
                    <a:pt x="13254" y="24037"/>
                  </a:lnTo>
                  <a:lnTo>
                    <a:pt x="29077" y="30392"/>
                  </a:lnTo>
                  <a:lnTo>
                    <a:pt x="29077" y="30392"/>
                  </a:lnTo>
                  <a:cubicBezTo>
                    <a:pt x="34536" y="25101"/>
                    <a:pt x="41359" y="21306"/>
                    <a:pt x="48845" y="19397"/>
                  </a:cubicBezTo>
                  <a:lnTo>
                    <a:pt x="52701" y="1397"/>
                  </a:lnTo>
                  <a:lnTo>
                    <a:pt x="67298" y="1397"/>
                  </a:lnTo>
                  <a:lnTo>
                    <a:pt x="71154" y="19397"/>
                  </a:lnTo>
                  <a:lnTo>
                    <a:pt x="71154" y="19397"/>
                  </a:lnTo>
                  <a:cubicBezTo>
                    <a:pt x="78640" y="21306"/>
                    <a:pt x="85463" y="25101"/>
                    <a:pt x="90922" y="30392"/>
                  </a:cubicBezTo>
                  <a:close/>
                </a:path>
              </a:pathLst>
            </a:custGeom>
            <a:solidFill>
              <a:srgbClr val="BBD6EE"/>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9" name="Shape 189"/>
            <p:cNvSpPr txBox="1"/>
            <p:nvPr/>
          </p:nvSpPr>
          <p:spPr>
            <a:xfrm>
              <a:off x="652656" y="559654"/>
              <a:ext cx="739867" cy="645525"/>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dk1"/>
                </a:buClr>
                <a:buFont typeface="Calibri"/>
                <a:buNone/>
              </a:pPr>
              <a:r>
                <a:rPr b="0" i="0" lang="en-US" sz="1400" u="none" cap="none" strike="noStrike">
                  <a:solidFill>
                    <a:schemeClr val="dk1"/>
                  </a:solidFill>
                  <a:latin typeface="Calibri"/>
                  <a:ea typeface="Calibri"/>
                  <a:cs typeface="Calibri"/>
                  <a:sym typeface="Calibri"/>
                </a:rPr>
                <a:t>Harvest from ERDDAP</a:t>
              </a:r>
              <a:endParaRPr/>
            </a:p>
          </p:txBody>
        </p:sp>
        <p:sp>
          <p:nvSpPr>
            <p:cNvPr id="190" name="Shape 190"/>
            <p:cNvSpPr/>
            <p:nvPr/>
          </p:nvSpPr>
          <p:spPr>
            <a:xfrm>
              <a:off x="1516033" y="646070"/>
              <a:ext cx="1649029" cy="1649029"/>
            </a:xfrm>
            <a:custGeom>
              <a:pathLst>
                <a:path extrusionOk="0" h="120000" w="120000">
                  <a:moveTo>
                    <a:pt x="48354" y="5124"/>
                  </a:moveTo>
                  <a:lnTo>
                    <a:pt x="48354" y="5124"/>
                  </a:lnTo>
                  <a:cubicBezTo>
                    <a:pt x="73492" y="-210"/>
                    <a:pt x="99039" y="12217"/>
                    <a:pt x="110360" y="35286"/>
                  </a:cubicBezTo>
                  <a:cubicBezTo>
                    <a:pt x="121681" y="58355"/>
                    <a:pt x="115879" y="86167"/>
                    <a:pt x="96280" y="102786"/>
                  </a:cubicBezTo>
                  <a:lnTo>
                    <a:pt x="98531" y="105959"/>
                  </a:lnTo>
                  <a:lnTo>
                    <a:pt x="90768" y="103363"/>
                  </a:lnTo>
                  <a:lnTo>
                    <a:pt x="90627" y="94820"/>
                  </a:lnTo>
                  <a:lnTo>
                    <a:pt x="92878" y="97992"/>
                  </a:lnTo>
                  <a:lnTo>
                    <a:pt x="92878" y="97992"/>
                  </a:lnTo>
                  <a:cubicBezTo>
                    <a:pt x="110211" y="82993"/>
                    <a:pt x="115195" y="58164"/>
                    <a:pt x="104993" y="37638"/>
                  </a:cubicBezTo>
                  <a:cubicBezTo>
                    <a:pt x="94792" y="17112"/>
                    <a:pt x="71991" y="6092"/>
                    <a:pt x="49569" y="10850"/>
                  </a:cubicBezTo>
                  <a:close/>
                </a:path>
              </a:pathLst>
            </a:custGeom>
            <a:solidFill>
              <a:srgbClr val="B3CA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1" name="Shape 191"/>
            <p:cNvSpPr/>
            <p:nvPr/>
          </p:nvSpPr>
          <p:spPr>
            <a:xfrm>
              <a:off x="179016" y="166069"/>
              <a:ext cx="1246827" cy="1246827"/>
            </a:xfrm>
            <a:custGeom>
              <a:pathLst>
                <a:path extrusionOk="0" h="120000" w="120000">
                  <a:moveTo>
                    <a:pt x="38834" y="9410"/>
                  </a:moveTo>
                  <a:lnTo>
                    <a:pt x="41822" y="16552"/>
                  </a:lnTo>
                  <a:lnTo>
                    <a:pt x="41822" y="16552"/>
                  </a:lnTo>
                  <a:cubicBezTo>
                    <a:pt x="23032" y="24414"/>
                    <a:pt x="11425" y="43464"/>
                    <a:pt x="13054" y="63767"/>
                  </a:cubicBezTo>
                  <a:lnTo>
                    <a:pt x="18064" y="62671"/>
                  </a:lnTo>
                  <a:lnTo>
                    <a:pt x="10211" y="70899"/>
                  </a:lnTo>
                  <a:lnTo>
                    <a:pt x="417" y="66534"/>
                  </a:lnTo>
                  <a:lnTo>
                    <a:pt x="5431" y="65436"/>
                  </a:lnTo>
                  <a:lnTo>
                    <a:pt x="5431" y="65436"/>
                  </a:lnTo>
                  <a:cubicBezTo>
                    <a:pt x="3041" y="41449"/>
                    <a:pt x="16596" y="18714"/>
                    <a:pt x="38834" y="9410"/>
                  </a:cubicBezTo>
                  <a:close/>
                </a:path>
              </a:pathLst>
            </a:custGeom>
            <a:solidFill>
              <a:srgbClr val="B3CA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
        <p:nvSpPr>
          <p:cNvPr id="192" name="Shape 192"/>
          <p:cNvSpPr txBox="1"/>
          <p:nvPr/>
        </p:nvSpPr>
        <p:spPr>
          <a:xfrm>
            <a:off x="7569207" y="2855691"/>
            <a:ext cx="1140988" cy="646331"/>
          </a:xfrm>
          <a:prstGeom prst="rect">
            <a:avLst/>
          </a:prstGeom>
          <a:solidFill>
            <a:schemeClr val="lt1"/>
          </a:solidFill>
          <a:ln cap="flat" cmpd="sng" w="9525">
            <a:solidFill>
              <a:schemeClr val="dk1"/>
            </a:solidFill>
            <a:prstDash val="solid"/>
            <a:round/>
            <a:headEnd len="sm" w="sm" type="none"/>
            <a:tailEnd len="sm" w="sm" type="none"/>
          </a:ln>
          <a:effectLst>
            <a:outerShdw blurRad="50799"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Arial"/>
              <a:buNone/>
            </a:pPr>
            <a:r>
              <a:rPr b="0" i="0" lang="en-US" sz="1800" u="none" cap="none" strike="noStrike">
                <a:solidFill>
                  <a:schemeClr val="dk1"/>
                </a:solidFill>
                <a:latin typeface="Arial"/>
                <a:ea typeface="Arial"/>
                <a:cs typeface="Arial"/>
                <a:sym typeface="Arial"/>
              </a:rPr>
              <a:t>Transmit to GTS</a:t>
            </a:r>
            <a:endParaRPr/>
          </a:p>
        </p:txBody>
      </p:sp>
      <p:sp>
        <p:nvSpPr>
          <p:cNvPr id="193" name="Shape 193"/>
          <p:cNvSpPr/>
          <p:nvPr/>
        </p:nvSpPr>
        <p:spPr>
          <a:xfrm>
            <a:off x="912812" y="955167"/>
            <a:ext cx="2792430" cy="4616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Calibri"/>
              <a:buNone/>
            </a:pPr>
            <a:r>
              <a:rPr b="1" i="1" lang="en-US" sz="2400" u="none" cap="none" strike="noStrike">
                <a:solidFill>
                  <a:srgbClr val="000000"/>
                </a:solidFill>
                <a:latin typeface="Calibri"/>
                <a:ea typeface="Calibri"/>
                <a:cs typeface="Calibri"/>
                <a:sym typeface="Calibri"/>
              </a:rPr>
              <a:t>Insert data onto GTS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2" presetSubtype="2">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628649" y="352600"/>
            <a:ext cx="8239776"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1" i="0" lang="en-US" sz="3600" u="none" cap="none" strike="noStrike">
                <a:solidFill>
                  <a:schemeClr val="dk1"/>
                </a:solidFill>
                <a:latin typeface="Calibri"/>
                <a:ea typeface="Calibri"/>
                <a:cs typeface="Calibri"/>
                <a:sym typeface="Calibri"/>
              </a:rPr>
              <a:t>Process for accessing data from GTS</a:t>
            </a:r>
            <a:endParaRPr/>
          </a:p>
        </p:txBody>
      </p:sp>
      <p:sp>
        <p:nvSpPr>
          <p:cNvPr id="199" name="Shape 19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580"/>
              <a:buFont typeface="Arial"/>
              <a:buChar char="•"/>
            </a:pPr>
            <a:r>
              <a:rPr b="0" i="0" lang="en-US" sz="2590" u="none" cap="none" strike="noStrike">
                <a:solidFill>
                  <a:schemeClr val="dk1"/>
                </a:solidFill>
                <a:latin typeface="Calibri"/>
                <a:ea typeface="Calibri"/>
                <a:cs typeface="Calibri"/>
                <a:sym typeface="Calibri"/>
              </a:rPr>
              <a:t>The OSMC project already pulls data hourly from the GTS at the National Data Buoy Center and makes this data available through an ERDDAP framework</a:t>
            </a:r>
            <a:endParaRPr/>
          </a:p>
          <a:p>
            <a:pPr indent="-228600" lvl="0" marL="228600" marR="0" rtl="0" algn="l">
              <a:lnSpc>
                <a:spcPct val="90000"/>
              </a:lnSpc>
              <a:spcBef>
                <a:spcPts val="1000"/>
              </a:spcBef>
              <a:spcAft>
                <a:spcPts val="0"/>
              </a:spcAft>
              <a:buClr>
                <a:schemeClr val="dk1"/>
              </a:buClr>
              <a:buSzPts val="2580"/>
              <a:buFont typeface="Arial"/>
              <a:buChar char="•"/>
            </a:pPr>
            <a:r>
              <a:rPr b="0" i="0" lang="en-US" sz="2590" u="none" cap="none" strike="noStrike">
                <a:solidFill>
                  <a:schemeClr val="dk1"/>
                </a:solidFill>
                <a:latin typeface="Calibri"/>
                <a:ea typeface="Calibri"/>
                <a:cs typeface="Calibri"/>
                <a:sym typeface="Calibri"/>
              </a:rPr>
              <a:t>The OSMC project will retrieve the newly inserted platform data from the GTS, decode the BUFR data with the appropriate decoder and then add the data and metadata to the OSMC database</a:t>
            </a:r>
            <a:endParaRPr/>
          </a:p>
          <a:p>
            <a:pPr indent="-228600" lvl="0" marL="228600" marR="0" rtl="0" algn="l">
              <a:lnSpc>
                <a:spcPct val="90000"/>
              </a:lnSpc>
              <a:spcBef>
                <a:spcPts val="1000"/>
              </a:spcBef>
              <a:spcAft>
                <a:spcPts val="0"/>
              </a:spcAft>
              <a:buClr>
                <a:schemeClr val="dk1"/>
              </a:buClr>
              <a:buSzPts val="2580"/>
              <a:buFont typeface="Arial"/>
              <a:buChar char="•"/>
            </a:pPr>
            <a:r>
              <a:rPr b="0" i="0" lang="en-US" sz="2590" u="none" cap="none" strike="noStrike">
                <a:solidFill>
                  <a:schemeClr val="dk1"/>
                </a:solidFill>
                <a:latin typeface="Calibri"/>
                <a:ea typeface="Calibri"/>
                <a:cs typeface="Calibri"/>
                <a:sym typeface="Calibri"/>
              </a:rPr>
              <a:t>OSMC project will develop web-accessible tools and visualizations to illustrate the platform data in context with the other real time observations available from the GTS</a:t>
            </a:r>
            <a:endParaRPr/>
          </a:p>
          <a:p>
            <a:pPr indent="-228600" lvl="0" marL="228600" marR="0" rtl="0" algn="l">
              <a:lnSpc>
                <a:spcPct val="90000"/>
              </a:lnSpc>
              <a:spcBef>
                <a:spcPts val="1000"/>
              </a:spcBef>
              <a:spcAft>
                <a:spcPts val="0"/>
              </a:spcAft>
              <a:buClr>
                <a:schemeClr val="dk1"/>
              </a:buClr>
              <a:buFont typeface="Arial"/>
              <a:buNone/>
            </a:pPr>
            <a:r>
              <a:t/>
            </a:r>
            <a:endParaRPr b="0" i="0" sz="259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pic>
        <p:nvPicPr>
          <p:cNvPr descr="d" id="205" name="Shape 205"/>
          <p:cNvPicPr preferRelativeResize="0"/>
          <p:nvPr/>
        </p:nvPicPr>
        <p:blipFill rotWithShape="1">
          <a:blip r:embed="rId3">
            <a:alphaModFix/>
          </a:blip>
          <a:srcRect b="38972" l="26539" r="27496" t="22426"/>
          <a:stretch/>
        </p:blipFill>
        <p:spPr>
          <a:xfrm>
            <a:off x="282223" y="3986141"/>
            <a:ext cx="2100414" cy="1539518"/>
          </a:xfrm>
          <a:prstGeom prst="rect">
            <a:avLst/>
          </a:prstGeom>
          <a:noFill/>
          <a:ln cap="flat" cmpd="sng" w="9525">
            <a:solidFill>
              <a:schemeClr val="dk1"/>
            </a:solidFill>
            <a:prstDash val="solid"/>
            <a:round/>
            <a:headEnd len="sm" w="sm" type="none"/>
            <a:tailEnd len="sm" w="sm" type="none"/>
          </a:ln>
          <a:effectLst>
            <a:outerShdw blurRad="50799" rotWithShape="0" algn="tl" dir="2700000" dist="38100">
              <a:srgbClr val="000000">
                <a:alpha val="40000"/>
              </a:srgbClr>
            </a:outerShdw>
          </a:effectLst>
        </p:spPr>
      </p:pic>
      <p:grpSp>
        <p:nvGrpSpPr>
          <p:cNvPr id="206" name="Shape 206"/>
          <p:cNvGrpSpPr/>
          <p:nvPr/>
        </p:nvGrpSpPr>
        <p:grpSpPr>
          <a:xfrm>
            <a:off x="3135903" y="1202817"/>
            <a:ext cx="2655584" cy="2211887"/>
            <a:chOff x="521158" y="0"/>
            <a:chExt cx="2655584" cy="2211887"/>
          </a:xfrm>
        </p:grpSpPr>
        <p:sp>
          <p:nvSpPr>
            <p:cNvPr id="207" name="Shape 207"/>
            <p:cNvSpPr/>
            <p:nvPr/>
          </p:nvSpPr>
          <p:spPr>
            <a:xfrm>
              <a:off x="521158" y="0"/>
              <a:ext cx="2398465" cy="2009858"/>
            </a:xfrm>
            <a:custGeom>
              <a:pathLst>
                <a:path extrusionOk="0" h="120000" w="120000">
                  <a:moveTo>
                    <a:pt x="86196" y="19132"/>
                  </a:moveTo>
                  <a:lnTo>
                    <a:pt x="93295" y="10374"/>
                  </a:lnTo>
                  <a:lnTo>
                    <a:pt x="101489" y="16982"/>
                  </a:lnTo>
                  <a:lnTo>
                    <a:pt x="97327" y="28109"/>
                  </a:lnTo>
                  <a:lnTo>
                    <a:pt x="97327" y="28109"/>
                  </a:lnTo>
                  <a:cubicBezTo>
                    <a:pt x="101835" y="32983"/>
                    <a:pt x="105262" y="38688"/>
                    <a:pt x="107400" y="44876"/>
                  </a:cubicBezTo>
                  <a:lnTo>
                    <a:pt x="117602" y="44377"/>
                  </a:lnTo>
                  <a:lnTo>
                    <a:pt x="119367" y="53997"/>
                  </a:lnTo>
                  <a:lnTo>
                    <a:pt x="109923" y="58630"/>
                  </a:lnTo>
                  <a:lnTo>
                    <a:pt x="109923" y="58630"/>
                  </a:lnTo>
                  <a:cubicBezTo>
                    <a:pt x="110117" y="65148"/>
                    <a:pt x="108927" y="71636"/>
                    <a:pt x="106425" y="77697"/>
                  </a:cubicBezTo>
                  <a:lnTo>
                    <a:pt x="113565" y="86408"/>
                  </a:lnTo>
                  <a:lnTo>
                    <a:pt x="108365" y="95064"/>
                  </a:lnTo>
                  <a:lnTo>
                    <a:pt x="99160" y="89791"/>
                  </a:lnTo>
                  <a:lnTo>
                    <a:pt x="99160" y="89791"/>
                  </a:lnTo>
                  <a:cubicBezTo>
                    <a:pt x="94948" y="94904"/>
                    <a:pt x="89697" y="99139"/>
                    <a:pt x="83727" y="102237"/>
                  </a:cubicBezTo>
                  <a:lnTo>
                    <a:pt x="84854" y="114347"/>
                  </a:lnTo>
                  <a:lnTo>
                    <a:pt x="74602" y="117934"/>
                  </a:lnTo>
                  <a:lnTo>
                    <a:pt x="70072" y="107013"/>
                  </a:lnTo>
                  <a:lnTo>
                    <a:pt x="70072" y="107013"/>
                  </a:lnTo>
                  <a:cubicBezTo>
                    <a:pt x="63427" y="108328"/>
                    <a:pt x="56572" y="108328"/>
                    <a:pt x="49927" y="107013"/>
                  </a:cubicBezTo>
                  <a:lnTo>
                    <a:pt x="45397" y="117934"/>
                  </a:lnTo>
                  <a:lnTo>
                    <a:pt x="35145" y="114347"/>
                  </a:lnTo>
                  <a:lnTo>
                    <a:pt x="36272" y="102237"/>
                  </a:lnTo>
                  <a:cubicBezTo>
                    <a:pt x="30302" y="99139"/>
                    <a:pt x="25051" y="94904"/>
                    <a:pt x="20839" y="89791"/>
                  </a:cubicBezTo>
                  <a:lnTo>
                    <a:pt x="11634" y="95064"/>
                  </a:lnTo>
                  <a:lnTo>
                    <a:pt x="6434" y="86408"/>
                  </a:lnTo>
                  <a:lnTo>
                    <a:pt x="13574" y="77697"/>
                  </a:lnTo>
                  <a:cubicBezTo>
                    <a:pt x="11072" y="71636"/>
                    <a:pt x="9882" y="65148"/>
                    <a:pt x="10076" y="58630"/>
                  </a:cubicBezTo>
                  <a:lnTo>
                    <a:pt x="632" y="53997"/>
                  </a:lnTo>
                  <a:lnTo>
                    <a:pt x="2397" y="44377"/>
                  </a:lnTo>
                  <a:lnTo>
                    <a:pt x="12599" y="44876"/>
                  </a:lnTo>
                  <a:lnTo>
                    <a:pt x="12599" y="44876"/>
                  </a:lnTo>
                  <a:cubicBezTo>
                    <a:pt x="14737" y="38688"/>
                    <a:pt x="18164" y="32983"/>
                    <a:pt x="22672" y="28109"/>
                  </a:cubicBezTo>
                  <a:lnTo>
                    <a:pt x="18510" y="16982"/>
                  </a:lnTo>
                  <a:lnTo>
                    <a:pt x="26704" y="10374"/>
                  </a:lnTo>
                  <a:lnTo>
                    <a:pt x="33803" y="19132"/>
                  </a:lnTo>
                  <a:lnTo>
                    <a:pt x="33803" y="19132"/>
                  </a:lnTo>
                  <a:cubicBezTo>
                    <a:pt x="39580" y="15712"/>
                    <a:pt x="46021" y="13459"/>
                    <a:pt x="52734" y="12510"/>
                  </a:cubicBezTo>
                  <a:lnTo>
                    <a:pt x="54507" y="510"/>
                  </a:lnTo>
                  <a:lnTo>
                    <a:pt x="65492" y="510"/>
                  </a:lnTo>
                  <a:lnTo>
                    <a:pt x="67265" y="12510"/>
                  </a:lnTo>
                  <a:lnTo>
                    <a:pt x="67265" y="12510"/>
                  </a:lnTo>
                  <a:cubicBezTo>
                    <a:pt x="73978" y="13459"/>
                    <a:pt x="80419" y="15712"/>
                    <a:pt x="86196" y="19132"/>
                  </a:cubicBezTo>
                  <a:close/>
                </a:path>
              </a:pathLst>
            </a:custGeom>
            <a:solidFill>
              <a:srgbClr val="C4E0B2"/>
            </a:solidFill>
            <a:ln cap="flat" cmpd="sng" w="12700">
              <a:solidFill>
                <a:schemeClr val="dk1"/>
              </a:solidFill>
              <a:prstDash val="solid"/>
              <a:miter lim="8000"/>
              <a:headEnd len="sm" w="sm" type="none"/>
              <a:tailEnd len="sm" w="sm" type="none"/>
            </a:ln>
            <a:effectLst>
              <a:outerShdw blurRad="50799"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8" name="Shape 208"/>
            <p:cNvSpPr txBox="1"/>
            <p:nvPr/>
          </p:nvSpPr>
          <p:spPr>
            <a:xfrm>
              <a:off x="974312" y="470800"/>
              <a:ext cx="1492158" cy="1033109"/>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Font typeface="Calibri"/>
                <a:buNone/>
              </a:pPr>
              <a:r>
                <a:rPr b="0" i="0" lang="en-US" sz="1800" u="none" cap="none" strike="noStrike">
                  <a:solidFill>
                    <a:schemeClr val="dk1"/>
                  </a:solidFill>
                  <a:latin typeface="Calibri"/>
                  <a:ea typeface="Calibri"/>
                  <a:cs typeface="Calibri"/>
                  <a:sym typeface="Calibri"/>
                </a:rPr>
                <a:t>REST services via OSMC/ERDDAP</a:t>
              </a:r>
              <a:endParaRPr/>
            </a:p>
          </p:txBody>
        </p:sp>
        <p:sp>
          <p:nvSpPr>
            <p:cNvPr id="209" name="Shape 209"/>
            <p:cNvSpPr/>
            <p:nvPr/>
          </p:nvSpPr>
          <p:spPr>
            <a:xfrm flipH="1" rot="10800000">
              <a:off x="3139871" y="2117249"/>
              <a:ext cx="36871" cy="94638"/>
            </a:xfrm>
            <a:custGeom>
              <a:pathLst>
                <a:path extrusionOk="0" h="120000" w="120000">
                  <a:moveTo>
                    <a:pt x="34341" y="7996"/>
                  </a:moveTo>
                  <a:lnTo>
                    <a:pt x="35722" y="10796"/>
                  </a:lnTo>
                  <a:lnTo>
                    <a:pt x="35722" y="10796"/>
                  </a:lnTo>
                  <a:cubicBezTo>
                    <a:pt x="16357" y="22751"/>
                    <a:pt x="6258" y="47464"/>
                    <a:pt x="10850" y="71666"/>
                  </a:cubicBezTo>
                  <a:cubicBezTo>
                    <a:pt x="15442" y="95868"/>
                    <a:pt x="33644" y="113864"/>
                    <a:pt x="55681" y="115991"/>
                  </a:cubicBezTo>
                  <a:cubicBezTo>
                    <a:pt x="77718" y="118117"/>
                    <a:pt x="98407" y="103874"/>
                    <a:pt x="106636" y="80909"/>
                  </a:cubicBezTo>
                  <a:lnTo>
                    <a:pt x="104211" y="80011"/>
                  </a:lnTo>
                  <a:lnTo>
                    <a:pt x="110288" y="78621"/>
                  </a:lnTo>
                  <a:lnTo>
                    <a:pt x="114111" y="83677"/>
                  </a:lnTo>
                  <a:lnTo>
                    <a:pt x="111669" y="82773"/>
                  </a:lnTo>
                  <a:lnTo>
                    <a:pt x="111669" y="82773"/>
                  </a:lnTo>
                  <a:cubicBezTo>
                    <a:pt x="102024" y="106554"/>
                    <a:pt x="78559" y="120928"/>
                    <a:pt x="53935" y="118136"/>
                  </a:cubicBezTo>
                  <a:cubicBezTo>
                    <a:pt x="29312" y="115345"/>
                    <a:pt x="9359" y="96051"/>
                    <a:pt x="4842" y="70663"/>
                  </a:cubicBezTo>
                  <a:cubicBezTo>
                    <a:pt x="326" y="45276"/>
                    <a:pt x="12315" y="19806"/>
                    <a:pt x="34341" y="7996"/>
                  </a:cubicBezTo>
                  <a:close/>
                </a:path>
              </a:pathLst>
            </a:custGeom>
            <a:solidFill>
              <a:srgbClr val="D8D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pic>
        <p:nvPicPr>
          <p:cNvPr id="210" name="Shape 210"/>
          <p:cNvPicPr preferRelativeResize="0"/>
          <p:nvPr/>
        </p:nvPicPr>
        <p:blipFill rotWithShape="1">
          <a:blip r:embed="rId4">
            <a:alphaModFix/>
          </a:blip>
          <a:srcRect b="0" l="0" r="0" t="0"/>
          <a:stretch/>
        </p:blipFill>
        <p:spPr>
          <a:xfrm>
            <a:off x="3024006" y="4823266"/>
            <a:ext cx="2191379" cy="1668587"/>
          </a:xfrm>
          <a:prstGeom prst="rect">
            <a:avLst/>
          </a:prstGeom>
          <a:noFill/>
          <a:ln cap="flat" cmpd="sng" w="9525">
            <a:solidFill>
              <a:schemeClr val="dk1"/>
            </a:solidFill>
            <a:prstDash val="solid"/>
            <a:miter lim="8000"/>
            <a:headEnd len="sm" w="sm" type="none"/>
            <a:tailEnd len="sm" w="sm" type="none"/>
          </a:ln>
          <a:effectLst>
            <a:outerShdw blurRad="50799" rotWithShape="0" algn="tl" dir="2700000" dist="38100">
              <a:srgbClr val="000000">
                <a:alpha val="40000"/>
              </a:srgbClr>
            </a:outerShdw>
          </a:effectLst>
        </p:spPr>
      </p:pic>
      <p:sp>
        <p:nvSpPr>
          <p:cNvPr id="211" name="Shape 211"/>
          <p:cNvSpPr txBox="1"/>
          <p:nvPr/>
        </p:nvSpPr>
        <p:spPr>
          <a:xfrm>
            <a:off x="3731217" y="5846717"/>
            <a:ext cx="1371599" cy="276998"/>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Arial"/>
              <a:buNone/>
            </a:pPr>
            <a:r>
              <a:rPr b="0" i="0" lang="en-US" sz="1200" u="none" cap="none" strike="noStrike">
                <a:solidFill>
                  <a:schemeClr val="dk1"/>
                </a:solidFill>
                <a:latin typeface="Arial"/>
                <a:ea typeface="Arial"/>
                <a:cs typeface="Arial"/>
                <a:sym typeface="Arial"/>
              </a:rPr>
              <a:t>ESRI Geoportal</a:t>
            </a:r>
            <a:endParaRPr/>
          </a:p>
        </p:txBody>
      </p:sp>
      <p:pic>
        <p:nvPicPr>
          <p:cNvPr id="212" name="Shape 212"/>
          <p:cNvPicPr preferRelativeResize="0"/>
          <p:nvPr/>
        </p:nvPicPr>
        <p:blipFill rotWithShape="1">
          <a:blip r:embed="rId5">
            <a:alphaModFix/>
          </a:blip>
          <a:srcRect b="0" l="0" r="0" t="0"/>
          <a:stretch/>
        </p:blipFill>
        <p:spPr>
          <a:xfrm>
            <a:off x="6654800" y="317500"/>
            <a:ext cx="1620753" cy="1216152"/>
          </a:xfrm>
          <a:prstGeom prst="rect">
            <a:avLst/>
          </a:prstGeom>
          <a:noFill/>
          <a:ln cap="flat" cmpd="sng" w="9525">
            <a:solidFill>
              <a:schemeClr val="dk1"/>
            </a:solidFill>
            <a:prstDash val="solid"/>
            <a:miter lim="8000"/>
            <a:headEnd len="sm" w="sm" type="none"/>
            <a:tailEnd len="sm" w="sm" type="none"/>
          </a:ln>
          <a:effectLst>
            <a:outerShdw blurRad="50799" rotWithShape="0" algn="tl" dir="2700000" dist="38100">
              <a:srgbClr val="000000">
                <a:alpha val="40000"/>
              </a:srgbClr>
            </a:outerShdw>
          </a:effectLst>
        </p:spPr>
      </p:pic>
      <p:pic>
        <p:nvPicPr>
          <p:cNvPr id="213" name="Shape 213"/>
          <p:cNvPicPr preferRelativeResize="0"/>
          <p:nvPr/>
        </p:nvPicPr>
        <p:blipFill rotWithShape="1">
          <a:blip r:embed="rId6">
            <a:alphaModFix/>
          </a:blip>
          <a:srcRect b="0" l="0" r="0" t="0"/>
          <a:stretch/>
        </p:blipFill>
        <p:spPr>
          <a:xfrm>
            <a:off x="7340602" y="1202492"/>
            <a:ext cx="1611513" cy="1143000"/>
          </a:xfrm>
          <a:prstGeom prst="rect">
            <a:avLst/>
          </a:prstGeom>
          <a:noFill/>
          <a:ln cap="flat" cmpd="sng" w="9525">
            <a:solidFill>
              <a:schemeClr val="dk1"/>
            </a:solidFill>
            <a:prstDash val="solid"/>
            <a:miter lim="8000"/>
            <a:headEnd len="sm" w="sm" type="none"/>
            <a:tailEnd len="sm" w="sm" type="none"/>
          </a:ln>
          <a:effectLst>
            <a:outerShdw blurRad="50799" rotWithShape="0" algn="tl" dir="2700000" dist="38100">
              <a:srgbClr val="000000">
                <a:alpha val="40000"/>
              </a:srgbClr>
            </a:outerShdw>
          </a:effectLst>
        </p:spPr>
      </p:pic>
      <p:pic>
        <p:nvPicPr>
          <p:cNvPr descr="https://encrypted-tbn2.gstatic.com/images?q=tbn:ANd9GcRYCRzPeAeByQIHfj813pG0lcwC4NnhR8TY4QcxBhCy_RPBplnn" id="214" name="Shape 214"/>
          <p:cNvPicPr preferRelativeResize="0"/>
          <p:nvPr/>
        </p:nvPicPr>
        <p:blipFill rotWithShape="1">
          <a:blip r:embed="rId7">
            <a:alphaModFix/>
          </a:blip>
          <a:srcRect b="0" l="0" r="0" t="0"/>
          <a:stretch/>
        </p:blipFill>
        <p:spPr>
          <a:xfrm>
            <a:off x="7569200" y="2222501"/>
            <a:ext cx="1447800" cy="943807"/>
          </a:xfrm>
          <a:prstGeom prst="rect">
            <a:avLst/>
          </a:prstGeom>
          <a:noFill/>
          <a:ln cap="flat" cmpd="sng" w="9525">
            <a:solidFill>
              <a:schemeClr val="dk1"/>
            </a:solidFill>
            <a:prstDash val="solid"/>
            <a:round/>
            <a:headEnd len="sm" w="sm" type="none"/>
            <a:tailEnd len="sm" w="sm" type="none"/>
          </a:ln>
          <a:effectLst>
            <a:outerShdw blurRad="50799" rotWithShape="0" algn="tl" dir="2700000" dist="38100">
              <a:srgbClr val="000000">
                <a:alpha val="40000"/>
              </a:srgbClr>
            </a:outerShdw>
          </a:effectLst>
        </p:spPr>
      </p:pic>
      <p:pic>
        <p:nvPicPr>
          <p:cNvPr id="215" name="Shape 215"/>
          <p:cNvPicPr preferRelativeResize="0"/>
          <p:nvPr/>
        </p:nvPicPr>
        <p:blipFill rotWithShape="1">
          <a:blip r:embed="rId8">
            <a:alphaModFix/>
          </a:blip>
          <a:srcRect b="0" l="0" r="0" t="0"/>
          <a:stretch/>
        </p:blipFill>
        <p:spPr>
          <a:xfrm>
            <a:off x="5843351" y="1079500"/>
            <a:ext cx="1573451" cy="1066799"/>
          </a:xfrm>
          <a:prstGeom prst="rect">
            <a:avLst/>
          </a:prstGeom>
          <a:noFill/>
          <a:ln cap="flat" cmpd="sng" w="9525">
            <a:solidFill>
              <a:schemeClr val="dk1"/>
            </a:solidFill>
            <a:prstDash val="solid"/>
            <a:miter lim="8000"/>
            <a:headEnd len="sm" w="sm" type="none"/>
            <a:tailEnd len="sm" w="sm" type="none"/>
          </a:ln>
          <a:effectLst>
            <a:outerShdw blurRad="50799" rotWithShape="0" algn="tl" dir="2700000" dist="38100">
              <a:srgbClr val="000000">
                <a:alpha val="40000"/>
              </a:srgbClr>
            </a:outerShdw>
          </a:effectLst>
        </p:spPr>
      </p:pic>
      <p:sp>
        <p:nvSpPr>
          <p:cNvPr id="216" name="Shape 216"/>
          <p:cNvSpPr txBox="1"/>
          <p:nvPr/>
        </p:nvSpPr>
        <p:spPr>
          <a:xfrm>
            <a:off x="5740400" y="1079501"/>
            <a:ext cx="1219199" cy="276998"/>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Arial"/>
              <a:buNone/>
            </a:pPr>
            <a:r>
              <a:rPr b="0" i="0" lang="en-US" sz="1200" u="none" cap="none" strike="noStrike">
                <a:solidFill>
                  <a:schemeClr val="dk1"/>
                </a:solidFill>
                <a:latin typeface="Arial"/>
                <a:ea typeface="Arial"/>
                <a:cs typeface="Arial"/>
                <a:sym typeface="Arial"/>
              </a:rPr>
              <a:t>Google Earth</a:t>
            </a:r>
            <a:endParaRPr/>
          </a:p>
        </p:txBody>
      </p:sp>
      <p:sp>
        <p:nvSpPr>
          <p:cNvPr id="217" name="Shape 217"/>
          <p:cNvSpPr txBox="1"/>
          <p:nvPr/>
        </p:nvSpPr>
        <p:spPr>
          <a:xfrm>
            <a:off x="7264400" y="437518"/>
            <a:ext cx="1524000" cy="276998"/>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Arial"/>
              <a:buNone/>
            </a:pPr>
            <a:r>
              <a:rPr b="0" i="0" lang="en-US" sz="1200" u="none" cap="none" strike="noStrike">
                <a:solidFill>
                  <a:schemeClr val="dk1"/>
                </a:solidFill>
                <a:latin typeface="Arial"/>
                <a:ea typeface="Arial"/>
                <a:cs typeface="Arial"/>
                <a:sym typeface="Arial"/>
              </a:rPr>
              <a:t>Live Access Server</a:t>
            </a:r>
            <a:endParaRPr/>
          </a:p>
        </p:txBody>
      </p:sp>
      <p:sp>
        <p:nvSpPr>
          <p:cNvPr id="218" name="Shape 218"/>
          <p:cNvSpPr txBox="1"/>
          <p:nvPr/>
        </p:nvSpPr>
        <p:spPr>
          <a:xfrm>
            <a:off x="7645400" y="1763696"/>
            <a:ext cx="1371599" cy="276998"/>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Arial"/>
              <a:buNone/>
            </a:pPr>
            <a:r>
              <a:rPr b="0" i="0" lang="en-US" sz="1200" u="none" cap="none" strike="noStrike">
                <a:solidFill>
                  <a:schemeClr val="dk1"/>
                </a:solidFill>
                <a:latin typeface="Arial"/>
                <a:ea typeface="Arial"/>
                <a:cs typeface="Arial"/>
                <a:sym typeface="Arial"/>
              </a:rPr>
              <a:t>iPython notebook</a:t>
            </a:r>
            <a:endParaRPr/>
          </a:p>
        </p:txBody>
      </p:sp>
      <p:sp>
        <p:nvSpPr>
          <p:cNvPr id="219" name="Shape 219"/>
          <p:cNvSpPr txBox="1"/>
          <p:nvPr/>
        </p:nvSpPr>
        <p:spPr>
          <a:xfrm>
            <a:off x="7874000" y="2754296"/>
            <a:ext cx="990599" cy="276998"/>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Arial"/>
              <a:buNone/>
            </a:pPr>
            <a:r>
              <a:rPr b="0" i="0" lang="en-US" sz="1200" u="none" cap="none" strike="noStrike">
                <a:solidFill>
                  <a:schemeClr val="dk1"/>
                </a:solidFill>
                <a:latin typeface="Arial"/>
                <a:ea typeface="Arial"/>
                <a:cs typeface="Arial"/>
                <a:sym typeface="Arial"/>
              </a:rPr>
              <a:t>Matlab™</a:t>
            </a:r>
            <a:endParaRPr/>
          </a:p>
        </p:txBody>
      </p:sp>
      <p:pic>
        <p:nvPicPr>
          <p:cNvPr descr="muri_bathy_chla_sst_gliderchla" id="220" name="Shape 220"/>
          <p:cNvPicPr preferRelativeResize="0"/>
          <p:nvPr/>
        </p:nvPicPr>
        <p:blipFill rotWithShape="1">
          <a:blip r:embed="rId9">
            <a:alphaModFix/>
          </a:blip>
          <a:srcRect b="0" l="0" r="0" t="0"/>
          <a:stretch/>
        </p:blipFill>
        <p:spPr>
          <a:xfrm>
            <a:off x="5626100" y="2146300"/>
            <a:ext cx="1714500" cy="762000"/>
          </a:xfrm>
          <a:prstGeom prst="rect">
            <a:avLst/>
          </a:prstGeom>
          <a:noFill/>
          <a:ln>
            <a:noFill/>
          </a:ln>
        </p:spPr>
      </p:pic>
      <p:sp>
        <p:nvSpPr>
          <p:cNvPr id="221" name="Shape 221"/>
          <p:cNvSpPr txBox="1"/>
          <p:nvPr/>
        </p:nvSpPr>
        <p:spPr>
          <a:xfrm>
            <a:off x="5892800" y="2675236"/>
            <a:ext cx="1447800" cy="461664"/>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Arial"/>
              <a:buNone/>
            </a:pPr>
            <a:r>
              <a:rPr b="0" i="0" lang="en-US" sz="1200" u="none" cap="none" strike="noStrike">
                <a:solidFill>
                  <a:schemeClr val="dk1"/>
                </a:solidFill>
                <a:latin typeface="Arial"/>
                <a:ea typeface="Arial"/>
                <a:cs typeface="Arial"/>
                <a:sym typeface="Arial"/>
              </a:rPr>
              <a:t>IOOS coastal modeling</a:t>
            </a:r>
            <a:endParaRPr/>
          </a:p>
        </p:txBody>
      </p:sp>
      <p:pic>
        <p:nvPicPr>
          <p:cNvPr descr="C:\Program Files (x86)\Microsoft Office\MEDIA\CAGCAT10\j0195384.wmf" id="222" name="Shape 222"/>
          <p:cNvPicPr preferRelativeResize="0"/>
          <p:nvPr/>
        </p:nvPicPr>
        <p:blipFill rotWithShape="1">
          <a:blip r:embed="rId10">
            <a:alphaModFix/>
          </a:blip>
          <a:srcRect b="0" l="0" r="0" t="0"/>
          <a:stretch/>
        </p:blipFill>
        <p:spPr>
          <a:xfrm>
            <a:off x="6487260" y="3959583"/>
            <a:ext cx="2163883" cy="2209799"/>
          </a:xfrm>
          <a:prstGeom prst="rect">
            <a:avLst/>
          </a:prstGeom>
          <a:noFill/>
          <a:ln>
            <a:noFill/>
          </a:ln>
        </p:spPr>
      </p:pic>
      <p:cxnSp>
        <p:nvCxnSpPr>
          <p:cNvPr id="223" name="Shape 223"/>
          <p:cNvCxnSpPr/>
          <p:nvPr/>
        </p:nvCxnSpPr>
        <p:spPr>
          <a:xfrm>
            <a:off x="4924728" y="3148032"/>
            <a:ext cx="1394703" cy="1338153"/>
          </a:xfrm>
          <a:prstGeom prst="straightConnector1">
            <a:avLst/>
          </a:prstGeom>
          <a:noFill/>
          <a:ln cap="flat" cmpd="sng" w="69850">
            <a:solidFill>
              <a:schemeClr val="accent1"/>
            </a:solidFill>
            <a:prstDash val="solid"/>
            <a:miter lim="8000"/>
            <a:headEnd len="sm" w="sm" type="none"/>
            <a:tailEnd len="med" w="med" type="stealth"/>
          </a:ln>
        </p:spPr>
      </p:cxnSp>
      <p:cxnSp>
        <p:nvCxnSpPr>
          <p:cNvPr id="224" name="Shape 224"/>
          <p:cNvCxnSpPr/>
          <p:nvPr/>
        </p:nvCxnSpPr>
        <p:spPr>
          <a:xfrm flipH="1">
            <a:off x="4050656" y="3196300"/>
            <a:ext cx="232704" cy="1515401"/>
          </a:xfrm>
          <a:prstGeom prst="straightConnector1">
            <a:avLst/>
          </a:prstGeom>
          <a:noFill/>
          <a:ln cap="flat" cmpd="sng" w="69850">
            <a:solidFill>
              <a:schemeClr val="accent1"/>
            </a:solidFill>
            <a:prstDash val="solid"/>
            <a:miter lim="8000"/>
            <a:headEnd len="sm" w="sm" type="none"/>
            <a:tailEnd len="med" w="med" type="stealth"/>
          </a:ln>
        </p:spPr>
      </p:cxnSp>
      <p:sp>
        <p:nvSpPr>
          <p:cNvPr id="225" name="Shape 225"/>
          <p:cNvSpPr txBox="1"/>
          <p:nvPr/>
        </p:nvSpPr>
        <p:spPr>
          <a:xfrm>
            <a:off x="2840830" y="3386626"/>
            <a:ext cx="2100411" cy="830996"/>
          </a:xfrm>
          <a:prstGeom prst="rect">
            <a:avLst/>
          </a:prstGeom>
          <a:solidFill>
            <a:srgbClr val="D8D8D8"/>
          </a:solidFill>
          <a:ln cap="flat" cmpd="sng" w="9525">
            <a:solidFill>
              <a:schemeClr val="dk1"/>
            </a:solidFill>
            <a:prstDash val="solid"/>
            <a:round/>
            <a:headEnd len="sm" w="sm" type="none"/>
            <a:tailEnd len="sm" w="sm" type="none"/>
          </a:ln>
          <a:effectLst>
            <a:outerShdw blurRad="50799"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Arial"/>
              <a:buNone/>
            </a:pPr>
            <a:r>
              <a:rPr b="0" i="0" lang="en-US" sz="1600" u="none" cap="none" strike="noStrike">
                <a:solidFill>
                  <a:schemeClr val="dk1"/>
                </a:solidFill>
                <a:latin typeface="Arial"/>
                <a:ea typeface="Arial"/>
                <a:cs typeface="Arial"/>
                <a:sym typeface="Arial"/>
              </a:rPr>
              <a:t>Metadata available through international standards</a:t>
            </a:r>
            <a:endParaRPr/>
          </a:p>
        </p:txBody>
      </p:sp>
      <p:sp>
        <p:nvSpPr>
          <p:cNvPr id="226" name="Shape 226"/>
          <p:cNvSpPr txBox="1"/>
          <p:nvPr/>
        </p:nvSpPr>
        <p:spPr>
          <a:xfrm>
            <a:off x="384004" y="3671801"/>
            <a:ext cx="838199" cy="461664"/>
          </a:xfrm>
          <a:prstGeom prst="rect">
            <a:avLst/>
          </a:prstGeom>
          <a:solidFill>
            <a:srgbClr val="D8D8D8"/>
          </a:solidFill>
          <a:ln cap="flat" cmpd="sng" w="9525">
            <a:solidFill>
              <a:schemeClr val="dk1"/>
            </a:solidFill>
            <a:prstDash val="solid"/>
            <a:round/>
            <a:headEnd len="sm" w="sm" type="none"/>
            <a:tailEnd len="sm" w="sm" type="none"/>
          </a:ln>
          <a:effectLst>
            <a:outerShdw blurRad="50799"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0" i="0" lang="en-US" sz="2400" u="none" cap="none" strike="noStrike">
                <a:solidFill>
                  <a:schemeClr val="dk1"/>
                </a:solidFill>
                <a:latin typeface="Arial"/>
                <a:ea typeface="Arial"/>
                <a:cs typeface="Arial"/>
                <a:sym typeface="Arial"/>
              </a:rPr>
              <a:t>GTS</a:t>
            </a:r>
            <a:endParaRPr/>
          </a:p>
        </p:txBody>
      </p:sp>
      <p:sp>
        <p:nvSpPr>
          <p:cNvPr id="227" name="Shape 227"/>
          <p:cNvSpPr txBox="1"/>
          <p:nvPr/>
        </p:nvSpPr>
        <p:spPr>
          <a:xfrm>
            <a:off x="5881448" y="5312555"/>
            <a:ext cx="2895600" cy="646331"/>
          </a:xfrm>
          <a:prstGeom prst="rect">
            <a:avLst/>
          </a:prstGeom>
          <a:solidFill>
            <a:srgbClr val="D8D8D8"/>
          </a:solidFill>
          <a:ln cap="flat" cmpd="sng" w="9525">
            <a:solidFill>
              <a:schemeClr val="dk1"/>
            </a:solidFill>
            <a:prstDash val="solid"/>
            <a:round/>
            <a:headEnd len="sm" w="sm" type="none"/>
            <a:tailEnd len="sm" w="sm" type="none"/>
          </a:ln>
          <a:effectLst>
            <a:outerShdw blurRad="50799"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Arial"/>
              <a:buNone/>
            </a:pPr>
            <a:r>
              <a:rPr b="0" i="0" lang="en-US" sz="1800" u="none" cap="none" strike="noStrike">
                <a:solidFill>
                  <a:schemeClr val="dk1"/>
                </a:solidFill>
                <a:latin typeface="Arial"/>
                <a:ea typeface="Arial"/>
                <a:cs typeface="Arial"/>
                <a:sym typeface="Arial"/>
              </a:rPr>
              <a:t>Data flows directly into users’ applications</a:t>
            </a:r>
            <a:endParaRPr/>
          </a:p>
        </p:txBody>
      </p:sp>
      <p:cxnSp>
        <p:nvCxnSpPr>
          <p:cNvPr id="228" name="Shape 228"/>
          <p:cNvCxnSpPr/>
          <p:nvPr/>
        </p:nvCxnSpPr>
        <p:spPr>
          <a:xfrm flipH="1" rot="10800000">
            <a:off x="7329250" y="3213099"/>
            <a:ext cx="163750" cy="638683"/>
          </a:xfrm>
          <a:prstGeom prst="straightConnector1">
            <a:avLst/>
          </a:prstGeom>
          <a:noFill/>
          <a:ln cap="flat" cmpd="sng" w="63500">
            <a:solidFill>
              <a:schemeClr val="accent1"/>
            </a:solidFill>
            <a:prstDash val="solid"/>
            <a:miter lim="8000"/>
            <a:headEnd len="sm" w="sm" type="none"/>
            <a:tailEnd len="med" w="med" type="stealth"/>
          </a:ln>
        </p:spPr>
      </p:cxnSp>
      <p:sp>
        <p:nvSpPr>
          <p:cNvPr id="229" name="Shape 229"/>
          <p:cNvSpPr/>
          <p:nvPr/>
        </p:nvSpPr>
        <p:spPr>
          <a:xfrm>
            <a:off x="159658" y="306457"/>
            <a:ext cx="4041170"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Calibri"/>
              <a:buNone/>
            </a:pPr>
            <a:r>
              <a:rPr b="0" i="0" lang="en-US" sz="4000" u="none" cap="none" strike="noStrike">
                <a:solidFill>
                  <a:srgbClr val="000000"/>
                </a:solidFill>
                <a:latin typeface="Calibri"/>
                <a:ea typeface="Calibri"/>
                <a:cs typeface="Calibri"/>
                <a:sym typeface="Calibri"/>
              </a:rPr>
              <a:t>OpenGTS initiative</a:t>
            </a:r>
            <a:endParaRPr/>
          </a:p>
        </p:txBody>
      </p:sp>
      <p:sp>
        <p:nvSpPr>
          <p:cNvPr id="230" name="Shape 230"/>
          <p:cNvSpPr/>
          <p:nvPr/>
        </p:nvSpPr>
        <p:spPr>
          <a:xfrm>
            <a:off x="912812" y="955167"/>
            <a:ext cx="3137846" cy="4616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Calibri"/>
              <a:buNone/>
            </a:pPr>
            <a:r>
              <a:rPr b="1" i="1" lang="en-US" sz="2400" u="none" cap="none" strike="noStrike">
                <a:solidFill>
                  <a:srgbClr val="000000"/>
                </a:solidFill>
                <a:latin typeface="Calibri"/>
                <a:ea typeface="Calibri"/>
                <a:cs typeface="Calibri"/>
                <a:sym typeface="Calibri"/>
              </a:rPr>
              <a:t>Retrieve data from GTS</a:t>
            </a:r>
            <a:endParaRPr/>
          </a:p>
        </p:txBody>
      </p:sp>
      <p:cxnSp>
        <p:nvCxnSpPr>
          <p:cNvPr id="231" name="Shape 231"/>
          <p:cNvCxnSpPr/>
          <p:nvPr/>
        </p:nvCxnSpPr>
        <p:spPr>
          <a:xfrm flipH="1" rot="10800000">
            <a:off x="1874874" y="2040693"/>
            <a:ext cx="965956" cy="4728"/>
          </a:xfrm>
          <a:prstGeom prst="straightConnector1">
            <a:avLst/>
          </a:prstGeom>
          <a:noFill/>
          <a:ln cap="flat" cmpd="sng" w="69850">
            <a:solidFill>
              <a:schemeClr val="accent1"/>
            </a:solidFill>
            <a:prstDash val="solid"/>
            <a:miter lim="8000"/>
            <a:headEnd len="sm" w="sm" type="none"/>
            <a:tailEnd len="med" w="med" type="stealth"/>
          </a:ln>
        </p:spPr>
      </p:cxnSp>
      <p:grpSp>
        <p:nvGrpSpPr>
          <p:cNvPr id="232" name="Shape 232"/>
          <p:cNvGrpSpPr/>
          <p:nvPr/>
        </p:nvGrpSpPr>
        <p:grpSpPr>
          <a:xfrm>
            <a:off x="468969" y="1663051"/>
            <a:ext cx="1370911" cy="1168724"/>
            <a:chOff x="249631" y="0"/>
            <a:chExt cx="1370911" cy="1168724"/>
          </a:xfrm>
        </p:grpSpPr>
        <p:sp>
          <p:nvSpPr>
            <p:cNvPr id="233" name="Shape 233"/>
            <p:cNvSpPr/>
            <p:nvPr/>
          </p:nvSpPr>
          <p:spPr>
            <a:xfrm>
              <a:off x="249631" y="72352"/>
              <a:ext cx="1127722" cy="1034595"/>
            </a:xfrm>
            <a:custGeom>
              <a:pathLst>
                <a:path extrusionOk="0" h="120000" w="120000">
                  <a:moveTo>
                    <a:pt x="85696" y="19132"/>
                  </a:moveTo>
                  <a:lnTo>
                    <a:pt x="93875" y="10826"/>
                  </a:lnTo>
                  <a:lnTo>
                    <a:pt x="101694" y="17255"/>
                  </a:lnTo>
                  <a:lnTo>
                    <a:pt x="96615" y="28109"/>
                  </a:lnTo>
                  <a:cubicBezTo>
                    <a:pt x="101037" y="32983"/>
                    <a:pt x="104398" y="38688"/>
                    <a:pt x="106495" y="44876"/>
                  </a:cubicBezTo>
                  <a:lnTo>
                    <a:pt x="117672" y="44642"/>
                  </a:lnTo>
                  <a:lnTo>
                    <a:pt x="119400" y="54244"/>
                  </a:lnTo>
                  <a:lnTo>
                    <a:pt x="108971" y="58630"/>
                  </a:lnTo>
                  <a:cubicBezTo>
                    <a:pt x="109160" y="65148"/>
                    <a:pt x="107993" y="71636"/>
                    <a:pt x="105539" y="77697"/>
                  </a:cubicBezTo>
                  <a:lnTo>
                    <a:pt x="113753" y="85962"/>
                  </a:lnTo>
                  <a:lnTo>
                    <a:pt x="108724" y="94497"/>
                  </a:lnTo>
                  <a:lnTo>
                    <a:pt x="98412" y="89791"/>
                  </a:lnTo>
                  <a:cubicBezTo>
                    <a:pt x="94281" y="94904"/>
                    <a:pt x="89131" y="99139"/>
                    <a:pt x="83274" y="102237"/>
                  </a:cubicBezTo>
                  <a:lnTo>
                    <a:pt x="84853" y="114300"/>
                  </a:lnTo>
                  <a:lnTo>
                    <a:pt x="75148" y="117760"/>
                  </a:lnTo>
                  <a:lnTo>
                    <a:pt x="69880" y="107013"/>
                  </a:lnTo>
                  <a:cubicBezTo>
                    <a:pt x="63361" y="108328"/>
                    <a:pt x="56638" y="108328"/>
                    <a:pt x="50119" y="107013"/>
                  </a:cubicBezTo>
                  <a:lnTo>
                    <a:pt x="44851" y="117760"/>
                  </a:lnTo>
                  <a:lnTo>
                    <a:pt x="35146" y="114300"/>
                  </a:lnTo>
                  <a:lnTo>
                    <a:pt x="36725" y="102237"/>
                  </a:lnTo>
                  <a:cubicBezTo>
                    <a:pt x="30868" y="99139"/>
                    <a:pt x="25718" y="94904"/>
                    <a:pt x="21587" y="89791"/>
                  </a:cubicBezTo>
                  <a:lnTo>
                    <a:pt x="11275" y="94497"/>
                  </a:lnTo>
                  <a:lnTo>
                    <a:pt x="6246" y="85962"/>
                  </a:lnTo>
                  <a:lnTo>
                    <a:pt x="14460" y="77697"/>
                  </a:lnTo>
                  <a:lnTo>
                    <a:pt x="14460" y="77697"/>
                  </a:lnTo>
                  <a:cubicBezTo>
                    <a:pt x="12006" y="71636"/>
                    <a:pt x="10839" y="65148"/>
                    <a:pt x="11028" y="58630"/>
                  </a:cubicBezTo>
                  <a:lnTo>
                    <a:pt x="599" y="54244"/>
                  </a:lnTo>
                  <a:lnTo>
                    <a:pt x="2327" y="44642"/>
                  </a:lnTo>
                  <a:lnTo>
                    <a:pt x="13504" y="44876"/>
                  </a:lnTo>
                  <a:lnTo>
                    <a:pt x="13504" y="44876"/>
                  </a:lnTo>
                  <a:cubicBezTo>
                    <a:pt x="15601" y="38688"/>
                    <a:pt x="18962" y="32983"/>
                    <a:pt x="23384" y="28109"/>
                  </a:cubicBezTo>
                  <a:lnTo>
                    <a:pt x="18305" y="17255"/>
                  </a:lnTo>
                  <a:lnTo>
                    <a:pt x="26124" y="10826"/>
                  </a:lnTo>
                  <a:lnTo>
                    <a:pt x="34303" y="19132"/>
                  </a:lnTo>
                  <a:lnTo>
                    <a:pt x="34303" y="19132"/>
                  </a:lnTo>
                  <a:cubicBezTo>
                    <a:pt x="39970" y="15712"/>
                    <a:pt x="46288" y="13459"/>
                    <a:pt x="52873" y="12510"/>
                  </a:cubicBezTo>
                  <a:lnTo>
                    <a:pt x="54814" y="510"/>
                  </a:lnTo>
                  <a:lnTo>
                    <a:pt x="65185" y="510"/>
                  </a:lnTo>
                  <a:lnTo>
                    <a:pt x="67126" y="12510"/>
                  </a:lnTo>
                  <a:lnTo>
                    <a:pt x="67126" y="12510"/>
                  </a:lnTo>
                  <a:cubicBezTo>
                    <a:pt x="73711" y="13459"/>
                    <a:pt x="80029" y="15712"/>
                    <a:pt x="85696" y="19132"/>
                  </a:cubicBezTo>
                  <a:close/>
                </a:path>
              </a:pathLst>
            </a:custGeom>
            <a:solidFill>
              <a:srgbClr val="BBD6EE"/>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4" name="Shape 234"/>
            <p:cNvSpPr txBox="1"/>
            <p:nvPr/>
          </p:nvSpPr>
          <p:spPr>
            <a:xfrm>
              <a:off x="469393" y="314701"/>
              <a:ext cx="688198" cy="531803"/>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Font typeface="Calibri"/>
                <a:buNone/>
              </a:pPr>
              <a:r>
                <a:rPr b="0" i="0" lang="en-US" sz="1100" u="none" cap="none" strike="noStrike">
                  <a:solidFill>
                    <a:schemeClr val="dk1"/>
                  </a:solidFill>
                  <a:latin typeface="Calibri"/>
                  <a:ea typeface="Calibri"/>
                  <a:cs typeface="Calibri"/>
                  <a:sym typeface="Calibri"/>
                </a:rPr>
                <a:t>DECODE from BUFR</a:t>
              </a:r>
              <a:endParaRPr/>
            </a:p>
          </p:txBody>
        </p:sp>
        <p:sp>
          <p:nvSpPr>
            <p:cNvPr id="235" name="Shape 235"/>
            <p:cNvSpPr/>
            <p:nvPr/>
          </p:nvSpPr>
          <p:spPr>
            <a:xfrm>
              <a:off x="451818" y="0"/>
              <a:ext cx="1168724" cy="1168724"/>
            </a:xfrm>
            <a:custGeom>
              <a:pathLst>
                <a:path extrusionOk="0" h="120000" w="120000">
                  <a:moveTo>
                    <a:pt x="51610" y="4533"/>
                  </a:moveTo>
                  <a:lnTo>
                    <a:pt x="51610" y="4533"/>
                  </a:lnTo>
                  <a:cubicBezTo>
                    <a:pt x="76054" y="836"/>
                    <a:pt x="100036" y="13576"/>
                    <a:pt x="110657" y="35900"/>
                  </a:cubicBezTo>
                  <a:cubicBezTo>
                    <a:pt x="121277" y="58224"/>
                    <a:pt x="116032" y="84869"/>
                    <a:pt x="97742" y="101501"/>
                  </a:cubicBezTo>
                  <a:lnTo>
                    <a:pt x="100103" y="104595"/>
                  </a:lnTo>
                  <a:lnTo>
                    <a:pt x="92255" y="102269"/>
                  </a:lnTo>
                  <a:lnTo>
                    <a:pt x="91817" y="93736"/>
                  </a:lnTo>
                  <a:lnTo>
                    <a:pt x="94177" y="96829"/>
                  </a:lnTo>
                  <a:cubicBezTo>
                    <a:pt x="110338" y="81831"/>
                    <a:pt x="114834" y="58049"/>
                    <a:pt x="105261" y="38186"/>
                  </a:cubicBezTo>
                  <a:cubicBezTo>
                    <a:pt x="95689" y="18324"/>
                    <a:pt x="74286" y="7023"/>
                    <a:pt x="52486" y="10320"/>
                  </a:cubicBezTo>
                  <a:close/>
                </a:path>
              </a:pathLst>
            </a:custGeom>
            <a:solidFill>
              <a:srgbClr val="B3CA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236" name="Shape 236"/>
          <p:cNvCxnSpPr/>
          <p:nvPr/>
        </p:nvCxnSpPr>
        <p:spPr>
          <a:xfrm flipH="1" rot="10800000">
            <a:off x="1089290" y="2892794"/>
            <a:ext cx="15381" cy="609261"/>
          </a:xfrm>
          <a:prstGeom prst="straightConnector1">
            <a:avLst/>
          </a:prstGeom>
          <a:noFill/>
          <a:ln cap="flat" cmpd="sng" w="69850">
            <a:solidFill>
              <a:schemeClr val="accent1"/>
            </a:solidFill>
            <a:prstDash val="solid"/>
            <a:miter lim="8000"/>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pic>
        <p:nvPicPr>
          <p:cNvPr id="241" name="Shape 241"/>
          <p:cNvPicPr preferRelativeResize="0"/>
          <p:nvPr/>
        </p:nvPicPr>
        <p:blipFill rotWithShape="1">
          <a:blip r:embed="rId3">
            <a:alphaModFix/>
          </a:blip>
          <a:srcRect b="0" l="0" r="0" t="0"/>
          <a:stretch/>
        </p:blipFill>
        <p:spPr>
          <a:xfrm>
            <a:off x="603506" y="438912"/>
            <a:ext cx="8325681" cy="6163056"/>
          </a:xfrm>
          <a:prstGeom prst="rect">
            <a:avLst/>
          </a:prstGeom>
          <a:noFill/>
          <a:ln>
            <a:noFill/>
          </a:ln>
        </p:spPr>
      </p:pic>
      <p:pic>
        <p:nvPicPr>
          <p:cNvPr id="242" name="Shape 242"/>
          <p:cNvPicPr preferRelativeResize="0"/>
          <p:nvPr/>
        </p:nvPicPr>
        <p:blipFill rotWithShape="1">
          <a:blip r:embed="rId4">
            <a:alphaModFix/>
          </a:blip>
          <a:srcRect b="0" l="0" r="0" t="0"/>
          <a:stretch/>
        </p:blipFill>
        <p:spPr>
          <a:xfrm>
            <a:off x="603252" y="437358"/>
            <a:ext cx="8325935" cy="6162674"/>
          </a:xfrm>
          <a:prstGeom prst="rect">
            <a:avLst/>
          </a:prstGeom>
          <a:noFill/>
          <a:ln>
            <a:noFill/>
          </a:ln>
        </p:spPr>
      </p:pic>
      <p:pic>
        <p:nvPicPr>
          <p:cNvPr id="243" name="Shape 243"/>
          <p:cNvPicPr preferRelativeResize="0"/>
          <p:nvPr/>
        </p:nvPicPr>
        <p:blipFill rotWithShape="1">
          <a:blip r:embed="rId5">
            <a:alphaModFix/>
          </a:blip>
          <a:srcRect b="0" l="0" r="0" t="0"/>
          <a:stretch/>
        </p:blipFill>
        <p:spPr>
          <a:xfrm>
            <a:off x="2082800" y="435420"/>
            <a:ext cx="4229100" cy="6317544"/>
          </a:xfrm>
          <a:prstGeom prst="rect">
            <a:avLst/>
          </a:prstGeom>
          <a:noFill/>
          <a:ln>
            <a:noFill/>
          </a:ln>
        </p:spPr>
      </p:pic>
      <p:sp>
        <p:nvSpPr>
          <p:cNvPr id="244" name="Shape 244"/>
          <p:cNvSpPr txBox="1"/>
          <p:nvPr/>
        </p:nvSpPr>
        <p:spPr>
          <a:xfrm>
            <a:off x="5650173" y="343385"/>
            <a:ext cx="3046768" cy="646331"/>
          </a:xfrm>
          <a:prstGeom prst="rect">
            <a:avLst/>
          </a:prstGeom>
          <a:solidFill>
            <a:schemeClr val="lt1"/>
          </a:solidFill>
          <a:ln cap="flat" cmpd="sng" w="9525">
            <a:solidFill>
              <a:schemeClr val="dk1"/>
            </a:solidFill>
            <a:prstDash val="solid"/>
            <a:round/>
            <a:headEnd len="sm" w="sm" type="none"/>
            <a:tailEnd len="sm" w="sm" type="none"/>
          </a:ln>
          <a:effectLst>
            <a:outerShdw blurRad="50799"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libri"/>
              <a:buNone/>
            </a:pPr>
            <a:r>
              <a:rPr b="0" i="0" lang="en-US" sz="1800" u="none" cap="none" strike="noStrike">
                <a:solidFill>
                  <a:schemeClr val="dk1"/>
                </a:solidFill>
                <a:latin typeface="Calibri"/>
                <a:ea typeface="Calibri"/>
                <a:cs typeface="Calibri"/>
                <a:sym typeface="Calibri"/>
              </a:rPr>
              <a:t>Accessing GTS real time data through JCOMMOPS website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type="title"/>
          </p:nvPr>
        </p:nvSpPr>
        <p:spPr>
          <a:xfrm>
            <a:off x="628650" y="365126"/>
            <a:ext cx="7886700"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1" i="0" lang="en-US" sz="3600" u="none" cap="none" strike="noStrike">
                <a:solidFill>
                  <a:schemeClr val="dk1"/>
                </a:solidFill>
                <a:latin typeface="Calibri"/>
                <a:ea typeface="Calibri"/>
                <a:cs typeface="Calibri"/>
                <a:sym typeface="Calibri"/>
              </a:rPr>
              <a:t>Questions moving forward</a:t>
            </a:r>
            <a:endParaRPr/>
          </a:p>
        </p:txBody>
      </p:sp>
      <p:sp>
        <p:nvSpPr>
          <p:cNvPr id="250" name="Shape 250"/>
          <p:cNvSpPr txBox="1"/>
          <p:nvPr>
            <p:ph idx="1" type="body"/>
          </p:nvPr>
        </p:nvSpPr>
        <p:spPr>
          <a:xfrm>
            <a:off x="628650" y="1462370"/>
            <a:ext cx="7886700" cy="5395630"/>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dk1"/>
              </a:buClr>
              <a:buSzPts val="2240"/>
              <a:buFont typeface="Arial"/>
              <a:buChar char="•"/>
            </a:pPr>
            <a:r>
              <a:rPr b="0" i="0" lang="en-US" sz="2220" u="none" cap="none" strike="noStrike">
                <a:solidFill>
                  <a:schemeClr val="dk1"/>
                </a:solidFill>
                <a:latin typeface="Calibri"/>
                <a:ea typeface="Calibri"/>
                <a:cs typeface="Calibri"/>
                <a:sym typeface="Calibri"/>
              </a:rPr>
              <a:t>Is there wider interest for this project</a:t>
            </a:r>
            <a:endParaRPr/>
          </a:p>
          <a:p>
            <a:pPr indent="-228600" lvl="1" marL="685800" marR="0" rtl="0" algn="l">
              <a:lnSpc>
                <a:spcPct val="80000"/>
              </a:lnSpc>
              <a:spcBef>
                <a:spcPts val="500"/>
              </a:spcBef>
              <a:spcAft>
                <a:spcPts val="0"/>
              </a:spcAft>
              <a:buClr>
                <a:schemeClr val="dk1"/>
              </a:buClr>
              <a:buSzPts val="2240"/>
              <a:buFont typeface="Arial"/>
              <a:buChar char="•"/>
            </a:pPr>
            <a:r>
              <a:rPr b="0" i="0" lang="en-US" sz="2220" u="none" cap="none" strike="noStrike">
                <a:solidFill>
                  <a:schemeClr val="dk1"/>
                </a:solidFill>
                <a:latin typeface="Calibri"/>
                <a:ea typeface="Calibri"/>
                <a:cs typeface="Calibri"/>
                <a:sym typeface="Calibri"/>
              </a:rPr>
              <a:t>Yes!</a:t>
            </a:r>
            <a:endParaRPr/>
          </a:p>
          <a:p>
            <a:pPr indent="-228600" lvl="0" marL="228600" marR="0" rtl="0" algn="l">
              <a:lnSpc>
                <a:spcPct val="80000"/>
              </a:lnSpc>
              <a:spcBef>
                <a:spcPts val="1000"/>
              </a:spcBef>
              <a:spcAft>
                <a:spcPts val="0"/>
              </a:spcAft>
              <a:buClr>
                <a:schemeClr val="dk1"/>
              </a:buClr>
              <a:buSzPts val="2240"/>
              <a:buFont typeface="Arial"/>
              <a:buChar char="•"/>
            </a:pPr>
            <a:r>
              <a:rPr b="0" i="0" lang="en-US" sz="2220" u="none" cap="none" strike="noStrike">
                <a:solidFill>
                  <a:schemeClr val="dk1"/>
                </a:solidFill>
                <a:latin typeface="Calibri"/>
                <a:ea typeface="Calibri"/>
                <a:cs typeface="Calibri"/>
                <a:sym typeface="Calibri"/>
              </a:rPr>
              <a:t>Which IOOS RAs might be interested in participating?</a:t>
            </a:r>
            <a:endParaRPr/>
          </a:p>
          <a:p>
            <a:pPr indent="-228600" lvl="1" marL="685800" marR="0" rtl="0" algn="l">
              <a:lnSpc>
                <a:spcPct val="80000"/>
              </a:lnSpc>
              <a:spcBef>
                <a:spcPts val="500"/>
              </a:spcBef>
              <a:spcAft>
                <a:spcPts val="0"/>
              </a:spcAft>
              <a:buClr>
                <a:schemeClr val="dk1"/>
              </a:buClr>
              <a:buSzPts val="2240"/>
              <a:buFont typeface="Arial"/>
              <a:buChar char="•"/>
            </a:pPr>
            <a:r>
              <a:rPr b="0" i="0" lang="en-US" sz="2220" u="none" cap="none" strike="noStrike">
                <a:solidFill>
                  <a:schemeClr val="dk1"/>
                </a:solidFill>
                <a:latin typeface="Calibri"/>
                <a:ea typeface="Calibri"/>
                <a:cs typeface="Calibri"/>
                <a:sym typeface="Calibri"/>
              </a:rPr>
              <a:t>Have had some preliminary discussions with NANOOS</a:t>
            </a:r>
            <a:endParaRPr/>
          </a:p>
          <a:p>
            <a:pPr indent="-228600" lvl="0" marL="228600" marR="0" rtl="0" algn="l">
              <a:lnSpc>
                <a:spcPct val="80000"/>
              </a:lnSpc>
              <a:spcBef>
                <a:spcPts val="1000"/>
              </a:spcBef>
              <a:spcAft>
                <a:spcPts val="0"/>
              </a:spcAft>
              <a:buClr>
                <a:schemeClr val="dk1"/>
              </a:buClr>
              <a:buSzPts val="2240"/>
              <a:buFont typeface="Arial"/>
              <a:buChar char="•"/>
            </a:pPr>
            <a:r>
              <a:rPr b="0" i="0" lang="en-US" sz="2220" u="none" cap="none" strike="noStrike">
                <a:solidFill>
                  <a:schemeClr val="dk1"/>
                </a:solidFill>
                <a:latin typeface="Calibri"/>
                <a:ea typeface="Calibri"/>
                <a:cs typeface="Calibri"/>
                <a:sym typeface="Calibri"/>
              </a:rPr>
              <a:t>What institution will be responsible for inserting data onto GTS?</a:t>
            </a:r>
            <a:endParaRPr/>
          </a:p>
          <a:p>
            <a:pPr indent="-228600" lvl="1" marL="685800" marR="0" rtl="0" algn="l">
              <a:lnSpc>
                <a:spcPct val="80000"/>
              </a:lnSpc>
              <a:spcBef>
                <a:spcPts val="500"/>
              </a:spcBef>
              <a:spcAft>
                <a:spcPts val="0"/>
              </a:spcAft>
              <a:buClr>
                <a:schemeClr val="dk1"/>
              </a:buClr>
              <a:buSzPts val="2240"/>
              <a:buFont typeface="Arial"/>
              <a:buChar char="•"/>
            </a:pPr>
            <a:r>
              <a:rPr b="0" i="0" lang="en-US" sz="2220" u="none" cap="none" strike="noStrike">
                <a:solidFill>
                  <a:schemeClr val="dk1"/>
                </a:solidFill>
                <a:latin typeface="Calibri"/>
                <a:ea typeface="Calibri"/>
                <a:cs typeface="Calibri"/>
                <a:sym typeface="Calibri"/>
              </a:rPr>
              <a:t>NDBC is part of pilot project, but further discussion with them on making this operational is required</a:t>
            </a:r>
            <a:endParaRPr/>
          </a:p>
          <a:p>
            <a:pPr indent="-228600" lvl="2" marL="1143000" marR="0" rtl="0" algn="l">
              <a:lnSpc>
                <a:spcPct val="80000"/>
              </a:lnSpc>
              <a:spcBef>
                <a:spcPts val="500"/>
              </a:spcBef>
              <a:spcAft>
                <a:spcPts val="0"/>
              </a:spcAft>
              <a:buClr>
                <a:schemeClr val="dk1"/>
              </a:buClr>
              <a:buSzPts val="1801"/>
              <a:buFont typeface="Arial"/>
              <a:buChar char="•"/>
            </a:pPr>
            <a:r>
              <a:rPr b="0" i="0" lang="en-US" sz="1850" u="none" cap="none" strike="noStrike">
                <a:solidFill>
                  <a:schemeClr val="dk1"/>
                </a:solidFill>
                <a:latin typeface="Calibri"/>
                <a:ea typeface="Calibri"/>
                <a:cs typeface="Calibri"/>
                <a:sym typeface="Calibri"/>
              </a:rPr>
              <a:t>How would this affect the way RAs and other currently submit data to GTS?</a:t>
            </a:r>
            <a:endParaRPr/>
          </a:p>
          <a:p>
            <a:pPr indent="-228600" lvl="0" marL="228600" marR="0" rtl="0" algn="l">
              <a:lnSpc>
                <a:spcPct val="80000"/>
              </a:lnSpc>
              <a:spcBef>
                <a:spcPts val="1000"/>
              </a:spcBef>
              <a:spcAft>
                <a:spcPts val="0"/>
              </a:spcAft>
              <a:buClr>
                <a:schemeClr val="dk1"/>
              </a:buClr>
              <a:buSzPts val="2240"/>
              <a:buFont typeface="Arial"/>
              <a:buChar char="•"/>
            </a:pPr>
            <a:r>
              <a:rPr b="0" i="0" lang="en-US" sz="2220" u="none" cap="none" strike="noStrike">
                <a:solidFill>
                  <a:schemeClr val="dk1"/>
                </a:solidFill>
                <a:latin typeface="Calibri"/>
                <a:ea typeface="Calibri"/>
                <a:cs typeface="Calibri"/>
                <a:sym typeface="Calibri"/>
              </a:rPr>
              <a:t>Could potentially reduce burden of providing RT data to GTS if providing access to data and providing data to GTS were part of same process – ie, serving through an ERDDAP server.</a:t>
            </a:r>
            <a:endParaRPr/>
          </a:p>
          <a:p>
            <a:pPr indent="-228600" lvl="0" marL="228600" marR="0" rtl="0" algn="l">
              <a:lnSpc>
                <a:spcPct val="80000"/>
              </a:lnSpc>
              <a:spcBef>
                <a:spcPts val="1000"/>
              </a:spcBef>
              <a:spcAft>
                <a:spcPts val="0"/>
              </a:spcAft>
              <a:buClr>
                <a:schemeClr val="dk1"/>
              </a:buClr>
              <a:buSzPts val="2240"/>
              <a:buFont typeface="Arial"/>
              <a:buChar char="•"/>
            </a:pPr>
            <a:r>
              <a:rPr b="0" i="0" lang="en-US" sz="2220" u="none" cap="none" strike="noStrike">
                <a:solidFill>
                  <a:schemeClr val="dk1"/>
                </a:solidFill>
                <a:latin typeface="Calibri"/>
                <a:ea typeface="Calibri"/>
                <a:cs typeface="Calibri"/>
                <a:sym typeface="Calibri"/>
              </a:rPr>
              <a:t>Prototype high frequency data submissions, i.e., 15 minutes, etc</a:t>
            </a:r>
            <a:endParaRPr/>
          </a:p>
          <a:p>
            <a:pPr indent="-228600" lvl="0" marL="228600" marR="0" rtl="0" algn="l">
              <a:lnSpc>
                <a:spcPct val="80000"/>
              </a:lnSpc>
              <a:spcBef>
                <a:spcPts val="1000"/>
              </a:spcBef>
              <a:spcAft>
                <a:spcPts val="0"/>
              </a:spcAft>
              <a:buClr>
                <a:schemeClr val="dk1"/>
              </a:buClr>
              <a:buSzPts val="2240"/>
              <a:buFont typeface="Arial"/>
              <a:buChar char="•"/>
            </a:pPr>
            <a:r>
              <a:rPr b="0" i="0" lang="en-US" sz="2220" u="none" cap="none" strike="noStrike">
                <a:solidFill>
                  <a:schemeClr val="dk1"/>
                </a:solidFill>
                <a:latin typeface="Calibri"/>
                <a:ea typeface="Calibri"/>
                <a:cs typeface="Calibri"/>
                <a:sym typeface="Calibri"/>
              </a:rPr>
              <a:t>Prototype “new” parameters for GTS.  BGC for example</a:t>
            </a:r>
            <a:endParaRPr/>
          </a:p>
          <a:p>
            <a:pPr indent="-228600" lvl="0" marL="228600" marR="0" rtl="0" algn="l">
              <a:lnSpc>
                <a:spcPct val="80000"/>
              </a:lnSpc>
              <a:spcBef>
                <a:spcPts val="1000"/>
              </a:spcBef>
              <a:spcAft>
                <a:spcPts val="0"/>
              </a:spcAft>
              <a:buClr>
                <a:schemeClr val="dk1"/>
              </a:buClr>
              <a:buSzPts val="2240"/>
              <a:buFont typeface="Arial"/>
              <a:buChar char="•"/>
            </a:pPr>
            <a:r>
              <a:rPr b="0" i="0" lang="en-US" sz="2220" u="none" cap="none" strike="noStrike">
                <a:solidFill>
                  <a:schemeClr val="dk1"/>
                </a:solidFill>
                <a:latin typeface="Calibri"/>
                <a:ea typeface="Calibri"/>
                <a:cs typeface="Calibri"/>
                <a:sym typeface="Calibri"/>
              </a:rPr>
              <a:t>Support other formats of data – i.e. sensor obs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descr="d" id="95" name="Shape 95"/>
          <p:cNvPicPr preferRelativeResize="0"/>
          <p:nvPr/>
        </p:nvPicPr>
        <p:blipFill rotWithShape="1">
          <a:blip r:embed="rId3">
            <a:alphaModFix/>
          </a:blip>
          <a:srcRect b="0" l="0" r="0" t="0"/>
          <a:stretch/>
        </p:blipFill>
        <p:spPr>
          <a:xfrm>
            <a:off x="4519764" y="1811131"/>
            <a:ext cx="4503658" cy="3224210"/>
          </a:xfrm>
          <a:prstGeom prst="rect">
            <a:avLst/>
          </a:prstGeom>
          <a:noFill/>
          <a:ln>
            <a:noFill/>
          </a:ln>
        </p:spPr>
      </p:pic>
      <p:sp>
        <p:nvSpPr>
          <p:cNvPr id="96" name="Shape 96"/>
          <p:cNvSpPr txBox="1"/>
          <p:nvPr/>
        </p:nvSpPr>
        <p:spPr>
          <a:xfrm>
            <a:off x="413658" y="1376521"/>
            <a:ext cx="4360107" cy="440120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2000" u="none" cap="none" strike="noStrike">
                <a:solidFill>
                  <a:schemeClr val="dk1"/>
                </a:solidFill>
                <a:latin typeface="Calibri"/>
                <a:ea typeface="Calibri"/>
                <a:cs typeface="Calibri"/>
                <a:sym typeface="Calibri"/>
              </a:rPr>
              <a:t>Global Telecommunication System (GTS)</a:t>
            </a:r>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 coordinated global system of telecommunication infrastructure for the rapid collection, exchange and distribution of observations </a:t>
            </a:r>
            <a:endParaRPr/>
          </a:p>
          <a:p>
            <a:pPr indent="-285750" lvl="0" marL="285750" marR="0" rtl="0" algn="l">
              <a:lnSpc>
                <a:spcPct val="100000"/>
              </a:lnSpc>
              <a:spcBef>
                <a:spcPts val="0"/>
              </a:spcBef>
              <a:spcAft>
                <a:spcPts val="0"/>
              </a:spcAft>
              <a:buClr>
                <a:schemeClr val="dk1"/>
              </a:buClr>
              <a:buFont typeface="Arial"/>
              <a:buNone/>
            </a:pPr>
            <a:r>
              <a:t/>
            </a:r>
            <a:endParaRPr b="0" i="0" sz="20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GTS is organized into three levels: the Main Telecommunication Network (MTN), six Regional Meteorological Telecommunication Networks (RMTN) and numerous National Meteorological Telecommunication Networks (NMTN).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628650" y="365126"/>
            <a:ext cx="7886700"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1" i="0" lang="en-US" sz="3600" u="none" cap="none" strike="noStrike">
                <a:solidFill>
                  <a:schemeClr val="dk1"/>
                </a:solidFill>
                <a:latin typeface="Calibri"/>
                <a:ea typeface="Calibri"/>
                <a:cs typeface="Calibri"/>
                <a:sym typeface="Calibri"/>
              </a:rPr>
              <a:t>Project Description</a:t>
            </a:r>
            <a:endParaRPr/>
          </a:p>
        </p:txBody>
      </p:sp>
      <p:sp>
        <p:nvSpPr>
          <p:cNvPr id="102" name="Shape 102"/>
          <p:cNvSpPr txBox="1"/>
          <p:nvPr>
            <p:ph idx="1" type="body"/>
          </p:nvPr>
        </p:nvSpPr>
        <p:spPr>
          <a:xfrm>
            <a:off x="628650" y="1525000"/>
            <a:ext cx="78867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A pilot project to take well understood data (ie, physical ocean data) from known platform types and inject the data in near real-time onto the GTS for distribution globally.  Retrieve  this data and other “essential” data from the GTS and make them available through interoperable web services for public access.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The goal of the pilot project is to prototype a workflow providing ocean data producers a simpler method of distributing real time data through the GTS infrastructure and ocean data consumers a simpler method of accessing that data.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628650" y="365126"/>
            <a:ext cx="7886700"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1" i="0" lang="en-US" sz="3600" u="none" cap="none" strike="noStrike">
                <a:solidFill>
                  <a:schemeClr val="dk1"/>
                </a:solidFill>
                <a:latin typeface="Calibri"/>
                <a:ea typeface="Calibri"/>
                <a:cs typeface="Calibri"/>
                <a:sym typeface="Calibri"/>
              </a:rPr>
              <a:t>Project Description</a:t>
            </a:r>
            <a:endParaRPr/>
          </a:p>
        </p:txBody>
      </p:sp>
      <p:sp>
        <p:nvSpPr>
          <p:cNvPr id="108" name="Shape 108"/>
          <p:cNvSpPr txBox="1"/>
          <p:nvPr>
            <p:ph idx="1" type="body"/>
          </p:nvPr>
        </p:nvSpPr>
        <p:spPr>
          <a:xfrm>
            <a:off x="628650" y="1525000"/>
            <a:ext cx="7886700" cy="2583536"/>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A pilot project to take well understood data (ie, physical ocean data) from known platform types and inject the data in near real-time onto the GTS for distribution globally.  Retrieve  this data and other “essential” data from the GTS and make them available through interoperable web services for public access.</a:t>
            </a:r>
            <a:endParaRPr/>
          </a:p>
        </p:txBody>
      </p:sp>
      <p:sp>
        <p:nvSpPr>
          <p:cNvPr id="109" name="Shape 109"/>
          <p:cNvSpPr/>
          <p:nvPr/>
        </p:nvSpPr>
        <p:spPr>
          <a:xfrm>
            <a:off x="1521912" y="4579851"/>
            <a:ext cx="6369486" cy="16312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US" sz="2000" u="none" cap="none" strike="noStrike">
                <a:solidFill>
                  <a:schemeClr val="dk1"/>
                </a:solidFill>
                <a:latin typeface="Calibri"/>
                <a:ea typeface="Calibri"/>
                <a:cs typeface="Calibri"/>
                <a:sym typeface="Calibri"/>
              </a:rPr>
              <a:t>*Essential: All available in situ observations from the marine environment as well as upper air observations are regarded as “essential” by WMO resolution 40 and thus they can be exchanged without charge and with no conditions on use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628650" y="365126"/>
            <a:ext cx="7886700"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1" i="0" lang="en-US" sz="3600" u="none" cap="none" strike="noStrike">
                <a:solidFill>
                  <a:schemeClr val="dk1"/>
                </a:solidFill>
                <a:latin typeface="Calibri"/>
                <a:ea typeface="Calibri"/>
                <a:cs typeface="Calibri"/>
                <a:sym typeface="Calibri"/>
              </a:rPr>
              <a:t>Why?</a:t>
            </a:r>
            <a:endParaRPr/>
          </a:p>
        </p:txBody>
      </p:sp>
      <p:sp>
        <p:nvSpPr>
          <p:cNvPr id="115" name="Shape 115"/>
          <p:cNvSpPr txBox="1"/>
          <p:nvPr>
            <p:ph idx="1" type="body"/>
          </p:nvPr>
        </p:nvSpPr>
        <p:spPr>
          <a:xfrm>
            <a:off x="628650" y="1690688"/>
            <a:ext cx="7886700" cy="5067103"/>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dk1"/>
              </a:buClr>
              <a:buSzPts val="2580"/>
              <a:buFont typeface="Arial"/>
              <a:buChar char="•"/>
            </a:pPr>
            <a:r>
              <a:rPr b="0" i="0" lang="en-US" sz="2590" u="none" cap="none" strike="noStrike">
                <a:solidFill>
                  <a:schemeClr val="dk1"/>
                </a:solidFill>
                <a:latin typeface="Calibri"/>
                <a:ea typeface="Calibri"/>
                <a:cs typeface="Calibri"/>
                <a:sym typeface="Calibri"/>
              </a:rPr>
              <a:t>A lot of overhead to get data onto GTS</a:t>
            </a:r>
            <a:endParaRPr/>
          </a:p>
          <a:p>
            <a:pPr indent="-228600" lvl="1" marL="685800" marR="0" rtl="0" algn="l">
              <a:lnSpc>
                <a:spcPct val="70000"/>
              </a:lnSpc>
              <a:spcBef>
                <a:spcPts val="500"/>
              </a:spcBef>
              <a:spcAft>
                <a:spcPts val="0"/>
              </a:spcAft>
              <a:buClr>
                <a:schemeClr val="dk1"/>
              </a:buClr>
              <a:buSzPts val="2240"/>
              <a:buFont typeface="Arial"/>
              <a:buChar char="•"/>
            </a:pPr>
            <a:r>
              <a:rPr b="0" i="0" lang="en-US" sz="2220" u="none" cap="none" strike="noStrike">
                <a:solidFill>
                  <a:schemeClr val="dk1"/>
                </a:solidFill>
                <a:latin typeface="Calibri"/>
                <a:ea typeface="Calibri"/>
                <a:cs typeface="Calibri"/>
                <a:sym typeface="Calibri"/>
              </a:rPr>
              <a:t>Too much for some ocean platform managers</a:t>
            </a:r>
            <a:endParaRPr/>
          </a:p>
          <a:p>
            <a:pPr indent="-228600" lvl="1" marL="685800" marR="0" rtl="0" algn="l">
              <a:lnSpc>
                <a:spcPct val="70000"/>
              </a:lnSpc>
              <a:spcBef>
                <a:spcPts val="500"/>
              </a:spcBef>
              <a:spcAft>
                <a:spcPts val="0"/>
              </a:spcAft>
              <a:buClr>
                <a:schemeClr val="dk1"/>
              </a:buClr>
              <a:buFont typeface="Arial"/>
              <a:buNone/>
            </a:pPr>
            <a:r>
              <a:t/>
            </a:r>
            <a:endParaRPr b="0" i="0" sz="222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2580"/>
              <a:buFont typeface="Arial"/>
              <a:buChar char="•"/>
            </a:pPr>
            <a:r>
              <a:rPr b="0" i="0" lang="en-US" sz="2590" u="none" cap="none" strike="noStrike">
                <a:solidFill>
                  <a:schemeClr val="dk1"/>
                </a:solidFill>
                <a:latin typeface="Calibri"/>
                <a:ea typeface="Calibri"/>
                <a:cs typeface="Calibri"/>
                <a:sym typeface="Calibri"/>
              </a:rPr>
              <a:t>A lot of overhead to get data off GTS</a:t>
            </a:r>
            <a:endParaRPr/>
          </a:p>
          <a:p>
            <a:pPr indent="-228600" lvl="1" marL="685800" marR="0" rtl="0" algn="l">
              <a:lnSpc>
                <a:spcPct val="70000"/>
              </a:lnSpc>
              <a:spcBef>
                <a:spcPts val="500"/>
              </a:spcBef>
              <a:spcAft>
                <a:spcPts val="0"/>
              </a:spcAft>
              <a:buClr>
                <a:schemeClr val="dk1"/>
              </a:buClr>
              <a:buSzPts val="2240"/>
              <a:buFont typeface="Arial"/>
              <a:buChar char="•"/>
            </a:pPr>
            <a:r>
              <a:rPr b="0" i="0" lang="en-US" sz="2220" u="none" cap="none" strike="noStrike">
                <a:solidFill>
                  <a:schemeClr val="dk1"/>
                </a:solidFill>
                <a:latin typeface="Calibri"/>
                <a:ea typeface="Calibri"/>
                <a:cs typeface="Calibri"/>
                <a:sym typeface="Calibri"/>
              </a:rPr>
              <a:t>BUFR encoded data makes this even more difficult</a:t>
            </a:r>
            <a:endParaRPr/>
          </a:p>
          <a:p>
            <a:pPr indent="-228600" lvl="1" marL="685800" marR="0" rtl="0" algn="l">
              <a:lnSpc>
                <a:spcPct val="70000"/>
              </a:lnSpc>
              <a:spcBef>
                <a:spcPts val="500"/>
              </a:spcBef>
              <a:spcAft>
                <a:spcPts val="0"/>
              </a:spcAft>
              <a:buClr>
                <a:schemeClr val="dk1"/>
              </a:buClr>
              <a:buFont typeface="Arial"/>
              <a:buNone/>
            </a:pPr>
            <a:r>
              <a:t/>
            </a:r>
            <a:endParaRPr b="0" i="0" sz="222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2580"/>
              <a:buFont typeface="Arial"/>
              <a:buChar char="•"/>
            </a:pPr>
            <a:r>
              <a:rPr b="0" i="0" lang="en-US" sz="2590" u="none" cap="none" strike="noStrike">
                <a:solidFill>
                  <a:schemeClr val="dk1"/>
                </a:solidFill>
                <a:latin typeface="Calibri"/>
                <a:ea typeface="Calibri"/>
                <a:cs typeface="Calibri"/>
                <a:sym typeface="Calibri"/>
              </a:rPr>
              <a:t>Change can be slow with GTS</a:t>
            </a:r>
            <a:endParaRPr/>
          </a:p>
          <a:p>
            <a:pPr indent="-228600" lvl="1" marL="685800" marR="0" rtl="0" algn="l">
              <a:lnSpc>
                <a:spcPct val="70000"/>
              </a:lnSpc>
              <a:spcBef>
                <a:spcPts val="500"/>
              </a:spcBef>
              <a:spcAft>
                <a:spcPts val="0"/>
              </a:spcAft>
              <a:buClr>
                <a:schemeClr val="dk1"/>
              </a:buClr>
              <a:buSzPts val="2240"/>
              <a:buFont typeface="Arial"/>
              <a:buChar char="•"/>
            </a:pPr>
            <a:r>
              <a:rPr b="0" i="0" lang="en-US" sz="2220" u="none" cap="none" strike="noStrike">
                <a:solidFill>
                  <a:schemeClr val="dk1"/>
                </a:solidFill>
                <a:latin typeface="Calibri"/>
                <a:ea typeface="Calibri"/>
                <a:cs typeface="Calibri"/>
                <a:sym typeface="Calibri"/>
              </a:rPr>
              <a:t>Some European partners have not been able to move to new BUFR template for years</a:t>
            </a:r>
            <a:endParaRPr/>
          </a:p>
          <a:p>
            <a:pPr indent="-228600" lvl="1" marL="685800" marR="0" rtl="0" algn="l">
              <a:lnSpc>
                <a:spcPct val="70000"/>
              </a:lnSpc>
              <a:spcBef>
                <a:spcPts val="500"/>
              </a:spcBef>
              <a:spcAft>
                <a:spcPts val="0"/>
              </a:spcAft>
              <a:buClr>
                <a:schemeClr val="dk1"/>
              </a:buClr>
              <a:buFont typeface="Arial"/>
              <a:buNone/>
            </a:pPr>
            <a:r>
              <a:t/>
            </a:r>
            <a:endParaRPr b="0" i="0" sz="222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2580"/>
              <a:buFont typeface="Arial"/>
              <a:buChar char="•"/>
            </a:pPr>
            <a:r>
              <a:rPr b="0" i="0" lang="en-US" sz="2590" u="none" cap="none" strike="noStrike">
                <a:solidFill>
                  <a:schemeClr val="dk1"/>
                </a:solidFill>
                <a:latin typeface="Calibri"/>
                <a:ea typeface="Calibri"/>
                <a:cs typeface="Calibri"/>
                <a:sym typeface="Calibri"/>
              </a:rPr>
              <a:t>Provide more data to operational forecasters, etc.</a:t>
            </a:r>
            <a:endParaRPr/>
          </a:p>
          <a:p>
            <a:pPr indent="-228600" lvl="0" marL="228600" marR="0" rtl="0" algn="l">
              <a:lnSpc>
                <a:spcPct val="70000"/>
              </a:lnSpc>
              <a:spcBef>
                <a:spcPts val="1000"/>
              </a:spcBef>
              <a:spcAft>
                <a:spcPts val="0"/>
              </a:spcAft>
              <a:buClr>
                <a:schemeClr val="dk1"/>
              </a:buClr>
              <a:buFont typeface="Arial"/>
              <a:buNone/>
            </a:pPr>
            <a:r>
              <a:t/>
            </a:r>
            <a:endParaRPr b="0" i="0" sz="259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2580"/>
              <a:buFont typeface="Arial"/>
              <a:buChar char="•"/>
            </a:pPr>
            <a:r>
              <a:rPr b="0" i="0" lang="en-US" sz="2590" u="none" cap="none" strike="noStrike">
                <a:solidFill>
                  <a:schemeClr val="dk1"/>
                </a:solidFill>
                <a:latin typeface="Calibri"/>
                <a:ea typeface="Calibri"/>
                <a:cs typeface="Calibri"/>
                <a:sym typeface="Calibri"/>
              </a:rPr>
              <a:t>Possibly a way to increase pace of adding “new” parameters to the GTS data stream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628650" y="365126"/>
            <a:ext cx="7886700"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1" i="0" lang="en-US" sz="3600" u="none" cap="none" strike="noStrike">
                <a:solidFill>
                  <a:schemeClr val="dk1"/>
                </a:solidFill>
                <a:latin typeface="Calibri"/>
                <a:ea typeface="Calibri"/>
                <a:cs typeface="Calibri"/>
                <a:sym typeface="Calibri"/>
              </a:rPr>
              <a:t>Project Partners</a:t>
            </a:r>
            <a:endParaRPr/>
          </a:p>
        </p:txBody>
      </p:sp>
      <p:sp>
        <p:nvSpPr>
          <p:cNvPr id="121" name="Shape 12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NOAA Ocean Observations and Monitoring Division</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Observing System Monitoring Center</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NOAA National Data Buoy Center</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Puertos del Estado, Spain</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National Institute of Oceanography and Experimental Geophysics (OGS), Italy</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International Arctic Buoy Program</a:t>
            </a:r>
            <a:endParaRPr/>
          </a:p>
          <a:p>
            <a:pPr indent="-228600" lvl="0" marL="228600" marR="0" rtl="0" algn="l">
              <a:lnSpc>
                <a:spcPct val="90000"/>
              </a:lnSpc>
              <a:spcBef>
                <a:spcPts val="1000"/>
              </a:spcBef>
              <a:spcAft>
                <a:spcPts val="0"/>
              </a:spcAft>
              <a:buClr>
                <a:schemeClr val="dk1"/>
              </a:buClr>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628650" y="365126"/>
            <a:ext cx="7886700"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1" i="0" lang="en-US" sz="3600" u="none" cap="none" strike="noStrike">
                <a:solidFill>
                  <a:schemeClr val="dk1"/>
                </a:solidFill>
                <a:latin typeface="Calibri"/>
                <a:ea typeface="Calibri"/>
                <a:cs typeface="Calibri"/>
                <a:sym typeface="Calibri"/>
              </a:rPr>
              <a:t>Project Partners</a:t>
            </a:r>
            <a:endParaRPr/>
          </a:p>
        </p:txBody>
      </p:sp>
      <p:sp>
        <p:nvSpPr>
          <p:cNvPr id="127" name="Shape 12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NOAA Ocean Observations and Monitoring Division</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Observing System Monitoring Center</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NOAA National Data Buoy Center</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Puertos del Estado, Spain</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National Institute of Oceanography and Experimental Geophysics (OGS), Italy</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International Arctic Buoy Program</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NOAA IOOS</a:t>
            </a:r>
            <a:endParaRPr/>
          </a:p>
          <a:p>
            <a:pPr indent="-228600" lvl="0" marL="228600" marR="0" rtl="0" algn="l">
              <a:lnSpc>
                <a:spcPct val="90000"/>
              </a:lnSpc>
              <a:spcBef>
                <a:spcPts val="1000"/>
              </a:spcBef>
              <a:spcAft>
                <a:spcPts val="0"/>
              </a:spcAft>
              <a:buClr>
                <a:schemeClr val="dk1"/>
              </a:buClr>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idx="1" type="body"/>
          </p:nvPr>
        </p:nvSpPr>
        <p:spPr>
          <a:xfrm>
            <a:off x="781050" y="1089025"/>
            <a:ext cx="7886700" cy="5489574"/>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Identify platforms (12) whose data will be inserted on the GTS</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Tide Gauges</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Moored Buoys</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Gliders</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Possibly Ice Drifters</a:t>
            </a:r>
            <a:endParaRPr/>
          </a:p>
          <a:p>
            <a:pPr indent="-228600" lvl="1"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Use ERDDAP as the data platform for RT data collected by projects</a:t>
            </a:r>
            <a:endParaRPr/>
          </a:p>
          <a:p>
            <a:pPr indent="-228600" lvl="1"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NDBC will harvest from ERDDAP and encode data for transmission onto GTS</a:t>
            </a:r>
            <a:endParaRPr/>
          </a:p>
          <a:p>
            <a:pPr indent="-228600" lvl="2" marL="6858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Similar to IOOS Glider DAC</a:t>
            </a:r>
            <a:endParaRPr/>
          </a:p>
        </p:txBody>
      </p:sp>
      <p:sp>
        <p:nvSpPr>
          <p:cNvPr id="134" name="Shape 134"/>
          <p:cNvSpPr/>
          <p:nvPr/>
        </p:nvSpPr>
        <p:spPr>
          <a:xfrm>
            <a:off x="159658" y="306457"/>
            <a:ext cx="4041170"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Calibri"/>
              <a:buNone/>
            </a:pPr>
            <a:r>
              <a:rPr b="0" i="0" lang="en-US" sz="4000" u="none" cap="none" strike="noStrike">
                <a:solidFill>
                  <a:srgbClr val="000000"/>
                </a:solidFill>
                <a:latin typeface="Calibri"/>
                <a:ea typeface="Calibri"/>
                <a:cs typeface="Calibri"/>
                <a:sym typeface="Calibri"/>
              </a:rPr>
              <a:t>OpenGTS initiative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Shape 139"/>
          <p:cNvPicPr preferRelativeResize="0"/>
          <p:nvPr>
            <p:ph idx="1" type="body"/>
          </p:nvPr>
        </p:nvPicPr>
        <p:blipFill rotWithShape="1">
          <a:blip r:embed="rId3">
            <a:alphaModFix/>
          </a:blip>
          <a:srcRect b="0" l="0" r="0" t="0"/>
          <a:stretch/>
        </p:blipFill>
        <p:spPr>
          <a:xfrm>
            <a:off x="1569012" y="338203"/>
            <a:ext cx="6415220" cy="63523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