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6" r:id="rId3"/>
    <p:sldMasterId id="2147483657" r:id="rId4"/>
    <p:sldMasterId id="2147483658" r:id="rId5"/>
    <p:sldMasterId id="2147483659" r:id="rId6"/>
    <p:sldMasterId id="2147483660" r:id="rId7"/>
    <p:sldMasterId id="214748366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49" y="20547"/>
            <a:ext cx="7886700" cy="59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28649" y="20547"/>
            <a:ext cx="7886700" cy="59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628650" y="791110"/>
            <a:ext cx="7886700" cy="5383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609600" y="1600200"/>
            <a:ext cx="79247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type="title"/>
          </p:nvPr>
        </p:nvSpPr>
        <p:spPr>
          <a:xfrm>
            <a:off x="609600" y="274637"/>
            <a:ext cx="7924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Slide" type="title">
  <p:cSld name="TITL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685800" y="2130431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689" lvl="1" marL="457189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677" lvl="2" marL="914377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665" lvl="3" marL="137156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654" lvl="4" marL="182875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643" lvl="5" marL="228594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631" lvl="6" marL="274313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619" lvl="7" marL="320032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608" lvl="8" marL="36575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Custom Layou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628649" y="20547"/>
            <a:ext cx="7886700" cy="59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28650" y="791110"/>
            <a:ext cx="7886700" cy="5383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Custom Layout">
  <p:cSld name="1_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28649" y="20547"/>
            <a:ext cx="7886700" cy="59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ckwell"/>
              <a:buNone/>
              <a:defRPr b="0" i="0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28650" y="791110"/>
            <a:ext cx="7886700" cy="5383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theme" Target="../theme/theme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5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43258" l="30664" r="0" t="0"/>
          <a:stretch/>
        </p:blipFill>
        <p:spPr>
          <a:xfrm>
            <a:off x="-11112" y="3824287"/>
            <a:ext cx="2857499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/>
        </p:nvSpPr>
        <p:spPr>
          <a:xfrm>
            <a:off x="-11112" y="3824287"/>
            <a:ext cx="2740024" cy="3033712"/>
          </a:xfrm>
          <a:prstGeom prst="rect">
            <a:avLst/>
          </a:prstGeom>
          <a:solidFill>
            <a:schemeClr val="lt1">
              <a:alpha val="95294"/>
            </a:schemeClr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" y="6383337"/>
            <a:ext cx="1387474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920875" y="6345237"/>
            <a:ext cx="5029199" cy="81121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86"/>
              </a:buClr>
              <a:buFont typeface="Rockwell"/>
              <a:buNone/>
            </a:pPr>
            <a:r>
              <a:rPr b="1" i="0" lang="en-US" sz="2000" u="none" cap="none" strike="noStrike">
                <a:solidFill>
                  <a:srgbClr val="0A2F86"/>
                </a:solidFill>
                <a:latin typeface="Rockwell"/>
                <a:ea typeface="Rockwell"/>
                <a:cs typeface="Rockwell"/>
                <a:sym typeface="Rockwell"/>
              </a:rPr>
              <a:t>Produce | Integrate | Communicate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775200"/>
            <a:ext cx="3267075" cy="8159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775200"/>
            <a:ext cx="326707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idx="10" type="dt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7543800" y="6356350"/>
            <a:ext cx="990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 b="43258" l="30664" r="0" t="0"/>
          <a:stretch/>
        </p:blipFill>
        <p:spPr>
          <a:xfrm>
            <a:off x="-11112" y="3824287"/>
            <a:ext cx="2857499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-11112" y="3824287"/>
            <a:ext cx="2740024" cy="3033712"/>
          </a:xfrm>
          <a:prstGeom prst="rect">
            <a:avLst/>
          </a:prstGeom>
          <a:solidFill>
            <a:schemeClr val="lt1">
              <a:alpha val="95294"/>
            </a:schemeClr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" y="6383337"/>
            <a:ext cx="1387474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/>
        </p:nvSpPr>
        <p:spPr>
          <a:xfrm>
            <a:off x="1920875" y="6345237"/>
            <a:ext cx="5029199" cy="81121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86"/>
              </a:buClr>
              <a:buFont typeface="Rockwell"/>
              <a:buNone/>
            </a:pPr>
            <a:r>
              <a:rPr b="1" i="0" lang="en-US" sz="2000" u="none" cap="none" strike="noStrike">
                <a:solidFill>
                  <a:srgbClr val="0A2F86"/>
                </a:solidFill>
                <a:latin typeface="Rockwell"/>
                <a:ea typeface="Rockwell"/>
                <a:cs typeface="Rockwell"/>
                <a:sym typeface="Rockwell"/>
              </a:rPr>
              <a:t>Produce | Integrate | Communicate</a:t>
            </a:r>
            <a:endParaRPr/>
          </a:p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43258" l="30664" r="0" t="0"/>
          <a:stretch/>
        </p:blipFill>
        <p:spPr>
          <a:xfrm>
            <a:off x="-11112" y="3824287"/>
            <a:ext cx="2857499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-11112" y="3824287"/>
            <a:ext cx="2740024" cy="3033712"/>
          </a:xfrm>
          <a:prstGeom prst="rect">
            <a:avLst/>
          </a:prstGeom>
          <a:solidFill>
            <a:schemeClr val="lt1">
              <a:alpha val="95294"/>
            </a:schemeClr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" y="6383337"/>
            <a:ext cx="1387474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920875" y="6345237"/>
            <a:ext cx="5029199" cy="81121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86"/>
              </a:buClr>
              <a:buFont typeface="Rockwell"/>
              <a:buNone/>
            </a:pPr>
            <a:r>
              <a:rPr b="1" i="0" lang="en-US" sz="2000" u="none" cap="none" strike="noStrike">
                <a:solidFill>
                  <a:srgbClr val="0A2F86"/>
                </a:solidFill>
                <a:latin typeface="Rockwell"/>
                <a:ea typeface="Rockwell"/>
                <a:cs typeface="Rockwell"/>
                <a:sym typeface="Rockwell"/>
              </a:rPr>
              <a:t>Produce | Integrate | Communicate</a:t>
            </a:r>
            <a:endParaRPr/>
          </a:p>
        </p:txBody>
      </p:sp>
      <p:grpSp>
        <p:nvGrpSpPr>
          <p:cNvPr id="58" name="Shape 58"/>
          <p:cNvGrpSpPr/>
          <p:nvPr/>
        </p:nvGrpSpPr>
        <p:grpSpPr>
          <a:xfrm>
            <a:off x="0" y="627062"/>
            <a:ext cx="9723437" cy="5637211"/>
            <a:chOff x="0" y="0"/>
            <a:chExt cx="2147483647" cy="2147483647"/>
          </a:xfrm>
        </p:grpSpPr>
        <p:pic>
          <p:nvPicPr>
            <p:cNvPr id="59" name="Shape 59"/>
            <p:cNvPicPr preferRelativeResize="0"/>
            <p:nvPr/>
          </p:nvPicPr>
          <p:blipFill rotWithShape="1">
            <a:blip r:embed="rId4">
              <a:alphaModFix/>
            </a:blip>
            <a:srcRect b="0" l="2920" r="-6407" t="0"/>
            <a:stretch/>
          </p:blipFill>
          <p:spPr>
            <a:xfrm>
              <a:off x="0" y="4838048"/>
              <a:ext cx="2147483647" cy="21426455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Shape 60"/>
            <p:cNvSpPr txBox="1"/>
            <p:nvPr/>
          </p:nvSpPr>
          <p:spPr>
            <a:xfrm>
              <a:off x="0" y="0"/>
              <a:ext cx="2019511050" cy="2142645598"/>
            </a:xfrm>
            <a:prstGeom prst="rect">
              <a:avLst/>
            </a:prstGeom>
            <a:solidFill>
              <a:srgbClr val="0B2172">
                <a:alpha val="64313"/>
              </a:srgbClr>
            </a:solidFill>
            <a:ln>
              <a:noFill/>
            </a:ln>
            <a:effectLst>
              <a:outerShdw blurRad="63500" dir="5400000" dist="23000">
                <a:srgbClr val="80808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2">
            <a:alphaModFix/>
          </a:blip>
          <a:srcRect b="43258" l="30664" r="0" t="0"/>
          <a:stretch/>
        </p:blipFill>
        <p:spPr>
          <a:xfrm>
            <a:off x="-11112" y="3824287"/>
            <a:ext cx="2857499" cy="3033712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-11112" y="3824287"/>
            <a:ext cx="2740024" cy="3033712"/>
          </a:xfrm>
          <a:prstGeom prst="rect">
            <a:avLst/>
          </a:prstGeom>
          <a:solidFill>
            <a:schemeClr val="lt1">
              <a:alpha val="95294"/>
            </a:schemeClr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5" y="6383337"/>
            <a:ext cx="1387474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920875" y="6345237"/>
            <a:ext cx="5029199" cy="811212"/>
          </a:xfrm>
          <a:prstGeom prst="rect">
            <a:avLst/>
          </a:prstGeom>
          <a:noFill/>
          <a:ln>
            <a:noFill/>
          </a:ln>
          <a:effectLst>
            <a:reflection blurRad="0" dir="0" dist="0" endA="300" endPos="55000" fadeDir="5400000" kx="0" rotWithShape="0" algn="bl" stA="50000" stPos="0" sy="-100000" ky="0"/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2F86"/>
              </a:buClr>
              <a:buFont typeface="Rockwell"/>
              <a:buNone/>
            </a:pPr>
            <a:r>
              <a:rPr b="1" i="0" lang="en-US" sz="2000" u="none" cap="none" strike="noStrike">
                <a:solidFill>
                  <a:srgbClr val="0A2F86"/>
                </a:solidFill>
                <a:latin typeface="Rockwell"/>
                <a:ea typeface="Rockwell"/>
                <a:cs typeface="Rockwell"/>
                <a:sym typeface="Rockwell"/>
              </a:rPr>
              <a:t>Produce | Integrate | Communicate</a:t>
            </a: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-11112" y="628650"/>
            <a:ext cx="9155112" cy="5692775"/>
            <a:chOff x="0" y="0"/>
            <a:chExt cx="2147483643" cy="2147483643"/>
          </a:xfrm>
        </p:grpSpPr>
        <p:pic>
          <p:nvPicPr>
            <p:cNvPr id="71" name="Shape 71"/>
            <p:cNvPicPr preferRelativeResize="0"/>
            <p:nvPr/>
          </p:nvPicPr>
          <p:blipFill rotWithShape="1">
            <a:blip r:embed="rId4">
              <a:alphaModFix amt="96861"/>
            </a:blip>
            <a:srcRect b="0" l="9526" r="0" t="0"/>
            <a:stretch/>
          </p:blipFill>
          <p:spPr>
            <a:xfrm>
              <a:off x="0" y="0"/>
              <a:ext cx="2147483643" cy="21474836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Shape 72"/>
            <p:cNvSpPr txBox="1"/>
            <p:nvPr/>
          </p:nvSpPr>
          <p:spPr>
            <a:xfrm>
              <a:off x="0" y="0"/>
              <a:ext cx="2147483643" cy="2147483643"/>
            </a:xfrm>
            <a:prstGeom prst="rect">
              <a:avLst/>
            </a:prstGeom>
            <a:solidFill>
              <a:srgbClr val="0B2172">
                <a:alpha val="69411"/>
              </a:srgbClr>
            </a:solidFill>
            <a:ln>
              <a:noFill/>
            </a:ln>
            <a:effectLst>
              <a:outerShdw blurRad="63500" dir="5400000" dist="23000">
                <a:srgbClr val="80808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NERACOOS DMAC 3/16/2017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1978025" y="1096962"/>
            <a:ext cx="5067300" cy="584200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85D8A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Successes &amp; Challenges</a:t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1978025" y="1951036"/>
            <a:ext cx="50673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Successes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 Application Submitted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Sensors and Data Streams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Adopting and extending ERDDAP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Novel products from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resources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 systems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Standards compliance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RICE Application Submitted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815975"/>
            <a:ext cx="8229600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review of existing QA/QC for all data providers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Began assessment of how existing QA/QC measures up to QARTOD standards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documentation of data systems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providers setting up their own local THREDDS servers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UConn, UHN, URI, UMaine, Umass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paths to DAC ingest– ERDDAP, TDS, ncSOS, DAP, etc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RICE Application Submitted (cont.)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101725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NCEI Request for Archive submitted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with UMaine getting underway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UMaine leading efforts with NCEI</a:t>
            </a:r>
            <a:endParaRPr/>
          </a:p>
          <a:p>
            <a:pPr indent="-228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applied to both NERACOOS and CariCOOS (buoys and data are managed by UMaine)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of efforts will serve as model for other data providers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New Sensors and Data Streams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538162"/>
            <a:ext cx="8229600" cy="6069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sensors and data streams deployed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Improved processes for integrating data into NERACOOS DAC (ERDDAP/TDS) and data products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Technology Transition (OTT)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Nutrient Observatory – P04, N03, NH4 sensors (CT-ME)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Ocean Alkalinity – UNH &amp; aquaculture industry partner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Imaging Flow Cytobot (IFCB) – with WHOI/GCOOS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EPSCoR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UMaine - Loboviz and coastal buoys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 HAB Buoy (WHOI)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TEMPESTS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NOAA/CINAR rapid response storm intensity study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Leverage ERDDAP as back-end</a:t>
            </a:r>
            <a:endParaRPr/>
          </a:p>
        </p:txBody>
      </p:sp>
      <p:pic>
        <p:nvPicPr>
          <p:cNvPr descr="ERDDAP_Nutrients.png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50" y="1111250"/>
            <a:ext cx="7696199" cy="509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457200" y="603250"/>
            <a:ext cx="82296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146 + datasets in catalog and growing!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Leverage ERDDAP as back-end</a:t>
            </a:r>
            <a:endParaRPr/>
          </a:p>
        </p:txBody>
      </p:sp>
      <p:pic>
        <p:nvPicPr>
          <p:cNvPr descr="ERD_HS.pn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644525"/>
            <a:ext cx="8601074" cy="462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5265737"/>
            <a:ext cx="8229600" cy="5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533,315 observations in seconds!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http://www.neracoos.org/lgnc/ERDHighStock/hs_erddap.html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257175" y="20636"/>
            <a:ext cx="8678862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Novel Product: GMRI Lobster Forecast Model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257175" y="814387"/>
            <a:ext cx="8678862" cy="5187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GMRI scientists developed model and forecast for Maine lobster industry using NERACOOS buoy bottom temperature observations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2012 heat wave led to early molt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Processors and dealers were not ready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Caused glut in market, tanked prices, lobsters dumped!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years of temp data coupled with landings data determines “start” of Maine season 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Lobsters move in shore to molt, leads to uptick in landings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Forecast now running annually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Helps industry prepare for actual “start” of season to avoid repeat of 2012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628650" y="20636"/>
            <a:ext cx="7886700" cy="595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ckwell"/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NERACOOS DMAC Challenges</a:t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01625" y="708025"/>
            <a:ext cx="8650287" cy="589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of NERACOOS’ funding is devoted to supporting buoy assets and preserving long time series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funds for DMAC as compared to other RAs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push for standards compliance leaves less for product improvement and new development</a:t>
            </a:r>
            <a:endParaRPr/>
          </a:p>
          <a:p>
            <a:pPr indent="-2286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providers also have limited resources to implement data standards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time series -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including deep water oce obs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began before latest standards (~1999).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 legacy code to be updated, re-formatted;  including retrofitting QA/QC to new standards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