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Shape 5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Shape 12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None/>
            </a:pPr>
            <a:r>
              <a:rPr b="0" i="0" lang="en" sz="1100" u="none" cap="none" strike="noStrike"/>
              <a:t>Analogous to learning MATLAB or SQL:</a:t>
            </a:r>
            <a:endParaRPr/>
          </a:p>
          <a:p>
            <a:pPr indent="-228600" lvl="1" marL="914400" marR="0" rtl="0" algn="l">
              <a:spcBef>
                <a:spcPts val="0"/>
              </a:spcBef>
              <a:spcAft>
                <a:spcPts val="0"/>
              </a:spcAft>
              <a:buNone/>
            </a:pPr>
            <a:r>
              <a:rPr b="0" i="0" lang="en" sz="1100" u="none" cap="none" strike="noStrike"/>
              <a:t>In MATLAB, you use vector/matrix operations instead of for loops,</a:t>
            </a:r>
            <a:endParaRPr/>
          </a:p>
          <a:p>
            <a:pPr indent="-228600" lvl="1" marL="914400" marR="0" rtl="0" algn="l">
              <a:spcBef>
                <a:spcPts val="0"/>
              </a:spcBef>
              <a:spcAft>
                <a:spcPts val="0"/>
              </a:spcAft>
              <a:buNone/>
            </a:pPr>
            <a:r>
              <a:rPr b="0" i="0" lang="en" sz="1100" u="none" cap="none" strike="noStrike"/>
              <a:t>In SQL, you use joins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Shape 12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Shape 13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Shape 14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Shape 15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Shape 15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Shape 16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rPr>
              <a:t>test coverage (unit tests and integration tests) for every stage in the pipeline</a:t>
            </a:r>
            <a:endParaRPr/>
          </a:p>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Shape 17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rPr b="0" i="0" lang="en" sz="1100" u="none" cap="none" strike="noStrike"/>
              <a:t>We only care about stuff in the US EEZ</a:t>
            </a:r>
            <a:endParaRPr/>
          </a:p>
          <a:p>
            <a:pPr indent="0" lvl="0" marL="0" marR="0" rtl="0" algn="l">
              <a:spcBef>
                <a:spcPts val="0"/>
              </a:spcBef>
              <a:spcAft>
                <a:spcPts val="0"/>
              </a:spcAft>
              <a:buFont typeface="Arial"/>
              <a:buNone/>
            </a:pPr>
            <a:r>
              <a:rPr b="0" i="0" lang="en" sz="1100" u="none" cap="none" strike="noStrike"/>
              <a:t>We only care about ships that are moving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Shape 18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p>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Shape 19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Shape 5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rPr b="0" i="0" lang="en" sz="1100" u="none" cap="none" strike="noStrike"/>
              <a:t>Not going to go into a ton of detail about how Spark works, or look at very much code. </a:t>
            </a:r>
            <a:endParaRPr/>
          </a:p>
          <a:p>
            <a:pPr indent="0" lvl="0" marL="0" marR="0" rtl="0" algn="l">
              <a:spcBef>
                <a:spcPts val="0"/>
              </a:spcBef>
              <a:spcAft>
                <a:spcPts val="0"/>
              </a:spcAft>
              <a:buFont typeface="Arial"/>
              <a:buNone/>
            </a:pPr>
            <a:r>
              <a:t/>
            </a:r>
            <a:endParaRPr b="0" i="0" sz="1100" u="none" cap="none" strike="noStrike"/>
          </a:p>
          <a:p>
            <a:pPr indent="0" lvl="0" marL="0" marR="0" rtl="0" algn="l">
              <a:spcBef>
                <a:spcPts val="0"/>
              </a:spcBef>
              <a:spcAft>
                <a:spcPts val="0"/>
              </a:spcAft>
              <a:buFont typeface="Arial"/>
              <a:buNone/>
            </a:pPr>
            <a:r>
              <a:rPr b="0" i="0" lang="en" sz="1100" u="none" cap="none" strike="noStrike"/>
              <a:t>I wanted to open this up to everyone because </a:t>
            </a:r>
            <a:endParaRPr/>
          </a:p>
          <a:p>
            <a:pPr indent="0" lvl="0" marL="0" marR="0" rtl="0" algn="l">
              <a:spcBef>
                <a:spcPts val="0"/>
              </a:spcBef>
              <a:spcAft>
                <a:spcPts val="0"/>
              </a:spcAft>
              <a:buFont typeface="Arial"/>
              <a:buNone/>
            </a:pPr>
            <a:r>
              <a:rPr b="0" i="0" lang="en" sz="1100" u="none" cap="none" strike="noStrike"/>
              <a:t>a) this stuff is cool and I like sharing cool things with people, </a:t>
            </a:r>
            <a:endParaRPr/>
          </a:p>
          <a:p>
            <a:pPr indent="0" lvl="0" marL="0" marR="0" rtl="0" algn="l">
              <a:spcBef>
                <a:spcPts val="0"/>
              </a:spcBef>
              <a:spcAft>
                <a:spcPts val="0"/>
              </a:spcAft>
              <a:buFont typeface="Arial"/>
              <a:buNone/>
            </a:pPr>
            <a:r>
              <a:rPr b="0" i="0" lang="en" sz="1100" u="none" cap="none" strike="noStrike"/>
              <a:t>b) the more Axiom people who understand what this tool is and how it can be used, the more chance we have of seeing a relevant RFP and winning that work, </a:t>
            </a:r>
            <a:endParaRPr/>
          </a:p>
          <a:p>
            <a:pPr indent="0" lvl="0" marL="0" marR="0" rtl="0" algn="l">
              <a:spcBef>
                <a:spcPts val="0"/>
              </a:spcBef>
              <a:spcAft>
                <a:spcPts val="0"/>
              </a:spcAft>
              <a:buFont typeface="Arial"/>
              <a:buNone/>
            </a:pPr>
            <a:r>
              <a:rPr b="0" i="0" lang="en" sz="1100" u="none" cap="none" strike="noStrike"/>
              <a:t>c) this kind of tooling is above and beyond what most PI's are using, but could be hugely useful for their work.</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Shape 19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t>Because we have pings for some ships every 30 seconds, and others every 30 min, we can’t use the pings directly to create heatmaps. There’s also the issue of sparse data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Shape 20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Shape 21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Shape 22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Shape 22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Shape 23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Shape 24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Shape 24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Shape 25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Shape 26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Shape 6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Shape 27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Shape 28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Shape 29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rPr b="0" i="0" lang="en" sz="1100" u="none" cap="none" strike="noStrike"/>
              <a:t>Not going to go into a ton of detail about how Spark works, or look at very much code. </a:t>
            </a:r>
            <a:endParaRPr/>
          </a:p>
          <a:p>
            <a:pPr indent="0" lvl="0" marL="0" marR="0" rtl="0" algn="l">
              <a:spcBef>
                <a:spcPts val="0"/>
              </a:spcBef>
              <a:spcAft>
                <a:spcPts val="0"/>
              </a:spcAft>
              <a:buFont typeface="Arial"/>
              <a:buNone/>
            </a:pPr>
            <a:r>
              <a:t/>
            </a:r>
            <a:endParaRPr b="0" i="0" sz="1100" u="none" cap="none" strike="noStrike"/>
          </a:p>
          <a:p>
            <a:pPr indent="0" lvl="0" marL="0" marR="0" rtl="0" algn="l">
              <a:spcBef>
                <a:spcPts val="0"/>
              </a:spcBef>
              <a:spcAft>
                <a:spcPts val="0"/>
              </a:spcAft>
              <a:buFont typeface="Arial"/>
              <a:buNone/>
            </a:pPr>
            <a:r>
              <a:rPr b="0" i="0" lang="en" sz="1100" u="none" cap="none" strike="noStrike"/>
              <a:t>I wanted to open this up to everyone because </a:t>
            </a:r>
            <a:endParaRPr/>
          </a:p>
          <a:p>
            <a:pPr indent="0" lvl="0" marL="0" marR="0" rtl="0" algn="l">
              <a:spcBef>
                <a:spcPts val="0"/>
              </a:spcBef>
              <a:spcAft>
                <a:spcPts val="0"/>
              </a:spcAft>
              <a:buFont typeface="Arial"/>
              <a:buNone/>
            </a:pPr>
            <a:r>
              <a:rPr b="0" i="0" lang="en" sz="1100" u="none" cap="none" strike="noStrike"/>
              <a:t>a) this stuff is cool and I like sharing cool things with people, </a:t>
            </a:r>
            <a:endParaRPr/>
          </a:p>
          <a:p>
            <a:pPr indent="0" lvl="0" marL="0" marR="0" rtl="0" algn="l">
              <a:spcBef>
                <a:spcPts val="0"/>
              </a:spcBef>
              <a:spcAft>
                <a:spcPts val="0"/>
              </a:spcAft>
              <a:buFont typeface="Arial"/>
              <a:buNone/>
            </a:pPr>
            <a:r>
              <a:rPr b="0" i="0" lang="en" sz="1100" u="none" cap="none" strike="noStrike"/>
              <a:t>b) the more Axiom people who understand what this tool is and how it can be used, the more chance we have of seeing a relevant RFP and winning that work, </a:t>
            </a:r>
            <a:endParaRPr/>
          </a:p>
          <a:p>
            <a:pPr indent="0" lvl="0" marL="0" marR="0" rtl="0" algn="l">
              <a:spcBef>
                <a:spcPts val="0"/>
              </a:spcBef>
              <a:spcAft>
                <a:spcPts val="0"/>
              </a:spcAft>
              <a:buFont typeface="Arial"/>
              <a:buNone/>
            </a:pPr>
            <a:r>
              <a:rPr b="0" i="0" lang="en" sz="1100" u="none" cap="none" strike="noStrike"/>
              <a:t>c) this kind of tooling is above and beyond what most PI's are using, but could be hugely useful for their work.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Shape 7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Shape 7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Shape 9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Shape 9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Shape 10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Shape 11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None/>
            </a:pPr>
            <a:r>
              <a:rPr b="0" i="0" lang="en" sz="1100" u="none" cap="none" strike="noStrike"/>
              <a:t>Analogous to learning MATLAB or SQL:</a:t>
            </a:r>
            <a:endParaRPr/>
          </a:p>
          <a:p>
            <a:pPr indent="-228600" lvl="1" marL="914400" marR="0" rtl="0" algn="l">
              <a:spcBef>
                <a:spcPts val="0"/>
              </a:spcBef>
              <a:spcAft>
                <a:spcPts val="0"/>
              </a:spcAft>
              <a:buNone/>
            </a:pPr>
            <a:r>
              <a:rPr b="0" i="0" lang="en" sz="1100" u="none" cap="none" strike="noStrike"/>
              <a:t>In MATLAB, you use vector/matrix operations instead of for loops,</a:t>
            </a:r>
            <a:endParaRPr/>
          </a:p>
          <a:p>
            <a:pPr indent="-228600" lvl="1" marL="914400" marR="0" rtl="0" algn="l">
              <a:spcBef>
                <a:spcPts val="0"/>
              </a:spcBef>
              <a:spcAft>
                <a:spcPts val="0"/>
              </a:spcAft>
              <a:buNone/>
            </a:pPr>
            <a:r>
              <a:rPr b="0" i="0" lang="en" sz="1100" u="none" cap="none" strike="noStrike"/>
              <a:t>In SQL, you use joins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9" name="Shape 9"/>
        <p:cNvGrpSpPr/>
        <p:nvPr/>
      </p:nvGrpSpPr>
      <p:grpSpPr>
        <a:xfrm>
          <a:off x="0" y="0"/>
          <a:ext cx="0" cy="0"/>
          <a:chOff x="0" y="0"/>
          <a:chExt cx="0" cy="0"/>
        </a:xfrm>
      </p:grpSpPr>
      <p:sp>
        <p:nvSpPr>
          <p:cNvPr id="10" name="Shape 1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11" name="Shape 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Shape 4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Shape 4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2" name="Shape 12"/>
        <p:cNvGrpSpPr/>
        <p:nvPr/>
      </p:nvGrpSpPr>
      <p:grpSpPr>
        <a:xfrm>
          <a:off x="0" y="0"/>
          <a:ext cx="0" cy="0"/>
          <a:chOff x="0" y="0"/>
          <a:chExt cx="0" cy="0"/>
        </a:xfrm>
      </p:grpSpPr>
      <p:sp>
        <p:nvSpPr>
          <p:cNvPr id="13" name="Shape 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4" name="Shape 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5" name="Shape 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8" name="Shape 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9" name="Shape 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0" name="Shape 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1" name="Shape 21"/>
        <p:cNvGrpSpPr/>
        <p:nvPr/>
      </p:nvGrpSpPr>
      <p:grpSpPr>
        <a:xfrm>
          <a:off x="0" y="0"/>
          <a:ext cx="0" cy="0"/>
          <a:chOff x="0" y="0"/>
          <a:chExt cx="0" cy="0"/>
        </a:xfrm>
      </p:grpSpPr>
      <p:sp>
        <p:nvSpPr>
          <p:cNvPr id="22" name="Shape 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23" name="Shape 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Shape 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5" name="Shape 25"/>
        <p:cNvGrpSpPr/>
        <p:nvPr/>
      </p:nvGrpSpPr>
      <p:grpSpPr>
        <a:xfrm>
          <a:off x="0" y="0"/>
          <a:ext cx="0" cy="0"/>
          <a:chOff x="0" y="0"/>
          <a:chExt cx="0" cy="0"/>
        </a:xfrm>
      </p:grpSpPr>
      <p:sp>
        <p:nvSpPr>
          <p:cNvPr id="26" name="Shape 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27" name="Shape 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28" name="Shape 2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 name="Shape 29"/>
        <p:cNvGrpSpPr/>
        <p:nvPr/>
      </p:nvGrpSpPr>
      <p:grpSpPr>
        <a:xfrm>
          <a:off x="0" y="0"/>
          <a:ext cx="0" cy="0"/>
          <a:chOff x="0" y="0"/>
          <a:chExt cx="0" cy="0"/>
        </a:xfrm>
      </p:grpSpPr>
      <p:sp>
        <p:nvSpPr>
          <p:cNvPr id="30" name="Shape 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31" name="Shape 3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Shape 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34" name="Shape 3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Shape 3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Shape 3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Shape 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Shape 4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Shape 4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192.168.15.73:9000/history/app-20161230233051-0275" TargetMode="External"/><Relationship Id="rId4" Type="http://schemas.openxmlformats.org/officeDocument/2006/relationships/hyperlink" Target="http://192.168.15.73:9000/history/app-20161230233051-0275/jobs/job/?id=364" TargetMode="External"/><Relationship Id="rId5" Type="http://schemas.openxmlformats.org/officeDocument/2006/relationships/image" Target="../media/image8.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192.168.15.73:9000/history/app-20161230233051-0275/executors/"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marinecadastre.gov/ai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3" name="Shape 53"/>
        <p:cNvGrpSpPr/>
        <p:nvPr/>
      </p:nvGrpSpPr>
      <p:grpSpPr>
        <a:xfrm>
          <a:off x="0" y="0"/>
          <a:ext cx="0" cy="0"/>
          <a:chOff x="0" y="0"/>
          <a:chExt cx="0" cy="0"/>
        </a:xfrm>
      </p:grpSpPr>
      <p:sp>
        <p:nvSpPr>
          <p:cNvPr id="54" name="Shape 54"/>
          <p:cNvSpPr txBox="1"/>
          <p:nvPr>
            <p:ph type="title"/>
          </p:nvPr>
        </p:nvSpPr>
        <p:spPr>
          <a:xfrm>
            <a:off x="359050" y="915175"/>
            <a:ext cx="8339100" cy="226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Arial"/>
              <a:buNone/>
            </a:pPr>
            <a:r>
              <a:rPr b="0" i="0" lang="en" sz="3000" u="none" cap="none" strike="noStrike">
                <a:solidFill>
                  <a:schemeClr val="dk1"/>
                </a:solidFill>
                <a:latin typeface="Arial"/>
                <a:ea typeface="Arial"/>
                <a:cs typeface="Arial"/>
                <a:sym typeface="Arial"/>
              </a:rPr>
              <a:t>Developing Scalable Data Management Solutions for Large Scale AIS Data and Beyond</a:t>
            </a:r>
            <a:endParaRPr/>
          </a:p>
          <a:p>
            <a:pPr indent="0" lvl="0" marL="0" marR="0" rtl="0" algn="ctr">
              <a:lnSpc>
                <a:spcPct val="100000"/>
              </a:lnSpc>
              <a:spcBef>
                <a:spcPts val="0"/>
              </a:spcBef>
              <a:spcAft>
                <a:spcPts val="0"/>
              </a:spcAft>
              <a:buClr>
                <a:schemeClr val="dk1"/>
              </a:buClr>
              <a:buFont typeface="Arial"/>
              <a:buNone/>
            </a:pPr>
            <a:r>
              <a:rPr b="0" i="0" lang="en" sz="1800" u="none" cap="none" strike="noStrike">
                <a:solidFill>
                  <a:schemeClr val="dk1"/>
                </a:solidFill>
                <a:latin typeface="Arial"/>
                <a:ea typeface="Arial"/>
                <a:cs typeface="Arial"/>
                <a:sym typeface="Arial"/>
              </a:rPr>
              <a:t>Rob Bochenek</a:t>
            </a:r>
            <a:endParaRPr/>
          </a:p>
          <a:p>
            <a:pPr indent="0" lvl="0" marL="0" marR="0" rtl="0" algn="ctr">
              <a:lnSpc>
                <a:spcPct val="100000"/>
              </a:lnSpc>
              <a:spcBef>
                <a:spcPts val="0"/>
              </a:spcBef>
              <a:spcAft>
                <a:spcPts val="0"/>
              </a:spcAft>
              <a:buClr>
                <a:schemeClr val="dk1"/>
              </a:buClr>
              <a:buFont typeface="Arial"/>
              <a:buNone/>
            </a:pPr>
            <a:r>
              <a:rPr b="0" i="0" lang="en" sz="1800" u="none" cap="none" strike="noStrike">
                <a:solidFill>
                  <a:schemeClr val="dk1"/>
                </a:solidFill>
                <a:latin typeface="Arial"/>
                <a:ea typeface="Arial"/>
                <a:cs typeface="Arial"/>
                <a:sym typeface="Arial"/>
              </a:rPr>
              <a:t>January 2017</a:t>
            </a:r>
            <a:endParaRPr/>
          </a:p>
        </p:txBody>
      </p:sp>
      <p:pic>
        <p:nvPicPr>
          <p:cNvPr id="55" name="Shape 55"/>
          <p:cNvPicPr preferRelativeResize="0"/>
          <p:nvPr/>
        </p:nvPicPr>
        <p:blipFill rotWithShape="1">
          <a:blip r:embed="rId3">
            <a:alphaModFix/>
          </a:blip>
          <a:srcRect b="0" l="0" r="0" t="0"/>
          <a:stretch/>
        </p:blipFill>
        <p:spPr>
          <a:xfrm>
            <a:off x="110750" y="4192000"/>
            <a:ext cx="2982300" cy="885574"/>
          </a:xfrm>
          <a:prstGeom prst="rect">
            <a:avLst/>
          </a:prstGeom>
          <a:noFill/>
          <a:ln>
            <a:noFill/>
          </a:ln>
        </p:spPr>
      </p:pic>
      <p:pic>
        <p:nvPicPr>
          <p:cNvPr id="56" name="Shape 56"/>
          <p:cNvPicPr preferRelativeResize="0"/>
          <p:nvPr/>
        </p:nvPicPr>
        <p:blipFill rotWithShape="1">
          <a:blip r:embed="rId4">
            <a:alphaModFix/>
          </a:blip>
          <a:srcRect b="0" l="0" r="0" t="0"/>
          <a:stretch/>
        </p:blipFill>
        <p:spPr>
          <a:xfrm>
            <a:off x="5337100" y="3705975"/>
            <a:ext cx="3600450" cy="137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How is writing a Spark application different?</a:t>
            </a:r>
            <a:endParaRPr/>
          </a:p>
        </p:txBody>
      </p:sp>
      <p:sp>
        <p:nvSpPr>
          <p:cNvPr id="124" name="Shape 124"/>
          <p:cNvSpPr txBox="1"/>
          <p:nvPr>
            <p:ph idx="1" type="body"/>
          </p:nvPr>
        </p:nvSpPr>
        <p:spPr>
          <a:xfrm>
            <a:off x="311700" y="1152475"/>
            <a:ext cx="81303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Program needs to be written so that calculations can be </a:t>
            </a:r>
            <a:r>
              <a:rPr b="0" i="1" lang="en" sz="1800" u="none" cap="none" strike="noStrike">
                <a:solidFill>
                  <a:schemeClr val="dk2"/>
                </a:solidFill>
                <a:latin typeface="Arial"/>
                <a:ea typeface="Arial"/>
                <a:cs typeface="Arial"/>
                <a:sym typeface="Arial"/>
              </a:rPr>
              <a:t>distributed</a:t>
            </a:r>
            <a:r>
              <a:rPr b="0" i="0" lang="en" sz="1800" u="none" cap="none" strike="noStrike">
                <a:solidFill>
                  <a:schemeClr val="dk2"/>
                </a:solidFill>
                <a:latin typeface="Arial"/>
                <a:ea typeface="Arial"/>
                <a:cs typeface="Arial"/>
                <a:sym typeface="Arial"/>
              </a:rPr>
              <a:t> across many workers</a:t>
            </a:r>
            <a:endParaRPr/>
          </a:p>
          <a:p>
            <a:pPr indent="-342900" lvl="0" marL="457200" marR="0" rtl="0" algn="l">
              <a:lnSpc>
                <a:spcPct val="115000"/>
              </a:lnSpc>
              <a:spcBef>
                <a:spcPts val="1600"/>
              </a:spcBef>
              <a:spcAft>
                <a:spcPts val="0"/>
              </a:spcAft>
              <a:buClr>
                <a:schemeClr val="dk2"/>
              </a:buClr>
              <a:buFont typeface="Arial"/>
              <a:buNone/>
            </a:pPr>
            <a:r>
              <a:rPr b="1" i="0" lang="en" sz="1800" u="none" cap="none" strike="noStrike">
                <a:solidFill>
                  <a:schemeClr val="dk2"/>
                </a:solidFill>
                <a:latin typeface="Arial"/>
                <a:ea typeface="Arial"/>
                <a:cs typeface="Arial"/>
                <a:sym typeface="Arial"/>
              </a:rPr>
              <a:t>Instead of for loops, use built-in functions: </a:t>
            </a:r>
            <a:r>
              <a:rPr b="1" i="1" lang="en" sz="1800" u="none" cap="none" strike="noStrike">
                <a:solidFill>
                  <a:schemeClr val="dk2"/>
                </a:solidFill>
                <a:latin typeface="Arial"/>
                <a:ea typeface="Arial"/>
                <a:cs typeface="Arial"/>
                <a:sym typeface="Arial"/>
              </a:rPr>
              <a:t>map, filter, groupBy,</a:t>
            </a:r>
            <a:r>
              <a:rPr b="1" i="0" lang="en" sz="1800" u="none" cap="none" strike="noStrike">
                <a:solidFill>
                  <a:schemeClr val="dk2"/>
                </a:solidFill>
                <a:latin typeface="Arial"/>
                <a:ea typeface="Arial"/>
                <a:cs typeface="Arial"/>
                <a:sym typeface="Arial"/>
              </a:rPr>
              <a:t> etc</a:t>
            </a:r>
            <a:endParaRPr/>
          </a:p>
          <a:p>
            <a:pPr indent="0" lvl="0" marL="0" marR="0" rtl="0" algn="l">
              <a:lnSpc>
                <a:spcPct val="115000"/>
              </a:lnSpc>
              <a:spcBef>
                <a:spcPts val="160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descr="MapReduceExample.png" id="125" name="Shape 125"/>
          <p:cNvPicPr preferRelativeResize="0"/>
          <p:nvPr/>
        </p:nvPicPr>
        <p:blipFill rotWithShape="1">
          <a:blip r:embed="rId3">
            <a:alphaModFix/>
          </a:blip>
          <a:srcRect b="0" l="0" r="0" t="0"/>
          <a:stretch/>
        </p:blipFill>
        <p:spPr>
          <a:xfrm>
            <a:off x="680324" y="2238499"/>
            <a:ext cx="7783349" cy="2814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Third-party libraries in Spark</a:t>
            </a:r>
            <a:endParaRPr/>
          </a:p>
        </p:txBody>
      </p:sp>
      <p:sp>
        <p:nvSpPr>
          <p:cNvPr id="131" name="Shape 1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Most spark libraries take advantage of existing code, but have classes that allow code execution to be done in parallel</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Example: GeoTrellis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For doing typical stuff like projections, geometry, etc, it leverages existing libraries </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proj4, jts.geom, etc</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To perform these calculations in a fast, distributed way, it introduces the concept of a Tile and TileLayout (a grid of Tiles), which allow for spatial indexing of data</a:t>
            </a:r>
            <a:endParaRPr/>
          </a:p>
        </p:txBody>
      </p:sp>
      <p:pic>
        <p:nvPicPr>
          <p:cNvPr descr="fast-distributed-geoprocessing-with-scala-spark-and-geotrellis-31-638.jpg" id="132" name="Shape 132"/>
          <p:cNvPicPr preferRelativeResize="0"/>
          <p:nvPr/>
        </p:nvPicPr>
        <p:blipFill rotWithShape="1">
          <a:blip r:embed="rId3">
            <a:alphaModFix/>
          </a:blip>
          <a:srcRect b="30809" l="0" r="0" t="40191"/>
          <a:stretch/>
        </p:blipFill>
        <p:spPr>
          <a:xfrm>
            <a:off x="1533525" y="3464997"/>
            <a:ext cx="6076950" cy="1323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Shape 1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400" u="none" cap="none" strike="noStrike">
                <a:solidFill>
                  <a:schemeClr val="dk1"/>
                </a:solidFill>
                <a:latin typeface="Arial"/>
                <a:ea typeface="Arial"/>
                <a:cs typeface="Arial"/>
                <a:sym typeface="Arial"/>
              </a:rPr>
              <a:t>Axiom Spark Computing Cluster</a:t>
            </a:r>
            <a:endParaRPr/>
          </a:p>
        </p:txBody>
      </p:sp>
      <p:sp>
        <p:nvSpPr>
          <p:cNvPr id="138" name="Shape 138"/>
          <p:cNvSpPr txBox="1"/>
          <p:nvPr>
            <p:ph idx="1" type="body"/>
          </p:nvPr>
        </p:nvSpPr>
        <p:spPr>
          <a:xfrm>
            <a:off x="311700" y="1389600"/>
            <a:ext cx="3900300" cy="3179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One master node (spark01.axiom)</a:t>
            </a:r>
            <a:endParaRPr/>
          </a:p>
          <a:p>
            <a:pPr indent="0" lvl="0" marL="0" marR="0" rtl="0" algn="l">
              <a:lnSpc>
                <a:spcPct val="115000"/>
              </a:lnSpc>
              <a:spcBef>
                <a:spcPts val="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8 worker/slave nodes (spark[01:08])</a:t>
            </a:r>
            <a:endParaRPr/>
          </a:p>
          <a:p>
            <a:pPr indent="0" lvl="0" marL="0" marR="0" rtl="0" algn="l">
              <a:lnSpc>
                <a:spcPct val="115000"/>
              </a:lnSpc>
              <a:spcBef>
                <a:spcPts val="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Connected over infiniband</a:t>
            </a:r>
            <a:endParaRPr/>
          </a:p>
          <a:p>
            <a:pPr indent="0" lvl="0" marL="0" marR="0" rtl="0" algn="l">
              <a:lnSpc>
                <a:spcPct val="115000"/>
              </a:lnSpc>
              <a:spcBef>
                <a:spcPts val="160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Each slave has 16 cores, and 96GB =&gt; 128 total cores</a:t>
            </a:r>
            <a:endParaRPr/>
          </a:p>
          <a:p>
            <a:pPr indent="0" lvl="0" marL="0" marR="0" rtl="0" algn="l">
              <a:lnSpc>
                <a:spcPct val="115000"/>
              </a:lnSpc>
              <a:spcBef>
                <a:spcPts val="160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Master and slave nodes run in docker containers (on host network) and are managed by ansible, so you can easily add new nodes</a:t>
            </a:r>
            <a:endParaRPr/>
          </a:p>
          <a:p>
            <a:pPr indent="0" lvl="0" marL="0" marR="0" rtl="0" algn="l">
              <a:lnSpc>
                <a:spcPct val="115000"/>
              </a:lnSpc>
              <a:spcBef>
                <a:spcPts val="160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A network filesystem is required; we're using the shared gluster instance </a:t>
            </a:r>
            <a:endParaRPr/>
          </a:p>
          <a:p>
            <a:pPr indent="0" lvl="0" marL="0" marR="0" rtl="0" algn="l">
              <a:lnSpc>
                <a:spcPct val="115000"/>
              </a:lnSpc>
              <a:spcBef>
                <a:spcPts val="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In our new datacenter, spark cluster will have its own filesystem</a:t>
            </a:r>
            <a:endParaRPr/>
          </a:p>
          <a:p>
            <a:pPr indent="0" lvl="0" marL="0" marR="0" rtl="0" algn="l">
              <a:lnSpc>
                <a:spcPct val="115000"/>
              </a:lnSpc>
              <a:spcBef>
                <a:spcPts val="1600"/>
              </a:spcBef>
              <a:spcAft>
                <a:spcPts val="0"/>
              </a:spcAft>
              <a:buClr>
                <a:schemeClr val="dk1"/>
              </a:buClr>
              <a:buFont typeface="Arial"/>
              <a:buNone/>
            </a:pPr>
            <a:r>
              <a:rPr b="0" i="0" lang="en" sz="1200" u="none" cap="none" strike="noStrike">
                <a:solidFill>
                  <a:schemeClr val="dk2"/>
                </a:solidFill>
                <a:latin typeface="Arial"/>
                <a:ea typeface="Arial"/>
                <a:cs typeface="Arial"/>
                <a:sym typeface="Arial"/>
              </a:rPr>
              <a:t>Using GeoTrellis for raster and vector analysis</a:t>
            </a:r>
            <a:endParaRPr/>
          </a:p>
          <a:p>
            <a:pPr indent="0" lvl="0" marL="0" marR="0" rtl="0" algn="l">
              <a:lnSpc>
                <a:spcPct val="115000"/>
              </a:lnSpc>
              <a:spcBef>
                <a:spcPts val="1600"/>
              </a:spcBef>
              <a:spcAft>
                <a:spcPts val="0"/>
              </a:spcAft>
              <a:buClr>
                <a:schemeClr val="dk2"/>
              </a:buClr>
              <a:buFont typeface="Arial"/>
              <a:buNone/>
            </a:pPr>
            <a:r>
              <a:t/>
            </a:r>
            <a:endParaRPr b="0" i="0" sz="1200" u="none" cap="none" strike="noStrike">
              <a:solidFill>
                <a:schemeClr val="dk2"/>
              </a:solidFill>
              <a:latin typeface="Arial"/>
              <a:ea typeface="Arial"/>
              <a:cs typeface="Arial"/>
              <a:sym typeface="Arial"/>
            </a:endParaRPr>
          </a:p>
        </p:txBody>
      </p:sp>
      <p:pic>
        <p:nvPicPr>
          <p:cNvPr descr="pub" id="139" name="Shape 139"/>
          <p:cNvPicPr preferRelativeResize="0"/>
          <p:nvPr/>
        </p:nvPicPr>
        <p:blipFill rotWithShape="1">
          <a:blip r:embed="rId3">
            <a:alphaModFix/>
          </a:blip>
          <a:srcRect b="0" l="18876" r="13514" t="0"/>
          <a:stretch/>
        </p:blipFill>
        <p:spPr>
          <a:xfrm>
            <a:off x="4338000" y="221475"/>
            <a:ext cx="4302000" cy="4772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Spark UI Example</a:t>
            </a:r>
            <a:endParaRPr/>
          </a:p>
        </p:txBody>
      </p:sp>
      <p:sp>
        <p:nvSpPr>
          <p:cNvPr id="145" name="Shape 145"/>
          <p:cNvSpPr txBox="1"/>
          <p:nvPr>
            <p:ph idx="1" type="body"/>
          </p:nvPr>
        </p:nvSpPr>
        <p:spPr>
          <a:xfrm>
            <a:off x="311700" y="1152475"/>
            <a:ext cx="81303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This task took lat/lng coordinates for ships, and built tracklines.</a:t>
            </a:r>
            <a:endParaRPr/>
          </a:p>
          <a:p>
            <a:pPr indent="-228600" lvl="0" marL="457200" marR="0" rtl="0" algn="l">
              <a:lnSpc>
                <a:spcPct val="115000"/>
              </a:lnSpc>
              <a:spcBef>
                <a:spcPts val="0"/>
              </a:spcBef>
              <a:spcAft>
                <a:spcPts val="0"/>
              </a:spcAft>
              <a:buClr>
                <a:schemeClr val="dk2"/>
              </a:buClr>
              <a:buFont typeface="Arial"/>
              <a:buNone/>
            </a:pPr>
            <a:r>
              <a:rPr b="0" i="0" lang="en" sz="1400" u="sng" cap="none" strike="noStrike">
                <a:solidFill>
                  <a:schemeClr val="hlink"/>
                </a:solidFill>
                <a:latin typeface="Arial"/>
                <a:ea typeface="Arial"/>
                <a:cs typeface="Arial"/>
                <a:sym typeface="Arial"/>
                <a:hlinkClick r:id="rId3"/>
              </a:rPr>
              <a:t>http://192.168.15.73:9000/history/app-20161230233051-0275</a:t>
            </a:r>
            <a:r>
              <a:rPr b="0" i="0" lang="en" sz="1400" u="none" cap="none" strike="noStrike">
                <a:solidFill>
                  <a:schemeClr val="dk2"/>
                </a:solidFill>
                <a:latin typeface="Arial"/>
                <a:ea typeface="Arial"/>
                <a:cs typeface="Arial"/>
                <a:sym typeface="Arial"/>
              </a:rPr>
              <a:t> </a:t>
            </a:r>
            <a:endParaRPr/>
          </a:p>
          <a:p>
            <a:pPr indent="-228600" lvl="0" marL="457200" marR="0" rtl="0" algn="l">
              <a:lnSpc>
                <a:spcPct val="115000"/>
              </a:lnSpc>
              <a:spcBef>
                <a:spcPts val="1600"/>
              </a:spcBef>
              <a:spcAft>
                <a:spcPts val="0"/>
              </a:spcAft>
              <a:buClr>
                <a:schemeClr val="dk2"/>
              </a:buClr>
              <a:buFont typeface="Arial"/>
              <a:buNone/>
            </a:pPr>
            <a:r>
              <a:rPr b="0" i="0" lang="en" sz="1400" u="sng" cap="none" strike="noStrike">
                <a:solidFill>
                  <a:schemeClr val="hlink"/>
                </a:solidFill>
                <a:latin typeface="Arial"/>
                <a:ea typeface="Arial"/>
                <a:cs typeface="Arial"/>
                <a:sym typeface="Arial"/>
                <a:hlinkClick r:id="rId4"/>
              </a:rPr>
              <a:t>http://192.168.15.73:9000/history/app-20161230233051-0275/jobs/job/?id=364</a:t>
            </a:r>
            <a:r>
              <a:rPr b="0" i="0" lang="en" sz="1400" u="none" cap="none" strike="noStrike">
                <a:solidFill>
                  <a:schemeClr val="dk2"/>
                </a:solidFill>
                <a:latin typeface="Arial"/>
                <a:ea typeface="Arial"/>
                <a:cs typeface="Arial"/>
                <a:sym typeface="Arial"/>
              </a:rPr>
              <a:t> </a:t>
            </a:r>
            <a:endParaRPr/>
          </a:p>
        </p:txBody>
      </p:sp>
      <p:pic>
        <p:nvPicPr>
          <p:cNvPr descr="Selection_119.png" id="146" name="Shape 146"/>
          <p:cNvPicPr preferRelativeResize="0"/>
          <p:nvPr/>
        </p:nvPicPr>
        <p:blipFill rotWithShape="1">
          <a:blip r:embed="rId5">
            <a:alphaModFix/>
          </a:blip>
          <a:srcRect b="0" l="0" r="0" t="0"/>
          <a:stretch/>
        </p:blipFill>
        <p:spPr>
          <a:xfrm>
            <a:off x="311699" y="2394748"/>
            <a:ext cx="6292699" cy="2268299"/>
          </a:xfrm>
          <a:prstGeom prst="rect">
            <a:avLst/>
          </a:prstGeom>
          <a:noFill/>
          <a:ln>
            <a:noFill/>
          </a:ln>
        </p:spPr>
      </p:pic>
      <p:pic>
        <p:nvPicPr>
          <p:cNvPr descr="Selection_120.png" id="147" name="Shape 147"/>
          <p:cNvPicPr preferRelativeResize="0"/>
          <p:nvPr/>
        </p:nvPicPr>
        <p:blipFill rotWithShape="1">
          <a:blip r:embed="rId6">
            <a:alphaModFix/>
          </a:blip>
          <a:srcRect b="19885" l="837" r="63236" t="1393"/>
          <a:stretch/>
        </p:blipFill>
        <p:spPr>
          <a:xfrm>
            <a:off x="6822349" y="2052574"/>
            <a:ext cx="2009948" cy="28786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Spark UI Example</a:t>
            </a:r>
            <a:endParaRPr/>
          </a:p>
        </p:txBody>
      </p:sp>
      <p:sp>
        <p:nvSpPr>
          <p:cNvPr id="153" name="Shape 153"/>
          <p:cNvSpPr txBox="1"/>
          <p:nvPr>
            <p:ph idx="1" type="body"/>
          </p:nvPr>
        </p:nvSpPr>
        <p:spPr>
          <a:xfrm>
            <a:off x="311700" y="1152475"/>
            <a:ext cx="81303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The job took 5.2 hrs overall, but took 269.15 hrs of task time spread across 30 executors</a:t>
            </a:r>
            <a:endParaRPr/>
          </a:p>
          <a:p>
            <a:pPr indent="-228600" lvl="0" marL="457200" marR="0" rtl="0" algn="l">
              <a:lnSpc>
                <a:spcPct val="115000"/>
              </a:lnSpc>
              <a:spcBef>
                <a:spcPts val="0"/>
              </a:spcBef>
              <a:spcAft>
                <a:spcPts val="0"/>
              </a:spcAft>
              <a:buClr>
                <a:schemeClr val="dk2"/>
              </a:buClr>
              <a:buFont typeface="Arial"/>
              <a:buNone/>
            </a:pPr>
            <a:r>
              <a:rPr b="0" i="0" lang="en" sz="1400" u="sng" cap="none" strike="noStrike">
                <a:solidFill>
                  <a:schemeClr val="hlink"/>
                </a:solidFill>
                <a:latin typeface="Arial"/>
                <a:ea typeface="Arial"/>
                <a:cs typeface="Arial"/>
                <a:sym typeface="Arial"/>
                <a:hlinkClick r:id="rId3"/>
              </a:rPr>
              <a:t>http://192.168.15.73:9000/history/app-20161230233051-0275/executors/</a:t>
            </a:r>
            <a:r>
              <a:rPr b="0" i="0" lang="en" sz="1400" u="none" cap="none" strike="noStrike">
                <a:solidFill>
                  <a:schemeClr val="dk2"/>
                </a:solidFill>
                <a:latin typeface="Arial"/>
                <a:ea typeface="Arial"/>
                <a:cs typeface="Arial"/>
                <a:sym typeface="Arial"/>
              </a:rPr>
              <a:t>  </a:t>
            </a:r>
            <a:endParaRPr/>
          </a:p>
        </p:txBody>
      </p:sp>
      <p:pic>
        <p:nvPicPr>
          <p:cNvPr descr="Selection_121.png" id="154" name="Shape 154"/>
          <p:cNvPicPr preferRelativeResize="0"/>
          <p:nvPr/>
        </p:nvPicPr>
        <p:blipFill rotWithShape="1">
          <a:blip r:embed="rId4">
            <a:alphaModFix/>
          </a:blip>
          <a:srcRect b="0" l="0" r="0" t="0"/>
          <a:stretch/>
        </p:blipFill>
        <p:spPr>
          <a:xfrm>
            <a:off x="1734412" y="1740850"/>
            <a:ext cx="5284876" cy="3344799"/>
          </a:xfrm>
          <a:prstGeom prst="rect">
            <a:avLst/>
          </a:prstGeom>
          <a:noFill/>
          <a:ln>
            <a:noFill/>
          </a:ln>
        </p:spPr>
      </p:pic>
      <p:sp>
        <p:nvSpPr>
          <p:cNvPr id="155" name="Shape 155"/>
          <p:cNvSpPr/>
          <p:nvPr/>
        </p:nvSpPr>
        <p:spPr>
          <a:xfrm>
            <a:off x="1770950" y="3172600"/>
            <a:ext cx="5214900" cy="262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Example: Analyzing AIS Vessel Traffic Data</a:t>
            </a:r>
            <a:endParaRPr/>
          </a:p>
        </p:txBody>
      </p:sp>
      <p:sp>
        <p:nvSpPr>
          <p:cNvPr id="161" name="Shape 1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Background/Motivation:</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NOAA manages a </a:t>
            </a:r>
            <a:r>
              <a:rPr b="0" i="1" lang="en" sz="1800" u="none" cap="none" strike="noStrike">
                <a:solidFill>
                  <a:schemeClr val="dk2"/>
                </a:solidFill>
                <a:latin typeface="Arial"/>
                <a:ea typeface="Arial"/>
                <a:cs typeface="Arial"/>
                <a:sym typeface="Arial"/>
              </a:rPr>
              <a:t>Hydrographic Health Model</a:t>
            </a:r>
            <a:r>
              <a:rPr b="0" i="0" lang="en" sz="1800" u="none" cap="none" strike="noStrike">
                <a:solidFill>
                  <a:schemeClr val="dk2"/>
                </a:solidFill>
                <a:latin typeface="Arial"/>
                <a:ea typeface="Arial"/>
                <a:cs typeface="Arial"/>
                <a:sym typeface="Arial"/>
              </a:rPr>
              <a:t>, which establishes priorities for surveying across all US waters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Includes metrics like: When was this area last surveyed? What is the seafloor complexity? </a:t>
            </a:r>
            <a:r>
              <a:rPr b="1" i="0" lang="en" sz="1400" u="none" cap="none" strike="noStrike">
                <a:solidFill>
                  <a:schemeClr val="dk2"/>
                </a:solidFill>
                <a:latin typeface="Arial"/>
                <a:ea typeface="Arial"/>
                <a:cs typeface="Arial"/>
                <a:sym typeface="Arial"/>
              </a:rPr>
              <a:t>What is the typical vessel traffic in this area?</a:t>
            </a:r>
            <a:r>
              <a:rPr b="0" i="0" lang="en" sz="1400" u="none" cap="none" strike="noStrike">
                <a:solidFill>
                  <a:schemeClr val="dk2"/>
                </a:solidFill>
                <a:latin typeface="Arial"/>
                <a:ea typeface="Arial"/>
                <a:cs typeface="Arial"/>
                <a:sym typeface="Arial"/>
              </a:rPr>
              <a:t> Have there been any major storms or geological events since the last survey? etc</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To determine vessel traffic across an entire year, need to analyze billions of vessel AIS (Automatic Identification System) messages </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Each message includes a unique vessel ID (MMSI), lat/lng, speed over ground, etc</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Previous work with 100s of millions of pings took several weeks using PostgreSQL</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Currently state-of-the-art (an ArcMap plugin) requires user to load one month and one UTM zone at a time: </a:t>
            </a:r>
            <a:r>
              <a:rPr b="0" i="0" lang="en" sz="1400" u="sng" cap="none" strike="noStrike">
                <a:solidFill>
                  <a:schemeClr val="hlink"/>
                </a:solidFill>
                <a:latin typeface="Arial"/>
                <a:ea typeface="Arial"/>
                <a:cs typeface="Arial"/>
                <a:sym typeface="Arial"/>
                <a:hlinkClick r:id="rId3"/>
              </a:rPr>
              <a:t>https://marinecadastre.gov/ais/</a:t>
            </a:r>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Example: Analyzing AIS Vessel Traffic Data</a:t>
            </a:r>
            <a:endParaRPr/>
          </a:p>
        </p:txBody>
      </p:sp>
      <p:sp>
        <p:nvSpPr>
          <p:cNvPr id="167" name="Shape 1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0" i="0" lang="en" sz="1600" u="none" cap="none" strike="noStrike">
                <a:solidFill>
                  <a:schemeClr val="dk2"/>
                </a:solidFill>
                <a:latin typeface="Arial"/>
                <a:ea typeface="Arial"/>
                <a:cs typeface="Arial"/>
                <a:sym typeface="Arial"/>
              </a:rPr>
              <a:t>2015 Dataset: 7.5TB of raw NMEA messages (74,212,891,806 total pings)</a:t>
            </a:r>
            <a:endParaRPr/>
          </a:p>
          <a:p>
            <a:pPr indent="0" lvl="0" marL="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Desired output: Set of heatmaps describing vessel traffic in the US</a:t>
            </a:r>
            <a:endParaRPr/>
          </a:p>
          <a:p>
            <a:pPr indent="-330200" lvl="0" marL="457200" marR="0" rtl="0" algn="l">
              <a:lnSpc>
                <a:spcPct val="115000"/>
              </a:lnSpc>
              <a:spcBef>
                <a:spcPts val="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We only care about ships that are moving and that are in US waters</a:t>
            </a:r>
            <a:endParaRPr/>
          </a:p>
          <a:p>
            <a:pPr indent="-330200" lvl="0" marL="45720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Need to be split out by ship type and metric</a:t>
            </a:r>
            <a:endParaRPr/>
          </a:p>
          <a:p>
            <a:pPr indent="-3048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Tanker, Cargo, Passenger, and Other</a:t>
            </a:r>
            <a:endParaRPr/>
          </a:p>
          <a:p>
            <a:pPr indent="-3048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Total Vessel Count and Unique Vessel Count</a:t>
            </a:r>
            <a:endParaRPr/>
          </a:p>
          <a:p>
            <a:pPr indent="-330200" lvl="0" marL="45720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Dataset is very noisy</a:t>
            </a:r>
            <a:endParaRPr/>
          </a:p>
          <a:p>
            <a:pPr indent="-3048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Duplicate messages</a:t>
            </a:r>
            <a:endParaRPr/>
          </a:p>
          <a:p>
            <a:pPr indent="-3048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Inaccurate data (e.g., ship has NavStatus “Underway” but is not actually moving)</a:t>
            </a:r>
            <a:endParaRPr/>
          </a:p>
          <a:p>
            <a:pPr indent="-3048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Messages are sparse away from coastlines (where the receivers are)</a:t>
            </a:r>
            <a:endParaRPr/>
          </a:p>
          <a:p>
            <a:pPr indent="0" lvl="0" marL="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We decided to break up this work into stages, so that we could re-use intermediate results</a:t>
            </a:r>
            <a:endParaRPr/>
          </a:p>
          <a:p>
            <a:pPr indent="-330200" lvl="0" marL="457200" marR="0" rtl="0" algn="l">
              <a:lnSpc>
                <a:spcPct val="115000"/>
              </a:lnSpc>
              <a:spcBef>
                <a:spcPts val="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Messages -&gt; Cleaned up messages -&gt; Tracklines -&gt; Rasters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173" name="Shape 17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Phase 1: Raw AIS Messages -&gt; Parsed and filtered messages</a:t>
            </a:r>
            <a:endParaRPr/>
          </a:p>
          <a:p>
            <a:pPr indent="0" lvl="0" marL="0" marR="0" rtl="0" algn="l">
              <a:lnSpc>
                <a:spcPct val="100000"/>
              </a:lnSpc>
              <a:spcBef>
                <a:spcPts val="0"/>
              </a:spcBef>
              <a:spcAft>
                <a:spcPts val="0"/>
              </a:spcAft>
              <a:buClr>
                <a:schemeClr val="dk1"/>
              </a:buClr>
              <a:buFont typeface="Arial"/>
              <a:buNone/>
            </a:pPr>
            <a:r>
              <a:t/>
            </a:r>
            <a:endParaRPr b="1" i="0" sz="1400" u="none" cap="none" strike="noStrike">
              <a:solidFill>
                <a:schemeClr val="dk2"/>
              </a:solidFill>
              <a:latin typeface="Arial"/>
              <a:ea typeface="Arial"/>
              <a:cs typeface="Arial"/>
              <a:sym typeface="Arial"/>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Parse raw AIS messages (NMEA format)</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Filter out non-Position Report messages</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Filter out messages not in US EEZ</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messages:</a:t>
            </a:r>
            <a:r>
              <a:rPr b="0" i="0" lang="en" sz="1400" u="none" cap="none" strike="noStrike">
                <a:solidFill>
                  <a:schemeClr val="dk2"/>
                </a:solidFill>
                <a:latin typeface="Arial"/>
                <a:ea typeface="Arial"/>
                <a:cs typeface="Arial"/>
                <a:sym typeface="Arial"/>
              </a:rPr>
              <a:t> 74,000,000,000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messages:</a:t>
            </a:r>
            <a:r>
              <a:rPr b="0" i="0" lang="en" sz="1400" u="none" cap="none" strike="noStrike">
                <a:solidFill>
                  <a:schemeClr val="dk2"/>
                </a:solidFill>
                <a:latin typeface="Arial"/>
                <a:ea typeface="Arial"/>
                <a:cs typeface="Arial"/>
                <a:sym typeface="Arial"/>
              </a:rPr>
              <a:t> 32,000,000,000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15 executors across 4 nodes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a:t>
            </a:r>
            <a:r>
              <a:rPr b="0" i="0" lang="en" sz="1400" u="none" cap="none" strike="noStrike">
                <a:solidFill>
                  <a:schemeClr val="dk2"/>
                </a:solidFill>
                <a:latin typeface="Arial"/>
                <a:ea typeface="Arial"/>
                <a:cs typeface="Arial"/>
                <a:sym typeface="Arial"/>
              </a:rPr>
              <a:t> 33.1 hours </a:t>
            </a:r>
            <a:endParaRPr/>
          </a:p>
          <a:p>
            <a:pPr indent="0" lvl="0" marL="0" marR="0" rtl="0" algn="l">
              <a:lnSpc>
                <a:spcPct val="100000"/>
              </a:lnSpc>
              <a:spcBef>
                <a:spcPts val="0"/>
              </a:spcBef>
              <a:spcAft>
                <a:spcPts val="0"/>
              </a:spcAft>
              <a:buClr>
                <a:schemeClr val="dk1"/>
              </a:buClr>
              <a:buFont typeface="Arial"/>
              <a:buNone/>
            </a:pPr>
            <a:r>
              <a:rPr b="1" i="0" lang="en" sz="1400" u="none" cap="none" strike="noStrike">
                <a:solidFill>
                  <a:schemeClr val="dk2"/>
                </a:solidFill>
                <a:latin typeface="Arial"/>
                <a:ea typeface="Arial"/>
                <a:cs typeface="Arial"/>
                <a:sym typeface="Arial"/>
              </a:rPr>
              <a:t>Output format:</a:t>
            </a:r>
            <a:r>
              <a:rPr b="0" i="0" lang="en" sz="1400" u="none" cap="none" strike="noStrike">
                <a:solidFill>
                  <a:schemeClr val="dk2"/>
                </a:solidFill>
                <a:latin typeface="Arial"/>
                <a:ea typeface="Arial"/>
                <a:cs typeface="Arial"/>
                <a:sym typeface="Arial"/>
              </a:rPr>
              <a:t> CSV file</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
        <p:nvSpPr>
          <p:cNvPr id="174" name="Shape 1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chemeClr val="dk2"/>
              </a:solidFill>
              <a:latin typeface="Arial"/>
              <a:ea typeface="Arial"/>
              <a:cs typeface="Arial"/>
              <a:sym typeface="Arial"/>
            </a:endParaRPr>
          </a:p>
        </p:txBody>
      </p:sp>
      <p:grpSp>
        <p:nvGrpSpPr>
          <p:cNvPr id="175" name="Shape 175"/>
          <p:cNvGrpSpPr/>
          <p:nvPr/>
        </p:nvGrpSpPr>
        <p:grpSpPr>
          <a:xfrm>
            <a:off x="4589985" y="1107000"/>
            <a:ext cx="4301983" cy="3676575"/>
            <a:chOff x="1574937" y="0"/>
            <a:chExt cx="5994124" cy="5539513"/>
          </a:xfrm>
        </p:grpSpPr>
        <p:pic>
          <p:nvPicPr>
            <p:cNvPr descr="US.EEZ_Pacific_centered_NOAA_map.png" id="176" name="Shape 176"/>
            <p:cNvPicPr preferRelativeResize="0"/>
            <p:nvPr/>
          </p:nvPicPr>
          <p:blipFill rotWithShape="1">
            <a:blip r:embed="rId3">
              <a:alphaModFix/>
            </a:blip>
            <a:srcRect b="0" l="0" r="0" t="0"/>
            <a:stretch/>
          </p:blipFill>
          <p:spPr>
            <a:xfrm>
              <a:off x="1574937" y="0"/>
              <a:ext cx="5994124" cy="5143499"/>
            </a:xfrm>
            <a:prstGeom prst="rect">
              <a:avLst/>
            </a:prstGeom>
            <a:noFill/>
            <a:ln>
              <a:noFill/>
            </a:ln>
          </p:spPr>
        </p:pic>
        <p:sp>
          <p:nvSpPr>
            <p:cNvPr id="177" name="Shape 177"/>
            <p:cNvSpPr txBox="1"/>
            <p:nvPr/>
          </p:nvSpPr>
          <p:spPr>
            <a:xfrm>
              <a:off x="5663008" y="5143513"/>
              <a:ext cx="1905899" cy="396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Font typeface="Arial"/>
                <a:buNone/>
              </a:pPr>
              <a:r>
                <a:rPr b="0" i="1" lang="en" sz="1000" u="none" cap="none" strike="noStrike">
                  <a:solidFill>
                    <a:srgbClr val="000000"/>
                  </a:solidFill>
                  <a:latin typeface="Arial"/>
                  <a:ea typeface="Arial"/>
                  <a:cs typeface="Arial"/>
                  <a:sym typeface="Arial"/>
                </a:rPr>
                <a:t>http://gc.noaa.gov</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183" name="Shape 18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Phase 2: Add in AVIS ship catalog data</a:t>
            </a:r>
            <a:endParaRPr/>
          </a:p>
          <a:p>
            <a:pPr indent="0" lvl="0" marL="0" marR="0" rtl="0" algn="l">
              <a:lnSpc>
                <a:spcPct val="100000"/>
              </a:lnSpc>
              <a:spcBef>
                <a:spcPts val="0"/>
              </a:spcBef>
              <a:spcAft>
                <a:spcPts val="0"/>
              </a:spcAft>
              <a:buClr>
                <a:schemeClr val="dk2"/>
              </a:buClr>
              <a:buFont typeface="Arial"/>
              <a:buNone/>
            </a:pPr>
            <a:r>
              <a:t/>
            </a:r>
            <a:endParaRPr b="1" i="0" sz="1400" u="none" cap="none" strike="noStrike">
              <a:solidFill>
                <a:schemeClr val="dk2"/>
              </a:solidFill>
              <a:latin typeface="Arial"/>
              <a:ea typeface="Arial"/>
              <a:cs typeface="Arial"/>
              <a:sym typeface="Arial"/>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Join AIS messages to AVIS ship catalog, to get ship type, etc</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messages:</a:t>
            </a:r>
            <a:r>
              <a:rPr b="0" i="0" lang="en" sz="1400" u="none" cap="none" strike="noStrike">
                <a:solidFill>
                  <a:schemeClr val="dk2"/>
                </a:solidFill>
                <a:latin typeface="Arial"/>
                <a:ea typeface="Arial"/>
                <a:cs typeface="Arial"/>
                <a:sym typeface="Arial"/>
              </a:rPr>
              <a:t> 32,000,000,000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messages:</a:t>
            </a:r>
            <a:r>
              <a:rPr b="0" i="0" lang="en" sz="1400" u="none" cap="none" strike="noStrike">
                <a:solidFill>
                  <a:schemeClr val="dk2"/>
                </a:solidFill>
                <a:latin typeface="Arial"/>
                <a:ea typeface="Arial"/>
                <a:cs typeface="Arial"/>
                <a:sym typeface="Arial"/>
              </a:rPr>
              <a:t> 32,000,000,000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15 executors across 4 nodes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a:t>
            </a:r>
            <a:r>
              <a:rPr b="0" i="0" lang="en" sz="1400" u="none" cap="none" strike="noStrike">
                <a:solidFill>
                  <a:schemeClr val="dk2"/>
                </a:solidFill>
                <a:latin typeface="Arial"/>
                <a:ea typeface="Arial"/>
                <a:cs typeface="Arial"/>
                <a:sym typeface="Arial"/>
              </a:rPr>
              <a:t> 15.6 hours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format:</a:t>
            </a:r>
            <a:r>
              <a:rPr b="0" i="0" lang="en" sz="1400" u="none" cap="none" strike="noStrike">
                <a:solidFill>
                  <a:schemeClr val="dk2"/>
                </a:solidFill>
                <a:latin typeface="Arial"/>
                <a:ea typeface="Arial"/>
                <a:cs typeface="Arial"/>
                <a:sym typeface="Arial"/>
              </a:rPr>
              <a:t> CSV file</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
        <p:nvSpPr>
          <p:cNvPr id="184" name="Shape 18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descr="Selection_110.png" id="185" name="Shape 185"/>
          <p:cNvPicPr preferRelativeResize="0"/>
          <p:nvPr/>
        </p:nvPicPr>
        <p:blipFill rotWithShape="1">
          <a:blip r:embed="rId3">
            <a:alphaModFix/>
          </a:blip>
          <a:srcRect b="0" l="0" r="0" t="0"/>
          <a:stretch/>
        </p:blipFill>
        <p:spPr>
          <a:xfrm>
            <a:off x="4408699" y="1017721"/>
            <a:ext cx="4423599" cy="6111753"/>
          </a:xfrm>
          <a:prstGeom prst="rect">
            <a:avLst/>
          </a:prstGeom>
          <a:noFill/>
          <a:ln>
            <a:noFill/>
          </a:ln>
        </p:spPr>
      </p:pic>
      <p:sp>
        <p:nvSpPr>
          <p:cNvPr id="186" name="Shape 186"/>
          <p:cNvSpPr/>
          <p:nvPr/>
        </p:nvSpPr>
        <p:spPr>
          <a:xfrm>
            <a:off x="4482000" y="1998000"/>
            <a:ext cx="612000" cy="9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7" name="Shape 187"/>
          <p:cNvSpPr/>
          <p:nvPr/>
        </p:nvSpPr>
        <p:spPr>
          <a:xfrm>
            <a:off x="6965400" y="4517400"/>
            <a:ext cx="1254600" cy="13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193" name="Shape 19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Phase 3: Cleanup</a:t>
            </a:r>
            <a:endParaRPr/>
          </a:p>
          <a:p>
            <a:pPr indent="0" lvl="0" marL="0" marR="0" rtl="0" algn="l">
              <a:lnSpc>
                <a:spcPct val="100000"/>
              </a:lnSpc>
              <a:spcBef>
                <a:spcPts val="0"/>
              </a:spcBef>
              <a:spcAft>
                <a:spcPts val="0"/>
              </a:spcAft>
              <a:buClr>
                <a:schemeClr val="dk2"/>
              </a:buClr>
              <a:buFont typeface="Arial"/>
              <a:buNone/>
            </a:pPr>
            <a:r>
              <a:t/>
            </a:r>
            <a:endParaRPr b="1" i="0" sz="1400" u="none" cap="none" strike="noStrike">
              <a:solidFill>
                <a:schemeClr val="dk2"/>
              </a:solidFill>
              <a:latin typeface="Arial"/>
              <a:ea typeface="Arial"/>
              <a:cs typeface="Arial"/>
              <a:sym typeface="Arial"/>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Remove messages where ship moving less than 0.4 knots</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Remove duplicate messages</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messages:</a:t>
            </a:r>
            <a:r>
              <a:rPr b="0" i="0" lang="en" sz="1400" u="none" cap="none" strike="noStrike">
                <a:solidFill>
                  <a:schemeClr val="dk2"/>
                </a:solidFill>
                <a:latin typeface="Arial"/>
                <a:ea typeface="Arial"/>
                <a:cs typeface="Arial"/>
                <a:sym typeface="Arial"/>
              </a:rPr>
              <a:t> 32,000,000,000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messages:</a:t>
            </a:r>
            <a:r>
              <a:rPr b="0" i="0" lang="en" sz="1400" u="none" cap="none" strike="noStrike">
                <a:solidFill>
                  <a:schemeClr val="dk2"/>
                </a:solidFill>
                <a:latin typeface="Arial"/>
                <a:ea typeface="Arial"/>
                <a:cs typeface="Arial"/>
                <a:sym typeface="Arial"/>
              </a:rPr>
              <a:t> 6,454,000,000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30 executors across 8 nodes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a:t>
            </a:r>
            <a:r>
              <a:rPr b="0" i="0" lang="en" sz="1400" u="none" cap="none" strike="noStrike">
                <a:solidFill>
                  <a:schemeClr val="dk2"/>
                </a:solidFill>
                <a:latin typeface="Arial"/>
                <a:ea typeface="Arial"/>
                <a:cs typeface="Arial"/>
                <a:sym typeface="Arial"/>
              </a:rPr>
              <a:t> 15.5 hours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format:</a:t>
            </a:r>
            <a:r>
              <a:rPr b="0" i="0" lang="en" sz="1400" u="none" cap="none" strike="noStrike">
                <a:solidFill>
                  <a:schemeClr val="dk2"/>
                </a:solidFill>
                <a:latin typeface="Arial"/>
                <a:ea typeface="Arial"/>
                <a:cs typeface="Arial"/>
                <a:sym typeface="Arial"/>
              </a:rPr>
              <a:t> CSV file</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
        <p:nvSpPr>
          <p:cNvPr id="194" name="Shape 19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Summary</a:t>
            </a:r>
            <a:endParaRPr/>
          </a:p>
        </p:txBody>
      </p:sp>
      <p:sp>
        <p:nvSpPr>
          <p:cNvPr id="62" name="Shape 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Background</a:t>
            </a:r>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What is cluster computing and how is it useful?</a:t>
            </a:r>
            <a:endParaRPr/>
          </a:p>
          <a:p>
            <a:pPr indent="0" lvl="0" marL="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What is Apache Spark and why are we using it?</a:t>
            </a:r>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Review an Example Spark Data Analysis Pipeline - AIS Vessel Heatmap </a:t>
            </a:r>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200" name="Shape 20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Phase 4: Generate Tracklines</a:t>
            </a:r>
            <a:endParaRPr/>
          </a:p>
          <a:p>
            <a:pPr indent="0" lvl="0" marL="0" marR="0" rtl="0" algn="l">
              <a:lnSpc>
                <a:spcPct val="100000"/>
              </a:lnSpc>
              <a:spcBef>
                <a:spcPts val="0"/>
              </a:spcBef>
              <a:spcAft>
                <a:spcPts val="0"/>
              </a:spcAft>
              <a:buClr>
                <a:schemeClr val="dk2"/>
              </a:buClr>
              <a:buFont typeface="Arial"/>
              <a:buNone/>
            </a:pPr>
            <a:r>
              <a:t/>
            </a:r>
            <a:endParaRPr b="1" i="0" sz="1400" u="none" cap="none" strike="noStrike">
              <a:solidFill>
                <a:schemeClr val="dk2"/>
              </a:solidFill>
              <a:latin typeface="Arial"/>
              <a:ea typeface="Arial"/>
              <a:cs typeface="Arial"/>
              <a:sym typeface="Arial"/>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Group pings by ship and order by time</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Create a trackline per ship for each day</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Split tracklines into “voyages” when:</a:t>
            </a:r>
            <a:endParaRPr/>
          </a:p>
          <a:p>
            <a:pPr indent="-228600" lvl="1" marL="914400" marR="0" rtl="0" algn="l">
              <a:lnSpc>
                <a:spcPct val="100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Ship has stopped in one place for &gt;5 min</a:t>
            </a:r>
            <a:endParaRPr/>
          </a:p>
          <a:p>
            <a:pPr indent="-228600" lvl="1" marL="914400" marR="0" rtl="0" algn="l">
              <a:lnSpc>
                <a:spcPct val="100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Or trackline points are &gt;50km apart</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messages:</a:t>
            </a:r>
            <a:r>
              <a:rPr b="0" i="0" lang="en" sz="1400" u="none" cap="none" strike="noStrike">
                <a:solidFill>
                  <a:schemeClr val="dk2"/>
                </a:solidFill>
                <a:latin typeface="Arial"/>
                <a:ea typeface="Arial"/>
                <a:cs typeface="Arial"/>
                <a:sym typeface="Arial"/>
              </a:rPr>
              <a:t> 6,454,000,000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voyages:</a:t>
            </a:r>
            <a:r>
              <a:rPr b="0" i="0" lang="en" sz="1400" u="none" cap="none" strike="noStrike">
                <a:solidFill>
                  <a:schemeClr val="dk2"/>
                </a:solidFill>
                <a:latin typeface="Arial"/>
                <a:ea typeface="Arial"/>
                <a:cs typeface="Arial"/>
                <a:sym typeface="Arial"/>
              </a:rPr>
              <a:t> 20,000,000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30 executors across 8 nodes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a:t>
            </a:r>
            <a:r>
              <a:rPr b="0" i="0" lang="en" sz="1400" u="none" cap="none" strike="noStrike">
                <a:solidFill>
                  <a:schemeClr val="dk2"/>
                </a:solidFill>
                <a:latin typeface="Arial"/>
                <a:ea typeface="Arial"/>
                <a:cs typeface="Arial"/>
                <a:sym typeface="Arial"/>
              </a:rPr>
              <a:t> 5.4 hours </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format:</a:t>
            </a:r>
            <a:r>
              <a:rPr b="0" i="0" lang="en" sz="1400" u="none" cap="none" strike="noStrike">
                <a:solidFill>
                  <a:schemeClr val="dk2"/>
                </a:solidFill>
                <a:latin typeface="Arial"/>
                <a:ea typeface="Arial"/>
                <a:cs typeface="Arial"/>
                <a:sym typeface="Arial"/>
              </a:rPr>
              <a:t> CSV file</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grpSp>
        <p:nvGrpSpPr>
          <p:cNvPr id="201" name="Shape 201"/>
          <p:cNvGrpSpPr/>
          <p:nvPr/>
        </p:nvGrpSpPr>
        <p:grpSpPr>
          <a:xfrm>
            <a:off x="4032000" y="1152475"/>
            <a:ext cx="5184000" cy="3601800"/>
            <a:chOff x="3987000" y="799200"/>
            <a:chExt cx="5184000" cy="3601800"/>
          </a:xfrm>
        </p:grpSpPr>
        <p:pic>
          <p:nvPicPr>
            <p:cNvPr descr="QGIS 2.0.1-Dufour_089.png" id="202" name="Shape 202"/>
            <p:cNvPicPr preferRelativeResize="0"/>
            <p:nvPr/>
          </p:nvPicPr>
          <p:blipFill rotWithShape="1">
            <a:blip r:embed="rId3">
              <a:alphaModFix/>
            </a:blip>
            <a:srcRect b="3233" l="39774" r="2521" t="38497"/>
            <a:stretch/>
          </p:blipFill>
          <p:spPr>
            <a:xfrm>
              <a:off x="4167000" y="1404000"/>
              <a:ext cx="4824000" cy="2997000"/>
            </a:xfrm>
            <a:prstGeom prst="rect">
              <a:avLst/>
            </a:prstGeom>
            <a:noFill/>
            <a:ln>
              <a:noFill/>
            </a:ln>
          </p:spPr>
        </p:pic>
        <p:sp>
          <p:nvSpPr>
            <p:cNvPr id="203" name="Shape 203"/>
            <p:cNvSpPr txBox="1"/>
            <p:nvPr/>
          </p:nvSpPr>
          <p:spPr>
            <a:xfrm>
              <a:off x="3987000" y="799200"/>
              <a:ext cx="5184000" cy="60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8761D"/>
                </a:buClr>
                <a:buFont typeface="Arial"/>
                <a:buNone/>
              </a:pPr>
              <a:r>
                <a:rPr b="0" i="0" lang="en" sz="1400" u="none" cap="none" strike="noStrike">
                  <a:solidFill>
                    <a:srgbClr val="38761D"/>
                  </a:solidFill>
                  <a:latin typeface="Arial"/>
                  <a:ea typeface="Arial"/>
                  <a:cs typeface="Arial"/>
                  <a:sym typeface="Arial"/>
                </a:rPr>
                <a:t>Green: pings</a:t>
              </a:r>
              <a:endParaRPr/>
            </a:p>
            <a:p>
              <a:pPr indent="0" lvl="0" marL="0" marR="0" rtl="0" algn="ctr">
                <a:lnSpc>
                  <a:spcPct val="100000"/>
                </a:lnSpc>
                <a:spcBef>
                  <a:spcPts val="0"/>
                </a:spcBef>
                <a:spcAft>
                  <a:spcPts val="0"/>
                </a:spcAft>
                <a:buClr>
                  <a:srgbClr val="A64D79"/>
                </a:buClr>
                <a:buFont typeface="Arial"/>
                <a:buNone/>
              </a:pPr>
              <a:r>
                <a:rPr b="0" i="0" lang="en" sz="1400" u="none" cap="none" strike="noStrike">
                  <a:solidFill>
                    <a:srgbClr val="A64D79"/>
                  </a:solidFill>
                  <a:latin typeface="Arial"/>
                  <a:ea typeface="Arial"/>
                  <a:cs typeface="Arial"/>
                  <a:sym typeface="Arial"/>
                </a:rPr>
                <a:t>Pink: Tracklines</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209" name="Shape 20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Phase 5: Heatmap Rasters</a:t>
            </a:r>
            <a:endParaRPr/>
          </a:p>
          <a:p>
            <a:pPr indent="0" lvl="0" marL="0" marR="0" rtl="0" algn="l">
              <a:lnSpc>
                <a:spcPct val="100000"/>
              </a:lnSpc>
              <a:spcBef>
                <a:spcPts val="0"/>
              </a:spcBef>
              <a:spcAft>
                <a:spcPts val="0"/>
              </a:spcAft>
              <a:buClr>
                <a:schemeClr val="dk2"/>
              </a:buClr>
              <a:buFont typeface="Arial"/>
              <a:buNone/>
            </a:pPr>
            <a:r>
              <a:t/>
            </a:r>
            <a:endParaRPr b="1"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Generate rasters for “total vessel volume” metric (using GeoTrellis)</a:t>
            </a:r>
            <a:endParaRPr/>
          </a:p>
          <a:p>
            <a:pPr indent="-228600" lvl="0" marL="457200" marR="0" rtl="0" algn="l">
              <a:lnSpc>
                <a:spcPct val="100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Generate rasters for “unique vessel count” metric (using GeoTrellis)</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voyages:</a:t>
            </a:r>
            <a:r>
              <a:rPr b="0" i="0" lang="en" sz="1400" u="none" cap="none" strike="noStrike">
                <a:solidFill>
                  <a:schemeClr val="dk2"/>
                </a:solidFill>
                <a:latin typeface="Arial"/>
                <a:ea typeface="Arial"/>
                <a:cs typeface="Arial"/>
                <a:sym typeface="Arial"/>
              </a:rPr>
              <a:t> 20,000,000</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files:</a:t>
            </a:r>
            <a:r>
              <a:rPr b="0" i="0" lang="en" sz="1400" u="none" cap="none" strike="noStrike">
                <a:solidFill>
                  <a:schemeClr val="dk2"/>
                </a:solidFill>
                <a:latin typeface="Arial"/>
                <a:ea typeface="Arial"/>
                <a:cs typeface="Arial"/>
                <a:sym typeface="Arial"/>
              </a:rPr>
              <a:t> 24</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60 executors across 8 nodes </a:t>
            </a:r>
            <a:endParaRPr/>
          </a:p>
          <a:p>
            <a:pPr indent="0" lvl="0" marL="0" marR="0" rtl="0" algn="l">
              <a:lnSpc>
                <a:spcPct val="115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 </a:t>
            </a:r>
            <a:r>
              <a:rPr b="0" i="0" lang="en" sz="1400" u="none" cap="none" strike="noStrike">
                <a:solidFill>
                  <a:schemeClr val="dk2"/>
                </a:solidFill>
                <a:latin typeface="Arial"/>
                <a:ea typeface="Arial"/>
                <a:cs typeface="Arial"/>
                <a:sym typeface="Arial"/>
              </a:rPr>
              <a:t>3.0 hrs</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 format:</a:t>
            </a:r>
            <a:r>
              <a:rPr b="0" i="0" lang="en" sz="1400" u="none" cap="none" strike="noStrike">
                <a:solidFill>
                  <a:schemeClr val="dk2"/>
                </a:solidFill>
                <a:latin typeface="Arial"/>
                <a:ea typeface="Arial"/>
                <a:cs typeface="Arial"/>
                <a:sym typeface="Arial"/>
              </a:rPr>
              <a:t> GeoTIFF file</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
        <p:nvSpPr>
          <p:cNvPr id="210" name="Shape 2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1400" u="none" cap="none" strike="noStrike">
                <a:solidFill>
                  <a:schemeClr val="dk2"/>
                </a:solidFill>
                <a:latin typeface="Arial"/>
                <a:ea typeface="Arial"/>
                <a:cs typeface="Arial"/>
                <a:sym typeface="Arial"/>
              </a:rPr>
              <a:t>Raster Parameters:</a:t>
            </a:r>
            <a:endParaRPr/>
          </a:p>
          <a:p>
            <a:pPr indent="-228600" lvl="0" marL="457200" marR="0" rtl="0" algn="l">
              <a:lnSpc>
                <a:spcPct val="100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Projection: North America Albers Equal Area Conic (ESRI:102008)</a:t>
            </a:r>
            <a:endParaRPr/>
          </a:p>
          <a:p>
            <a:pPr indent="-228600" lvl="0" marL="457200" marR="0" rtl="0" algn="l">
              <a:lnSpc>
                <a:spcPct val="100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500m resolution</a:t>
            </a:r>
            <a:endParaRPr/>
          </a:p>
          <a:p>
            <a:pPr indent="-228600" lvl="0" marL="457200" marR="0" rtl="0" algn="l">
              <a:lnSpc>
                <a:spcPct val="100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One raster for each combination of the following "options" (24 rasters total):</a:t>
            </a:r>
            <a:endParaRPr/>
          </a:p>
          <a:p>
            <a:pPr indent="-228600" lvl="1" marL="9144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Metric:</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Total traffic volume</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Unique vessel count</a:t>
            </a:r>
            <a:endParaRPr/>
          </a:p>
          <a:p>
            <a:pPr indent="-228600" lvl="1" marL="9144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Region:</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Continental US + Puerto Rico</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Alaska</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Hawaii and Pacific Islands</a:t>
            </a:r>
            <a:endParaRPr/>
          </a:p>
          <a:p>
            <a:pPr indent="-228600" lvl="1" marL="9144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Vessel type:</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Passenger</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Tanker</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Cargo</a:t>
            </a:r>
            <a:endParaRPr/>
          </a:p>
          <a:p>
            <a:pPr indent="-228600" lvl="2" marL="1371600" marR="0" rtl="0" algn="l">
              <a:lnSpc>
                <a:spcPct val="100000"/>
              </a:lnSpc>
              <a:spcBef>
                <a:spcPts val="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Other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AIS Vessel Traffic Data Analysis Pipeline</a:t>
            </a:r>
            <a:endParaRPr/>
          </a:p>
        </p:txBody>
      </p:sp>
      <p:sp>
        <p:nvSpPr>
          <p:cNvPr id="216" name="Shape 2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TOTALS:</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Input: </a:t>
            </a:r>
            <a:r>
              <a:rPr b="0" i="0" lang="en" sz="1400" u="none" cap="none" strike="noStrike">
                <a:solidFill>
                  <a:schemeClr val="dk2"/>
                </a:solidFill>
                <a:latin typeface="Arial"/>
                <a:ea typeface="Arial"/>
                <a:cs typeface="Arial"/>
                <a:sym typeface="Arial"/>
              </a:rPr>
              <a:t>7.5TB / 74 billion messages</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Output:</a:t>
            </a:r>
            <a:r>
              <a:rPr b="0" i="0" lang="en" sz="1400" u="none" cap="none" strike="noStrike">
                <a:solidFill>
                  <a:schemeClr val="dk2"/>
                </a:solidFill>
                <a:latin typeface="Arial"/>
                <a:ea typeface="Arial"/>
                <a:cs typeface="Arial"/>
                <a:sym typeface="Arial"/>
              </a:rPr>
              <a:t> 24 GeoTIFF files</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Cluster:</a:t>
            </a:r>
            <a:r>
              <a:rPr b="0" i="0" lang="en" sz="1400" u="none" cap="none" strike="noStrike">
                <a:solidFill>
                  <a:schemeClr val="dk2"/>
                </a:solidFill>
                <a:latin typeface="Arial"/>
                <a:ea typeface="Arial"/>
                <a:cs typeface="Arial"/>
                <a:sym typeface="Arial"/>
              </a:rPr>
              <a:t> Ranging from 4 to 8 nodes</a:t>
            </a:r>
            <a:endParaRPr/>
          </a:p>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Duration: </a:t>
            </a:r>
            <a:r>
              <a:rPr b="1" i="0" lang="en" sz="1400" u="none" cap="none" strike="noStrike">
                <a:solidFill>
                  <a:srgbClr val="4D4D4D"/>
                </a:solidFill>
                <a:latin typeface="Arial"/>
                <a:ea typeface="Arial"/>
                <a:cs typeface="Arial"/>
                <a:sym typeface="Arial"/>
              </a:rPr>
              <a:t>72.6 hours </a:t>
            </a:r>
            <a:endParaRPr/>
          </a:p>
          <a:p>
            <a:pPr indent="0" lvl="0" marL="0" marR="0" rtl="0" algn="l">
              <a:lnSpc>
                <a:spcPct val="100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
        <p:nvSpPr>
          <p:cNvPr id="217" name="Shape 217"/>
          <p:cNvSpPr txBox="1"/>
          <p:nvPr>
            <p:ph idx="2" type="body"/>
          </p:nvPr>
        </p:nvSpPr>
        <p:spPr>
          <a:xfrm>
            <a:off x="4311600" y="1152475"/>
            <a:ext cx="45207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Arial"/>
              <a:buNone/>
            </a:pPr>
            <a:r>
              <a:rPr b="1" i="0" lang="en" sz="1400" u="none" cap="none" strike="noStrike">
                <a:solidFill>
                  <a:schemeClr val="dk2"/>
                </a:solidFill>
                <a:latin typeface="Arial"/>
                <a:ea typeface="Arial"/>
                <a:cs typeface="Arial"/>
                <a:sym typeface="Arial"/>
              </a:rPr>
              <a:t>Notes:</a:t>
            </a:r>
            <a:endParaRPr/>
          </a:p>
          <a:p>
            <a:pPr indent="-228600" lvl="0" marL="457200" marR="0" rtl="0" algn="l">
              <a:lnSpc>
                <a:spcPct val="115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We were building the Spark Cluster and learning as we went, so if we ran this again we could easily get it under 48 hrs</a:t>
            </a:r>
            <a:endParaRPr/>
          </a:p>
          <a:p>
            <a:pPr indent="-228600" lvl="0" marL="457200" marR="0" rtl="0" algn="l">
              <a:lnSpc>
                <a:spcPct val="115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Because we stored intermediate results, we can very quickly generate heatmaps for different metrics </a:t>
            </a:r>
            <a:endParaRPr/>
          </a:p>
          <a:p>
            <a:pPr indent="-2286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e.g., </a:t>
            </a:r>
            <a:r>
              <a:rPr b="0" i="1" lang="en" sz="1200" u="none" cap="none" strike="noStrike">
                <a:solidFill>
                  <a:schemeClr val="dk2"/>
                </a:solidFill>
                <a:latin typeface="Arial"/>
                <a:ea typeface="Arial"/>
                <a:cs typeface="Arial"/>
                <a:sym typeface="Arial"/>
              </a:rPr>
              <a:t>generate a vessel traffic heatmap for an extent around Florida, including all vessels with draft greater than 10 meters, in the month of February 2015</a:t>
            </a:r>
            <a:endParaRPr/>
          </a:p>
          <a:p>
            <a:pPr indent="-228600" lvl="0" marL="4572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Also, since most of our results were in CSV format, we could load them up pretty much anywhere, to do more analysis </a:t>
            </a:r>
            <a:endParaRPr/>
          </a:p>
          <a:p>
            <a:pPr indent="-2286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e.g., as Pandas dataframes in an iPython Notebook hooked up to the cluster or Arc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Shape 2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pic>
        <p:nvPicPr>
          <p:cNvPr descr="QGIS 2.0.1-Dufour - final-v2-allships_112.png" id="223" name="Shape 223"/>
          <p:cNvPicPr preferRelativeResize="0"/>
          <p:nvPr/>
        </p:nvPicPr>
        <p:blipFill rotWithShape="1">
          <a:blip r:embed="rId3">
            <a:alphaModFix/>
          </a:blip>
          <a:srcRect b="0" l="0" r="0" t="0"/>
          <a:stretch/>
        </p:blipFill>
        <p:spPr>
          <a:xfrm>
            <a:off x="198062" y="-119250"/>
            <a:ext cx="8747872" cy="5381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29" name="Shape 2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allships_115.png" id="230" name="Shape 230"/>
          <p:cNvPicPr preferRelativeResize="0"/>
          <p:nvPr/>
        </p:nvPicPr>
        <p:blipFill rotWithShape="1">
          <a:blip r:embed="rId3">
            <a:alphaModFix/>
          </a:blip>
          <a:srcRect b="0" l="0" r="0" t="0"/>
          <a:stretch/>
        </p:blipFill>
        <p:spPr>
          <a:xfrm>
            <a:off x="391885" y="0"/>
            <a:ext cx="8360230" cy="5143501"/>
          </a:xfrm>
          <a:prstGeom prst="rect">
            <a:avLst/>
          </a:prstGeom>
          <a:noFill/>
          <a:ln>
            <a:noFill/>
          </a:ln>
        </p:spPr>
      </p:pic>
      <p:sp>
        <p:nvSpPr>
          <p:cNvPr id="231" name="Shape 231"/>
          <p:cNvSpPr txBox="1"/>
          <p:nvPr/>
        </p:nvSpPr>
        <p:spPr>
          <a:xfrm>
            <a:off x="720000" y="693000"/>
            <a:ext cx="518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All Ship Types,</a:t>
            </a:r>
            <a:endParaRPr/>
          </a:p>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Hawaiian Islands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descr="QGIS 2.0.1-Dufour - final-v2-allships_116.png" id="236" name="Shape 236"/>
          <p:cNvPicPr preferRelativeResize="0"/>
          <p:nvPr/>
        </p:nvPicPr>
        <p:blipFill rotWithShape="1">
          <a:blip r:embed="rId3">
            <a:alphaModFix/>
          </a:blip>
          <a:srcRect b="0" l="0" r="0" t="0"/>
          <a:stretch/>
        </p:blipFill>
        <p:spPr>
          <a:xfrm>
            <a:off x="515750" y="0"/>
            <a:ext cx="8112512" cy="4991100"/>
          </a:xfrm>
          <a:prstGeom prst="rect">
            <a:avLst/>
          </a:prstGeom>
          <a:noFill/>
          <a:ln>
            <a:noFill/>
          </a:ln>
        </p:spPr>
      </p:pic>
      <p:sp>
        <p:nvSpPr>
          <p:cNvPr id="237" name="Shape 237"/>
          <p:cNvSpPr txBox="1"/>
          <p:nvPr/>
        </p:nvSpPr>
        <p:spPr>
          <a:xfrm>
            <a:off x="3960000" y="2511000"/>
            <a:ext cx="1368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00"/>
              </a:buClr>
              <a:buFont typeface="Arial"/>
              <a:buNone/>
            </a:pPr>
            <a:r>
              <a:rPr b="1" i="0" lang="en" sz="1400" u="none" cap="none" strike="noStrike">
                <a:solidFill>
                  <a:srgbClr val="FFFF00"/>
                </a:solidFill>
                <a:latin typeface="Arial"/>
                <a:ea typeface="Arial"/>
                <a:cs typeface="Arial"/>
                <a:sym typeface="Arial"/>
              </a:rPr>
              <a:t>Honolulu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43" name="Shape 2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04.png" id="244" name="Shape 244"/>
          <p:cNvPicPr preferRelativeResize="0"/>
          <p:nvPr/>
        </p:nvPicPr>
        <p:blipFill rotWithShape="1">
          <a:blip r:embed="rId3">
            <a:alphaModFix/>
          </a:blip>
          <a:srcRect b="0" l="0" r="0" t="0"/>
          <a:stretch/>
        </p:blipFill>
        <p:spPr>
          <a:xfrm>
            <a:off x="369651" y="0"/>
            <a:ext cx="8404699" cy="5143500"/>
          </a:xfrm>
          <a:prstGeom prst="rect">
            <a:avLst/>
          </a:prstGeom>
          <a:noFill/>
          <a:ln>
            <a:noFill/>
          </a:ln>
        </p:spPr>
      </p:pic>
      <p:sp>
        <p:nvSpPr>
          <p:cNvPr id="245" name="Shape 245"/>
          <p:cNvSpPr txBox="1"/>
          <p:nvPr/>
        </p:nvSpPr>
        <p:spPr>
          <a:xfrm>
            <a:off x="720000" y="693000"/>
            <a:ext cx="518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Tanker Ships, Gulf Coast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51" name="Shape 2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05.png" id="252" name="Shape 252"/>
          <p:cNvPicPr preferRelativeResize="0"/>
          <p:nvPr/>
        </p:nvPicPr>
        <p:blipFill rotWithShape="1">
          <a:blip r:embed="rId3">
            <a:alphaModFix/>
          </a:blip>
          <a:srcRect b="0" l="0" r="0" t="0"/>
          <a:stretch/>
        </p:blipFill>
        <p:spPr>
          <a:xfrm>
            <a:off x="369651" y="0"/>
            <a:ext cx="8404699" cy="5143500"/>
          </a:xfrm>
          <a:prstGeom prst="rect">
            <a:avLst/>
          </a:prstGeom>
          <a:noFill/>
          <a:ln>
            <a:noFill/>
          </a:ln>
        </p:spPr>
      </p:pic>
      <p:sp>
        <p:nvSpPr>
          <p:cNvPr id="253" name="Shape 253"/>
          <p:cNvSpPr txBox="1"/>
          <p:nvPr/>
        </p:nvSpPr>
        <p:spPr>
          <a:xfrm>
            <a:off x="720000" y="693000"/>
            <a:ext cx="518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Passenger (Blue) and Other (Green) Ships</a:t>
            </a:r>
            <a:endParaRPr/>
          </a:p>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Gulf Coast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59" name="Shape 2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23.png" id="260" name="Shape 260"/>
          <p:cNvPicPr preferRelativeResize="0"/>
          <p:nvPr/>
        </p:nvPicPr>
        <p:blipFill rotWithShape="1">
          <a:blip r:embed="rId3">
            <a:alphaModFix/>
          </a:blip>
          <a:srcRect b="0" l="0" r="0" t="0"/>
          <a:stretch/>
        </p:blipFill>
        <p:spPr>
          <a:xfrm>
            <a:off x="391885" y="0"/>
            <a:ext cx="8360230" cy="5143501"/>
          </a:xfrm>
          <a:prstGeom prst="rect">
            <a:avLst/>
          </a:prstGeom>
          <a:noFill/>
          <a:ln>
            <a:noFill/>
          </a:ln>
        </p:spPr>
      </p:pic>
      <p:sp>
        <p:nvSpPr>
          <p:cNvPr id="261" name="Shape 261"/>
          <p:cNvSpPr txBox="1"/>
          <p:nvPr/>
        </p:nvSpPr>
        <p:spPr>
          <a:xfrm>
            <a:off x="720000" y="693000"/>
            <a:ext cx="518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3F3F3"/>
              </a:buClr>
              <a:buFont typeface="Arial"/>
              <a:buNone/>
            </a:pPr>
            <a:r>
              <a:rPr b="0" i="0" lang="en" sz="1400" u="none" cap="none" strike="noStrike">
                <a:solidFill>
                  <a:srgbClr val="F3F3F3"/>
                </a:solidFill>
                <a:latin typeface="Arial"/>
                <a:ea typeface="Arial"/>
                <a:cs typeface="Arial"/>
                <a:sym typeface="Arial"/>
              </a:rPr>
              <a:t>Passenger (Blue) and Other (Green) Ships</a:t>
            </a:r>
            <a:endParaRPr/>
          </a:p>
          <a:p>
            <a:pPr indent="0" lvl="0" marL="0" marR="0" rtl="0" algn="l">
              <a:lnSpc>
                <a:spcPct val="100000"/>
              </a:lnSpc>
              <a:spcBef>
                <a:spcPts val="0"/>
              </a:spcBef>
              <a:spcAft>
                <a:spcPts val="0"/>
              </a:spcAft>
              <a:buClr>
                <a:srgbClr val="F3F3F3"/>
              </a:buClr>
              <a:buFont typeface="Arial"/>
              <a:buNone/>
            </a:pPr>
            <a:r>
              <a:rPr b="0" i="0" lang="en" sz="1400" u="none" cap="none" strike="noStrike">
                <a:solidFill>
                  <a:srgbClr val="F3F3F3"/>
                </a:solidFill>
                <a:latin typeface="Arial"/>
                <a:ea typeface="Arial"/>
                <a:cs typeface="Arial"/>
                <a:sym typeface="Arial"/>
              </a:rPr>
              <a:t>Gulf Coast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Shape 2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67" name="Shape 2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06.png" id="268" name="Shape 268"/>
          <p:cNvPicPr preferRelativeResize="0"/>
          <p:nvPr/>
        </p:nvPicPr>
        <p:blipFill rotWithShape="1">
          <a:blip r:embed="rId3">
            <a:alphaModFix/>
          </a:blip>
          <a:srcRect b="0" l="0" r="0" t="0"/>
          <a:stretch/>
        </p:blipFill>
        <p:spPr>
          <a:xfrm>
            <a:off x="369651" y="0"/>
            <a:ext cx="8404699" cy="5143500"/>
          </a:xfrm>
          <a:prstGeom prst="rect">
            <a:avLst/>
          </a:prstGeom>
          <a:noFill/>
          <a:ln>
            <a:noFill/>
          </a:ln>
        </p:spPr>
      </p:pic>
      <p:sp>
        <p:nvSpPr>
          <p:cNvPr id="269" name="Shape 269"/>
          <p:cNvSpPr txBox="1"/>
          <p:nvPr/>
        </p:nvSpPr>
        <p:spPr>
          <a:xfrm>
            <a:off x="720000" y="693000"/>
            <a:ext cx="518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0" i="0" lang="en" sz="1400" u="none" cap="none" strike="noStrike">
                <a:solidFill>
                  <a:srgbClr val="980000"/>
                </a:solidFill>
                <a:latin typeface="Arial"/>
                <a:ea typeface="Arial"/>
                <a:cs typeface="Arial"/>
                <a:sym typeface="Arial"/>
              </a:rPr>
              <a:t>Passenger Ships, NE USA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Background?</a:t>
            </a:r>
            <a:endParaRPr/>
          </a:p>
        </p:txBody>
      </p:sp>
      <p:sp>
        <p:nvSpPr>
          <p:cNvPr id="68" name="Shape 6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In 2015, Axiom worked with a small’ish AIS test Data Set (250M Records) from 2014 to build some prototype tools</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Using tools we were familiar with </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PostgreSQL Spatial-Storage</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Java (JTS) Spatial Analysis</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Took several weeks</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Need new approach…..</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2016 NOAA EDM (Lucy Hick, OCS)</a:t>
            </a:r>
            <a:endParaRPr/>
          </a:p>
        </p:txBody>
      </p:sp>
      <p:pic>
        <p:nvPicPr>
          <p:cNvPr descr="AIS2.png" id="69" name="Shape 69"/>
          <p:cNvPicPr preferRelativeResize="0"/>
          <p:nvPr/>
        </p:nvPicPr>
        <p:blipFill rotWithShape="1">
          <a:blip r:embed="rId3">
            <a:alphaModFix/>
          </a:blip>
          <a:srcRect b="0" l="0" r="0" t="0"/>
          <a:stretch/>
        </p:blipFill>
        <p:spPr>
          <a:xfrm>
            <a:off x="4656975" y="2619550"/>
            <a:ext cx="4487023" cy="25239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75" name="Shape 2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08.png" id="276" name="Shape 276"/>
          <p:cNvPicPr preferRelativeResize="0"/>
          <p:nvPr/>
        </p:nvPicPr>
        <p:blipFill rotWithShape="1">
          <a:blip r:embed="rId3">
            <a:alphaModFix/>
          </a:blip>
          <a:srcRect b="0" l="0" r="0" t="0"/>
          <a:stretch/>
        </p:blipFill>
        <p:spPr>
          <a:xfrm>
            <a:off x="369651" y="0"/>
            <a:ext cx="8404699" cy="5143500"/>
          </a:xfrm>
          <a:prstGeom prst="rect">
            <a:avLst/>
          </a:prstGeom>
          <a:noFill/>
          <a:ln>
            <a:noFill/>
          </a:ln>
        </p:spPr>
      </p:pic>
      <p:grpSp>
        <p:nvGrpSpPr>
          <p:cNvPr id="277" name="Shape 277"/>
          <p:cNvGrpSpPr/>
          <p:nvPr/>
        </p:nvGrpSpPr>
        <p:grpSpPr>
          <a:xfrm>
            <a:off x="5022000" y="630000"/>
            <a:ext cx="3402000" cy="604800"/>
            <a:chOff x="5022000" y="630000"/>
            <a:chExt cx="3402000" cy="604800"/>
          </a:xfrm>
        </p:grpSpPr>
        <p:sp>
          <p:nvSpPr>
            <p:cNvPr id="278" name="Shape 278"/>
            <p:cNvSpPr txBox="1"/>
            <p:nvPr/>
          </p:nvSpPr>
          <p:spPr>
            <a:xfrm>
              <a:off x="5670000" y="630000"/>
              <a:ext cx="275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1" i="0" lang="en" sz="1400" u="none" cap="none" strike="noStrike">
                  <a:solidFill>
                    <a:srgbClr val="980000"/>
                  </a:solidFill>
                  <a:latin typeface="Arial"/>
                  <a:ea typeface="Arial"/>
                  <a:cs typeface="Arial"/>
                  <a:sym typeface="Arial"/>
                </a:rPr>
                <a:t>Total vessel traffic: 17,664</a:t>
              </a:r>
              <a:endParaRPr/>
            </a:p>
          </p:txBody>
        </p:sp>
        <p:cxnSp>
          <p:nvCxnSpPr>
            <p:cNvPr id="279" name="Shape 279"/>
            <p:cNvCxnSpPr>
              <a:stCxn id="278" idx="1"/>
            </p:cNvCxnSpPr>
            <p:nvPr/>
          </p:nvCxnSpPr>
          <p:spPr>
            <a:xfrm flipH="1">
              <a:off x="5022000" y="932400"/>
              <a:ext cx="648000" cy="21600"/>
            </a:xfrm>
            <a:prstGeom prst="straightConnector1">
              <a:avLst/>
            </a:prstGeom>
            <a:noFill/>
            <a:ln cap="flat" cmpd="sng" w="28575">
              <a:solidFill>
                <a:srgbClr val="980000"/>
              </a:solidFill>
              <a:prstDash val="solid"/>
              <a:round/>
              <a:headEnd len="sm" w="sm" type="none"/>
              <a:tailEnd len="lg" w="lg" type="triangle"/>
            </a:ln>
          </p:spPr>
        </p:cxnSp>
      </p:grpSp>
      <p:sp>
        <p:nvSpPr>
          <p:cNvPr id="280" name="Shape 280"/>
          <p:cNvSpPr txBox="1"/>
          <p:nvPr/>
        </p:nvSpPr>
        <p:spPr>
          <a:xfrm>
            <a:off x="6813000" y="4239000"/>
            <a:ext cx="1233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00"/>
              </a:buClr>
              <a:buFont typeface="Arial"/>
              <a:buNone/>
            </a:pPr>
            <a:r>
              <a:rPr b="0" i="0" lang="en" sz="1400" u="none" cap="none" strike="noStrike">
                <a:solidFill>
                  <a:srgbClr val="FFFF00"/>
                </a:solidFill>
                <a:latin typeface="Arial"/>
                <a:ea typeface="Arial"/>
                <a:cs typeface="Arial"/>
                <a:sym typeface="Arial"/>
              </a:rPr>
              <a:t>Nantucket</a:t>
            </a:r>
            <a:endParaRPr/>
          </a:p>
        </p:txBody>
      </p:sp>
      <p:sp>
        <p:nvSpPr>
          <p:cNvPr id="281" name="Shape 281"/>
          <p:cNvSpPr txBox="1"/>
          <p:nvPr/>
        </p:nvSpPr>
        <p:spPr>
          <a:xfrm>
            <a:off x="2879400" y="3964075"/>
            <a:ext cx="1233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00"/>
              </a:buClr>
              <a:buFont typeface="Arial"/>
              <a:buNone/>
            </a:pPr>
            <a:r>
              <a:rPr b="0" i="0" lang="en" sz="1400" u="none" cap="none" strike="noStrike">
                <a:solidFill>
                  <a:srgbClr val="FFFF00"/>
                </a:solidFill>
                <a:latin typeface="Arial"/>
                <a:ea typeface="Arial"/>
                <a:cs typeface="Arial"/>
                <a:sym typeface="Arial"/>
              </a:rPr>
              <a:t>Martha’s Vineyard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87" name="Shape 2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descr="QGIS 2.0.1-Dufour - final-v2_109.png" id="288" name="Shape 288"/>
          <p:cNvPicPr preferRelativeResize="0"/>
          <p:nvPr/>
        </p:nvPicPr>
        <p:blipFill rotWithShape="1">
          <a:blip r:embed="rId3">
            <a:alphaModFix/>
          </a:blip>
          <a:srcRect b="0" l="0" r="0" t="0"/>
          <a:stretch/>
        </p:blipFill>
        <p:spPr>
          <a:xfrm>
            <a:off x="369651" y="0"/>
            <a:ext cx="8404699" cy="5143500"/>
          </a:xfrm>
          <a:prstGeom prst="rect">
            <a:avLst/>
          </a:prstGeom>
          <a:noFill/>
          <a:ln>
            <a:noFill/>
          </a:ln>
        </p:spPr>
      </p:pic>
      <p:grpSp>
        <p:nvGrpSpPr>
          <p:cNvPr id="289" name="Shape 289"/>
          <p:cNvGrpSpPr/>
          <p:nvPr/>
        </p:nvGrpSpPr>
        <p:grpSpPr>
          <a:xfrm>
            <a:off x="5022000" y="630000"/>
            <a:ext cx="3402000" cy="604800"/>
            <a:chOff x="5022000" y="630000"/>
            <a:chExt cx="3402000" cy="604800"/>
          </a:xfrm>
        </p:grpSpPr>
        <p:sp>
          <p:nvSpPr>
            <p:cNvPr id="290" name="Shape 290"/>
            <p:cNvSpPr txBox="1"/>
            <p:nvPr/>
          </p:nvSpPr>
          <p:spPr>
            <a:xfrm>
              <a:off x="5670000" y="630000"/>
              <a:ext cx="2754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80000"/>
                </a:buClr>
                <a:buFont typeface="Arial"/>
                <a:buNone/>
              </a:pPr>
              <a:r>
                <a:rPr b="1" i="0" lang="en" sz="1400" u="none" cap="none" strike="noStrike">
                  <a:solidFill>
                    <a:srgbClr val="980000"/>
                  </a:solidFill>
                  <a:latin typeface="Arial"/>
                  <a:ea typeface="Arial"/>
                  <a:cs typeface="Arial"/>
                  <a:sym typeface="Arial"/>
                </a:rPr>
                <a:t>Unique vessel traffic: 1,763</a:t>
              </a:r>
              <a:endParaRPr/>
            </a:p>
          </p:txBody>
        </p:sp>
        <p:cxnSp>
          <p:nvCxnSpPr>
            <p:cNvPr id="291" name="Shape 291"/>
            <p:cNvCxnSpPr>
              <a:stCxn id="290" idx="1"/>
            </p:cNvCxnSpPr>
            <p:nvPr/>
          </p:nvCxnSpPr>
          <p:spPr>
            <a:xfrm flipH="1">
              <a:off x="5022000" y="932400"/>
              <a:ext cx="648000" cy="21600"/>
            </a:xfrm>
            <a:prstGeom prst="straightConnector1">
              <a:avLst/>
            </a:prstGeom>
            <a:noFill/>
            <a:ln cap="flat" cmpd="sng" w="28575">
              <a:solidFill>
                <a:srgbClr val="980000"/>
              </a:solidFill>
              <a:prstDash val="solid"/>
              <a:round/>
              <a:headEnd len="sm" w="sm" type="none"/>
              <a:tailEnd len="lg" w="lg" type="triangle"/>
            </a:ln>
          </p:spPr>
        </p:cxnSp>
      </p:grpSp>
      <p:sp>
        <p:nvSpPr>
          <p:cNvPr id="292" name="Shape 292"/>
          <p:cNvSpPr txBox="1"/>
          <p:nvPr/>
        </p:nvSpPr>
        <p:spPr>
          <a:xfrm>
            <a:off x="6813000" y="4239000"/>
            <a:ext cx="1233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00"/>
              </a:buClr>
              <a:buFont typeface="Arial"/>
              <a:buNone/>
            </a:pPr>
            <a:r>
              <a:rPr b="0" i="0" lang="en" sz="1400" u="none" cap="none" strike="noStrike">
                <a:solidFill>
                  <a:srgbClr val="FFFF00"/>
                </a:solidFill>
                <a:latin typeface="Arial"/>
                <a:ea typeface="Arial"/>
                <a:cs typeface="Arial"/>
                <a:sym typeface="Arial"/>
              </a:rPr>
              <a:t>Nantucket</a:t>
            </a:r>
            <a:endParaRPr/>
          </a:p>
        </p:txBody>
      </p:sp>
      <p:sp>
        <p:nvSpPr>
          <p:cNvPr id="293" name="Shape 293"/>
          <p:cNvSpPr txBox="1"/>
          <p:nvPr/>
        </p:nvSpPr>
        <p:spPr>
          <a:xfrm>
            <a:off x="2879400" y="3964075"/>
            <a:ext cx="1233000" cy="6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00"/>
              </a:buClr>
              <a:buFont typeface="Arial"/>
              <a:buNone/>
            </a:pPr>
            <a:r>
              <a:rPr b="0" i="0" lang="en" sz="1400" u="none" cap="none" strike="noStrike">
                <a:solidFill>
                  <a:srgbClr val="FFFF00"/>
                </a:solidFill>
                <a:latin typeface="Arial"/>
                <a:ea typeface="Arial"/>
                <a:cs typeface="Arial"/>
                <a:sym typeface="Arial"/>
              </a:rPr>
              <a:t>Martha’s Vineyard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Next Steps</a:t>
            </a:r>
            <a:endParaRPr/>
          </a:p>
        </p:txBody>
      </p:sp>
      <p:sp>
        <p:nvSpPr>
          <p:cNvPr id="299" name="Shape 29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Axiom got a new data center for Christmas (Thanks Santa!)</a:t>
            </a:r>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	Sparc cluster will have 768 cores (32 nodes) - 5x the compute capacity</a:t>
            </a:r>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	Alluxio Optimization - Persist RDD’s instead of CSVs</a:t>
            </a:r>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	Dedicated HPC Storage array</a:t>
            </a:r>
            <a:endParaRPr/>
          </a:p>
          <a:p>
            <a:pPr indent="0" lvl="0" marL="0" marR="0" rtl="0" algn="l">
              <a:lnSpc>
                <a:spcPct val="115000"/>
              </a:lnSpc>
              <a:spcBef>
                <a:spcPts val="1600"/>
              </a:spcBef>
              <a:spcAft>
                <a:spcPts val="0"/>
              </a:spcAft>
              <a:buClr>
                <a:schemeClr val="dk1"/>
              </a:buClr>
              <a:buFont typeface="Arial"/>
              <a:buNone/>
            </a:pPr>
            <a:r>
              <a:rPr b="0" i="0" lang="en" sz="1800" u="none" cap="none" strike="noStrike">
                <a:solidFill>
                  <a:schemeClr val="dk2"/>
                </a:solidFill>
                <a:latin typeface="Arial"/>
                <a:ea typeface="Arial"/>
                <a:cs typeface="Arial"/>
                <a:sym typeface="Arial"/>
              </a:rPr>
              <a:t>Expect 10-100 times speed up</a:t>
            </a:r>
            <a:endParaRPr/>
          </a:p>
          <a:p>
            <a:pPr indent="0" lvl="0" marL="0" marR="0" rtl="0" algn="l">
              <a:lnSpc>
                <a:spcPct val="115000"/>
              </a:lnSpc>
              <a:spcBef>
                <a:spcPts val="1600"/>
              </a:spcBef>
              <a:spcAft>
                <a:spcPts val="0"/>
              </a:spcAft>
              <a:buClr>
                <a:schemeClr val="dk1"/>
              </a:buClr>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What is cluster computing?</a:t>
            </a:r>
            <a:endParaRPr/>
          </a:p>
        </p:txBody>
      </p:sp>
      <p:sp>
        <p:nvSpPr>
          <p:cNvPr id="75" name="Shape 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When doing analysis or transformations on large datasets, it's helpful to perform these calculations in parallel</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It’s possible to parallelize your application across multiple cores (CPUs) on a single computer </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Another approach: join several computers over a network to form a "cluster"</a:t>
            </a:r>
            <a:endParaRPr/>
          </a:p>
          <a:p>
            <a:pPr indent="-330200" lvl="1" marL="91440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The advantage here is that you can scale beyond the max number of cores</a:t>
            </a:r>
            <a:endParaRPr/>
          </a:p>
          <a:p>
            <a:pPr indent="-330200" lvl="1" marL="914400" marR="0" rtl="0" algn="l">
              <a:lnSpc>
                <a:spcPct val="115000"/>
              </a:lnSpc>
              <a:spcBef>
                <a:spcPts val="1600"/>
              </a:spcBef>
              <a:spcAft>
                <a:spcPts val="0"/>
              </a:spcAft>
              <a:buClr>
                <a:schemeClr val="dk2"/>
              </a:buClr>
              <a:buFont typeface="Arial"/>
              <a:buNone/>
            </a:pPr>
            <a:r>
              <a:rPr b="0" i="0" lang="en" sz="1600" u="none" cap="none" strike="noStrike">
                <a:solidFill>
                  <a:schemeClr val="dk2"/>
                </a:solidFill>
                <a:latin typeface="Arial"/>
                <a:ea typeface="Arial"/>
                <a:cs typeface="Arial"/>
                <a:sym typeface="Arial"/>
              </a:rPr>
              <a:t>But you also add a huge amount of complexity</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Over time, many frameworks have emerged to help manage this complexity</a:t>
            </a:r>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Shape 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What is cluster computing?</a:t>
            </a:r>
            <a:endParaRPr/>
          </a:p>
        </p:txBody>
      </p:sp>
      <p:sp>
        <p:nvSpPr>
          <p:cNvPr id="81" name="Shape 81"/>
          <p:cNvSpPr txBox="1"/>
          <p:nvPr>
            <p:ph idx="1" type="body"/>
          </p:nvPr>
        </p:nvSpPr>
        <p:spPr>
          <a:xfrm>
            <a:off x="311700" y="1152475"/>
            <a:ext cx="42186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When using one of these frameworks, you typically write an application and "submit" it to the cluster</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The framework will divide up the work across the cluster as the application runs</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Final results are joined together and stored on the master (or a shared filesystem)</a:t>
            </a:r>
            <a:endParaRPr/>
          </a:p>
          <a:p>
            <a:pPr indent="0" lvl="0" marL="0" marR="0" rtl="0" algn="l">
              <a:lnSpc>
                <a:spcPct val="115000"/>
              </a:lnSpc>
              <a:spcBef>
                <a:spcPts val="160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grpSp>
        <p:nvGrpSpPr>
          <p:cNvPr id="82" name="Shape 82"/>
          <p:cNvGrpSpPr/>
          <p:nvPr/>
        </p:nvGrpSpPr>
        <p:grpSpPr>
          <a:xfrm>
            <a:off x="4720199" y="1017725"/>
            <a:ext cx="4423798" cy="3613825"/>
            <a:chOff x="4720199" y="1017725"/>
            <a:chExt cx="4423798" cy="3613825"/>
          </a:xfrm>
        </p:grpSpPr>
        <p:grpSp>
          <p:nvGrpSpPr>
            <p:cNvPr id="83" name="Shape 83"/>
            <p:cNvGrpSpPr/>
            <p:nvPr/>
          </p:nvGrpSpPr>
          <p:grpSpPr>
            <a:xfrm>
              <a:off x="4720199" y="1089775"/>
              <a:ext cx="4423798" cy="3541775"/>
              <a:chOff x="2895374" y="836700"/>
              <a:chExt cx="4423798" cy="3541775"/>
            </a:xfrm>
          </p:grpSpPr>
          <p:pic>
            <p:nvPicPr>
              <p:cNvPr descr="6616-thumb.png" id="84" name="Shape 84"/>
              <p:cNvPicPr preferRelativeResize="0"/>
              <p:nvPr/>
            </p:nvPicPr>
            <p:blipFill rotWithShape="1">
              <a:blip r:embed="rId3">
                <a:alphaModFix/>
              </a:blip>
              <a:srcRect b="0" l="5731" r="0" t="8650"/>
              <a:stretch/>
            </p:blipFill>
            <p:spPr>
              <a:xfrm>
                <a:off x="2895374" y="836700"/>
                <a:ext cx="4423798" cy="3171274"/>
              </a:xfrm>
              <a:prstGeom prst="rect">
                <a:avLst/>
              </a:prstGeom>
              <a:noFill/>
              <a:ln>
                <a:noFill/>
              </a:ln>
            </p:spPr>
          </p:pic>
          <p:sp>
            <p:nvSpPr>
              <p:cNvPr id="85" name="Shape 85"/>
              <p:cNvSpPr txBox="1"/>
              <p:nvPr/>
            </p:nvSpPr>
            <p:spPr>
              <a:xfrm>
                <a:off x="4398700" y="4007975"/>
                <a:ext cx="2833200" cy="370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Font typeface="Arial"/>
                  <a:buNone/>
                </a:pPr>
                <a:r>
                  <a:rPr b="0" i="1" lang="en" sz="1000" u="none" cap="none" strike="noStrike">
                    <a:solidFill>
                      <a:srgbClr val="000000"/>
                    </a:solidFill>
                    <a:latin typeface="Arial"/>
                    <a:ea typeface="Arial"/>
                    <a:cs typeface="Arial"/>
                    <a:sym typeface="Arial"/>
                  </a:rPr>
                  <a:t>https://dzone.com/refcardz/apache-spark</a:t>
                </a:r>
                <a:endParaRPr/>
              </a:p>
            </p:txBody>
          </p:sp>
        </p:grpSp>
        <p:cxnSp>
          <p:nvCxnSpPr>
            <p:cNvPr id="86" name="Shape 86"/>
            <p:cNvCxnSpPr>
              <a:stCxn id="87" idx="2"/>
            </p:cNvCxnSpPr>
            <p:nvPr/>
          </p:nvCxnSpPr>
          <p:spPr>
            <a:xfrm>
              <a:off x="5239425" y="1316825"/>
              <a:ext cx="113700" cy="570000"/>
            </a:xfrm>
            <a:prstGeom prst="straightConnector1">
              <a:avLst/>
            </a:prstGeom>
            <a:noFill/>
            <a:ln cap="flat" cmpd="sng" w="9525">
              <a:solidFill>
                <a:schemeClr val="dk2"/>
              </a:solidFill>
              <a:prstDash val="solid"/>
              <a:round/>
              <a:headEnd len="sm" w="sm" type="none"/>
              <a:tailEnd len="lg" w="lg" type="triangle"/>
            </a:ln>
          </p:spPr>
        </p:cxnSp>
        <p:sp>
          <p:nvSpPr>
            <p:cNvPr id="87" name="Shape 87"/>
            <p:cNvSpPr txBox="1"/>
            <p:nvPr/>
          </p:nvSpPr>
          <p:spPr>
            <a:xfrm>
              <a:off x="4778925" y="1017725"/>
              <a:ext cx="9210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i="0" lang="en" sz="1000" u="none" cap="none" strike="noStrike">
                  <a:solidFill>
                    <a:srgbClr val="000000"/>
                  </a:solidFill>
                  <a:latin typeface="Arial"/>
                  <a:ea typeface="Arial"/>
                  <a:cs typeface="Arial"/>
                  <a:sym typeface="Arial"/>
                </a:rPr>
                <a:t>Application</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What is Apache Spark?</a:t>
            </a:r>
            <a:endParaRPr/>
          </a:p>
        </p:txBody>
      </p:sp>
      <p:sp>
        <p:nvSpPr>
          <p:cNvPr id="93" name="Shape 93"/>
          <p:cNvSpPr txBox="1"/>
          <p:nvPr>
            <p:ph idx="1" type="body"/>
          </p:nvPr>
        </p:nvSpPr>
        <p:spPr>
          <a:xfrm>
            <a:off x="311700" y="1152475"/>
            <a:ext cx="8520600" cy="1421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Spark is one such cluster computing framework</a:t>
            </a:r>
            <a:endParaRPr/>
          </a:p>
          <a:p>
            <a:pPr indent="-228600" lvl="0" marL="457200" marR="0" rtl="0" algn="l">
              <a:lnSpc>
                <a:spcPct val="115000"/>
              </a:lnSpc>
              <a:spcBef>
                <a:spcPts val="160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It's similar to Hadoop, but can be hundreds of times faster because it does a lot more in-memory processing</a:t>
            </a:r>
            <a:endParaRPr/>
          </a:p>
        </p:txBody>
      </p:sp>
      <p:pic>
        <p:nvPicPr>
          <p:cNvPr descr="spark-logo-trademark.png" id="94" name="Shape 94"/>
          <p:cNvPicPr preferRelativeResize="0"/>
          <p:nvPr/>
        </p:nvPicPr>
        <p:blipFill rotWithShape="1">
          <a:blip r:embed="rId3">
            <a:alphaModFix/>
          </a:blip>
          <a:srcRect b="0" l="0" r="0" t="0"/>
          <a:stretch/>
        </p:blipFill>
        <p:spPr>
          <a:xfrm>
            <a:off x="5886000" y="2637062"/>
            <a:ext cx="2807999" cy="1493625"/>
          </a:xfrm>
          <a:prstGeom prst="rect">
            <a:avLst/>
          </a:prstGeom>
          <a:noFill/>
          <a:ln>
            <a:noFill/>
          </a:ln>
        </p:spPr>
      </p:pic>
      <p:sp>
        <p:nvSpPr>
          <p:cNvPr id="95" name="Shape 95"/>
          <p:cNvSpPr txBox="1"/>
          <p:nvPr>
            <p:ph idx="1" type="body"/>
          </p:nvPr>
        </p:nvSpPr>
        <p:spPr>
          <a:xfrm>
            <a:off x="311700" y="2105875"/>
            <a:ext cx="5178300" cy="28620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Advantages: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Fairly mature (v2.1)</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Under active development, healthy community</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Includes a UI for viewing job status and metrics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Has APIs for several major languages</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Scala, Java, Python, R</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Can handle "streaming" data </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Note: we haven't tried this yet</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Has built-in functionality for SQL-like querying and ML processing </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Lots of third-party libraries (including GIS)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What is Apache Spark?</a:t>
            </a:r>
            <a:endParaRPr/>
          </a:p>
        </p:txBody>
      </p:sp>
      <p:sp>
        <p:nvSpPr>
          <p:cNvPr id="101" name="Shape 10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Things to watch out for:</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Many different ways to accomplish the same task -- can lead to confusion for beginners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Rapid development means state-of-the-art changes quickly and is hard to follow (books and talks from 2014 feel very outdated in 2016)</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The language APIs have varying levels of support</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In order of maturity: Scala, Java, Python, R</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Can be huge differences in performance between Scala and Python apps</a:t>
            </a:r>
            <a:endParaRPr/>
          </a:p>
          <a:p>
            <a:pPr indent="-228600" lvl="1" marL="9144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Third-party libraries might have API for only a subset of languages</a:t>
            </a:r>
            <a:endParaRPr/>
          </a:p>
          <a:p>
            <a:pPr indent="-228600" lvl="2" marL="13716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For example, GeoTrellis only has a Scala API (python is on the roadmap)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Shape 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How Spark Works</a:t>
            </a:r>
            <a:endParaRPr/>
          </a:p>
        </p:txBody>
      </p:sp>
      <p:sp>
        <p:nvSpPr>
          <p:cNvPr id="107" name="Shape 107"/>
          <p:cNvSpPr txBox="1"/>
          <p:nvPr>
            <p:ph idx="1" type="body"/>
          </p:nvPr>
        </p:nvSpPr>
        <p:spPr>
          <a:xfrm>
            <a:off x="311700" y="1152475"/>
            <a:ext cx="4242300" cy="341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Runs in the JVM</a:t>
            </a:r>
            <a:endParaRPr/>
          </a:p>
          <a:p>
            <a:pPr indent="-228600" lvl="0" marL="4572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Keeps data in memory, but can spill to disk if a worker runs out of memory</a:t>
            </a:r>
            <a:endParaRPr/>
          </a:p>
          <a:p>
            <a:pPr indent="-228600" lvl="0" marL="4572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Can run in a single thread on your local machine (useful for unit testing)</a:t>
            </a:r>
            <a:endParaRPr/>
          </a:p>
          <a:p>
            <a:pPr indent="-228600" lvl="0" marL="457200" marR="0" rtl="0" algn="l">
              <a:lnSpc>
                <a:spcPct val="115000"/>
              </a:lnSpc>
              <a:spcBef>
                <a:spcPts val="1600"/>
              </a:spcBef>
              <a:spcAft>
                <a:spcPts val="0"/>
              </a:spcAft>
              <a:buClr>
                <a:schemeClr val="dk2"/>
              </a:buClr>
              <a:buFont typeface="Arial"/>
              <a:buNone/>
            </a:pPr>
            <a:r>
              <a:rPr b="0" i="0" lang="en" sz="1400" u="none" cap="none" strike="noStrike">
                <a:solidFill>
                  <a:schemeClr val="dk2"/>
                </a:solidFill>
                <a:latin typeface="Arial"/>
                <a:ea typeface="Arial"/>
                <a:cs typeface="Arial"/>
                <a:sym typeface="Arial"/>
              </a:rPr>
              <a:t>Since you're just writing a Java/Scala/Python application, you can interface with pretty much anything </a:t>
            </a:r>
            <a:endParaRPr/>
          </a:p>
          <a:p>
            <a:pPr indent="-2286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Filesystem, network, external database, etc </a:t>
            </a:r>
            <a:endParaRPr/>
          </a:p>
          <a:p>
            <a:pPr indent="-228600" lvl="1" marL="9144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In some cases, people have written functions to quickly do I/O with these systems </a:t>
            </a:r>
            <a:endParaRPr/>
          </a:p>
          <a:p>
            <a:pPr indent="-228600" lvl="2" marL="1371600" marR="0" rtl="0" algn="l">
              <a:lnSpc>
                <a:spcPct val="115000"/>
              </a:lnSpc>
              <a:spcBef>
                <a:spcPts val="1600"/>
              </a:spcBef>
              <a:spcAft>
                <a:spcPts val="0"/>
              </a:spcAft>
              <a:buClr>
                <a:schemeClr val="dk2"/>
              </a:buClr>
              <a:buFont typeface="Arial"/>
              <a:buNone/>
            </a:pPr>
            <a:r>
              <a:rPr b="0" i="0" lang="en" sz="1200" u="none" cap="none" strike="noStrike">
                <a:solidFill>
                  <a:schemeClr val="dk2"/>
                </a:solidFill>
                <a:latin typeface="Arial"/>
                <a:ea typeface="Arial"/>
                <a:cs typeface="Arial"/>
                <a:sym typeface="Arial"/>
              </a:rPr>
              <a:t>e.g., read/write partitions of a file in parallel on HDFS, or load in data in parallel from a database</a:t>
            </a:r>
            <a:endParaRPr/>
          </a:p>
        </p:txBody>
      </p:sp>
      <p:sp>
        <p:nvSpPr>
          <p:cNvPr id="108" name="Shape 10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grpSp>
        <p:nvGrpSpPr>
          <p:cNvPr id="109" name="Shape 109"/>
          <p:cNvGrpSpPr/>
          <p:nvPr/>
        </p:nvGrpSpPr>
        <p:grpSpPr>
          <a:xfrm>
            <a:off x="4720199" y="1089775"/>
            <a:ext cx="4423798" cy="3541775"/>
            <a:chOff x="2895374" y="836700"/>
            <a:chExt cx="4423798" cy="3541775"/>
          </a:xfrm>
        </p:grpSpPr>
        <p:pic>
          <p:nvPicPr>
            <p:cNvPr descr="6616-thumb.png" id="110" name="Shape 110"/>
            <p:cNvPicPr preferRelativeResize="0"/>
            <p:nvPr/>
          </p:nvPicPr>
          <p:blipFill rotWithShape="1">
            <a:blip r:embed="rId3">
              <a:alphaModFix/>
            </a:blip>
            <a:srcRect b="0" l="5731" r="0" t="8650"/>
            <a:stretch/>
          </p:blipFill>
          <p:spPr>
            <a:xfrm>
              <a:off x="2895374" y="836700"/>
              <a:ext cx="4423798" cy="3171274"/>
            </a:xfrm>
            <a:prstGeom prst="rect">
              <a:avLst/>
            </a:prstGeom>
            <a:noFill/>
            <a:ln>
              <a:noFill/>
            </a:ln>
          </p:spPr>
        </p:pic>
        <p:sp>
          <p:nvSpPr>
            <p:cNvPr id="111" name="Shape 111"/>
            <p:cNvSpPr txBox="1"/>
            <p:nvPr/>
          </p:nvSpPr>
          <p:spPr>
            <a:xfrm>
              <a:off x="4398700" y="4007975"/>
              <a:ext cx="2833200" cy="370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Font typeface="Arial"/>
                <a:buNone/>
              </a:pPr>
              <a:r>
                <a:rPr b="0" i="1" lang="en" sz="1000" u="none" cap="none" strike="noStrike">
                  <a:solidFill>
                    <a:srgbClr val="000000"/>
                  </a:solidFill>
                  <a:latin typeface="Arial"/>
                  <a:ea typeface="Arial"/>
                  <a:cs typeface="Arial"/>
                  <a:sym typeface="Arial"/>
                </a:rPr>
                <a:t>https://dzone.com/refcardz/apache-spark</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How is writing a Spark application different?</a:t>
            </a:r>
            <a:endParaRPr/>
          </a:p>
        </p:txBody>
      </p:sp>
      <p:sp>
        <p:nvSpPr>
          <p:cNvPr id="117" name="Shape 117"/>
          <p:cNvSpPr txBox="1"/>
          <p:nvPr>
            <p:ph idx="1" type="body"/>
          </p:nvPr>
        </p:nvSpPr>
        <p:spPr>
          <a:xfrm>
            <a:off x="311700" y="1152475"/>
            <a:ext cx="81303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Font typeface="Arial"/>
              <a:buNone/>
            </a:pPr>
            <a:r>
              <a:rPr b="0" i="0" lang="en" sz="1800" u="none" cap="none" strike="noStrike">
                <a:solidFill>
                  <a:schemeClr val="dk2"/>
                </a:solidFill>
                <a:latin typeface="Arial"/>
                <a:ea typeface="Arial"/>
                <a:cs typeface="Arial"/>
                <a:sym typeface="Arial"/>
              </a:rPr>
              <a:t>Program needs to be written so that calculations can be </a:t>
            </a:r>
            <a:r>
              <a:rPr b="0" i="1" lang="en" sz="1800" u="none" cap="none" strike="noStrike">
                <a:solidFill>
                  <a:schemeClr val="dk2"/>
                </a:solidFill>
                <a:latin typeface="Arial"/>
                <a:ea typeface="Arial"/>
                <a:cs typeface="Arial"/>
                <a:sym typeface="Arial"/>
              </a:rPr>
              <a:t>distributed</a:t>
            </a:r>
            <a:r>
              <a:rPr b="0" i="0" lang="en" sz="1800" u="none" cap="none" strike="noStrike">
                <a:solidFill>
                  <a:schemeClr val="dk2"/>
                </a:solidFill>
                <a:latin typeface="Arial"/>
                <a:ea typeface="Arial"/>
                <a:cs typeface="Arial"/>
                <a:sym typeface="Arial"/>
              </a:rPr>
              <a:t> across many workers</a:t>
            </a:r>
            <a:endParaRPr/>
          </a:p>
          <a:p>
            <a:pPr indent="-342900" lvl="0" marL="457200" marR="0" rtl="0" algn="l">
              <a:lnSpc>
                <a:spcPct val="115000"/>
              </a:lnSpc>
              <a:spcBef>
                <a:spcPts val="1600"/>
              </a:spcBef>
              <a:spcAft>
                <a:spcPts val="0"/>
              </a:spcAft>
              <a:buClr>
                <a:schemeClr val="dk2"/>
              </a:buClr>
              <a:buFont typeface="Arial"/>
              <a:buNone/>
            </a:pPr>
            <a:r>
              <a:rPr b="1" i="0" lang="en" sz="1800" u="none" cap="none" strike="noStrike">
                <a:solidFill>
                  <a:schemeClr val="dk2"/>
                </a:solidFill>
                <a:latin typeface="Arial"/>
                <a:ea typeface="Arial"/>
                <a:cs typeface="Arial"/>
                <a:sym typeface="Arial"/>
              </a:rPr>
              <a:t>Instead of for loops, use built-in functions: </a:t>
            </a:r>
            <a:r>
              <a:rPr b="1" i="1" lang="en" sz="1800" u="none" cap="none" strike="noStrike">
                <a:solidFill>
                  <a:schemeClr val="dk2"/>
                </a:solidFill>
                <a:latin typeface="Arial"/>
                <a:ea typeface="Arial"/>
                <a:cs typeface="Arial"/>
                <a:sym typeface="Arial"/>
              </a:rPr>
              <a:t>map, filter, groupBy,</a:t>
            </a:r>
            <a:r>
              <a:rPr b="1" i="0" lang="en" sz="1800" u="none" cap="none" strike="noStrike">
                <a:solidFill>
                  <a:schemeClr val="dk2"/>
                </a:solidFill>
                <a:latin typeface="Arial"/>
                <a:ea typeface="Arial"/>
                <a:cs typeface="Arial"/>
                <a:sym typeface="Arial"/>
              </a:rPr>
              <a:t> etc</a:t>
            </a:r>
            <a:endParaRPr/>
          </a:p>
          <a:p>
            <a:pPr indent="0" lvl="0" marL="0" marR="0" rtl="0" algn="l">
              <a:lnSpc>
                <a:spcPct val="115000"/>
              </a:lnSpc>
              <a:spcBef>
                <a:spcPts val="160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descr="MapReduceExample_singleThread.png" id="118" name="Shape 118"/>
          <p:cNvPicPr preferRelativeResize="0"/>
          <p:nvPr/>
        </p:nvPicPr>
        <p:blipFill rotWithShape="1">
          <a:blip r:embed="rId3">
            <a:alphaModFix/>
          </a:blip>
          <a:srcRect b="0" l="0" r="0" t="0"/>
          <a:stretch/>
        </p:blipFill>
        <p:spPr>
          <a:xfrm>
            <a:off x="657000" y="2212624"/>
            <a:ext cx="7829999" cy="28313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