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58" r:id="rId2"/>
    <p:sldMasterId id="2147483721" r:id="rId3"/>
    <p:sldMasterId id="2147483726" r:id="rId4"/>
  </p:sldMasterIdLst>
  <p:notesMasterIdLst>
    <p:notesMasterId r:id="rId19"/>
  </p:notesMasterIdLst>
  <p:sldIdLst>
    <p:sldId id="270" r:id="rId5"/>
    <p:sldId id="278" r:id="rId6"/>
    <p:sldId id="287" r:id="rId7"/>
    <p:sldId id="276" r:id="rId8"/>
    <p:sldId id="277" r:id="rId9"/>
    <p:sldId id="275" r:id="rId10"/>
    <p:sldId id="274" r:id="rId11"/>
    <p:sldId id="272" r:id="rId12"/>
    <p:sldId id="282" r:id="rId13"/>
    <p:sldId id="269" r:id="rId14"/>
    <p:sldId id="285" r:id="rId15"/>
    <p:sldId id="286" r:id="rId16"/>
    <p:sldId id="281" r:id="rId17"/>
    <p:sldId id="271" r:id="rId18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01" autoAdjust="0"/>
  </p:normalViewPr>
  <p:slideViewPr>
    <p:cSldViewPr>
      <p:cViewPr>
        <p:scale>
          <a:sx n="60" d="100"/>
          <a:sy n="60" d="100"/>
        </p:scale>
        <p:origin x="-16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480" y="-90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ally\Google%20Drive\TDS\TDS\ERISS\OWAA%20MARITIME\REPORT%20PRODUCTION\Edits%20from%20NOAA\new%20function%20spli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04474195010244"/>
          <c:y val="3.7789326075493481E-3"/>
          <c:w val="0.57817738450412004"/>
          <c:h val="0.84986758052230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Sheet1!$B$25</c:f>
              <c:strCache>
                <c:ptCount val="1"/>
                <c:pt idx="0">
                  <c:v>Only provide this function</c:v>
                </c:pt>
              </c:strCache>
            </c:strRef>
          </c:tx>
          <c:spPr>
            <a:solidFill>
              <a:srgbClr val="BAD0E7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Sheet1!$C$24:$D$24</c:f>
              <c:strCache>
                <c:ptCount val="2"/>
                <c:pt idx="0">
                  <c:v>Provider</c:v>
                </c:pt>
                <c:pt idx="1">
                  <c:v>Intermediary</c:v>
                </c:pt>
              </c:strCache>
            </c:strRef>
          </c:cat>
          <c:val>
            <c:numRef>
              <c:f>Sheet1!$C$25:$D$25</c:f>
              <c:numCache>
                <c:formatCode>0%</c:formatCode>
                <c:ptCount val="2"/>
                <c:pt idx="0">
                  <c:v>0.65</c:v>
                </c:pt>
                <c:pt idx="1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Sheet1!$B$26</c:f>
              <c:strCache>
                <c:ptCount val="1"/>
                <c:pt idx="0">
                  <c:v>Provide both Provider and Intermediary functions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spPr>
              <a:solidFill>
                <a:srgbClr val="005189"/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Sheet1!$C$24:$D$24</c:f>
              <c:strCache>
                <c:ptCount val="2"/>
                <c:pt idx="0">
                  <c:v>Provider</c:v>
                </c:pt>
                <c:pt idx="1">
                  <c:v>Intermediary</c:v>
                </c:pt>
              </c:strCache>
            </c:strRef>
          </c:cat>
          <c:val>
            <c:numRef>
              <c:f>Sheet1!$C$26:$D$26</c:f>
              <c:numCache>
                <c:formatCode>0%</c:formatCode>
                <c:ptCount val="2"/>
                <c:pt idx="0">
                  <c:v>0.16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149696"/>
        <c:axId val="97151232"/>
      </c:barChart>
      <c:lineChart>
        <c:grouping val="standard"/>
        <c:varyColors val="0"/>
        <c:ser>
          <c:idx val="2"/>
          <c:order val="2"/>
          <c:tx>
            <c:strRef>
              <c:f>Sheet1!$B$27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33364904412016644"/>
                  <c:y val="0.555758269429461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2063010396899282"/>
                  <c:y val="-0.29629393534843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Sheet1!$C$24:$D$24</c:f>
              <c:strCache>
                <c:ptCount val="2"/>
                <c:pt idx="0">
                  <c:v>Provider</c:v>
                </c:pt>
                <c:pt idx="1">
                  <c:v>Intermediary</c:v>
                </c:pt>
              </c:strCache>
            </c:strRef>
          </c:cat>
          <c:val>
            <c:numRef>
              <c:f>Sheet1!$C$27:$D$27</c:f>
              <c:numCache>
                <c:formatCode>0%</c:formatCode>
                <c:ptCount val="2"/>
                <c:pt idx="0">
                  <c:v>0.81</c:v>
                </c:pt>
                <c:pt idx="1">
                  <c:v>0.36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162752"/>
        <c:axId val="97161216"/>
      </c:lineChart>
      <c:catAx>
        <c:axId val="9714969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7151232"/>
        <c:crosses val="autoZero"/>
        <c:auto val="1"/>
        <c:lblAlgn val="ctr"/>
        <c:lblOffset val="100"/>
        <c:noMultiLvlLbl val="0"/>
      </c:catAx>
      <c:valAx>
        <c:axId val="97151232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97149696"/>
        <c:crosses val="autoZero"/>
        <c:crossBetween val="between"/>
      </c:valAx>
      <c:valAx>
        <c:axId val="97161216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97162752"/>
        <c:crosses val="max"/>
        <c:crossBetween val="between"/>
      </c:valAx>
      <c:catAx>
        <c:axId val="97162752"/>
        <c:scaling>
          <c:orientation val="minMax"/>
        </c:scaling>
        <c:delete val="1"/>
        <c:axPos val="b"/>
        <c:majorTickMark val="out"/>
        <c:minorTickMark val="none"/>
        <c:tickLblPos val="nextTo"/>
        <c:crossAx val="9716121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0238085636222505"/>
          <c:y val="7.0939214984490573E-2"/>
          <c:w val="0.36666666666666664"/>
          <c:h val="0.4046602839417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0B1E74">
        <a:alpha val="66000"/>
      </a:srgbClr>
    </a:solidFill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CF98F9-9247-4694-B8BF-AC3056625543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A4884E-FC7E-474B-BF14-5EE0091B1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87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4884E-FC7E-474B-BF14-5EE0091B17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7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35C12-45DF-456C-BD81-50A3BD0E79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continue to push the envelop on data</a:t>
            </a:r>
            <a:r>
              <a:rPr lang="en-US" baseline="0" dirty="0" smtClean="0"/>
              <a:t> management</a:t>
            </a:r>
          </a:p>
          <a:p>
            <a:r>
              <a:rPr lang="en-US" baseline="0" dirty="0" smtClean="0"/>
              <a:t>Check out ioos.us</a:t>
            </a:r>
          </a:p>
          <a:p>
            <a:r>
              <a:rPr lang="en-US" baseline="0" dirty="0" smtClean="0"/>
              <a:t>Complementary to ioos.noaa.gov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we can’t do everything we need to do on ioos.noaa.gov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Quality control and assurance is key and we continue with this program;  just been asked by the JCCOM (IOC and WMO) for potential co-brand of this effort to make these the international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35C12-45DF-456C-BD81-50A3BD0E79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6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81665"/>
              </a:buClr>
              <a:buSzPct val="114285"/>
              <a:buFont typeface="Arial"/>
              <a:buNone/>
            </a:pPr>
            <a:r>
              <a:rPr lang="en-US" sz="1400" dirty="0" smtClean="0">
                <a:solidFill>
                  <a:srgbClr val="081665"/>
                </a:solidFill>
                <a:latin typeface="Rokkitt"/>
                <a:ea typeface="Rokkitt"/>
                <a:cs typeface="Rokkitt"/>
                <a:sym typeface="Rokkitt"/>
              </a:rPr>
              <a:t>2</a:t>
            </a:r>
            <a:r>
              <a:rPr lang="en-US" sz="1400" baseline="0" dirty="0" smtClean="0">
                <a:solidFill>
                  <a:srgbClr val="081665"/>
                </a:solidFill>
                <a:latin typeface="Rokkitt"/>
                <a:ea typeface="Rokkitt"/>
                <a:cs typeface="Rokkitt"/>
                <a:sym typeface="Rokkitt"/>
              </a:rPr>
              <a:t> efforts to better show the power of integration on the national level.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81665"/>
              </a:buClr>
              <a:buSzPct val="114285"/>
              <a:buFont typeface="Arial"/>
              <a:buNone/>
            </a:pPr>
            <a:endParaRPr lang="en-US" sz="1400" baseline="0" dirty="0" smtClean="0">
              <a:solidFill>
                <a:srgbClr val="081665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81665"/>
              </a:buClr>
              <a:buSzPct val="114285"/>
              <a:buFont typeface="Arial"/>
              <a:buNone/>
            </a:pPr>
            <a:r>
              <a:rPr lang="en-US" sz="1400" baseline="0" dirty="0" smtClean="0">
                <a:solidFill>
                  <a:srgbClr val="081665"/>
                </a:solidFill>
                <a:latin typeface="Rokkitt"/>
                <a:ea typeface="Rokkitt"/>
                <a:cs typeface="Rokkitt"/>
                <a:sym typeface="Rokkitt"/>
              </a:rPr>
              <a:t>Working with AOOS and Axiom taking their model and going national.  We can harvest 38M </a:t>
            </a:r>
            <a:r>
              <a:rPr lang="en-US" sz="1400" baseline="0" dirty="0" err="1" smtClean="0">
                <a:solidFill>
                  <a:srgbClr val="081665"/>
                </a:solidFill>
                <a:latin typeface="Rokkitt"/>
                <a:ea typeface="Rokkitt"/>
                <a:cs typeface="Rokkitt"/>
                <a:sym typeface="Rokkitt"/>
              </a:rPr>
              <a:t>obs</a:t>
            </a:r>
            <a:r>
              <a:rPr lang="en-US" sz="1400" baseline="0" dirty="0" smtClean="0">
                <a:solidFill>
                  <a:srgbClr val="081665"/>
                </a:solidFill>
                <a:latin typeface="Rokkitt"/>
                <a:ea typeface="Rokkitt"/>
                <a:cs typeface="Rokkitt"/>
                <a:sym typeface="Rokkitt"/>
              </a:rPr>
              <a:t> per week and display the results.  Working on showing the </a:t>
            </a:r>
            <a:r>
              <a:rPr lang="en-US" sz="1400" baseline="0" dirty="0" err="1" smtClean="0">
                <a:solidFill>
                  <a:srgbClr val="081665"/>
                </a:solidFill>
                <a:latin typeface="Rokkitt"/>
                <a:ea typeface="Rokkitt"/>
                <a:cs typeface="Rokkitt"/>
                <a:sym typeface="Rokkitt"/>
              </a:rPr>
              <a:t>obs</a:t>
            </a:r>
            <a:r>
              <a:rPr lang="en-US" sz="1400" baseline="0" dirty="0" smtClean="0">
                <a:solidFill>
                  <a:srgbClr val="081665"/>
                </a:solidFill>
                <a:latin typeface="Rokkitt"/>
                <a:ea typeface="Rokkitt"/>
                <a:cs typeface="Rokkitt"/>
                <a:sym typeface="Rokkitt"/>
              </a:rPr>
              <a:t> by region but ensuring ownership is credited.  Full release in June 2016.  But you can view at ioos.gov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81665"/>
              </a:buClr>
              <a:buSzPct val="114285"/>
              <a:buFont typeface="Arial"/>
              <a:buNone/>
            </a:pPr>
            <a:endParaRPr lang="en-US" sz="1400" baseline="0" dirty="0" smtClean="0">
              <a:solidFill>
                <a:srgbClr val="081665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81665"/>
              </a:buClr>
              <a:buSzPct val="114285"/>
              <a:buFont typeface="Arial"/>
              <a:buNone/>
            </a:pPr>
            <a:r>
              <a:rPr lang="en-US" sz="1400" baseline="0" dirty="0" smtClean="0">
                <a:solidFill>
                  <a:srgbClr val="081665"/>
                </a:solidFill>
                <a:latin typeface="Rokkitt"/>
                <a:ea typeface="Rokkitt"/>
                <a:cs typeface="Rokkitt"/>
                <a:sym typeface="Rokkitt"/>
              </a:rPr>
              <a:t>This based on the work that ASA does for the United States Coast Guard and US IOOS COMT , to visualize model output from global, national, regional models </a:t>
            </a:r>
            <a:endParaRPr lang="en-US" sz="1400" dirty="0" smtClean="0">
              <a:solidFill>
                <a:srgbClr val="081665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81665"/>
              </a:buClr>
              <a:buSzPct val="114285"/>
              <a:buFont typeface="Arial"/>
              <a:buChar char="•"/>
            </a:pPr>
            <a:endParaRPr lang="en-US" sz="1400" dirty="0" smtClean="0">
              <a:solidFill>
                <a:srgbClr val="081665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defTabSz="9295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eaLnBrk="1" hangingPunct="1"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35C12-45DF-456C-BD81-50A3BD0E79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6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continuing</a:t>
            </a:r>
            <a:r>
              <a:rPr lang="en-US" baseline="0" dirty="0" smtClean="0"/>
              <a:t> to expand the us of HF Radar and some new activities for this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35C12-45DF-456C-BD81-50A3BD0E79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54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8340CD-1184-4B02-B2BA-C9B6556BAA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443A8-DDD3-475D-9A70-DDB6AEFECCB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003CD7-D7D7-494B-80AD-36C9B68F33D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35C12-45DF-456C-BD81-50A3BD0E798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8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9ACE-43A8-4A76-999E-16007C07EE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9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14400" y="2514600"/>
            <a:ext cx="6705600" cy="76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914400" y="3276600"/>
            <a:ext cx="6705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87F9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01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6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5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52462"/>
            <a:ext cx="5486400" cy="566738"/>
          </a:xfrm>
          <a:prstGeom prst="rect">
            <a:avLst/>
          </a:prstGeom>
        </p:spPr>
        <p:txBody>
          <a:bodyPr anchor="b"/>
          <a:lstStyle>
            <a:lvl1pPr algn="ctr"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6261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045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82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02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124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09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652462"/>
            <a:ext cx="5486400" cy="566738"/>
          </a:xfrm>
          <a:prstGeom prst="rect">
            <a:avLst/>
          </a:prstGeom>
        </p:spPr>
        <p:txBody>
          <a:bodyPr anchor="b"/>
          <a:lstStyle>
            <a:lvl1pPr algn="ctr">
              <a:defRPr sz="3200" b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71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37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763" y="17463"/>
            <a:ext cx="9139237" cy="5921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9F50-1667-415E-9E6C-22D9300FE4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1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101B-D20E-4403-96DB-9ABD2405C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5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6365-DCEA-4F79-BF04-80D3E14BA0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0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30286-356D-49BE-88AE-B7061220F3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D9F65-BF7C-4031-A5E2-041CF1513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9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45500-1CE3-49F1-8B6C-A96F9FE4F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5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6AEAD-EC0F-459A-9E0C-6F09FCA9F2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5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638800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0CD51-9C0C-4F3E-97FE-1952A1D4E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7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63" y="17463"/>
            <a:ext cx="91392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Top Level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9F0B32-E987-4CAD-B2B5-254C8038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0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Rockwell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Rockwell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Rockwell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Rockwell" pitchFamily="18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Rockwel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Rockwel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Rockwel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Rockwell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Rockwell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Rockwell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Rockwell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Rockwell" pitchFamily="18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78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Rockwel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Rockwel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Rockwel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Rockwell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Rockwell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Rockwell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Rockwell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Rockwell" pitchFamily="18" charset="0"/>
        </a:defRPr>
      </a:lvl9pPr>
    </p:titleStyle>
    <p:bodyStyle>
      <a:lvl1pPr algn="ctr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45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bg1"/>
          </a:solidFill>
          <a:latin typeface="Rockwell" panose="02060603020205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aa.ioos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usioos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800" dirty="0" smtClean="0"/>
              <a:t>US IOOS</a:t>
            </a:r>
            <a:r>
              <a:rPr lang="en-US" altLang="en-US" sz="4800" baseline="30000" dirty="0" smtClean="0"/>
              <a:t>®</a:t>
            </a: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endParaRPr lang="en-US" altLang="en-US" sz="4800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Zdenka Willis</a:t>
            </a:r>
          </a:p>
          <a:p>
            <a:r>
              <a:rPr lang="en-US" smtClean="0"/>
              <a:t>Director, US IOOS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IOOS/NOAA Ocean Enterprise Study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330286-356D-49BE-88AE-B7061220F3A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3879" r="10267"/>
          <a:stretch/>
        </p:blipFill>
        <p:spPr bwMode="auto">
          <a:xfrm>
            <a:off x="152400" y="1447800"/>
            <a:ext cx="4476750" cy="4248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029200" y="1686729"/>
            <a:ext cx="4157663" cy="3266271"/>
            <a:chOff x="0" y="0"/>
            <a:chExt cx="3168448" cy="2487930"/>
          </a:xfrm>
        </p:grpSpPr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0" y="0"/>
              <a:ext cx="2571222" cy="2487930"/>
              <a:chOff x="0" y="0"/>
              <a:chExt cx="2436725" cy="235740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0" y="0"/>
                <a:ext cx="2436725" cy="235740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ea typeface="Calibri"/>
                    <a:cs typeface="Times New Roman"/>
                  </a:rPr>
                  <a:t> 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0256" y="851304"/>
                <a:ext cx="1081160" cy="9063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Overall Revenue  $58b</a:t>
                </a:r>
                <a:endParaRPr lang="en-US" sz="1100" dirty="0"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200" b="1" dirty="0">
                    <a:ea typeface="Calibri"/>
                    <a:cs typeface="Times New Roman"/>
                  </a:rPr>
                  <a:t> </a:t>
                </a:r>
                <a:endParaRPr lang="en-US" sz="1100" dirty="0"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1035968" y="539126"/>
              <a:ext cx="1533210" cy="1385851"/>
              <a:chOff x="-33796" y="0"/>
              <a:chExt cx="1146281" cy="1035685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0290" y="0"/>
                <a:ext cx="1052195" cy="1035685"/>
              </a:xfrm>
              <a:prstGeom prst="ellipse">
                <a:avLst/>
              </a:prstGeom>
              <a:solidFill>
                <a:srgbClr val="005189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-34084" y="224244"/>
                <a:ext cx="644897" cy="7021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ea typeface="Calibri"/>
                    <a:cs typeface="Times New Roman"/>
                  </a:rPr>
                  <a:t>Maritime Revenue  </a:t>
                </a:r>
                <a:r>
                  <a:rPr lang="en-US" sz="1200" b="1" dirty="0">
                    <a:solidFill>
                      <a:srgbClr val="FFFFFF"/>
                    </a:solidFill>
                    <a:ea typeface="Calibri"/>
                    <a:cs typeface="Times New Roman"/>
                  </a:rPr>
                  <a:t>$14b</a:t>
                </a:r>
                <a:endParaRPr lang="en-US" sz="1100" dirty="0"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2" name="Group 28"/>
            <p:cNvGrpSpPr>
              <a:grpSpLocks/>
            </p:cNvGrpSpPr>
            <p:nvPr/>
          </p:nvGrpSpPr>
          <p:grpSpPr bwMode="auto">
            <a:xfrm>
              <a:off x="1680403" y="776378"/>
              <a:ext cx="892860" cy="931653"/>
              <a:chOff x="-132568" y="-106335"/>
              <a:chExt cx="893044" cy="93189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-132568" y="-106335"/>
                <a:ext cx="893044" cy="931891"/>
              </a:xfrm>
              <a:prstGeom prst="ellipse">
                <a:avLst/>
              </a:prstGeom>
              <a:solidFill>
                <a:srgbClr val="BAD0E7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-69646" y="-8433"/>
                <a:ext cx="767167" cy="7752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900" b="1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Ocean Enterprise Revenue </a:t>
                </a:r>
                <a:r>
                  <a:rPr lang="en-US" sz="1000" b="1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$7b</a:t>
                </a:r>
                <a:endParaRPr lang="en-US" sz="1100" dirty="0"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2404925" y="453542"/>
              <a:ext cx="763523" cy="973402"/>
              <a:chOff x="0" y="-310457"/>
              <a:chExt cx="763680" cy="97364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43" y="254294"/>
                <a:ext cx="165776" cy="408815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00577" y="-310547"/>
                <a:ext cx="663103" cy="697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800" b="1">
                    <a:solidFill>
                      <a:srgbClr val="000000"/>
                    </a:solidFill>
                    <a:ea typeface="Calibri"/>
                    <a:cs typeface="Times New Roman"/>
                  </a:rPr>
                  <a:t>Ocean Enterprise Exports </a:t>
                </a:r>
                <a:r>
                  <a:rPr lang="en-US" sz="900" b="1">
                    <a:solidFill>
                      <a:srgbClr val="000000"/>
                    </a:solidFill>
                    <a:ea typeface="Calibri"/>
                    <a:cs typeface="Times New Roman"/>
                  </a:rPr>
                  <a:t>$1.4b</a:t>
                </a:r>
                <a:endParaRPr lang="en-US" sz="1100">
                  <a:ea typeface="Calibri"/>
                  <a:cs typeface="Times New Roman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>
                <a:off x="100577" y="311142"/>
                <a:ext cx="335181" cy="18505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566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4"/>
          <p:cNvSpPr>
            <a:spLocks noGrp="1"/>
          </p:cNvSpPr>
          <p:nvPr>
            <p:ph idx="1"/>
          </p:nvPr>
        </p:nvSpPr>
        <p:spPr>
          <a:xfrm>
            <a:off x="152400" y="5029200"/>
            <a:ext cx="9117013" cy="914400"/>
          </a:xfrm>
          <a:extLst/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800" smtClean="0"/>
              <a:t>81 % of the companies we surveyed were providers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800" smtClean="0"/>
              <a:t>36% were Intermediaries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smtClean="0"/>
          </a:p>
        </p:txBody>
      </p:sp>
      <p:graphicFrame>
        <p:nvGraphicFramePr>
          <p:cNvPr id="3" name="Chart 2"/>
          <p:cNvGraphicFramePr/>
          <p:nvPr/>
        </p:nvGraphicFramePr>
        <p:xfrm>
          <a:off x="158750" y="1066799"/>
          <a:ext cx="8813974" cy="384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8" name="Title 5"/>
          <p:cNvSpPr>
            <a:spLocks noGrp="1"/>
          </p:cNvSpPr>
          <p:nvPr>
            <p:ph type="title"/>
          </p:nvPr>
        </p:nvSpPr>
        <p:spPr>
          <a:xfrm>
            <a:off x="158750" y="104775"/>
            <a:ext cx="8826500" cy="411163"/>
          </a:xfrm>
        </p:spPr>
        <p:txBody>
          <a:bodyPr anchor="t"/>
          <a:lstStyle/>
          <a:p>
            <a:pPr eaLnBrk="1" hangingPunct="1"/>
            <a:r>
              <a:rPr lang="en-US" altLang="en-US" smtClean="0"/>
              <a:t>Ocean Enterprise Study 2015: Functions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89E1D6-ED6D-4EE9-9D9A-678B19A7742B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 Sectors</a:t>
            </a:r>
            <a:endParaRPr lang="en-US" dirty="0"/>
          </a:p>
        </p:txBody>
      </p:sp>
      <p:sp>
        <p:nvSpPr>
          <p:cNvPr id="18434" name="Content Placeholder 4"/>
          <p:cNvSpPr>
            <a:spLocks noGrp="1"/>
          </p:cNvSpPr>
          <p:nvPr>
            <p:ph idx="1"/>
          </p:nvPr>
        </p:nvSpPr>
        <p:spPr>
          <a:xfrm>
            <a:off x="28699" y="2057400"/>
            <a:ext cx="3124200" cy="2438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Represents ‘overall’ activities of firms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Shows provider, intermediary split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48F22-BBB2-4843-87FE-E2581887D1D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8438" name="Picture 9" descr="g12nt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03593"/>
            <a:ext cx="5540375" cy="468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8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IOOS is a Team Sport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330286-356D-49BE-88AE-B7061220F3A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524234" y="990600"/>
            <a:ext cx="6095766" cy="5043295"/>
            <a:chOff x="1295634" y="990600"/>
            <a:chExt cx="6095766" cy="5043295"/>
          </a:xfrm>
        </p:grpSpPr>
        <p:sp>
          <p:nvSpPr>
            <p:cNvPr id="6" name="Hexagon 5"/>
            <p:cNvSpPr/>
            <p:nvPr/>
          </p:nvSpPr>
          <p:spPr>
            <a:xfrm>
              <a:off x="3488610" y="990600"/>
              <a:ext cx="1828800" cy="15240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 IOOS Office</a:t>
              </a:r>
              <a:endParaRPr lang="en-US" dirty="0"/>
            </a:p>
          </p:txBody>
        </p:sp>
        <p:sp>
          <p:nvSpPr>
            <p:cNvPr id="7" name="Hexagon 6"/>
            <p:cNvSpPr/>
            <p:nvPr/>
          </p:nvSpPr>
          <p:spPr>
            <a:xfrm>
              <a:off x="1295634" y="2743200"/>
              <a:ext cx="1828800" cy="15240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IOOS </a:t>
              </a:r>
              <a:r>
                <a:rPr lang="en-US" dirty="0" err="1" smtClean="0"/>
                <a:t>Assoc</a:t>
              </a:r>
              <a:endParaRPr lang="en-US" dirty="0"/>
            </a:p>
          </p:txBody>
        </p:sp>
        <p:sp>
          <p:nvSpPr>
            <p:cNvPr id="8" name="Hexagon 7"/>
            <p:cNvSpPr/>
            <p:nvPr/>
          </p:nvSpPr>
          <p:spPr>
            <a:xfrm>
              <a:off x="3488610" y="4509895"/>
              <a:ext cx="1828800" cy="15240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IOOC</a:t>
              </a:r>
              <a:endParaRPr lang="en-US" dirty="0"/>
            </a:p>
          </p:txBody>
        </p:sp>
        <p:sp>
          <p:nvSpPr>
            <p:cNvPr id="9" name="Hexagon 8"/>
            <p:cNvSpPr/>
            <p:nvPr/>
          </p:nvSpPr>
          <p:spPr>
            <a:xfrm>
              <a:off x="5562600" y="2743200"/>
              <a:ext cx="1828800" cy="15240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IOOS Advisory </a:t>
              </a:r>
              <a:r>
                <a:rPr lang="en-US" dirty="0" err="1" smtClean="0"/>
                <a:t>Comm</a:t>
              </a:r>
              <a:endParaRPr lang="en-US" dirty="0"/>
            </a:p>
          </p:txBody>
        </p:sp>
        <p:sp>
          <p:nvSpPr>
            <p:cNvPr id="16" name="Left-Right Arrow 15"/>
            <p:cNvSpPr/>
            <p:nvPr/>
          </p:nvSpPr>
          <p:spPr>
            <a:xfrm rot="19434849">
              <a:off x="2494436" y="2076160"/>
              <a:ext cx="914400" cy="2286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-Right Arrow 16"/>
            <p:cNvSpPr/>
            <p:nvPr/>
          </p:nvSpPr>
          <p:spPr>
            <a:xfrm rot="2636868">
              <a:off x="2411138" y="4667709"/>
              <a:ext cx="914400" cy="2286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-Right Arrow 18"/>
            <p:cNvSpPr/>
            <p:nvPr/>
          </p:nvSpPr>
          <p:spPr>
            <a:xfrm rot="2388543">
              <a:off x="5529792" y="2095500"/>
              <a:ext cx="914400" cy="2286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-Right Arrow 19"/>
            <p:cNvSpPr/>
            <p:nvPr/>
          </p:nvSpPr>
          <p:spPr>
            <a:xfrm rot="19434849">
              <a:off x="5529792" y="4705640"/>
              <a:ext cx="914400" cy="2286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434" y="2953513"/>
              <a:ext cx="1008887" cy="1008887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76863" y="4343400"/>
            <a:ext cx="2037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Congress</a:t>
            </a:r>
          </a:p>
          <a:p>
            <a:r>
              <a:rPr lang="en-US" dirty="0" smtClean="0"/>
              <a:t>OMB</a:t>
            </a:r>
          </a:p>
          <a:p>
            <a:r>
              <a:rPr lang="en-US" dirty="0" smtClean="0"/>
              <a:t>Sponsor Events</a:t>
            </a:r>
          </a:p>
          <a:p>
            <a:r>
              <a:rPr lang="en-US" dirty="0" smtClean="0"/>
              <a:t>RA Coordination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86400" y="5248870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Interagency</a:t>
            </a:r>
          </a:p>
          <a:p>
            <a:r>
              <a:rPr lang="en-US" dirty="0" smtClean="0"/>
              <a:t>Oversight IOOS</a:t>
            </a:r>
          </a:p>
          <a:p>
            <a:r>
              <a:rPr lang="en-US" dirty="0" smtClean="0"/>
              <a:t>Task Teams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05600" y="2020669"/>
            <a:ext cx="2321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Official Advice</a:t>
            </a:r>
          </a:p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90520" y="933271"/>
            <a:ext cx="2659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Programmatic</a:t>
            </a:r>
          </a:p>
          <a:p>
            <a:r>
              <a:rPr lang="en-US" dirty="0" smtClean="0"/>
              <a:t>Operational Capacity</a:t>
            </a:r>
          </a:p>
          <a:p>
            <a:r>
              <a:rPr lang="en-US" dirty="0" smtClean="0"/>
              <a:t>Partnerships</a:t>
            </a:r>
          </a:p>
          <a:p>
            <a:r>
              <a:rPr lang="en-US" dirty="0" smtClean="0"/>
              <a:t>Champion Regional</a:t>
            </a:r>
          </a:p>
        </p:txBody>
      </p:sp>
    </p:spTree>
    <p:extLst>
      <p:ext uri="{BB962C8B-B14F-4D97-AF65-F5344CB8AC3E}">
        <p14:creationId xmlns:p14="http://schemas.microsoft.com/office/powerpoint/2010/main" val="19439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600200" y="2066925"/>
            <a:ext cx="5638800" cy="227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4" tIns="34292" rIns="68584" bIns="34292"/>
          <a:lstStyle>
            <a:lvl1pPr defTabSz="1216025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981075" indent="-373063" defTabSz="1216025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512888" indent="-228600" defTabSz="1216025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2120900" indent="-298450" defTabSz="121602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728913" indent="-298450" defTabSz="121602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3186113" indent="-298450" defTabSz="1216025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3643313" indent="-298450" defTabSz="1216025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4100513" indent="-298450" defTabSz="1216025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4557713" indent="-298450" defTabSz="1216025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altLang="en-US" sz="1800" b="1" i="1" dirty="0" smtClean="0">
                <a:solidFill>
                  <a:prstClr val="black"/>
                </a:solidFill>
                <a:latin typeface="Century Gothic"/>
                <a:ea typeface="ＭＳ Ｐゴシック" pitchFamily="34" charset="-128"/>
                <a:cs typeface="+mn-cs"/>
              </a:rPr>
              <a:t>Enables decision making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altLang="en-US" sz="1800" b="1" i="1" dirty="0" smtClean="0">
                <a:solidFill>
                  <a:prstClr val="black"/>
                </a:solidFill>
                <a:latin typeface="Century Gothic"/>
                <a:ea typeface="ＭＳ Ｐゴシック" pitchFamily="34" charset="-128"/>
                <a:cs typeface="+mn-cs"/>
              </a:rPr>
              <a:t>Fosters Advances in Science and Technology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en-US" altLang="en-US" sz="2400" i="1" dirty="0" smtClean="0">
              <a:solidFill>
                <a:prstClr val="black"/>
              </a:solidFill>
              <a:latin typeface="Century Gothic"/>
              <a:ea typeface="ＭＳ Ｐゴシック" pitchFamily="34" charset="-128"/>
              <a:cs typeface="+mn-cs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altLang="en-US" sz="1800" i="1" dirty="0" smtClean="0">
                <a:solidFill>
                  <a:srgbClr val="053285"/>
                </a:solidFill>
                <a:latin typeface="Century Gothic"/>
                <a:ea typeface="ＭＳ Ｐゴシック" pitchFamily="34" charset="-128"/>
                <a:cs typeface="+mn-cs"/>
                <a:hlinkClick r:id="rId3"/>
              </a:rPr>
              <a:t>www.noaa.ioos.gov</a:t>
            </a:r>
            <a:endParaRPr lang="en-US" altLang="en-US" sz="1800" i="1" dirty="0" smtClean="0">
              <a:solidFill>
                <a:srgbClr val="053285"/>
              </a:solidFill>
              <a:latin typeface="Century Gothic"/>
              <a:ea typeface="ＭＳ Ｐゴシック" pitchFamily="34" charset="-128"/>
              <a:cs typeface="+mn-cs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altLang="en-US" sz="1800" i="1" dirty="0" smtClean="0">
                <a:solidFill>
                  <a:srgbClr val="053285"/>
                </a:solidFill>
                <a:latin typeface="Century Gothic"/>
                <a:ea typeface="ＭＳ Ｐゴシック" pitchFamily="34" charset="-128"/>
                <a:cs typeface="+mn-cs"/>
                <a:hlinkClick r:id="rId4"/>
              </a:rPr>
              <a:t>https://www.facebook.com/usioosgov</a:t>
            </a:r>
            <a:endParaRPr lang="en-US" altLang="en-US" sz="1800" i="1" dirty="0" smtClean="0">
              <a:solidFill>
                <a:srgbClr val="053285"/>
              </a:solidFill>
              <a:latin typeface="Century Gothic"/>
              <a:ea typeface="ＭＳ Ｐゴシック" pitchFamily="34" charset="-128"/>
              <a:cs typeface="+mn-cs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prstClr val="black"/>
                </a:solidFill>
                <a:latin typeface="Century Gothic"/>
                <a:ea typeface="ＭＳ Ｐゴシック" pitchFamily="34" charset="-128"/>
                <a:cs typeface="+mn-cs"/>
              </a:rPr>
              <a:t>@</a:t>
            </a:r>
            <a:r>
              <a:rPr lang="en-US" altLang="en-US" sz="1800" dirty="0" err="1" smtClean="0">
                <a:solidFill>
                  <a:prstClr val="black"/>
                </a:solidFill>
                <a:latin typeface="Century Gothic"/>
                <a:ea typeface="ＭＳ Ｐゴシック" pitchFamily="34" charset="-128"/>
                <a:cs typeface="+mn-cs"/>
              </a:rPr>
              <a:t>usioosgov</a:t>
            </a:r>
            <a:endParaRPr lang="en-US" altLang="en-US" sz="1800" dirty="0" smtClean="0">
              <a:solidFill>
                <a:prstClr val="black"/>
              </a:solidFill>
              <a:latin typeface="Century Gothic"/>
              <a:ea typeface="ＭＳ Ｐゴシック" pitchFamily="34" charset="-128"/>
              <a:cs typeface="+mn-cs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en-US" altLang="en-US" sz="2400" i="1" dirty="0" smtClean="0">
              <a:solidFill>
                <a:prstClr val="black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en-US" altLang="en-US" sz="3000" dirty="0" smtClean="0">
              <a:solidFill>
                <a:srgbClr val="FFC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40" y="3614136"/>
            <a:ext cx="167482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131" y="3868387"/>
            <a:ext cx="236538" cy="23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3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Programmatic - 2016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462EDC6A-85B5-48FF-8CAA-32BDD173A8C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16" y="2140532"/>
            <a:ext cx="18288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4000" y="1289299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5 year Awards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3353"/>
            <a:ext cx="4639774" cy="3959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5276" y="5486400"/>
            <a:ext cx="4972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Administration Transition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351" y="735795"/>
            <a:ext cx="1160735" cy="11607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61516" y="3805820"/>
            <a:ext cx="2141050" cy="244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85" y="3962400"/>
            <a:ext cx="169303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3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IOOS Advisory Committee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330286-356D-49BE-88AE-B7061220F3A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 descr="C:\Users\Zdenka.S.Willis\Pictures\Adviosry Committee\IMG_09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930166"/>
            <a:ext cx="4216400" cy="3162300"/>
          </a:xfrm>
          <a:prstGeom prst="rect">
            <a:avLst/>
          </a:prstGeom>
        </p:spPr>
      </p:pic>
      <p:pic>
        <p:nvPicPr>
          <p:cNvPr id="1027" name="Picture 3" descr="C:\Users\Zdenka.S.Willis\Pictures\Adviosry Committee\IMG_09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7600"/>
            <a:ext cx="3984296" cy="298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91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DMAC – Keep on Advancing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462EDC6A-85B5-48FF-8CAA-32BDD173A8C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Real-Time  Quality Control of Water Level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10350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800" y="2699639"/>
            <a:ext cx="379142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 smtClean="0">
                <a:solidFill>
                  <a:schemeClr val="tx2"/>
                </a:solidFill>
              </a:rPr>
              <a:t>New/Updated  Manuals 2015 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Dissolved </a:t>
            </a:r>
            <a:r>
              <a:rPr lang="en-US" altLang="en-US" dirty="0">
                <a:solidFill>
                  <a:schemeClr val="tx2"/>
                </a:solidFill>
              </a:rPr>
              <a:t>Nutrients </a:t>
            </a:r>
            <a:r>
              <a:rPr lang="en-US" altLang="en-US" dirty="0" smtClean="0">
                <a:solidFill>
                  <a:schemeClr val="tx2"/>
                </a:solidFill>
              </a:rPr>
              <a:t>Observations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Ocean </a:t>
            </a:r>
            <a:r>
              <a:rPr lang="en-US" altLang="en-US" dirty="0">
                <a:solidFill>
                  <a:schemeClr val="tx2"/>
                </a:solidFill>
              </a:rPr>
              <a:t>Optics </a:t>
            </a:r>
            <a:r>
              <a:rPr lang="en-US" altLang="en-US" dirty="0" smtClean="0">
                <a:solidFill>
                  <a:schemeClr val="tx2"/>
                </a:solidFill>
              </a:rPr>
              <a:t>Data</a:t>
            </a:r>
          </a:p>
          <a:p>
            <a:r>
              <a:rPr lang="en-US" altLang="en-US" dirty="0" smtClean="0">
                <a:solidFill>
                  <a:schemeClr val="accent1"/>
                </a:solidFill>
              </a:rPr>
              <a:t>In-situ </a:t>
            </a:r>
            <a:r>
              <a:rPr lang="en-US" altLang="en-US" dirty="0">
                <a:solidFill>
                  <a:schemeClr val="accent1"/>
                </a:solidFill>
              </a:rPr>
              <a:t>Temp. and Salinity </a:t>
            </a:r>
            <a:r>
              <a:rPr lang="en-US" altLang="en-US" dirty="0" smtClean="0">
                <a:solidFill>
                  <a:schemeClr val="accent1"/>
                </a:solidFill>
              </a:rPr>
              <a:t>Data</a:t>
            </a:r>
          </a:p>
          <a:p>
            <a:r>
              <a:rPr lang="en-US" altLang="en-US" dirty="0" smtClean="0">
                <a:solidFill>
                  <a:schemeClr val="accent1"/>
                </a:solidFill>
              </a:rPr>
              <a:t>In-Situ </a:t>
            </a:r>
            <a:r>
              <a:rPr lang="en-US" altLang="en-US" dirty="0">
                <a:solidFill>
                  <a:schemeClr val="accent1"/>
                </a:solidFill>
              </a:rPr>
              <a:t>Current Observations </a:t>
            </a:r>
            <a:endParaRPr lang="en-US" altLang="en-US" dirty="0" smtClean="0">
              <a:solidFill>
                <a:schemeClr val="accent1"/>
              </a:solidFill>
            </a:endParaRPr>
          </a:p>
          <a:p>
            <a:r>
              <a:rPr lang="en-US" altLang="en-US" dirty="0" smtClean="0">
                <a:solidFill>
                  <a:schemeClr val="accent1"/>
                </a:solidFill>
              </a:rPr>
              <a:t>In-Situ </a:t>
            </a:r>
            <a:r>
              <a:rPr lang="en-US" altLang="en-US" dirty="0">
                <a:solidFill>
                  <a:schemeClr val="accent1"/>
                </a:solidFill>
              </a:rPr>
              <a:t>Surface Wave </a:t>
            </a:r>
            <a:r>
              <a:rPr lang="en-US" altLang="en-US" dirty="0" smtClean="0">
                <a:solidFill>
                  <a:schemeClr val="accent1"/>
                </a:solidFill>
              </a:rPr>
              <a:t>Data</a:t>
            </a:r>
          </a:p>
          <a:p>
            <a:r>
              <a:rPr lang="en-US" altLang="en-US" dirty="0" smtClean="0">
                <a:solidFill>
                  <a:schemeClr val="accent1"/>
                </a:solidFill>
              </a:rPr>
              <a:t>Dissolved  </a:t>
            </a:r>
            <a:r>
              <a:rPr lang="en-US" altLang="en-US" dirty="0">
                <a:solidFill>
                  <a:schemeClr val="accent1"/>
                </a:solidFill>
              </a:rPr>
              <a:t>Oxygen </a:t>
            </a:r>
            <a:r>
              <a:rPr lang="en-US" altLang="en-US" dirty="0" smtClean="0">
                <a:solidFill>
                  <a:schemeClr val="accent1"/>
                </a:solidFill>
              </a:rPr>
              <a:t>Observations</a:t>
            </a:r>
            <a:endParaRPr lang="en-US" altLang="en-US" dirty="0">
              <a:solidFill>
                <a:schemeClr val="accent1"/>
              </a:solidFill>
            </a:endParaRPr>
          </a:p>
          <a:p>
            <a:r>
              <a:rPr lang="en-US" altLang="en-US" b="1" dirty="0" smtClean="0">
                <a:solidFill>
                  <a:schemeClr val="tx2"/>
                </a:solidFill>
              </a:rPr>
              <a:t>New/Updated  </a:t>
            </a:r>
            <a:r>
              <a:rPr lang="en-US" altLang="en-US" b="1" dirty="0">
                <a:solidFill>
                  <a:schemeClr val="tx2"/>
                </a:solidFill>
              </a:rPr>
              <a:t>Manuals </a:t>
            </a:r>
            <a:r>
              <a:rPr lang="en-US" altLang="en-US" b="1" dirty="0" smtClean="0">
                <a:solidFill>
                  <a:schemeClr val="tx2"/>
                </a:solidFill>
              </a:rPr>
              <a:t>- 2016</a:t>
            </a:r>
            <a:endParaRPr lang="en-US" altLang="en-US" b="1" dirty="0">
              <a:solidFill>
                <a:schemeClr val="tx2"/>
              </a:solidFill>
            </a:endParaRPr>
          </a:p>
          <a:p>
            <a:r>
              <a:rPr lang="en-US" altLang="en-US" dirty="0" smtClean="0">
                <a:solidFill>
                  <a:schemeClr val="tx2"/>
                </a:solidFill>
              </a:rPr>
              <a:t>Glider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HFR Currents</a:t>
            </a:r>
          </a:p>
          <a:p>
            <a:r>
              <a:rPr lang="en-US" altLang="en-US" dirty="0" smtClean="0">
                <a:solidFill>
                  <a:schemeClr val="accent1"/>
                </a:solidFill>
              </a:rPr>
              <a:t>Water </a:t>
            </a:r>
            <a:r>
              <a:rPr lang="en-US" altLang="en-US" dirty="0">
                <a:solidFill>
                  <a:schemeClr val="accent1"/>
                </a:solidFill>
              </a:rPr>
              <a:t>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799" y="1210092"/>
            <a:ext cx="4038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ea typeface="Rokkitt"/>
                <a:cs typeface="Rokkitt"/>
                <a:sym typeface="Rokkitt"/>
              </a:rPr>
              <a:t>ioos.us </a:t>
            </a:r>
            <a:r>
              <a:rPr lang="en-US" sz="2400" b="1" dirty="0" smtClean="0">
                <a:solidFill>
                  <a:schemeClr val="tx2"/>
                </a:solidFill>
                <a:ea typeface="Rokkitt"/>
                <a:cs typeface="Rokkitt"/>
                <a:sym typeface="Rokkitt"/>
              </a:rPr>
              <a:t>Project</a:t>
            </a:r>
          </a:p>
          <a:p>
            <a:endParaRPr lang="en-US" dirty="0">
              <a:solidFill>
                <a:schemeClr val="tx2"/>
              </a:solidFill>
              <a:sym typeface="Rokkitt"/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Outcomes: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Single landing page/entry point for DMAC </a:t>
            </a:r>
            <a:r>
              <a:rPr lang="en-US" sz="2000" dirty="0" smtClean="0">
                <a:solidFill>
                  <a:schemeClr val="tx2"/>
                </a:solidFill>
              </a:rPr>
              <a:t>access.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Full Capacity in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New Glider DAC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48200" y="2116649"/>
            <a:ext cx="0" cy="365760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51" y="949451"/>
            <a:ext cx="955549" cy="955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59851"/>
            <a:ext cx="217110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DMAC – Environmental Sensors &amp; Model Access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462EDC6A-85B5-48FF-8CAA-32BDD173A8C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55" y="914400"/>
            <a:ext cx="5272456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05200"/>
            <a:ext cx="4428744" cy="28445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4343400"/>
            <a:ext cx="3903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2"/>
                </a:solidFill>
              </a:rPr>
              <a:t>THREDDS, WMS access to all model </a:t>
            </a:r>
            <a:r>
              <a:rPr lang="en-US" b="1" dirty="0" smtClean="0">
                <a:solidFill>
                  <a:schemeClr val="tx2"/>
                </a:solidFill>
              </a:rPr>
              <a:t>output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2"/>
                </a:solidFill>
              </a:rPr>
              <a:t>ASA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2"/>
                </a:solidFill>
              </a:rPr>
              <a:t>Pre Release now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1494472"/>
            <a:ext cx="2921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2"/>
                </a:solidFill>
              </a:rPr>
              <a:t>2 week cache of ALL known, available real-time observations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2"/>
                </a:solidFill>
              </a:rPr>
              <a:t>AOOS &amp; Axiom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2"/>
                </a:solidFill>
              </a:rPr>
              <a:t>Release June 2016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451" y="644651"/>
            <a:ext cx="849821" cy="84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 Radar FY16 Outlook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028700"/>
            <a:ext cx="8229600" cy="5257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Refinement of O&amp;M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At your local WFO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Significant Wave Height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Tsunami detection – partner with NWS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Global HF Radar – GEO/GOOS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Archiving continues every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462EDC6A-85B5-48FF-8CAA-32BDD173A8C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92" y="914400"/>
            <a:ext cx="138941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IOOS New Logo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5A40FEA-E034-401E-823C-C69231EFE8C0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2" descr="I:\IOOS\Communication &amp; Outreach\New IOOS Logo 2015\IOOS_Logo\Primary\A\RGB\IOOS_Emblem_Primary_A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9050"/>
            <a:ext cx="2516188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178175" y="914400"/>
            <a:ext cx="582136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2000" b="1" dirty="0" smtClean="0">
                <a:solidFill>
                  <a:srgbClr val="0B2172"/>
                </a:solidFill>
                <a:latin typeface="+mn-lt"/>
              </a:rPr>
              <a:t>Collaborative effort: </a:t>
            </a:r>
            <a:r>
              <a:rPr lang="en-US" altLang="en-US" sz="2000" dirty="0" smtClean="0">
                <a:solidFill>
                  <a:srgbClr val="0B2172"/>
                </a:solidFill>
                <a:latin typeface="+mn-lt"/>
              </a:rPr>
              <a:t>IOOS  Office, Interagency Ocean Observation Committee (IOOC), Regional Associations,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2000" dirty="0" smtClean="0">
              <a:solidFill>
                <a:srgbClr val="0B217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000" b="1" dirty="0" smtClean="0">
                <a:solidFill>
                  <a:srgbClr val="0B2172"/>
                </a:solidFill>
                <a:latin typeface="+mn-lt"/>
              </a:rPr>
              <a:t>Streamlined, integrated design </a:t>
            </a:r>
            <a:r>
              <a:rPr lang="en-US" altLang="en-US" sz="2000" dirty="0" smtClean="0">
                <a:solidFill>
                  <a:srgbClr val="0B2172"/>
                </a:solidFill>
                <a:latin typeface="+mn-lt"/>
              </a:rPr>
              <a:t>reflects IOOS’s renewed focus on the user experience.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2000" dirty="0" smtClean="0">
              <a:solidFill>
                <a:srgbClr val="0B217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 smtClean="0">
                <a:solidFill>
                  <a:srgbClr val="0B2172"/>
                </a:solidFill>
                <a:latin typeface="+mn-lt"/>
              </a:rPr>
              <a:t>Light and dark blue stand for the </a:t>
            </a:r>
            <a:r>
              <a:rPr lang="en-US" altLang="en-US" sz="2000" b="1" dirty="0" smtClean="0">
                <a:solidFill>
                  <a:srgbClr val="0B2172"/>
                </a:solidFill>
                <a:latin typeface="+mn-lt"/>
              </a:rPr>
              <a:t>coasts and deep water</a:t>
            </a:r>
            <a:r>
              <a:rPr lang="en-US" altLang="en-US" sz="2000" dirty="0" smtClean="0">
                <a:solidFill>
                  <a:srgbClr val="0B2172"/>
                </a:solidFill>
                <a:latin typeface="+mn-lt"/>
              </a:rPr>
              <a:t>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2000" dirty="0" smtClean="0">
              <a:solidFill>
                <a:srgbClr val="0B217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 smtClean="0">
                <a:solidFill>
                  <a:srgbClr val="0B2172"/>
                </a:solidFill>
                <a:latin typeface="+mn-lt"/>
              </a:rPr>
              <a:t>Integration represents </a:t>
            </a:r>
            <a:r>
              <a:rPr lang="en-US" altLang="en-US" sz="2000" b="1" dirty="0" smtClean="0">
                <a:solidFill>
                  <a:srgbClr val="0B2172"/>
                </a:solidFill>
                <a:latin typeface="+mn-lt"/>
              </a:rPr>
              <a:t>a signal moving out </a:t>
            </a:r>
            <a:r>
              <a:rPr lang="en-US" altLang="en-US" sz="2000" dirty="0" smtClean="0">
                <a:solidFill>
                  <a:srgbClr val="0B2172"/>
                </a:solidFill>
                <a:latin typeface="+mn-lt"/>
              </a:rPr>
              <a:t>in stages—local-national-global.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2000" dirty="0" smtClean="0">
              <a:solidFill>
                <a:srgbClr val="0B217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 smtClean="0">
                <a:solidFill>
                  <a:srgbClr val="0B2172"/>
                </a:solidFill>
                <a:latin typeface="+mn-lt"/>
              </a:rPr>
              <a:t>There’s </a:t>
            </a:r>
            <a:r>
              <a:rPr lang="en-US" altLang="en-US" sz="2000" b="1" dirty="0" smtClean="0">
                <a:solidFill>
                  <a:srgbClr val="0B2172"/>
                </a:solidFill>
                <a:latin typeface="+mn-lt"/>
              </a:rPr>
              <a:t>more to discover </a:t>
            </a:r>
            <a:r>
              <a:rPr lang="en-US" altLang="en-US" sz="2000" dirty="0" smtClean="0">
                <a:solidFill>
                  <a:srgbClr val="0B2172"/>
                </a:solidFill>
                <a:latin typeface="+mn-lt"/>
              </a:rPr>
              <a:t>every time you see it—just like there is with IOOS.</a:t>
            </a:r>
          </a:p>
        </p:txBody>
      </p:sp>
    </p:spTree>
    <p:extLst>
      <p:ext uri="{BB962C8B-B14F-4D97-AF65-F5344CB8AC3E}">
        <p14:creationId xmlns:p14="http://schemas.microsoft.com/office/powerpoint/2010/main" val="4641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</a:t>
            </a:r>
            <a:endParaRPr lang="en-US" dirty="0"/>
          </a:p>
        </p:txBody>
      </p:sp>
      <p:pic>
        <p:nvPicPr>
          <p:cNvPr id="10" name="Picture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1367"/>
            <a:ext cx="4038600" cy="3243629"/>
          </a:xfrm>
        </p:spPr>
      </p:pic>
      <p:sp>
        <p:nvSpPr>
          <p:cNvPr id="11" name="Text Placeholder 10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lvl="0" algn="ctr"/>
            <a:r>
              <a:rPr lang="en-US" b="1" dirty="0" smtClean="0">
                <a:sym typeface="Questrial"/>
              </a:rPr>
              <a:t>Getting our Story Out</a:t>
            </a:r>
          </a:p>
          <a:p>
            <a:r>
              <a:rPr lang="en-US" altLang="en-US" dirty="0" smtClean="0"/>
              <a:t>New outlets: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NOAA.GOV: New! Web stories 200-400 words in length, always with photos.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New NOS Site: Photos, photos, photos; reinforced by close NOS </a:t>
            </a:r>
            <a:r>
              <a:rPr lang="en-US" altLang="en-US" dirty="0" err="1" smtClean="0"/>
              <a:t>Comms</a:t>
            </a:r>
            <a:r>
              <a:rPr lang="en-US" altLang="en-US" dirty="0" smtClean="0"/>
              <a:t> cooperation.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Social Media: Regular posts create visibility with peers, partners, general public.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IOOS Blog: Coming soon! Highlight projects, RA successes, events, topics, and more.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D4A03574-EA6F-47C7-9AC0-8156DC27195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4330" y="1210270"/>
            <a:ext cx="4267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New Web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Dynamic, Interactive; Streamlined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13896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Background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B9E0C4-5F93-45E6-BF04-B5D6B8876BA4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2"/>
          <a:stretch/>
        </p:blipFill>
        <p:spPr bwMode="auto">
          <a:xfrm>
            <a:off x="492112" y="3200400"/>
            <a:ext cx="2270234" cy="295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96027"/>
            <a:ext cx="6046505" cy="3609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325445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OS PowerPoint Masters_012716">
  <a:themeElements>
    <a:clrScheme name="IOOS Custom">
      <a:dk1>
        <a:sysClr val="windowText" lastClr="000000"/>
      </a:dk1>
      <a:lt1>
        <a:srgbClr val="F5F5F5"/>
      </a:lt1>
      <a:dk2>
        <a:srgbClr val="053285"/>
      </a:dk2>
      <a:lt2>
        <a:srgbClr val="EEECE1"/>
      </a:lt2>
      <a:accent1>
        <a:srgbClr val="1692B1"/>
      </a:accent1>
      <a:accent2>
        <a:srgbClr val="C0504D"/>
      </a:accent2>
      <a:accent3>
        <a:srgbClr val="9BBB59"/>
      </a:accent3>
      <a:accent4>
        <a:srgbClr val="8064A2"/>
      </a:accent4>
      <a:accent5>
        <a:srgbClr val="5CD6F6"/>
      </a:accent5>
      <a:accent6>
        <a:srgbClr val="F3A536"/>
      </a:accent6>
      <a:hlink>
        <a:srgbClr val="0000FF"/>
      </a:hlink>
      <a:folHlink>
        <a:srgbClr val="800080"/>
      </a:folHlink>
    </a:clrScheme>
    <a:fontScheme name="IOOS Powerpoint">
      <a:majorFont>
        <a:latin typeface="Rockwell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OS Title Slides">
  <a:themeElements>
    <a:clrScheme name="IOOS Custom">
      <a:dk1>
        <a:sysClr val="windowText" lastClr="000000"/>
      </a:dk1>
      <a:lt1>
        <a:srgbClr val="F5F5F5"/>
      </a:lt1>
      <a:dk2>
        <a:srgbClr val="053285"/>
      </a:dk2>
      <a:lt2>
        <a:srgbClr val="EEECE1"/>
      </a:lt2>
      <a:accent1>
        <a:srgbClr val="1692B1"/>
      </a:accent1>
      <a:accent2>
        <a:srgbClr val="C0504D"/>
      </a:accent2>
      <a:accent3>
        <a:srgbClr val="9BBB59"/>
      </a:accent3>
      <a:accent4>
        <a:srgbClr val="8064A2"/>
      </a:accent4>
      <a:accent5>
        <a:srgbClr val="5CD6F6"/>
      </a:accent5>
      <a:accent6>
        <a:srgbClr val="F3A536"/>
      </a:accent6>
      <a:hlink>
        <a:srgbClr val="0000FF"/>
      </a:hlink>
      <a:folHlink>
        <a:srgbClr val="800080"/>
      </a:folHlink>
    </a:clrScheme>
    <a:fontScheme name="IOOS Powerpoint">
      <a:majorFont>
        <a:latin typeface="Rockwell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OS Cover Slides">
  <a:themeElements>
    <a:clrScheme name="IOOS Custom">
      <a:dk1>
        <a:sysClr val="windowText" lastClr="000000"/>
      </a:dk1>
      <a:lt1>
        <a:srgbClr val="F5F5F5"/>
      </a:lt1>
      <a:dk2>
        <a:srgbClr val="053285"/>
      </a:dk2>
      <a:lt2>
        <a:srgbClr val="EEECE1"/>
      </a:lt2>
      <a:accent1>
        <a:srgbClr val="1692B1"/>
      </a:accent1>
      <a:accent2>
        <a:srgbClr val="C0504D"/>
      </a:accent2>
      <a:accent3>
        <a:srgbClr val="9BBB59"/>
      </a:accent3>
      <a:accent4>
        <a:srgbClr val="8064A2"/>
      </a:accent4>
      <a:accent5>
        <a:srgbClr val="5CD6F6"/>
      </a:accent5>
      <a:accent6>
        <a:srgbClr val="F3A536"/>
      </a:accent6>
      <a:hlink>
        <a:srgbClr val="0000FF"/>
      </a:hlink>
      <a:folHlink>
        <a:srgbClr val="800080"/>
      </a:folHlink>
    </a:clrScheme>
    <a:fontScheme name="IOOS Powerpoint">
      <a:majorFont>
        <a:latin typeface="Rockwell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OOS Cover Slides">
  <a:themeElements>
    <a:clrScheme name="IOOS Custom">
      <a:dk1>
        <a:sysClr val="windowText" lastClr="000000"/>
      </a:dk1>
      <a:lt1>
        <a:srgbClr val="F5F5F5"/>
      </a:lt1>
      <a:dk2>
        <a:srgbClr val="053285"/>
      </a:dk2>
      <a:lt2>
        <a:srgbClr val="EEECE1"/>
      </a:lt2>
      <a:accent1>
        <a:srgbClr val="1692B1"/>
      </a:accent1>
      <a:accent2>
        <a:srgbClr val="C0504D"/>
      </a:accent2>
      <a:accent3>
        <a:srgbClr val="9BBB59"/>
      </a:accent3>
      <a:accent4>
        <a:srgbClr val="8064A2"/>
      </a:accent4>
      <a:accent5>
        <a:srgbClr val="5CD6F6"/>
      </a:accent5>
      <a:accent6>
        <a:srgbClr val="F3A536"/>
      </a:accent6>
      <a:hlink>
        <a:srgbClr val="0000FF"/>
      </a:hlink>
      <a:folHlink>
        <a:srgbClr val="800080"/>
      </a:folHlink>
    </a:clrScheme>
    <a:fontScheme name="IOOS Powerpoint">
      <a:majorFont>
        <a:latin typeface="Rockwell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OOS Theme">
    <a:dk1>
      <a:srgbClr val="081665"/>
    </a:dk1>
    <a:lt1>
      <a:sysClr val="window" lastClr="FFFFFF"/>
    </a:lt1>
    <a:dk2>
      <a:srgbClr val="0B1E74"/>
    </a:dk2>
    <a:lt2>
      <a:srgbClr val="EEECE1"/>
    </a:lt2>
    <a:accent1>
      <a:srgbClr val="1881A0"/>
    </a:accent1>
    <a:accent2>
      <a:srgbClr val="4FCDF3"/>
    </a:accent2>
    <a:accent3>
      <a:srgbClr val="EE942A"/>
    </a:accent3>
    <a:accent4>
      <a:srgbClr val="F2F2F2"/>
    </a:accent4>
    <a:accent5>
      <a:srgbClr val="081665"/>
    </a:accent5>
    <a:accent6>
      <a:srgbClr val="0B1E74"/>
    </a:accent6>
    <a:hlink>
      <a:srgbClr val="0000FF"/>
    </a:hlink>
    <a:folHlink>
      <a:srgbClr val="CCD1DA"/>
    </a:folHlink>
  </a:clrScheme>
  <a:fontScheme name="Advantage">
    <a:majorFont>
      <a:latin typeface="Rockwell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Rockwell"/>
      <a:ea typeface=""/>
      <a:cs typeface=""/>
      <a:font script="Jpan" typeface="ＭＳ ゴシック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IOOS PowerPoint Masters_012716</Template>
  <TotalTime>942</TotalTime>
  <Words>595</Words>
  <Application>Microsoft Office PowerPoint</Application>
  <PresentationFormat>On-screen Show (4:3)</PresentationFormat>
  <Paragraphs>135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IOOS PowerPoint Masters_012716</vt:lpstr>
      <vt:lpstr>IOOS Title Slides</vt:lpstr>
      <vt:lpstr>IOOS Cover Slides</vt:lpstr>
      <vt:lpstr>1_IOOS Cover Slides</vt:lpstr>
      <vt:lpstr>US IOOS® </vt:lpstr>
      <vt:lpstr>Programmatic - 2016</vt:lpstr>
      <vt:lpstr>IOOS Advisory Committee</vt:lpstr>
      <vt:lpstr>DMAC – Keep on Advancing</vt:lpstr>
      <vt:lpstr>DMAC – Environmental Sensors &amp; Model Access</vt:lpstr>
      <vt:lpstr>HF Radar FY16 Outlook</vt:lpstr>
      <vt:lpstr>IOOS New Logo</vt:lpstr>
      <vt:lpstr>Communicating </vt:lpstr>
      <vt:lpstr>Background</vt:lpstr>
      <vt:lpstr>US IOOS/NOAA Ocean Enterprise Study</vt:lpstr>
      <vt:lpstr>Ocean Enterprise Study 2015: Functions</vt:lpstr>
      <vt:lpstr>Market Sectors</vt:lpstr>
      <vt:lpstr>IOOS is a Team Sport</vt:lpstr>
      <vt:lpstr>Questions</vt:lpstr>
    </vt:vector>
  </TitlesOfParts>
  <Company>NOS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NOSTEMP</dc:creator>
  <cp:lastModifiedBy>NOSTEMP</cp:lastModifiedBy>
  <cp:revision>60</cp:revision>
  <cp:lastPrinted>2016-03-01T20:00:35Z</cp:lastPrinted>
  <dcterms:created xsi:type="dcterms:W3CDTF">2016-02-26T19:53:48Z</dcterms:created>
  <dcterms:modified xsi:type="dcterms:W3CDTF">2016-05-03T16:54:56Z</dcterms:modified>
</cp:coreProperties>
</file>